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8">
  <p:sldMasterIdLst>
    <p:sldMasterId id="2147483648" r:id="rId1"/>
  </p:sldMasterIdLst>
  <p:notesMasterIdLst>
    <p:notesMasterId r:id="rId241"/>
  </p:notesMasterIdLst>
  <p:sldIdLst>
    <p:sldId id="486" r:id="rId2"/>
    <p:sldId id="335" r:id="rId3"/>
    <p:sldId id="336" r:id="rId4"/>
    <p:sldId id="360" r:id="rId5"/>
    <p:sldId id="337" r:id="rId6"/>
    <p:sldId id="361" r:id="rId7"/>
    <p:sldId id="363" r:id="rId8"/>
    <p:sldId id="362" r:id="rId9"/>
    <p:sldId id="338" r:id="rId10"/>
    <p:sldId id="257" r:id="rId11"/>
    <p:sldId id="339" r:id="rId12"/>
    <p:sldId id="340" r:id="rId13"/>
    <p:sldId id="341" r:id="rId14"/>
    <p:sldId id="342" r:id="rId15"/>
    <p:sldId id="343" r:id="rId16"/>
    <p:sldId id="344" r:id="rId17"/>
    <p:sldId id="345" r:id="rId18"/>
    <p:sldId id="487" r:id="rId19"/>
    <p:sldId id="260" r:id="rId20"/>
    <p:sldId id="262" r:id="rId21"/>
    <p:sldId id="263" r:id="rId22"/>
    <p:sldId id="264" r:id="rId23"/>
    <p:sldId id="265" r:id="rId24"/>
    <p:sldId id="266" r:id="rId25"/>
    <p:sldId id="267" r:id="rId26"/>
    <p:sldId id="268" r:id="rId27"/>
    <p:sldId id="269" r:id="rId28"/>
    <p:sldId id="270" r:id="rId29"/>
    <p:sldId id="271" r:id="rId30"/>
    <p:sldId id="272" r:id="rId31"/>
    <p:sldId id="352" r:id="rId32"/>
    <p:sldId id="353" r:id="rId33"/>
    <p:sldId id="273" r:id="rId34"/>
    <p:sldId id="354" r:id="rId35"/>
    <p:sldId id="275" r:id="rId36"/>
    <p:sldId id="276" r:id="rId37"/>
    <p:sldId id="277" r:id="rId38"/>
    <p:sldId id="278" r:id="rId39"/>
    <p:sldId id="356" r:id="rId40"/>
    <p:sldId id="280" r:id="rId41"/>
    <p:sldId id="281" r:id="rId42"/>
    <p:sldId id="358" r:id="rId43"/>
    <p:sldId id="283" r:id="rId44"/>
    <p:sldId id="359" r:id="rId45"/>
    <p:sldId id="488" r:id="rId46"/>
    <p:sldId id="293" r:id="rId47"/>
    <p:sldId id="294" r:id="rId48"/>
    <p:sldId id="295" r:id="rId49"/>
    <p:sldId id="296" r:id="rId50"/>
    <p:sldId id="297" r:id="rId51"/>
    <p:sldId id="298" r:id="rId52"/>
    <p:sldId id="299" r:id="rId53"/>
    <p:sldId id="300" r:id="rId54"/>
    <p:sldId id="301" r:id="rId55"/>
    <p:sldId id="302" r:id="rId56"/>
    <p:sldId id="443" r:id="rId57"/>
    <p:sldId id="442" r:id="rId58"/>
    <p:sldId id="303" r:id="rId59"/>
    <p:sldId id="304" r:id="rId60"/>
    <p:sldId id="305" r:id="rId61"/>
    <p:sldId id="306" r:id="rId62"/>
    <p:sldId id="445" r:id="rId63"/>
    <p:sldId id="307" r:id="rId64"/>
    <p:sldId id="444" r:id="rId65"/>
    <p:sldId id="308" r:id="rId66"/>
    <p:sldId id="309" r:id="rId67"/>
    <p:sldId id="311" r:id="rId68"/>
    <p:sldId id="312" r:id="rId69"/>
    <p:sldId id="313" r:id="rId70"/>
    <p:sldId id="314" r:id="rId71"/>
    <p:sldId id="315" r:id="rId72"/>
    <p:sldId id="316" r:id="rId73"/>
    <p:sldId id="317" r:id="rId74"/>
    <p:sldId id="318" r:id="rId75"/>
    <p:sldId id="319" r:id="rId76"/>
    <p:sldId id="320" r:id="rId77"/>
    <p:sldId id="321" r:id="rId78"/>
    <p:sldId id="446" r:id="rId79"/>
    <p:sldId id="322" r:id="rId80"/>
    <p:sldId id="323" r:id="rId81"/>
    <p:sldId id="324" r:id="rId82"/>
    <p:sldId id="447" r:id="rId83"/>
    <p:sldId id="325" r:id="rId84"/>
    <p:sldId id="448" r:id="rId85"/>
    <p:sldId id="449" r:id="rId86"/>
    <p:sldId id="489" r:id="rId87"/>
    <p:sldId id="367" r:id="rId88"/>
    <p:sldId id="369" r:id="rId89"/>
    <p:sldId id="471" r:id="rId90"/>
    <p:sldId id="450" r:id="rId91"/>
    <p:sldId id="451" r:id="rId92"/>
    <p:sldId id="472" r:id="rId93"/>
    <p:sldId id="454" r:id="rId94"/>
    <p:sldId id="455" r:id="rId95"/>
    <p:sldId id="456" r:id="rId96"/>
    <p:sldId id="457" r:id="rId97"/>
    <p:sldId id="458" r:id="rId98"/>
    <p:sldId id="459" r:id="rId99"/>
    <p:sldId id="473" r:id="rId100"/>
    <p:sldId id="474" r:id="rId101"/>
    <p:sldId id="384" r:id="rId102"/>
    <p:sldId id="462" r:id="rId103"/>
    <p:sldId id="388" r:id="rId104"/>
    <p:sldId id="464" r:id="rId105"/>
    <p:sldId id="465" r:id="rId106"/>
    <p:sldId id="467" r:id="rId107"/>
    <p:sldId id="466" r:id="rId108"/>
    <p:sldId id="397" r:id="rId109"/>
    <p:sldId id="475" r:id="rId110"/>
    <p:sldId id="490" r:id="rId111"/>
    <p:sldId id="411" r:id="rId112"/>
    <p:sldId id="412" r:id="rId113"/>
    <p:sldId id="476" r:id="rId114"/>
    <p:sldId id="413" r:id="rId115"/>
    <p:sldId id="416" r:id="rId116"/>
    <p:sldId id="417" r:id="rId117"/>
    <p:sldId id="418" r:id="rId118"/>
    <p:sldId id="481" r:id="rId119"/>
    <p:sldId id="420" r:id="rId120"/>
    <p:sldId id="478" r:id="rId121"/>
    <p:sldId id="419" r:id="rId122"/>
    <p:sldId id="422" r:id="rId123"/>
    <p:sldId id="534" r:id="rId124"/>
    <p:sldId id="423" r:id="rId125"/>
    <p:sldId id="535" r:id="rId126"/>
    <p:sldId id="479" r:id="rId127"/>
    <p:sldId id="536" r:id="rId128"/>
    <p:sldId id="425" r:id="rId129"/>
    <p:sldId id="538" r:id="rId130"/>
    <p:sldId id="537" r:id="rId131"/>
    <p:sldId id="427" r:id="rId132"/>
    <p:sldId id="484" r:id="rId133"/>
    <p:sldId id="482" r:id="rId134"/>
    <p:sldId id="485" r:id="rId135"/>
    <p:sldId id="430" r:id="rId136"/>
    <p:sldId id="491" r:id="rId137"/>
    <p:sldId id="492" r:id="rId138"/>
    <p:sldId id="493" r:id="rId139"/>
    <p:sldId id="494" r:id="rId140"/>
    <p:sldId id="496" r:id="rId141"/>
    <p:sldId id="495" r:id="rId142"/>
    <p:sldId id="497" r:id="rId143"/>
    <p:sldId id="500" r:id="rId144"/>
    <p:sldId id="501" r:id="rId145"/>
    <p:sldId id="503" r:id="rId146"/>
    <p:sldId id="504" r:id="rId147"/>
    <p:sldId id="505" r:id="rId148"/>
    <p:sldId id="506" r:id="rId149"/>
    <p:sldId id="507" r:id="rId150"/>
    <p:sldId id="508" r:id="rId151"/>
    <p:sldId id="510" r:id="rId152"/>
    <p:sldId id="511" r:id="rId153"/>
    <p:sldId id="512" r:id="rId154"/>
    <p:sldId id="513" r:id="rId155"/>
    <p:sldId id="514" r:id="rId156"/>
    <p:sldId id="515" r:id="rId157"/>
    <p:sldId id="516" r:id="rId158"/>
    <p:sldId id="517" r:id="rId159"/>
    <p:sldId id="518" r:id="rId160"/>
    <p:sldId id="519" r:id="rId161"/>
    <p:sldId id="520" r:id="rId162"/>
    <p:sldId id="521" r:id="rId163"/>
    <p:sldId id="522" r:id="rId164"/>
    <p:sldId id="523" r:id="rId165"/>
    <p:sldId id="524" r:id="rId166"/>
    <p:sldId id="525" r:id="rId167"/>
    <p:sldId id="526" r:id="rId168"/>
    <p:sldId id="527" r:id="rId169"/>
    <p:sldId id="528" r:id="rId170"/>
    <p:sldId id="531" r:id="rId171"/>
    <p:sldId id="530" r:id="rId172"/>
    <p:sldId id="529" r:id="rId173"/>
    <p:sldId id="532" r:id="rId174"/>
    <p:sldId id="571" r:id="rId175"/>
    <p:sldId id="631" r:id="rId176"/>
    <p:sldId id="630" r:id="rId177"/>
    <p:sldId id="634" r:id="rId178"/>
    <p:sldId id="632" r:id="rId179"/>
    <p:sldId id="633" r:id="rId180"/>
    <p:sldId id="635" r:id="rId181"/>
    <p:sldId id="572" r:id="rId182"/>
    <p:sldId id="629" r:id="rId183"/>
    <p:sldId id="603" r:id="rId184"/>
    <p:sldId id="605" r:id="rId185"/>
    <p:sldId id="606" r:id="rId186"/>
    <p:sldId id="607" r:id="rId187"/>
    <p:sldId id="604" r:id="rId188"/>
    <p:sldId id="610" r:id="rId189"/>
    <p:sldId id="611" r:id="rId190"/>
    <p:sldId id="612" r:id="rId191"/>
    <p:sldId id="613" r:id="rId192"/>
    <p:sldId id="614" r:id="rId193"/>
    <p:sldId id="615" r:id="rId194"/>
    <p:sldId id="617" r:id="rId195"/>
    <p:sldId id="619" r:id="rId196"/>
    <p:sldId id="618" r:id="rId197"/>
    <p:sldId id="628" r:id="rId198"/>
    <p:sldId id="622" r:id="rId199"/>
    <p:sldId id="623" r:id="rId200"/>
    <p:sldId id="624" r:id="rId201"/>
    <p:sldId id="625" r:id="rId202"/>
    <p:sldId id="626" r:id="rId203"/>
    <p:sldId id="636" r:id="rId204"/>
    <p:sldId id="637" r:id="rId205"/>
    <p:sldId id="638" r:id="rId206"/>
    <p:sldId id="639" r:id="rId207"/>
    <p:sldId id="640" r:id="rId208"/>
    <p:sldId id="641" r:id="rId209"/>
    <p:sldId id="642" r:id="rId210"/>
    <p:sldId id="643" r:id="rId211"/>
    <p:sldId id="645" r:id="rId212"/>
    <p:sldId id="646" r:id="rId213"/>
    <p:sldId id="647" r:id="rId214"/>
    <p:sldId id="648" r:id="rId215"/>
    <p:sldId id="649" r:id="rId216"/>
    <p:sldId id="650" r:id="rId217"/>
    <p:sldId id="652" r:id="rId218"/>
    <p:sldId id="655" r:id="rId219"/>
    <p:sldId id="653" r:id="rId220"/>
    <p:sldId id="658" r:id="rId221"/>
    <p:sldId id="659" r:id="rId222"/>
    <p:sldId id="661" r:id="rId223"/>
    <p:sldId id="660" r:id="rId224"/>
    <p:sldId id="662" r:id="rId225"/>
    <p:sldId id="663" r:id="rId226"/>
    <p:sldId id="664" r:id="rId227"/>
    <p:sldId id="677" r:id="rId228"/>
    <p:sldId id="665" r:id="rId229"/>
    <p:sldId id="666" r:id="rId230"/>
    <p:sldId id="667" r:id="rId231"/>
    <p:sldId id="668" r:id="rId232"/>
    <p:sldId id="669" r:id="rId233"/>
    <p:sldId id="670" r:id="rId234"/>
    <p:sldId id="671" r:id="rId235"/>
    <p:sldId id="672" r:id="rId236"/>
    <p:sldId id="673" r:id="rId237"/>
    <p:sldId id="678" r:id="rId238"/>
    <p:sldId id="674" r:id="rId239"/>
    <p:sldId id="676" r:id="rId240"/>
  </p:sldIdLst>
  <p:sldSz cx="14630400" cy="8229600"/>
  <p:notesSz cx="8229600" cy="14630400"/>
  <p:embeddedFontLst>
    <p:embeddedFont>
      <p:font typeface="Aptos Narrow" panose="020B0004020202020204" pitchFamily="34" charset="0"/>
      <p:regular r:id="rId242"/>
      <p:bold r:id="rId243"/>
      <p:italic r:id="rId244"/>
      <p:boldItalic r:id="rId245"/>
    </p:embeddedFont>
    <p:embeddedFont>
      <p:font typeface="Kanit Light" pitchFamily="2" charset="-34"/>
      <p:regular r:id="rId246"/>
    </p:embeddedFont>
    <p:embeddedFont>
      <p:font typeface="Roboto" panose="02000000000000000000" pitchFamily="2" charset="0"/>
      <p:regular r:id="rId247"/>
      <p:bold r:id="rId248"/>
      <p:italic r:id="rId249"/>
      <p:boldItalic r:id="rId250"/>
    </p:embeddedFont>
  </p:embeddedFont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iriş" id="{85823112-6E8C-4A4A-9965-E7A2A0212962}">
          <p14:sldIdLst>
            <p14:sldId id="486"/>
            <p14:sldId id="335"/>
            <p14:sldId id="336"/>
            <p14:sldId id="360"/>
            <p14:sldId id="337"/>
            <p14:sldId id="361"/>
            <p14:sldId id="363"/>
            <p14:sldId id="362"/>
            <p14:sldId id="338"/>
            <p14:sldId id="257"/>
            <p14:sldId id="339"/>
            <p14:sldId id="340"/>
            <p14:sldId id="341"/>
            <p14:sldId id="342"/>
            <p14:sldId id="343"/>
            <p14:sldId id="344"/>
            <p14:sldId id="345"/>
          </p14:sldIdLst>
        </p14:section>
        <p14:section name="Yapay Zekâ ve ML Temel Kavramlar" id="{4BF9B976-36F2-48C9-B5E9-8A4B8F34DDD6}">
          <p14:sldIdLst>
            <p14:sldId id="487"/>
            <p14:sldId id="260"/>
            <p14:sldId id="262"/>
            <p14:sldId id="263"/>
            <p14:sldId id="264"/>
            <p14:sldId id="265"/>
            <p14:sldId id="266"/>
            <p14:sldId id="267"/>
            <p14:sldId id="268"/>
            <p14:sldId id="269"/>
            <p14:sldId id="270"/>
            <p14:sldId id="271"/>
            <p14:sldId id="272"/>
            <p14:sldId id="352"/>
            <p14:sldId id="353"/>
            <p14:sldId id="273"/>
            <p14:sldId id="354"/>
            <p14:sldId id="275"/>
            <p14:sldId id="276"/>
            <p14:sldId id="277"/>
            <p14:sldId id="278"/>
            <p14:sldId id="356"/>
            <p14:sldId id="280"/>
            <p14:sldId id="281"/>
            <p14:sldId id="358"/>
            <p14:sldId id="283"/>
            <p14:sldId id="359"/>
          </p14:sldIdLst>
        </p14:section>
        <p14:section name="Makine Öğrenmesi Süreci" id="{DE43003E-D99F-4F9F-8BC0-60608D0DA488}">
          <p14:sldIdLst>
            <p14:sldId id="488"/>
            <p14:sldId id="293"/>
            <p14:sldId id="294"/>
            <p14:sldId id="295"/>
            <p14:sldId id="296"/>
            <p14:sldId id="297"/>
            <p14:sldId id="298"/>
            <p14:sldId id="299"/>
            <p14:sldId id="300"/>
            <p14:sldId id="301"/>
            <p14:sldId id="302"/>
            <p14:sldId id="443"/>
            <p14:sldId id="442"/>
            <p14:sldId id="303"/>
            <p14:sldId id="304"/>
            <p14:sldId id="305"/>
            <p14:sldId id="306"/>
            <p14:sldId id="445"/>
            <p14:sldId id="307"/>
            <p14:sldId id="444"/>
            <p14:sldId id="308"/>
            <p14:sldId id="309"/>
            <p14:sldId id="311"/>
            <p14:sldId id="312"/>
            <p14:sldId id="313"/>
            <p14:sldId id="314"/>
            <p14:sldId id="315"/>
            <p14:sldId id="316"/>
            <p14:sldId id="317"/>
            <p14:sldId id="318"/>
            <p14:sldId id="319"/>
            <p14:sldId id="320"/>
            <p14:sldId id="321"/>
            <p14:sldId id="446"/>
            <p14:sldId id="322"/>
            <p14:sldId id="323"/>
            <p14:sldId id="324"/>
            <p14:sldId id="447"/>
            <p14:sldId id="325"/>
            <p14:sldId id="448"/>
            <p14:sldId id="449"/>
          </p14:sldIdLst>
        </p14:section>
        <p14:section name="1_veri_gorsellestirme" id="{1C0A0543-F9A4-434B-A91E-F23042356937}">
          <p14:sldIdLst>
            <p14:sldId id="489"/>
            <p14:sldId id="367"/>
            <p14:sldId id="369"/>
            <p14:sldId id="471"/>
            <p14:sldId id="450"/>
            <p14:sldId id="451"/>
            <p14:sldId id="472"/>
            <p14:sldId id="454"/>
            <p14:sldId id="455"/>
            <p14:sldId id="456"/>
            <p14:sldId id="457"/>
            <p14:sldId id="458"/>
            <p14:sldId id="459"/>
            <p14:sldId id="473"/>
            <p14:sldId id="474"/>
            <p14:sldId id="384"/>
            <p14:sldId id="462"/>
            <p14:sldId id="388"/>
            <p14:sldId id="464"/>
            <p14:sldId id="465"/>
            <p14:sldId id="467"/>
            <p14:sldId id="466"/>
            <p14:sldId id="397"/>
            <p14:sldId id="475"/>
          </p14:sldIdLst>
        </p14:section>
        <p14:section name="2_Veri_hazirlama" id="{ACAD63BF-4354-4AFF-A7D3-D02802A0431E}">
          <p14:sldIdLst>
            <p14:sldId id="490"/>
            <p14:sldId id="411"/>
            <p14:sldId id="412"/>
            <p14:sldId id="476"/>
            <p14:sldId id="413"/>
            <p14:sldId id="416"/>
            <p14:sldId id="417"/>
            <p14:sldId id="418"/>
            <p14:sldId id="481"/>
            <p14:sldId id="420"/>
            <p14:sldId id="478"/>
            <p14:sldId id="419"/>
            <p14:sldId id="422"/>
            <p14:sldId id="534"/>
            <p14:sldId id="423"/>
            <p14:sldId id="535"/>
            <p14:sldId id="479"/>
            <p14:sldId id="536"/>
            <p14:sldId id="425"/>
            <p14:sldId id="538"/>
            <p14:sldId id="537"/>
            <p14:sldId id="427"/>
            <p14:sldId id="484"/>
            <p14:sldId id="482"/>
            <p14:sldId id="485"/>
            <p14:sldId id="430"/>
            <p14:sldId id="491"/>
            <p14:sldId id="492"/>
            <p14:sldId id="493"/>
            <p14:sldId id="494"/>
            <p14:sldId id="496"/>
            <p14:sldId id="495"/>
            <p14:sldId id="497"/>
          </p14:sldIdLst>
        </p14:section>
        <p14:section name="3_k_ortalamalalar" id="{AE7A2547-35AD-4256-94DF-A122677D5C00}">
          <p14:sldIdLst>
            <p14:sldId id="500"/>
            <p14:sldId id="501"/>
            <p14:sldId id="503"/>
            <p14:sldId id="504"/>
            <p14:sldId id="505"/>
            <p14:sldId id="506"/>
            <p14:sldId id="507"/>
            <p14:sldId id="508"/>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31"/>
            <p14:sldId id="530"/>
            <p14:sldId id="529"/>
            <p14:sldId id="532"/>
          </p14:sldIdLst>
        </p14:section>
        <p14:section name="4_basit_dogrusal_regresyon" id="{AA0E1D1D-C27C-D648-A506-A18E50F18432}">
          <p14:sldIdLst>
            <p14:sldId id="571"/>
            <p14:sldId id="631"/>
            <p14:sldId id="630"/>
            <p14:sldId id="634"/>
            <p14:sldId id="632"/>
            <p14:sldId id="633"/>
            <p14:sldId id="635"/>
            <p14:sldId id="572"/>
            <p14:sldId id="629"/>
            <p14:sldId id="603"/>
            <p14:sldId id="605"/>
            <p14:sldId id="606"/>
            <p14:sldId id="607"/>
            <p14:sldId id="604"/>
            <p14:sldId id="610"/>
            <p14:sldId id="611"/>
            <p14:sldId id="612"/>
            <p14:sldId id="613"/>
            <p14:sldId id="614"/>
            <p14:sldId id="615"/>
            <p14:sldId id="617"/>
            <p14:sldId id="619"/>
            <p14:sldId id="618"/>
            <p14:sldId id="628"/>
            <p14:sldId id="622"/>
            <p14:sldId id="623"/>
            <p14:sldId id="624"/>
            <p14:sldId id="625"/>
            <p14:sldId id="626"/>
          </p14:sldIdLst>
        </p14:section>
        <p14:section name="5_coklu_dogrusal_regresyon" id="{0A52C837-C083-2149-B092-A1F498F00402}">
          <p14:sldIdLst>
            <p14:sldId id="636"/>
            <p14:sldId id="637"/>
            <p14:sldId id="638"/>
            <p14:sldId id="639"/>
            <p14:sldId id="640"/>
            <p14:sldId id="641"/>
            <p14:sldId id="642"/>
            <p14:sldId id="643"/>
            <p14:sldId id="645"/>
            <p14:sldId id="646"/>
            <p14:sldId id="647"/>
            <p14:sldId id="648"/>
            <p14:sldId id="649"/>
            <p14:sldId id="650"/>
            <p14:sldId id="652"/>
            <p14:sldId id="655"/>
            <p14:sldId id="653"/>
            <p14:sldId id="658"/>
            <p14:sldId id="659"/>
            <p14:sldId id="661"/>
            <p14:sldId id="660"/>
            <p14:sldId id="662"/>
            <p14:sldId id="663"/>
            <p14:sldId id="664"/>
            <p14:sldId id="677"/>
            <p14:sldId id="665"/>
            <p14:sldId id="666"/>
            <p14:sldId id="667"/>
            <p14:sldId id="668"/>
            <p14:sldId id="669"/>
            <p14:sldId id="670"/>
            <p14:sldId id="671"/>
            <p14:sldId id="672"/>
            <p14:sldId id="673"/>
            <p14:sldId id="678"/>
            <p14:sldId id="674"/>
            <p14:sldId id="6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483"/>
    <a:srgbClr val="1D161F"/>
    <a:srgbClr val="FC9AAC"/>
    <a:srgbClr val="00A6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Stil Yok, Kılavuz Yok">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Açık Stil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til Yok, Tablo Kılavuz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ema Uygulanmış Stil 1 - Vurgu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Açık Stil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87" autoAdjust="0"/>
    <p:restoredTop sz="88369" autoAdjust="0"/>
  </p:normalViewPr>
  <p:slideViewPr>
    <p:cSldViewPr snapToGrid="0" snapToObjects="1">
      <p:cViewPr varScale="1">
        <p:scale>
          <a:sx n="92" d="100"/>
          <a:sy n="92" d="100"/>
        </p:scale>
        <p:origin x="216" y="16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font" Target="fonts/font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font" Target="fonts/font7.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font" Target="fonts/font8.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font" Target="fonts/font9.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1.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font" Target="fonts/font2.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font" Target="fonts/font3.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font" Target="fonts/font4.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font" Target="fonts/font5.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572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"Hepinizin aklında şu soru olabilir: Makine öğrenmesi gerçekten nedir? Gerçekten bu kadar önemli mi? Bugün size makine öğrenmesini en basit haliyle açıklayacağım ve hayatınızda nerelerde karşınıza çıktığını göstereceğim."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4888D-1DA7-381B-EA3C-F669269030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1AE630-05CE-15BD-718D-15BD050EF2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F418BA-6089-205A-A9A7-87B6A09085EE}"/>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D3C03629-2966-A1EC-C9F2-B10631F1741B}"/>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100</a:t>
            </a:fld>
            <a:endParaRPr lang="en-US">
              <a:latin typeface="Kanit Light" panose="020B0604020202020204" charset="-34"/>
            </a:endParaRPr>
          </a:p>
        </p:txBody>
      </p:sp>
    </p:spTree>
    <p:extLst>
      <p:ext uri="{BB962C8B-B14F-4D97-AF65-F5344CB8AC3E}">
        <p14:creationId xmlns:p14="http://schemas.microsoft.com/office/powerpoint/2010/main" val="282895618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DDCCF-12BD-B86A-C106-C084E4B1A2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CDB602-1370-6169-4473-957D2763C4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FC6E05-5C37-7721-B55A-C3FDD6115BC0}"/>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53178609-DE42-6F6C-9C0E-A02C0A14BF33}"/>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101</a:t>
            </a:fld>
            <a:endParaRPr lang="en-US">
              <a:latin typeface="Kanit Light" panose="020B0604020202020204" charset="-34"/>
            </a:endParaRPr>
          </a:p>
        </p:txBody>
      </p:sp>
    </p:spTree>
    <p:extLst>
      <p:ext uri="{BB962C8B-B14F-4D97-AF65-F5344CB8AC3E}">
        <p14:creationId xmlns:p14="http://schemas.microsoft.com/office/powerpoint/2010/main" val="1129488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4149F-F742-D3CC-7668-408673A183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BF9899-6472-4A0E-D296-66662E7366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E3340D-30F6-0B29-44D2-A550AFE73FCE}"/>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575BD495-0822-C418-0801-C3616E6C9E19}"/>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102</a:t>
            </a:fld>
            <a:endParaRPr lang="en-US">
              <a:latin typeface="Kanit Light" panose="020B0604020202020204" charset="-34"/>
            </a:endParaRPr>
          </a:p>
        </p:txBody>
      </p:sp>
    </p:spTree>
    <p:extLst>
      <p:ext uri="{BB962C8B-B14F-4D97-AF65-F5344CB8AC3E}">
        <p14:creationId xmlns:p14="http://schemas.microsoft.com/office/powerpoint/2010/main" val="28722612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0B837-2158-D75D-2EDD-AD1AACBB2A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30C181-3789-6281-DA46-C1F64E0DDE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7BB02D-9B67-2D0D-8AD4-8C1445333E18}"/>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F9FF91DD-B6C7-8B73-F7EA-35F07F16483A}"/>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103</a:t>
            </a:fld>
            <a:endParaRPr lang="en-US">
              <a:latin typeface="Kanit Light" panose="020B0604020202020204" charset="-34"/>
            </a:endParaRPr>
          </a:p>
        </p:txBody>
      </p:sp>
    </p:spTree>
    <p:extLst>
      <p:ext uri="{BB962C8B-B14F-4D97-AF65-F5344CB8AC3E}">
        <p14:creationId xmlns:p14="http://schemas.microsoft.com/office/powerpoint/2010/main" val="39226325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6BF30-5843-F740-ECEB-AD4E36FFA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6AE810-7507-36CD-58CB-232B588F90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F82036-4574-B4AF-5E1F-594E4C2DB029}"/>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FB5FC3C6-49D0-619A-E723-5816B7063E3F}"/>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104</a:t>
            </a:fld>
            <a:endParaRPr lang="en-US">
              <a:latin typeface="Kanit Light" panose="020B0604020202020204" charset="-34"/>
            </a:endParaRPr>
          </a:p>
        </p:txBody>
      </p:sp>
    </p:spTree>
    <p:extLst>
      <p:ext uri="{BB962C8B-B14F-4D97-AF65-F5344CB8AC3E}">
        <p14:creationId xmlns:p14="http://schemas.microsoft.com/office/powerpoint/2010/main" val="10153498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866F6-2065-142A-9FF7-6922E83E1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634136-45C4-5129-794E-1D479A180A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54AA5A-F112-782C-1FA8-B31A0CBA9BAD}"/>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E47EE724-F333-0CE5-18CE-4933FF20B22C}"/>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105</a:t>
            </a:fld>
            <a:endParaRPr lang="en-US">
              <a:latin typeface="Kanit Light" panose="020B0604020202020204" charset="-34"/>
            </a:endParaRPr>
          </a:p>
        </p:txBody>
      </p:sp>
    </p:spTree>
    <p:extLst>
      <p:ext uri="{BB962C8B-B14F-4D97-AF65-F5344CB8AC3E}">
        <p14:creationId xmlns:p14="http://schemas.microsoft.com/office/powerpoint/2010/main" val="373399400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66CA4-04A9-60B8-42C7-AA5B54E0E1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04F7EF-14CF-6803-CE21-38F7E29E70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B3D331-0C33-AF09-F0A7-F6BA6F8BE1BC}"/>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0F8550FB-BC2F-5070-1534-2D32613D63FB}"/>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106</a:t>
            </a:fld>
            <a:endParaRPr lang="en-US">
              <a:latin typeface="Kanit Light" panose="020B0604020202020204" charset="-34"/>
            </a:endParaRPr>
          </a:p>
        </p:txBody>
      </p:sp>
    </p:spTree>
    <p:extLst>
      <p:ext uri="{BB962C8B-B14F-4D97-AF65-F5344CB8AC3E}">
        <p14:creationId xmlns:p14="http://schemas.microsoft.com/office/powerpoint/2010/main" val="349325459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DE151-F92B-C82C-91D0-DC35B7A3D0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3740E9-E694-42EC-0A4F-B98657AFD5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5EDDBA-FBAA-6948-8E8C-1BD488A49545}"/>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6CDBF65E-D0ED-C934-1F6B-25F2C3DEB322}"/>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107</a:t>
            </a:fld>
            <a:endParaRPr lang="en-US">
              <a:latin typeface="Kanit Light" panose="020B0604020202020204" charset="-34"/>
            </a:endParaRPr>
          </a:p>
        </p:txBody>
      </p:sp>
    </p:spTree>
    <p:extLst>
      <p:ext uri="{BB962C8B-B14F-4D97-AF65-F5344CB8AC3E}">
        <p14:creationId xmlns:p14="http://schemas.microsoft.com/office/powerpoint/2010/main" val="180510313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C7AC4-B755-FB60-A0DA-E1DC43C5A9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A4040D-4C9F-DB3C-1F73-152C8CB20F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479E4E-E141-5583-0598-38E2E38C9DBA}"/>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166A2AAA-42C9-DABF-FC80-DE43EFF7B37F}"/>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108</a:t>
            </a:fld>
            <a:endParaRPr lang="en-US">
              <a:latin typeface="Kanit Light" panose="020B0604020202020204" charset="-34"/>
            </a:endParaRPr>
          </a:p>
        </p:txBody>
      </p:sp>
    </p:spTree>
    <p:extLst>
      <p:ext uri="{BB962C8B-B14F-4D97-AF65-F5344CB8AC3E}">
        <p14:creationId xmlns:p14="http://schemas.microsoft.com/office/powerpoint/2010/main" val="423797032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49953-EF33-4788-F8AB-8DD1BB023E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75740-5E74-8868-AC3E-E656326B91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A11015-E4BA-A8A2-6749-657679934E7C}"/>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A7330033-7270-AE37-E66B-66567DB87527}"/>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109</a:t>
            </a:fld>
            <a:endParaRPr lang="en-US">
              <a:latin typeface="Kanit Light" panose="020B0604020202020204" charset="-34"/>
            </a:endParaRPr>
          </a:p>
        </p:txBody>
      </p:sp>
    </p:spTree>
    <p:extLst>
      <p:ext uri="{BB962C8B-B14F-4D97-AF65-F5344CB8AC3E}">
        <p14:creationId xmlns:p14="http://schemas.microsoft.com/office/powerpoint/2010/main" val="4106401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923D4-2107-F75B-6D41-C04A2DEDEE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CC44AE-7DBC-6B01-E82D-8FE6F38B95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9173B-5A57-A3AD-5E65-29672302306E}"/>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6D0C0E25-6AF0-91A3-EBAE-AF666F240681}"/>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110</a:t>
            </a:fld>
            <a:endParaRPr lang="en-US">
              <a:latin typeface="Kanit Light" panose="020B0604020202020204" charset="-34"/>
            </a:endParaRPr>
          </a:p>
        </p:txBody>
      </p:sp>
    </p:spTree>
    <p:extLst>
      <p:ext uri="{BB962C8B-B14F-4D97-AF65-F5344CB8AC3E}">
        <p14:creationId xmlns:p14="http://schemas.microsoft.com/office/powerpoint/2010/main" val="67725633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3269F-710C-C196-CA84-A7E0CAED8F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D117A1-C67C-6ABC-7116-F4790FF8BE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B6C9D6-D23E-1388-62BB-B748D22D67F5}"/>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FFF7BCAD-D84F-F8BD-CAB7-F78DB163B848}"/>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111</a:t>
            </a:fld>
            <a:endParaRPr lang="en-US">
              <a:latin typeface="Kanit Light" panose="020B0604020202020204" charset="-34"/>
            </a:endParaRPr>
          </a:p>
        </p:txBody>
      </p:sp>
    </p:spTree>
    <p:extLst>
      <p:ext uri="{BB962C8B-B14F-4D97-AF65-F5344CB8AC3E}">
        <p14:creationId xmlns:p14="http://schemas.microsoft.com/office/powerpoint/2010/main" val="10423405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F3078-86D1-C8C5-A9BF-74F69DFB9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2FCB96-B869-08A8-F293-5A10AFCA0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1D7F3D-6E6E-0356-01A8-3C3BEF290437}"/>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F994009E-469B-4911-B327-D1B2BD3073B4}"/>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112</a:t>
            </a:fld>
            <a:endParaRPr lang="en-US">
              <a:latin typeface="Kanit Light" panose="020B0604020202020204" charset="-34"/>
            </a:endParaRPr>
          </a:p>
        </p:txBody>
      </p:sp>
    </p:spTree>
    <p:extLst>
      <p:ext uri="{BB962C8B-B14F-4D97-AF65-F5344CB8AC3E}">
        <p14:creationId xmlns:p14="http://schemas.microsoft.com/office/powerpoint/2010/main" val="7967123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B55B7-CF1A-356D-1162-64269308D4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961939-C3A4-F76D-3A7F-83296E94E2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F9A98B-9CD4-E3FC-7915-78719807996B}"/>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10A61727-BE41-DBA9-81E5-B8B04CB258BA}"/>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113</a:t>
            </a:fld>
            <a:endParaRPr lang="en-US">
              <a:latin typeface="Kanit Light" panose="020B0604020202020204" charset="-34"/>
            </a:endParaRPr>
          </a:p>
        </p:txBody>
      </p:sp>
    </p:spTree>
    <p:extLst>
      <p:ext uri="{BB962C8B-B14F-4D97-AF65-F5344CB8AC3E}">
        <p14:creationId xmlns:p14="http://schemas.microsoft.com/office/powerpoint/2010/main" val="30767949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4BC05-9BD6-6CFE-6547-6AEBA9730E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BA27E-F508-39F7-CD54-90AE40D31D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0CA0D-5697-B683-3F1A-08465BD463B5}"/>
              </a:ext>
            </a:extLst>
          </p:cNvPr>
          <p:cNvSpPr>
            <a:spLocks noGrp="1"/>
          </p:cNvSpPr>
          <p:nvPr>
            <p:ph type="body" idx="1"/>
          </p:nvPr>
        </p:nvSpPr>
        <p:spPr/>
        <p:txBody>
          <a:bodyPr/>
          <a:lstStyle/>
          <a:p>
            <a:pPr marL="0" indent="0" algn="just">
              <a:lnSpc>
                <a:spcPts val="1750"/>
              </a:lnSpc>
              <a:buNone/>
            </a:pPr>
            <a:r>
              <a:rPr lang="en-US" sz="1600" b="1" i="1" dirty="0" err="1">
                <a:solidFill>
                  <a:schemeClr val="accent1">
                    <a:lumMod val="50000"/>
                  </a:schemeClr>
                </a:solidFill>
                <a:latin typeface="Kanit Light" panose="020B0604020202020204" charset="-34"/>
                <a:ea typeface="Martel Sans" pitchFamily="34" charset="-122"/>
                <a:cs typeface="Kanit Light" panose="020B0604020202020204" charset="-34"/>
              </a:rPr>
              <a:t>Sayısal</a:t>
            </a:r>
            <a:r>
              <a:rPr lang="en-US" sz="1600" dirty="0">
                <a:solidFill>
                  <a:srgbClr val="2C3249"/>
                </a:solidFill>
                <a:latin typeface="Kanit Light" panose="020B0604020202020204" charset="-34"/>
                <a:ea typeface="Martel Sans" pitchFamily="34" charset="-122"/>
                <a:cs typeface="Kanit Light" panose="020B0604020202020204" charset="-34"/>
              </a:rPr>
              <a:t> veri </a:t>
            </a:r>
            <a:r>
              <a:rPr lang="en-US" sz="1600" dirty="0" err="1">
                <a:solidFill>
                  <a:srgbClr val="2C3249"/>
                </a:solidFill>
                <a:latin typeface="Kanit Light" panose="020B0604020202020204" charset="-34"/>
                <a:ea typeface="Martel Sans" pitchFamily="34" charset="-122"/>
                <a:cs typeface="Kanit Light" panose="020B0604020202020204" charset="-34"/>
              </a:rPr>
              <a:t>kendi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içinde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b="1" i="1" dirty="0" err="1">
                <a:solidFill>
                  <a:schemeClr val="accent1">
                    <a:lumMod val="50000"/>
                  </a:schemeClr>
                </a:solidFill>
                <a:latin typeface="Kanit Light" panose="020B0604020202020204" charset="-34"/>
                <a:ea typeface="Martel Sans" pitchFamily="34" charset="-122"/>
                <a:cs typeface="Kanit Light" panose="020B0604020202020204" charset="-34"/>
              </a:rPr>
              <a:t>ayrık</a:t>
            </a:r>
            <a:r>
              <a:rPr lang="en-US" sz="1600" b="1" dirty="0">
                <a:solidFill>
                  <a:srgbClr val="2C3249"/>
                </a:solidFill>
                <a:latin typeface="Kanit Light" panose="020B0604020202020204" charset="-34"/>
                <a:ea typeface="Martel Sans" pitchFamily="34" charset="-122"/>
                <a:cs typeface="Kanit Light" panose="020B0604020202020204" charset="-34"/>
              </a:rPr>
              <a:t> </a:t>
            </a:r>
            <a:r>
              <a:rPr lang="en-US" sz="1600" dirty="0">
                <a:solidFill>
                  <a:srgbClr val="2C3249"/>
                </a:solidFill>
                <a:latin typeface="Kanit Light" panose="020B0604020202020204" charset="-34"/>
                <a:ea typeface="Martel Sans" pitchFamily="34" charset="-122"/>
                <a:cs typeface="Kanit Light" panose="020B0604020202020204" charset="-34"/>
              </a:rPr>
              <a:t>(discrete) ve </a:t>
            </a:r>
            <a:r>
              <a:rPr lang="en-US" sz="1600" b="1" i="1" dirty="0" err="1">
                <a:solidFill>
                  <a:schemeClr val="accent1">
                    <a:lumMod val="50000"/>
                  </a:schemeClr>
                </a:solidFill>
                <a:latin typeface="Kanit Light" panose="020B0604020202020204" charset="-34"/>
                <a:ea typeface="Martel Sans" pitchFamily="34" charset="-122"/>
                <a:cs typeface="Kanit Light" panose="020B0604020202020204" charset="-34"/>
              </a:rPr>
              <a:t>sürekli</a:t>
            </a:r>
            <a:r>
              <a:rPr lang="en-US" sz="1600" b="1" dirty="0">
                <a:solidFill>
                  <a:srgbClr val="2C3249"/>
                </a:solidFill>
                <a:latin typeface="Kanit Light" panose="020B0604020202020204" charset="-34"/>
                <a:ea typeface="Martel Sans" pitchFamily="34" charset="-122"/>
                <a:cs typeface="Kanit Light" panose="020B0604020202020204" charset="-34"/>
              </a:rPr>
              <a:t> </a:t>
            </a:r>
            <a:r>
              <a:rPr lang="en-US" sz="1600" dirty="0">
                <a:solidFill>
                  <a:srgbClr val="2C3249"/>
                </a:solidFill>
                <a:latin typeface="Kanit Light" panose="020B0604020202020204" charset="-34"/>
                <a:ea typeface="Martel Sans" pitchFamily="34" charset="-122"/>
                <a:cs typeface="Kanit Light" panose="020B0604020202020204" charset="-34"/>
              </a:rPr>
              <a:t>(continuous) olarak </a:t>
            </a:r>
            <a:r>
              <a:rPr lang="en-US" sz="1600" dirty="0" err="1">
                <a:solidFill>
                  <a:srgbClr val="2C3249"/>
                </a:solidFill>
                <a:latin typeface="Kanit Light" panose="020B0604020202020204" charset="-34"/>
                <a:ea typeface="Martel Sans" pitchFamily="34" charset="-122"/>
                <a:cs typeface="Kanit Light" panose="020B0604020202020204" charset="-34"/>
              </a:rPr>
              <a:t>iki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gruba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ayrılabilir</a:t>
            </a:r>
            <a:r>
              <a:rPr lang="en-US" sz="1600" dirty="0">
                <a:solidFill>
                  <a:srgbClr val="2C3249"/>
                </a:solidFill>
                <a:latin typeface="Kanit Light" panose="020B0604020202020204" charset="-34"/>
                <a:ea typeface="Martel Sans" pitchFamily="34" charset="-122"/>
                <a:cs typeface="Kanit Light" panose="020B0604020202020204" charset="-34"/>
              </a:rPr>
              <a:t>. </a:t>
            </a:r>
            <a:endParaRPr lang="tr-TR" sz="1600" b="0" i="0"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1750"/>
              </a:lnSpc>
              <a:buNone/>
            </a:pPr>
            <a:endParaRPr lang="tr-TR" sz="1600" b="0" i="0"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1750"/>
              </a:lnSpc>
              <a:buNone/>
            </a:pPr>
            <a:r>
              <a:rPr lang="en-US" sz="1600" b="1" i="1" dirty="0" err="1">
                <a:solidFill>
                  <a:schemeClr val="accent1">
                    <a:lumMod val="50000"/>
                  </a:schemeClr>
                </a:solidFill>
                <a:latin typeface="Kanit Light" panose="020B0604020202020204" charset="-34"/>
                <a:ea typeface="Martel Sans" pitchFamily="34" charset="-122"/>
                <a:cs typeface="Kanit Light" panose="020B0604020202020204" charset="-34"/>
              </a:rPr>
              <a:t>Ayrık</a:t>
            </a:r>
            <a:r>
              <a:rPr lang="en-US" sz="1600"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sz="1600" b="1" i="1" dirty="0" err="1">
                <a:solidFill>
                  <a:schemeClr val="accent1">
                    <a:lumMod val="50000"/>
                  </a:schemeClr>
                </a:solidFill>
                <a:latin typeface="Kanit Light" panose="020B0604020202020204" charset="-34"/>
                <a:ea typeface="Martel Sans" pitchFamily="34" charset="-122"/>
                <a:cs typeface="Kanit Light" panose="020B0604020202020204" charset="-34"/>
              </a:rPr>
              <a:t>sayısal</a:t>
            </a:r>
            <a:r>
              <a:rPr lang="en-US" sz="1600" b="1" i="1" dirty="0">
                <a:solidFill>
                  <a:schemeClr val="accent1">
                    <a:lumMod val="50000"/>
                  </a:schemeClr>
                </a:solidFill>
                <a:latin typeface="Kanit Light" panose="020B0604020202020204" charset="-34"/>
                <a:ea typeface="Martel Sans" pitchFamily="34" charset="-122"/>
                <a:cs typeface="Kanit Light" panose="020B0604020202020204" charset="-34"/>
              </a:rPr>
              <a:t> veri</a:t>
            </a:r>
            <a:r>
              <a:rPr lang="en-US" sz="1600" dirty="0">
                <a:solidFill>
                  <a:srgbClr val="2C3249"/>
                </a:solidFill>
                <a:latin typeface="Kanit Light" panose="020B0604020202020204" charset="-34"/>
                <a:ea typeface="Martel Sans" pitchFamily="34" charset="-122"/>
                <a:cs typeface="Kanit Light" panose="020B0604020202020204" charset="-34"/>
              </a:rPr>
              <a:t>, </a:t>
            </a:r>
            <a:r>
              <a:rPr lang="tr-TR" sz="1600" i="1" dirty="0">
                <a:solidFill>
                  <a:srgbClr val="2C3249"/>
                </a:solidFill>
                <a:latin typeface="Kanit Light" panose="020B0604020202020204" charset="-34"/>
                <a:ea typeface="Martel Sans" pitchFamily="34" charset="-122"/>
                <a:cs typeface="Kanit Light" panose="020B0604020202020204" charset="-34"/>
              </a:rPr>
              <a:t>s</a:t>
            </a:r>
            <a:r>
              <a:rPr lang="tr-TR" sz="1600" i="1" dirty="0">
                <a:solidFill>
                  <a:srgbClr val="2C3249"/>
                </a:solidFill>
                <a:latin typeface="Kanit Light" panose="020B0604020202020204" charset="-34"/>
                <a:cs typeface="Kanit Light" panose="020B0604020202020204" charset="-34"/>
              </a:rPr>
              <a:t>ayılabilir, tam sayılarla ifade edilir.</a:t>
            </a:r>
            <a:r>
              <a:rPr lang="en-US" sz="1600" i="1" dirty="0">
                <a:solidFill>
                  <a:srgbClr val="2C3249"/>
                </a:solidFill>
                <a:latin typeface="Kanit Light" panose="020B0604020202020204" charset="-34"/>
                <a:cs typeface="Kanit Light" panose="020B0604020202020204" charset="-34"/>
              </a:rPr>
              <a:t> </a:t>
            </a:r>
            <a:endParaRPr lang="tr-TR" sz="1600" i="1" dirty="0">
              <a:solidFill>
                <a:srgbClr val="2C3249"/>
              </a:solidFill>
              <a:latin typeface="Kanit Light" panose="020B0604020202020204" charset="-34"/>
              <a:cs typeface="Kanit Light" panose="020B0604020202020204" charset="-34"/>
            </a:endParaRPr>
          </a:p>
          <a:p>
            <a:pPr marL="285750" indent="-285750" algn="just">
              <a:lnSpc>
                <a:spcPts val="1750"/>
              </a:lnSpc>
              <a:buFont typeface="Arial" panose="020B0604020202020204" pitchFamily="34" charset="0"/>
              <a:buChar char="•"/>
            </a:pPr>
            <a:r>
              <a:rPr lang="en-US" sz="1600" i="1" dirty="0">
                <a:solidFill>
                  <a:srgbClr val="2C3249"/>
                </a:solidFill>
                <a:latin typeface="Kanit Light" panose="020B0604020202020204" charset="-34"/>
                <a:ea typeface="Martel Sans" pitchFamily="34" charset="-122"/>
                <a:cs typeface="Kanit Light" panose="020B0604020202020204" charset="-34"/>
              </a:rPr>
              <a:t>Bir </a:t>
            </a:r>
            <a:r>
              <a:rPr lang="en-US" sz="1600" i="1" dirty="0" err="1">
                <a:solidFill>
                  <a:srgbClr val="2C3249"/>
                </a:solidFill>
                <a:latin typeface="Kanit Light" panose="020B0604020202020204" charset="-34"/>
                <a:ea typeface="Martel Sans" pitchFamily="34" charset="-122"/>
                <a:cs typeface="Kanit Light" panose="020B0604020202020204" charset="-34"/>
              </a:rPr>
              <a:t>ailedeki</a:t>
            </a:r>
            <a:r>
              <a:rPr lang="en-US" sz="1600" i="1" dirty="0">
                <a:solidFill>
                  <a:srgbClr val="2C3249"/>
                </a:solidFill>
                <a:latin typeface="Kanit Light" panose="020B0604020202020204" charset="-34"/>
                <a:ea typeface="Martel Sans" pitchFamily="34" charset="-122"/>
                <a:cs typeface="Kanit Light" panose="020B0604020202020204" charset="-34"/>
              </a:rPr>
              <a:t> </a:t>
            </a:r>
            <a:r>
              <a:rPr lang="en-US" sz="1600" i="1" dirty="0" err="1">
                <a:solidFill>
                  <a:srgbClr val="2C3249"/>
                </a:solidFill>
                <a:latin typeface="Kanit Light" panose="020B0604020202020204" charset="-34"/>
                <a:ea typeface="Martel Sans" pitchFamily="34" charset="-122"/>
                <a:cs typeface="Kanit Light" panose="020B0604020202020204" charset="-34"/>
              </a:rPr>
              <a:t>çocukların</a:t>
            </a:r>
            <a:r>
              <a:rPr lang="en-US" sz="1600" i="1" dirty="0">
                <a:solidFill>
                  <a:srgbClr val="2C3249"/>
                </a:solidFill>
                <a:latin typeface="Kanit Light" panose="020B0604020202020204" charset="-34"/>
                <a:ea typeface="Martel Sans" pitchFamily="34" charset="-122"/>
                <a:cs typeface="Kanit Light" panose="020B0604020202020204" charset="-34"/>
              </a:rPr>
              <a:t> </a:t>
            </a:r>
            <a:r>
              <a:rPr lang="en-US" sz="1600" i="1" dirty="0" err="1">
                <a:solidFill>
                  <a:srgbClr val="2C3249"/>
                </a:solidFill>
                <a:latin typeface="Kanit Light" panose="020B0604020202020204" charset="-34"/>
                <a:ea typeface="Martel Sans" pitchFamily="34" charset="-122"/>
                <a:cs typeface="Kanit Light" panose="020B0604020202020204" charset="-34"/>
              </a:rPr>
              <a:t>sayısı</a:t>
            </a:r>
            <a:r>
              <a:rPr lang="en-US" sz="1600" i="1" dirty="0">
                <a:solidFill>
                  <a:srgbClr val="2C3249"/>
                </a:solidFill>
                <a:latin typeface="Kanit Light" panose="020B0604020202020204" charset="-34"/>
                <a:ea typeface="Martel Sans" pitchFamily="34" charset="-122"/>
                <a:cs typeface="Kanit Light" panose="020B0604020202020204" charset="-34"/>
              </a:rPr>
              <a:t> (1, 2, 3, vb</a:t>
            </a:r>
            <a:r>
              <a:rPr lang="en-US" sz="1600"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tr-TR" sz="1600" u="sng" dirty="0">
                <a:solidFill>
                  <a:schemeClr val="accent1">
                    <a:lumMod val="50000"/>
                  </a:schemeClr>
                </a:solidFill>
                <a:latin typeface="Kanit Light" panose="020B0604020202020204" charset="-34"/>
              </a:rPr>
              <a:t>(</a:t>
            </a:r>
            <a:r>
              <a:rPr lang="tr-TR" sz="1600" i="1" u="sng" dirty="0">
                <a:solidFill>
                  <a:schemeClr val="accent1">
                    <a:lumMod val="50000"/>
                  </a:schemeClr>
                </a:solidFill>
                <a:latin typeface="Kanit Light" panose="020B0604020202020204" charset="-34"/>
                <a:cs typeface="Kanit Light" panose="020B0604020202020204" charset="-34"/>
              </a:rPr>
              <a:t>Yarım çocuk olmaz, tam sayılarla ifade edilir.)</a:t>
            </a:r>
          </a:p>
          <a:p>
            <a:pPr marL="285750" indent="-285750" algn="just">
              <a:lnSpc>
                <a:spcPts val="1750"/>
              </a:lnSpc>
              <a:buFont typeface="Arial" panose="020B0604020202020204" pitchFamily="34" charset="0"/>
              <a:buChar char="•"/>
            </a:pPr>
            <a:r>
              <a:rPr lang="en-US" sz="1600" i="1" dirty="0">
                <a:solidFill>
                  <a:srgbClr val="2C3249"/>
                </a:solidFill>
                <a:latin typeface="Kanit Light" panose="020B0604020202020204" charset="-34"/>
                <a:ea typeface="Martel Sans" pitchFamily="34" charset="-122"/>
                <a:cs typeface="Kanit Light" panose="020B0604020202020204" charset="-34"/>
              </a:rPr>
              <a:t>bir </a:t>
            </a:r>
            <a:r>
              <a:rPr lang="en-US" sz="1600" i="1" dirty="0" err="1">
                <a:solidFill>
                  <a:srgbClr val="2C3249"/>
                </a:solidFill>
                <a:latin typeface="Kanit Light" panose="020B0604020202020204" charset="-34"/>
                <a:ea typeface="Martel Sans" pitchFamily="34" charset="-122"/>
                <a:cs typeface="Kanit Light" panose="020B0604020202020204" charset="-34"/>
              </a:rPr>
              <a:t>hanedeki</a:t>
            </a:r>
            <a:r>
              <a:rPr lang="en-US" sz="1600" i="1" dirty="0">
                <a:solidFill>
                  <a:srgbClr val="2C3249"/>
                </a:solidFill>
                <a:latin typeface="Kanit Light" panose="020B0604020202020204" charset="-34"/>
                <a:ea typeface="Martel Sans" pitchFamily="34" charset="-122"/>
                <a:cs typeface="Kanit Light" panose="020B0604020202020204" charset="-34"/>
              </a:rPr>
              <a:t> </a:t>
            </a:r>
            <a:r>
              <a:rPr lang="en-US" sz="1600" i="1" dirty="0" err="1">
                <a:solidFill>
                  <a:srgbClr val="2C3249"/>
                </a:solidFill>
                <a:latin typeface="Kanit Light" panose="020B0604020202020204" charset="-34"/>
                <a:ea typeface="Martel Sans" pitchFamily="34" charset="-122"/>
                <a:cs typeface="Kanit Light" panose="020B0604020202020204" charset="-34"/>
              </a:rPr>
              <a:t>evcil</a:t>
            </a:r>
            <a:r>
              <a:rPr lang="en-US" sz="1600" i="1" dirty="0">
                <a:solidFill>
                  <a:srgbClr val="2C3249"/>
                </a:solidFill>
                <a:latin typeface="Kanit Light" panose="020B0604020202020204" charset="-34"/>
                <a:ea typeface="Martel Sans" pitchFamily="34" charset="-122"/>
                <a:cs typeface="Kanit Light" panose="020B0604020202020204" charset="-34"/>
              </a:rPr>
              <a:t> </a:t>
            </a:r>
            <a:r>
              <a:rPr lang="en-US" sz="1600" i="1" dirty="0" err="1">
                <a:solidFill>
                  <a:srgbClr val="2C3249"/>
                </a:solidFill>
                <a:latin typeface="Kanit Light" panose="020B0604020202020204" charset="-34"/>
                <a:ea typeface="Martel Sans" pitchFamily="34" charset="-122"/>
                <a:cs typeface="Kanit Light" panose="020B0604020202020204" charset="-34"/>
              </a:rPr>
              <a:t>hayvan</a:t>
            </a:r>
            <a:r>
              <a:rPr lang="en-US" sz="1600" i="1" dirty="0">
                <a:solidFill>
                  <a:srgbClr val="2C3249"/>
                </a:solidFill>
                <a:latin typeface="Kanit Light" panose="020B0604020202020204" charset="-34"/>
                <a:ea typeface="Martel Sans" pitchFamily="34" charset="-122"/>
                <a:cs typeface="Kanit Light" panose="020B0604020202020204" charset="-34"/>
              </a:rPr>
              <a:t> </a:t>
            </a:r>
            <a:r>
              <a:rPr lang="en-US" sz="1600" i="1" dirty="0" err="1">
                <a:solidFill>
                  <a:srgbClr val="2C3249"/>
                </a:solidFill>
                <a:latin typeface="Kanit Light" panose="020B0604020202020204" charset="-34"/>
                <a:ea typeface="Martel Sans" pitchFamily="34" charset="-122"/>
                <a:cs typeface="Kanit Light" panose="020B0604020202020204" charset="-34"/>
              </a:rPr>
              <a:t>sayısı</a:t>
            </a:r>
            <a:r>
              <a:rPr lang="en-US" sz="1600" i="1" dirty="0">
                <a:solidFill>
                  <a:srgbClr val="2C3249"/>
                </a:solidFill>
                <a:latin typeface="Kanit Light" panose="020B0604020202020204" charset="-34"/>
                <a:ea typeface="Martel Sans" pitchFamily="34" charset="-122"/>
                <a:cs typeface="Kanit Light" panose="020B0604020202020204" charset="-34"/>
              </a:rPr>
              <a:t> (0, 1, 2, vb.), </a:t>
            </a:r>
            <a:endParaRPr lang="tr-TR" sz="1600" i="1" dirty="0">
              <a:solidFill>
                <a:srgbClr val="2C3249"/>
              </a:solidFill>
              <a:latin typeface="Kanit Light" panose="020B0604020202020204" charset="-34"/>
              <a:ea typeface="Martel Sans" pitchFamily="34" charset="-122"/>
              <a:cs typeface="Kanit Light" panose="020B0604020202020204" charset="-34"/>
            </a:endParaRPr>
          </a:p>
          <a:p>
            <a:pPr marL="285750" indent="-285750" algn="just">
              <a:lnSpc>
                <a:spcPts val="1750"/>
              </a:lnSpc>
              <a:buFont typeface="Arial" panose="020B0604020202020204" pitchFamily="34" charset="0"/>
              <a:buChar char="•"/>
            </a:pPr>
            <a:r>
              <a:rPr lang="en-US" sz="1600" i="1" dirty="0">
                <a:solidFill>
                  <a:srgbClr val="2C3249"/>
                </a:solidFill>
                <a:latin typeface="Kanit Light" panose="020B0604020202020204" charset="-34"/>
                <a:ea typeface="Martel Sans" pitchFamily="34" charset="-122"/>
                <a:cs typeface="Kanit Light" panose="020B0604020202020204" charset="-34"/>
              </a:rPr>
              <a:t>bir </a:t>
            </a:r>
            <a:r>
              <a:rPr lang="en-US" sz="1600" i="1" dirty="0" err="1">
                <a:solidFill>
                  <a:srgbClr val="2C3249"/>
                </a:solidFill>
                <a:latin typeface="Kanit Light" panose="020B0604020202020204" charset="-34"/>
                <a:ea typeface="Martel Sans" pitchFamily="34" charset="-122"/>
                <a:cs typeface="Kanit Light" panose="020B0604020202020204" charset="-34"/>
              </a:rPr>
              <a:t>sirketin</a:t>
            </a:r>
            <a:r>
              <a:rPr lang="en-US" sz="1600" i="1" dirty="0">
                <a:solidFill>
                  <a:srgbClr val="2C3249"/>
                </a:solidFill>
                <a:latin typeface="Kanit Light" panose="020B0604020202020204" charset="-34"/>
                <a:ea typeface="Martel Sans" pitchFamily="34" charset="-122"/>
                <a:cs typeface="Kanit Light" panose="020B0604020202020204" charset="-34"/>
              </a:rPr>
              <a:t> </a:t>
            </a:r>
            <a:r>
              <a:rPr lang="en-US" sz="1600" i="1" dirty="0" err="1">
                <a:solidFill>
                  <a:srgbClr val="2C3249"/>
                </a:solidFill>
                <a:latin typeface="Kanit Light" panose="020B0604020202020204" charset="-34"/>
                <a:ea typeface="Martel Sans" pitchFamily="34" charset="-122"/>
                <a:cs typeface="Kanit Light" panose="020B0604020202020204" charset="-34"/>
              </a:rPr>
              <a:t>belirli</a:t>
            </a:r>
            <a:r>
              <a:rPr lang="en-US" sz="1600" i="1" dirty="0">
                <a:solidFill>
                  <a:srgbClr val="2C3249"/>
                </a:solidFill>
                <a:latin typeface="Kanit Light" panose="020B0604020202020204" charset="-34"/>
                <a:ea typeface="Martel Sans" pitchFamily="34" charset="-122"/>
                <a:cs typeface="Kanit Light" panose="020B0604020202020204" charset="-34"/>
              </a:rPr>
              <a:t> bir </a:t>
            </a:r>
            <a:r>
              <a:rPr lang="en-US" sz="1600" i="1" dirty="0" err="1">
                <a:solidFill>
                  <a:srgbClr val="2C3249"/>
                </a:solidFill>
                <a:latin typeface="Kanit Light" panose="020B0604020202020204" charset="-34"/>
                <a:ea typeface="Martel Sans" pitchFamily="34" charset="-122"/>
                <a:cs typeface="Kanit Light" panose="020B0604020202020204" charset="-34"/>
              </a:rPr>
              <a:t>dönemde</a:t>
            </a:r>
            <a:r>
              <a:rPr lang="en-US" sz="1600" i="1" dirty="0">
                <a:solidFill>
                  <a:srgbClr val="2C3249"/>
                </a:solidFill>
                <a:latin typeface="Kanit Light" panose="020B0604020202020204" charset="-34"/>
                <a:ea typeface="Martel Sans" pitchFamily="34" charset="-122"/>
                <a:cs typeface="Kanit Light" panose="020B0604020202020204" charset="-34"/>
              </a:rPr>
              <a:t> </a:t>
            </a:r>
            <a:r>
              <a:rPr lang="en-US" sz="1600" i="1" dirty="0" err="1">
                <a:solidFill>
                  <a:srgbClr val="2C3249"/>
                </a:solidFill>
                <a:latin typeface="Kanit Light" panose="020B0604020202020204" charset="-34"/>
                <a:ea typeface="Martel Sans" pitchFamily="34" charset="-122"/>
                <a:cs typeface="Kanit Light" panose="020B0604020202020204" charset="-34"/>
              </a:rPr>
              <a:t>aldığı</a:t>
            </a:r>
            <a:r>
              <a:rPr lang="en-US" sz="1600" i="1" dirty="0">
                <a:solidFill>
                  <a:srgbClr val="2C3249"/>
                </a:solidFill>
                <a:latin typeface="Kanit Light" panose="020B0604020202020204" charset="-34"/>
                <a:ea typeface="Martel Sans" pitchFamily="34" charset="-122"/>
                <a:cs typeface="Kanit Light" panose="020B0604020202020204" charset="-34"/>
              </a:rPr>
              <a:t> </a:t>
            </a:r>
            <a:r>
              <a:rPr lang="en-US" sz="1600" i="1" dirty="0" err="1">
                <a:solidFill>
                  <a:srgbClr val="2C3249"/>
                </a:solidFill>
                <a:latin typeface="Kanit Light" panose="020B0604020202020204" charset="-34"/>
                <a:ea typeface="Martel Sans" pitchFamily="34" charset="-122"/>
                <a:cs typeface="Kanit Light" panose="020B0604020202020204" charset="-34"/>
              </a:rPr>
              <a:t>sikayetlerin</a:t>
            </a:r>
            <a:r>
              <a:rPr lang="en-US" sz="1600" i="1" dirty="0">
                <a:solidFill>
                  <a:srgbClr val="2C3249"/>
                </a:solidFill>
                <a:latin typeface="Kanit Light" panose="020B0604020202020204" charset="-34"/>
                <a:ea typeface="Martel Sans" pitchFamily="34" charset="-122"/>
                <a:cs typeface="Kanit Light" panose="020B0604020202020204" charset="-34"/>
              </a:rPr>
              <a:t> </a:t>
            </a:r>
            <a:r>
              <a:rPr lang="en-US" sz="1600" i="1" dirty="0" err="1">
                <a:solidFill>
                  <a:srgbClr val="2C3249"/>
                </a:solidFill>
                <a:latin typeface="Kanit Light" panose="020B0604020202020204" charset="-34"/>
                <a:ea typeface="Martel Sans" pitchFamily="34" charset="-122"/>
                <a:cs typeface="Kanit Light" panose="020B0604020202020204" charset="-34"/>
              </a:rPr>
              <a:t>sayısı</a:t>
            </a:r>
            <a:r>
              <a:rPr lang="en-US" sz="1600" i="1" dirty="0">
                <a:solidFill>
                  <a:srgbClr val="2C3249"/>
                </a:solidFill>
                <a:latin typeface="Kanit Light" panose="020B0604020202020204" charset="-34"/>
                <a:ea typeface="Martel Sans" pitchFamily="34" charset="-122"/>
                <a:cs typeface="Kanit Light" panose="020B0604020202020204" charset="-34"/>
              </a:rPr>
              <a:t> (10, 100, vb.)</a:t>
            </a:r>
            <a:endParaRPr lang="tr-TR" sz="1600" i="1" dirty="0">
              <a:solidFill>
                <a:srgbClr val="2C3249"/>
              </a:solidFill>
              <a:latin typeface="Kanit Light" panose="020B0604020202020204" charset="-34"/>
              <a:ea typeface="Martel Sans" pitchFamily="34" charset="-122"/>
              <a:cs typeface="Kanit Light" panose="020B0604020202020204" charset="-34"/>
            </a:endParaRPr>
          </a:p>
          <a:p>
            <a:pPr marL="1200150" lvl="2" indent="-285750" algn="just">
              <a:buFont typeface="Arial" panose="020B0604020202020204" pitchFamily="34" charset="0"/>
              <a:buChar char="•"/>
            </a:pPr>
            <a:endParaRPr lang="tr-TR" sz="1600" i="1" dirty="0">
              <a:solidFill>
                <a:srgbClr val="2C3249"/>
              </a:solidFill>
              <a:latin typeface="Kanit Light" panose="020B0604020202020204" charset="-34"/>
              <a:cs typeface="Kanit Light" panose="020B0604020202020204" charset="-34"/>
            </a:endParaRPr>
          </a:p>
          <a:p>
            <a:pPr marL="1200150" lvl="2" indent="-285750" algn="just">
              <a:buFont typeface="Arial" panose="020B0604020202020204" pitchFamily="34" charset="0"/>
              <a:buChar char="•"/>
            </a:pPr>
            <a:endParaRPr lang="tr-TR" sz="1600" i="1" dirty="0">
              <a:solidFill>
                <a:srgbClr val="2C3249"/>
              </a:solidFill>
              <a:latin typeface="Kanit Light" panose="020B0604020202020204" charset="-34"/>
              <a:cs typeface="Kanit Light" panose="020B0604020202020204" charset="-34"/>
            </a:endParaRPr>
          </a:p>
          <a:p>
            <a:pPr marL="0" indent="0" algn="just">
              <a:lnSpc>
                <a:spcPts val="1750"/>
              </a:lnSpc>
              <a:buNone/>
            </a:pPr>
            <a:r>
              <a:rPr lang="en-US" sz="1600" b="1" i="1" dirty="0" err="1">
                <a:solidFill>
                  <a:schemeClr val="accent1">
                    <a:lumMod val="50000"/>
                  </a:schemeClr>
                </a:solidFill>
                <a:latin typeface="Kanit Light" panose="020B0604020202020204" charset="-34"/>
                <a:ea typeface="Martel Sans" pitchFamily="34" charset="-122"/>
                <a:cs typeface="Kanit Light" panose="020B0604020202020204" charset="-34"/>
              </a:rPr>
              <a:t>Sürekli</a:t>
            </a:r>
            <a:r>
              <a:rPr lang="en-US" sz="1600"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sz="1600" b="1" i="1" dirty="0" err="1">
                <a:solidFill>
                  <a:schemeClr val="accent1">
                    <a:lumMod val="50000"/>
                  </a:schemeClr>
                </a:solidFill>
                <a:latin typeface="Kanit Light" panose="020B0604020202020204" charset="-34"/>
                <a:ea typeface="Martel Sans" pitchFamily="34" charset="-122"/>
                <a:cs typeface="Kanit Light" panose="020B0604020202020204" charset="-34"/>
              </a:rPr>
              <a:t>sayısal</a:t>
            </a:r>
            <a:r>
              <a:rPr lang="en-US" sz="1600" b="1" i="1" dirty="0">
                <a:solidFill>
                  <a:schemeClr val="accent1">
                    <a:lumMod val="50000"/>
                  </a:schemeClr>
                </a:solidFill>
                <a:latin typeface="Kanit Light" panose="020B0604020202020204" charset="-34"/>
                <a:ea typeface="Martel Sans" pitchFamily="34" charset="-122"/>
                <a:cs typeface="Kanit Light" panose="020B0604020202020204" charset="-34"/>
              </a:rPr>
              <a:t> veri</a:t>
            </a:r>
            <a:r>
              <a:rPr lang="en-US" sz="1600"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ise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i="1" u="sng" dirty="0" err="1">
                <a:solidFill>
                  <a:schemeClr val="accent1">
                    <a:lumMod val="50000"/>
                  </a:schemeClr>
                </a:solidFill>
                <a:latin typeface="Kanit Light" panose="020B0604020202020204" charset="-34"/>
                <a:ea typeface="Martel Sans" pitchFamily="34" charset="-122"/>
                <a:cs typeface="Kanit Light" panose="020B0604020202020204" charset="-34"/>
              </a:rPr>
              <a:t>belirli</a:t>
            </a:r>
            <a:r>
              <a:rPr lang="en-US" sz="1600" i="1" u="sng" dirty="0">
                <a:solidFill>
                  <a:schemeClr val="accent1">
                    <a:lumMod val="50000"/>
                  </a:schemeClr>
                </a:solidFill>
                <a:latin typeface="Kanit Light" panose="020B0604020202020204" charset="-34"/>
                <a:ea typeface="Martel Sans" pitchFamily="34" charset="-122"/>
                <a:cs typeface="Kanit Light" panose="020B0604020202020204" charset="-34"/>
              </a:rPr>
              <a:t> bir </a:t>
            </a:r>
            <a:r>
              <a:rPr lang="en-US" sz="1600" i="1" u="sng" dirty="0" err="1">
                <a:solidFill>
                  <a:schemeClr val="accent1">
                    <a:lumMod val="50000"/>
                  </a:schemeClr>
                </a:solidFill>
                <a:latin typeface="Kanit Light" panose="020B0604020202020204" charset="-34"/>
                <a:ea typeface="Martel Sans" pitchFamily="34" charset="-122"/>
                <a:cs typeface="Kanit Light" panose="020B0604020202020204" charset="-34"/>
              </a:rPr>
              <a:t>aralıkta</a:t>
            </a:r>
            <a:r>
              <a:rPr lang="en-US" sz="1600" i="1" u="sng" dirty="0">
                <a:solidFill>
                  <a:schemeClr val="accent1">
                    <a:lumMod val="50000"/>
                  </a:schemeClr>
                </a:solidFill>
                <a:latin typeface="Kanit Light" panose="020B0604020202020204" charset="-34"/>
                <a:ea typeface="Martel Sans" pitchFamily="34" charset="-122"/>
                <a:cs typeface="Kanit Light" panose="020B0604020202020204" charset="-34"/>
              </a:rPr>
              <a:t> her </a:t>
            </a:r>
            <a:r>
              <a:rPr lang="en-US" sz="1600" i="1" u="sng" dirty="0" err="1">
                <a:solidFill>
                  <a:schemeClr val="accent1">
                    <a:lumMod val="50000"/>
                  </a:schemeClr>
                </a:solidFill>
                <a:latin typeface="Kanit Light" panose="020B0604020202020204" charset="-34"/>
                <a:ea typeface="Martel Sans" pitchFamily="34" charset="-122"/>
                <a:cs typeface="Kanit Light" panose="020B0604020202020204" charset="-34"/>
              </a:rPr>
              <a:t>değeri</a:t>
            </a:r>
            <a:r>
              <a:rPr lang="en-US" sz="1600" i="1" u="sng"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sz="1600" i="1" u="sng" dirty="0" err="1">
                <a:solidFill>
                  <a:schemeClr val="accent1">
                    <a:lumMod val="50000"/>
                  </a:schemeClr>
                </a:solidFill>
                <a:latin typeface="Kanit Light" panose="020B0604020202020204" charset="-34"/>
                <a:ea typeface="Martel Sans" pitchFamily="34" charset="-122"/>
                <a:cs typeface="Kanit Light" panose="020B0604020202020204" charset="-34"/>
              </a:rPr>
              <a:t>alabilen</a:t>
            </a:r>
            <a:r>
              <a:rPr lang="en-US" sz="1600" i="1" u="sng" dirty="0">
                <a:solidFill>
                  <a:schemeClr val="accent1">
                    <a:lumMod val="50000"/>
                  </a:schemeClr>
                </a:solidFill>
                <a:latin typeface="Kanit Light" panose="020B0604020202020204" charset="-34"/>
                <a:ea typeface="Martel Sans" pitchFamily="34" charset="-122"/>
                <a:cs typeface="Kanit Light" panose="020B0604020202020204" charset="-34"/>
              </a:rPr>
              <a:t> ve </a:t>
            </a:r>
            <a:r>
              <a:rPr lang="en-US" sz="1600" i="1" u="sng" dirty="0" err="1">
                <a:solidFill>
                  <a:schemeClr val="accent1">
                    <a:lumMod val="50000"/>
                  </a:schemeClr>
                </a:solidFill>
                <a:latin typeface="Kanit Light" panose="020B0604020202020204" charset="-34"/>
                <a:ea typeface="Martel Sans" pitchFamily="34" charset="-122"/>
                <a:cs typeface="Kanit Light" panose="020B0604020202020204" charset="-34"/>
              </a:rPr>
              <a:t>yüksek</a:t>
            </a:r>
            <a:r>
              <a:rPr lang="en-US" sz="1600" i="1" u="sng"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sz="1600" i="1" u="sng" dirty="0" err="1">
                <a:solidFill>
                  <a:schemeClr val="accent1">
                    <a:lumMod val="50000"/>
                  </a:schemeClr>
                </a:solidFill>
                <a:latin typeface="Kanit Light" panose="020B0604020202020204" charset="-34"/>
                <a:ea typeface="Martel Sans" pitchFamily="34" charset="-122"/>
                <a:cs typeface="Kanit Light" panose="020B0604020202020204" charset="-34"/>
              </a:rPr>
              <a:t>hassasiyetle</a:t>
            </a:r>
            <a:r>
              <a:rPr lang="en-US" sz="1600" i="1" u="sng"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sz="1600" i="1" u="sng" dirty="0" err="1">
                <a:solidFill>
                  <a:schemeClr val="accent1">
                    <a:lumMod val="50000"/>
                  </a:schemeClr>
                </a:solidFill>
                <a:latin typeface="Kanit Light" panose="020B0604020202020204" charset="-34"/>
                <a:ea typeface="Martel Sans" pitchFamily="34" charset="-122"/>
                <a:cs typeface="Kanit Light" panose="020B0604020202020204" charset="-34"/>
              </a:rPr>
              <a:t>ölçülebilen</a:t>
            </a:r>
            <a:r>
              <a:rPr lang="en-US" sz="1600" i="1" u="sng"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sz="1600" i="1" u="sng" dirty="0" err="1">
                <a:solidFill>
                  <a:schemeClr val="accent1">
                    <a:lumMod val="50000"/>
                  </a:schemeClr>
                </a:solidFill>
                <a:latin typeface="Kanit Light" panose="020B0604020202020204" charset="-34"/>
                <a:ea typeface="Martel Sans" pitchFamily="34" charset="-122"/>
                <a:cs typeface="Kanit Light" panose="020B0604020202020204" charset="-34"/>
              </a:rPr>
              <a:t>değerlerdir</a:t>
            </a:r>
            <a:r>
              <a:rPr lang="en-US" sz="1600" dirty="0">
                <a:solidFill>
                  <a:srgbClr val="2C3249"/>
                </a:solidFill>
                <a:latin typeface="Kanit Light" panose="020B0604020202020204" charset="-34"/>
                <a:ea typeface="Martel Sans" pitchFamily="34" charset="-122"/>
                <a:cs typeface="Kanit Light" panose="020B0604020202020204" charset="-34"/>
              </a:rPr>
              <a:t>. Bu </a:t>
            </a:r>
            <a:r>
              <a:rPr lang="en-US" sz="1600" dirty="0" err="1">
                <a:solidFill>
                  <a:srgbClr val="2C3249"/>
                </a:solidFill>
                <a:latin typeface="Kanit Light" panose="020B0604020202020204" charset="-34"/>
                <a:ea typeface="Martel Sans" pitchFamily="34" charset="-122"/>
                <a:cs typeface="Kanit Light" panose="020B0604020202020204" charset="-34"/>
              </a:rPr>
              <a:t>tür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veride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iki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nokta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arasında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olası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değer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mevcuttur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Sürekli</a:t>
            </a:r>
            <a:r>
              <a:rPr lang="en-US" sz="1600" dirty="0">
                <a:solidFill>
                  <a:srgbClr val="2C3249"/>
                </a:solidFill>
                <a:latin typeface="Kanit Light" panose="020B0604020202020204" charset="-34"/>
                <a:ea typeface="Martel Sans" pitchFamily="34" charset="-122"/>
                <a:cs typeface="Kanit Light" panose="020B0604020202020204" charset="-34"/>
              </a:rPr>
              <a:t> veri </a:t>
            </a:r>
            <a:r>
              <a:rPr lang="en-US" sz="1600" dirty="0" err="1">
                <a:solidFill>
                  <a:srgbClr val="2C3249"/>
                </a:solidFill>
                <a:latin typeface="Kanit Light" panose="020B0604020202020204" charset="-34"/>
                <a:ea typeface="Martel Sans" pitchFamily="34" charset="-122"/>
                <a:cs typeface="Kanit Light" panose="020B0604020202020204" charset="-34"/>
              </a:rPr>
              <a:t>genellikle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b="1" i="1" dirty="0">
                <a:solidFill>
                  <a:srgbClr val="2C3249"/>
                </a:solidFill>
                <a:latin typeface="Kanit Light" panose="020B0604020202020204" charset="-34"/>
                <a:ea typeface="Martel Sans" pitchFamily="34" charset="-122"/>
                <a:cs typeface="Kanit Light" panose="020B0604020202020204" charset="-34"/>
              </a:rPr>
              <a:t>ger</a:t>
            </a:r>
            <a:r>
              <a:rPr lang="tr-TR" sz="1600" b="1" i="1" dirty="0">
                <a:solidFill>
                  <a:srgbClr val="2C3249"/>
                </a:solidFill>
                <a:latin typeface="Kanit Light" panose="020B0604020202020204" charset="-34"/>
                <a:ea typeface="Martel Sans" pitchFamily="34" charset="-122"/>
                <a:cs typeface="Kanit Light" panose="020B0604020202020204" charset="-34"/>
              </a:rPr>
              <a:t>ç</a:t>
            </a:r>
            <a:r>
              <a:rPr lang="en-US" sz="1600" b="1" i="1" dirty="0">
                <a:solidFill>
                  <a:srgbClr val="2C3249"/>
                </a:solidFill>
                <a:latin typeface="Kanit Light" panose="020B0604020202020204" charset="-34"/>
                <a:ea typeface="Martel Sans" pitchFamily="34" charset="-122"/>
                <a:cs typeface="Kanit Light" panose="020B0604020202020204" charset="-34"/>
              </a:rPr>
              <a:t>ek </a:t>
            </a:r>
            <a:r>
              <a:rPr lang="en-US" sz="1600" b="1" i="1" dirty="0" err="1">
                <a:solidFill>
                  <a:srgbClr val="2C3249"/>
                </a:solidFill>
                <a:latin typeface="Kanit Light" panose="020B0604020202020204" charset="-34"/>
                <a:ea typeface="Martel Sans" pitchFamily="34" charset="-122"/>
                <a:cs typeface="Kanit Light" panose="020B0604020202020204" charset="-34"/>
              </a:rPr>
              <a:t>sayılar</a:t>
            </a:r>
            <a:r>
              <a:rPr lang="en-US" sz="1600" b="1" i="1" dirty="0">
                <a:solidFill>
                  <a:srgbClr val="2C3249"/>
                </a:solidFill>
                <a:latin typeface="Kanit Light" panose="020B0604020202020204" charset="-34"/>
                <a:ea typeface="Martel Sans" pitchFamily="34" charset="-122"/>
                <a:cs typeface="Kanit Light" panose="020B0604020202020204" charset="-34"/>
              </a:rPr>
              <a:t> </a:t>
            </a:r>
            <a:r>
              <a:rPr lang="en-US" sz="1600" dirty="0">
                <a:solidFill>
                  <a:srgbClr val="2C3249"/>
                </a:solidFill>
                <a:latin typeface="Kanit Light" panose="020B0604020202020204" charset="-34"/>
                <a:ea typeface="Martel Sans" pitchFamily="34" charset="-122"/>
                <a:cs typeface="Kanit Light" panose="020B0604020202020204" charset="-34"/>
              </a:rPr>
              <a:t>(real numbers) olarak </a:t>
            </a:r>
            <a:r>
              <a:rPr lang="en-US" sz="1600" dirty="0" err="1">
                <a:solidFill>
                  <a:srgbClr val="2C3249"/>
                </a:solidFill>
                <a:latin typeface="Kanit Light" panose="020B0604020202020204" charset="-34"/>
                <a:ea typeface="Martel Sans" pitchFamily="34" charset="-122"/>
                <a:cs typeface="Kanit Light" panose="020B0604020202020204" charset="-34"/>
              </a:rPr>
              <a:t>ifade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edilebiler</a:t>
            </a:r>
            <a:r>
              <a:rPr lang="en-US" sz="1600" dirty="0">
                <a:solidFill>
                  <a:srgbClr val="2C3249"/>
                </a:solidFill>
                <a:latin typeface="Kanit Light" panose="020B0604020202020204" charset="-34"/>
                <a:ea typeface="Martel Sans" pitchFamily="34" charset="-122"/>
                <a:cs typeface="Kanit Light" panose="020B0604020202020204" charset="-34"/>
              </a:rPr>
              <a:t> ve </a:t>
            </a:r>
            <a:r>
              <a:rPr lang="en-US" sz="1600" dirty="0" err="1">
                <a:solidFill>
                  <a:srgbClr val="2C3249"/>
                </a:solidFill>
                <a:latin typeface="Kanit Light" panose="020B0604020202020204" charset="-34"/>
                <a:ea typeface="Martel Sans" pitchFamily="34" charset="-122"/>
                <a:cs typeface="Kanit Light" panose="020B0604020202020204" charset="-34"/>
              </a:rPr>
              <a:t>niceliklerle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ilişkilendirilir</a:t>
            </a:r>
            <a:r>
              <a:rPr lang="en-US" sz="1600" dirty="0">
                <a:solidFill>
                  <a:srgbClr val="2C3249"/>
                </a:solidFill>
                <a:latin typeface="Kanit Light" panose="020B0604020202020204" charset="-34"/>
                <a:ea typeface="Martel Sans" pitchFamily="34" charset="-122"/>
                <a:cs typeface="Kanit Light" panose="020B0604020202020204" charset="-34"/>
              </a:rPr>
              <a:t>. </a:t>
            </a:r>
            <a:endParaRPr lang="tr-TR" sz="1600" dirty="0">
              <a:solidFill>
                <a:srgbClr val="2C3249"/>
              </a:solidFill>
              <a:latin typeface="Kanit Light" panose="020B0604020202020204" charset="-34"/>
              <a:ea typeface="Martel Sans" pitchFamily="34" charset="-122"/>
              <a:cs typeface="Kanit Light" panose="020B0604020202020204" charset="-34"/>
            </a:endParaRPr>
          </a:p>
          <a:p>
            <a:pPr marL="285750" indent="-285750" algn="just">
              <a:lnSpc>
                <a:spcPts val="1750"/>
              </a:lnSpc>
              <a:buFont typeface="Arial" panose="020B0604020202020204" pitchFamily="34" charset="0"/>
              <a:buChar char="•"/>
            </a:pPr>
            <a:r>
              <a:rPr lang="en-US" sz="1600" i="1" dirty="0" err="1">
                <a:solidFill>
                  <a:srgbClr val="2C3249"/>
                </a:solidFill>
                <a:latin typeface="Kanit Light" panose="020B0604020202020204" charset="-34"/>
                <a:ea typeface="Martel Sans" pitchFamily="34" charset="-122"/>
                <a:cs typeface="Kanit Light" panose="020B0604020202020204" charset="-34"/>
              </a:rPr>
              <a:t>Sıcaklık</a:t>
            </a:r>
            <a:r>
              <a:rPr lang="en-US" sz="1600" i="1" dirty="0">
                <a:solidFill>
                  <a:srgbClr val="2C3249"/>
                </a:solidFill>
                <a:latin typeface="Kanit Light" panose="020B0604020202020204" charset="-34"/>
                <a:ea typeface="Martel Sans" pitchFamily="34" charset="-122"/>
                <a:cs typeface="Kanit Light" panose="020B0604020202020204" charset="-34"/>
              </a:rPr>
              <a:t> </a:t>
            </a:r>
            <a:r>
              <a:rPr lang="en-US" sz="1600" i="1" dirty="0" err="1">
                <a:solidFill>
                  <a:srgbClr val="2C3249"/>
                </a:solidFill>
                <a:latin typeface="Kanit Light" panose="020B0604020202020204" charset="-34"/>
                <a:ea typeface="Martel Sans" pitchFamily="34" charset="-122"/>
                <a:cs typeface="Kanit Light" panose="020B0604020202020204" charset="-34"/>
              </a:rPr>
              <a:t>okumaları</a:t>
            </a:r>
            <a:r>
              <a:rPr lang="en-US" sz="1600" i="1" dirty="0">
                <a:solidFill>
                  <a:srgbClr val="2C3249"/>
                </a:solidFill>
                <a:latin typeface="Kanit Light" panose="020B0604020202020204" charset="-34"/>
                <a:ea typeface="Martel Sans" pitchFamily="34" charset="-122"/>
                <a:cs typeface="Kanit Light" panose="020B0604020202020204" charset="-34"/>
              </a:rPr>
              <a:t> (25.5°C, 86.2°F, vb.), </a:t>
            </a:r>
            <a:endParaRPr lang="tr-TR" sz="1600" i="1" dirty="0">
              <a:solidFill>
                <a:srgbClr val="2C3249"/>
              </a:solidFill>
              <a:latin typeface="Kanit Light" panose="020B0604020202020204" charset="-34"/>
              <a:ea typeface="Martel Sans" pitchFamily="34" charset="-122"/>
              <a:cs typeface="Kanit Light" panose="020B0604020202020204" charset="-34"/>
            </a:endParaRPr>
          </a:p>
          <a:p>
            <a:pPr marL="285750" indent="-285750" algn="just">
              <a:lnSpc>
                <a:spcPts val="1750"/>
              </a:lnSpc>
              <a:buFont typeface="Arial" panose="020B0604020202020204" pitchFamily="34" charset="0"/>
              <a:buChar char="•"/>
            </a:pPr>
            <a:r>
              <a:rPr lang="en-US" sz="1600" i="1" dirty="0">
                <a:solidFill>
                  <a:srgbClr val="2C3249"/>
                </a:solidFill>
                <a:latin typeface="Kanit Light" panose="020B0604020202020204" charset="-34"/>
                <a:ea typeface="Martel Sans" pitchFamily="34" charset="-122"/>
                <a:cs typeface="Kanit Light" panose="020B0604020202020204" charset="-34"/>
              </a:rPr>
              <a:t>boy </a:t>
            </a:r>
            <a:r>
              <a:rPr lang="en-US" sz="1600" i="1" dirty="0" err="1">
                <a:solidFill>
                  <a:srgbClr val="2C3249"/>
                </a:solidFill>
                <a:latin typeface="Kanit Light" panose="020B0604020202020204" charset="-34"/>
                <a:ea typeface="Martel Sans" pitchFamily="34" charset="-122"/>
                <a:cs typeface="Kanit Light" panose="020B0604020202020204" charset="-34"/>
              </a:rPr>
              <a:t>ölçüsü</a:t>
            </a:r>
            <a:r>
              <a:rPr lang="en-US" sz="1600" i="1" dirty="0">
                <a:solidFill>
                  <a:srgbClr val="2C3249"/>
                </a:solidFill>
                <a:latin typeface="Kanit Light" panose="020B0604020202020204" charset="-34"/>
                <a:ea typeface="Martel Sans" pitchFamily="34" charset="-122"/>
                <a:cs typeface="Kanit Light" panose="020B0604020202020204" charset="-34"/>
              </a:rPr>
              <a:t> (150.2cm, 160.5cm, vb.), </a:t>
            </a:r>
            <a:endParaRPr lang="tr-TR" sz="1600" i="1" dirty="0">
              <a:solidFill>
                <a:srgbClr val="2C3249"/>
              </a:solidFill>
              <a:latin typeface="Kanit Light" panose="020B0604020202020204" charset="-34"/>
              <a:ea typeface="Martel Sans" pitchFamily="34" charset="-122"/>
              <a:cs typeface="Kanit Light" panose="020B0604020202020204" charset="-34"/>
            </a:endParaRPr>
          </a:p>
          <a:p>
            <a:pPr marL="285750" indent="-285750" algn="just">
              <a:lnSpc>
                <a:spcPts val="1750"/>
              </a:lnSpc>
              <a:buFont typeface="Arial" panose="020B0604020202020204" pitchFamily="34" charset="0"/>
              <a:buChar char="•"/>
            </a:pPr>
            <a:r>
              <a:rPr lang="en-US" sz="1600" i="1" dirty="0" err="1">
                <a:solidFill>
                  <a:srgbClr val="2C3249"/>
                </a:solidFill>
                <a:latin typeface="Kanit Light" panose="020B0604020202020204" charset="-34"/>
                <a:ea typeface="Martel Sans" pitchFamily="34" charset="-122"/>
                <a:cs typeface="Kanit Light" panose="020B0604020202020204" charset="-34"/>
              </a:rPr>
              <a:t>gelir</a:t>
            </a:r>
            <a:r>
              <a:rPr lang="en-US" sz="1600" i="1" dirty="0">
                <a:solidFill>
                  <a:srgbClr val="2C3249"/>
                </a:solidFill>
                <a:latin typeface="Kanit Light" panose="020B0604020202020204" charset="-34"/>
                <a:ea typeface="Martel Sans" pitchFamily="34" charset="-122"/>
                <a:cs typeface="Kanit Light" panose="020B0604020202020204" charset="-34"/>
              </a:rPr>
              <a:t> </a:t>
            </a:r>
            <a:r>
              <a:rPr lang="en-US" sz="1600" i="1" dirty="0" err="1">
                <a:solidFill>
                  <a:srgbClr val="2C3249"/>
                </a:solidFill>
                <a:latin typeface="Kanit Light" panose="020B0604020202020204" charset="-34"/>
                <a:ea typeface="Martel Sans" pitchFamily="34" charset="-122"/>
                <a:cs typeface="Kanit Light" panose="020B0604020202020204" charset="-34"/>
              </a:rPr>
              <a:t>değerleri</a:t>
            </a:r>
            <a:r>
              <a:rPr lang="en-US" sz="1600" i="1" dirty="0">
                <a:solidFill>
                  <a:srgbClr val="2C3249"/>
                </a:solidFill>
                <a:latin typeface="Kanit Light" panose="020B0604020202020204" charset="-34"/>
                <a:ea typeface="Martel Sans" pitchFamily="34" charset="-122"/>
                <a:cs typeface="Kanit Light" panose="020B0604020202020204" charset="-34"/>
              </a:rPr>
              <a:t> (20000TL, vb.) </a:t>
            </a:r>
            <a:r>
              <a:rPr lang="en-US" sz="1600" i="1" dirty="0" err="1">
                <a:solidFill>
                  <a:srgbClr val="2C3249"/>
                </a:solidFill>
                <a:latin typeface="Kanit Light" panose="020B0604020202020204" charset="-34"/>
                <a:ea typeface="Martel Sans" pitchFamily="34" charset="-122"/>
                <a:cs typeface="Kanit Light" panose="020B0604020202020204" charset="-34"/>
              </a:rPr>
              <a:t>sürekli</a:t>
            </a:r>
            <a:r>
              <a:rPr lang="en-US" sz="1600" i="1" dirty="0">
                <a:solidFill>
                  <a:srgbClr val="2C3249"/>
                </a:solidFill>
                <a:latin typeface="Kanit Light" panose="020B0604020202020204" charset="-34"/>
                <a:ea typeface="Martel Sans" pitchFamily="34" charset="-122"/>
                <a:cs typeface="Kanit Light" panose="020B0604020202020204" charset="-34"/>
              </a:rPr>
              <a:t> </a:t>
            </a:r>
            <a:r>
              <a:rPr lang="en-US" sz="1600" i="1" dirty="0" err="1">
                <a:solidFill>
                  <a:srgbClr val="2C3249"/>
                </a:solidFill>
                <a:latin typeface="Kanit Light" panose="020B0604020202020204" charset="-34"/>
                <a:ea typeface="Martel Sans" pitchFamily="34" charset="-122"/>
                <a:cs typeface="Kanit Light" panose="020B0604020202020204" charset="-34"/>
              </a:rPr>
              <a:t>sayısal</a:t>
            </a:r>
            <a:r>
              <a:rPr lang="en-US" sz="1600" i="1" dirty="0">
                <a:solidFill>
                  <a:srgbClr val="2C3249"/>
                </a:solidFill>
                <a:latin typeface="Kanit Light" panose="020B0604020202020204" charset="-34"/>
                <a:ea typeface="Martel Sans" pitchFamily="34" charset="-122"/>
                <a:cs typeface="Kanit Light" panose="020B0604020202020204" charset="-34"/>
              </a:rPr>
              <a:t> </a:t>
            </a:r>
            <a:r>
              <a:rPr lang="en-US" sz="1600" i="1" dirty="0" err="1">
                <a:solidFill>
                  <a:srgbClr val="2C3249"/>
                </a:solidFill>
                <a:latin typeface="Kanit Light" panose="020B0604020202020204" charset="-34"/>
                <a:ea typeface="Martel Sans" pitchFamily="34" charset="-122"/>
                <a:cs typeface="Kanit Light" panose="020B0604020202020204" charset="-34"/>
              </a:rPr>
              <a:t>veriye</a:t>
            </a:r>
            <a:r>
              <a:rPr lang="en-US" sz="1600" i="1" dirty="0">
                <a:solidFill>
                  <a:srgbClr val="2C3249"/>
                </a:solidFill>
                <a:latin typeface="Kanit Light" panose="020B0604020202020204" charset="-34"/>
                <a:ea typeface="Martel Sans" pitchFamily="34" charset="-122"/>
                <a:cs typeface="Kanit Light" panose="020B0604020202020204" charset="-34"/>
              </a:rPr>
              <a:t> </a:t>
            </a:r>
            <a:r>
              <a:rPr lang="en-US" sz="1600" i="1" dirty="0" err="1">
                <a:solidFill>
                  <a:srgbClr val="2C3249"/>
                </a:solidFill>
                <a:latin typeface="Kanit Light" panose="020B0604020202020204" charset="-34"/>
                <a:ea typeface="Martel Sans" pitchFamily="34" charset="-122"/>
                <a:cs typeface="Kanit Light" panose="020B0604020202020204" charset="-34"/>
              </a:rPr>
              <a:t>örnek</a:t>
            </a:r>
            <a:r>
              <a:rPr lang="en-US" sz="1600" i="1" dirty="0">
                <a:solidFill>
                  <a:srgbClr val="2C3249"/>
                </a:solidFill>
                <a:latin typeface="Kanit Light" panose="020B0604020202020204" charset="-34"/>
                <a:ea typeface="Martel Sans" pitchFamily="34" charset="-122"/>
                <a:cs typeface="Kanit Light" panose="020B0604020202020204" charset="-34"/>
              </a:rPr>
              <a:t> olarak </a:t>
            </a:r>
            <a:r>
              <a:rPr lang="en-US" sz="1600" i="1" dirty="0" err="1">
                <a:solidFill>
                  <a:srgbClr val="2C3249"/>
                </a:solidFill>
                <a:latin typeface="Kanit Light" panose="020B0604020202020204" charset="-34"/>
                <a:ea typeface="Martel Sans" pitchFamily="34" charset="-122"/>
                <a:cs typeface="Kanit Light" panose="020B0604020202020204" charset="-34"/>
              </a:rPr>
              <a:t>verilebilir</a:t>
            </a:r>
            <a:endParaRPr lang="en-US" sz="1600" i="1" dirty="0">
              <a:latin typeface="Kanit Light" panose="020B0604020202020204" charset="-34"/>
            </a:endParaRPr>
          </a:p>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805694D7-1BC0-4BDD-C1F5-7F13AC7FF2DD}"/>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114</a:t>
            </a:fld>
            <a:endParaRPr lang="en-US">
              <a:latin typeface="Kanit Light" panose="020B0604020202020204" charset="-34"/>
            </a:endParaRPr>
          </a:p>
        </p:txBody>
      </p:sp>
    </p:spTree>
    <p:extLst>
      <p:ext uri="{BB962C8B-B14F-4D97-AF65-F5344CB8AC3E}">
        <p14:creationId xmlns:p14="http://schemas.microsoft.com/office/powerpoint/2010/main" val="427402125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660E1-D57E-6B14-5466-BF033C3452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E6379D-EF9E-5C76-29DF-C22B1EB66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13C836-9AF8-380E-326C-C9EB41B168CD}"/>
              </a:ext>
            </a:extLst>
          </p:cNvPr>
          <p:cNvSpPr>
            <a:spLocks noGrp="1"/>
          </p:cNvSpPr>
          <p:nvPr>
            <p:ph type="body" idx="1"/>
          </p:nvPr>
        </p:nvSpPr>
        <p:spPr/>
        <p:txBody>
          <a:bodyPr/>
          <a:lstStyle/>
          <a:p>
            <a:pPr>
              <a:buNone/>
            </a:pPr>
            <a:r>
              <a:rPr lang="tr-TR">
                <a:latin typeface="Kanit Light" panose="020B0604020202020204" charset="-34"/>
              </a:rPr>
              <a:t>Makine öğrenmesi süreçlerinde kullandığımız veri setlerinde bazen eksik bilgiler olabilir. Eksik veri; ölçülmemiş, girilmemiş ya da bilinmeyen değerleri ifade eder. Bu eksiklikleri uygun yöntemlerle tamamlamak gerekir çünkü eksik veriler modellerin performansını olumsuz etkileyebilir.</a:t>
            </a:r>
          </a:p>
          <a:p>
            <a:r>
              <a:rPr lang="tr-TR">
                <a:latin typeface="Kanit Light" panose="020B0604020202020204" charset="-34"/>
              </a:rPr>
              <a:t>Bu örnekte, horsepower sütununda eksik veriler vardır ve soru işareti (?) ile belirtilmiştir. Bu değerleri nasıl tespit edeceğimizi ve tamamlayacağımızı görelim:</a:t>
            </a:r>
          </a:p>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3263AD65-DBB2-0AE1-03E0-892283B20965}"/>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115</a:t>
            </a:fld>
            <a:endParaRPr lang="en-US">
              <a:latin typeface="Kanit Light" panose="020B0604020202020204" charset="-34"/>
            </a:endParaRPr>
          </a:p>
        </p:txBody>
      </p:sp>
    </p:spTree>
    <p:extLst>
      <p:ext uri="{BB962C8B-B14F-4D97-AF65-F5344CB8AC3E}">
        <p14:creationId xmlns:p14="http://schemas.microsoft.com/office/powerpoint/2010/main" val="15974033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F6146-92A9-A33F-326C-CDCCD6CAD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7DF263-646A-F0A1-B446-8C06E65FEC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0DC687-7887-1521-650F-C49D66207815}"/>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9D08B398-9FF1-4A6E-084B-F7DC83920746}"/>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116</a:t>
            </a:fld>
            <a:endParaRPr lang="en-US">
              <a:latin typeface="Kanit Light" panose="020B0604020202020204" charset="-34"/>
            </a:endParaRPr>
          </a:p>
        </p:txBody>
      </p:sp>
    </p:spTree>
    <p:extLst>
      <p:ext uri="{BB962C8B-B14F-4D97-AF65-F5344CB8AC3E}">
        <p14:creationId xmlns:p14="http://schemas.microsoft.com/office/powerpoint/2010/main" val="119344260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6C9F2-0175-D42A-F553-77E34C2CB0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9AB9C4-7303-71AC-0DB0-49E4584772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16D2DF-907A-532A-B299-39EB205253B3}"/>
              </a:ext>
            </a:extLst>
          </p:cNvPr>
          <p:cNvSpPr>
            <a:spLocks noGrp="1"/>
          </p:cNvSpPr>
          <p:nvPr>
            <p:ph type="body" idx="1"/>
          </p:nvPr>
        </p:nvSpPr>
        <p:spPr/>
        <p:txBody>
          <a:bodyPr/>
          <a:lstStyle/>
          <a:p>
            <a:pPr>
              <a:buNone/>
            </a:pPr>
            <a:r>
              <a:rPr lang="tr-TR" b="1"/>
              <a:t>I</a:t>
            </a:r>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24F99F00-E751-C4D3-124D-940504C40A14}"/>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117</a:t>
            </a:fld>
            <a:endParaRPr lang="en-US">
              <a:latin typeface="Kanit Light" panose="020B0604020202020204" charset="-34"/>
            </a:endParaRPr>
          </a:p>
        </p:txBody>
      </p:sp>
    </p:spTree>
    <p:extLst>
      <p:ext uri="{BB962C8B-B14F-4D97-AF65-F5344CB8AC3E}">
        <p14:creationId xmlns:p14="http://schemas.microsoft.com/office/powerpoint/2010/main" val="105072199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54FC6-BC8D-CA46-9687-F22302328A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85EAC4-51B1-42EA-F8DF-706107803B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12B94B-B749-437F-3C50-7979336C2BEC}"/>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48888329-065F-CFA7-9E1F-E3D371CC0A95}"/>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118</a:t>
            </a:fld>
            <a:endParaRPr lang="en-US">
              <a:latin typeface="Kanit Light" panose="020B0604020202020204" charset="-34"/>
            </a:endParaRPr>
          </a:p>
        </p:txBody>
      </p:sp>
    </p:spTree>
    <p:extLst>
      <p:ext uri="{BB962C8B-B14F-4D97-AF65-F5344CB8AC3E}">
        <p14:creationId xmlns:p14="http://schemas.microsoft.com/office/powerpoint/2010/main" val="62548341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F93E2-F3A2-E024-CD3F-EEE26F8F50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039696-09ED-E653-723B-1197566B4E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E8A130-565F-9C23-B2F0-7F38C2C0220A}"/>
              </a:ext>
            </a:extLst>
          </p:cNvPr>
          <p:cNvSpPr>
            <a:spLocks noGrp="1"/>
          </p:cNvSpPr>
          <p:nvPr>
            <p:ph type="body" idx="1"/>
          </p:nvPr>
        </p:nvSpPr>
        <p:spPr/>
        <p:txBody>
          <a:bodyPr/>
          <a:lstStyle/>
          <a:p>
            <a:pPr>
              <a:buFont typeface="Arial" panose="020B0604020202020204" pitchFamily="34" charset="0"/>
              <a:buNone/>
            </a:pPr>
            <a:endParaRPr lang="tr-TR">
              <a:latin typeface="Kanit Light" panose="020B0604020202020204" charset="-34"/>
            </a:endParaRPr>
          </a:p>
          <a:p>
            <a:pPr lvl="1">
              <a:buFont typeface="Arial" panose="020B0604020202020204" pitchFamily="34" charset="0"/>
              <a:buNone/>
            </a:pPr>
            <a:endParaRPr lang="tr-TR">
              <a:latin typeface="Kanit Light" panose="020B0604020202020204" charset="-34"/>
            </a:endParaRPr>
          </a:p>
          <a:p>
            <a:pPr lvl="1">
              <a:buFont typeface="Arial" panose="020B0604020202020204" pitchFamily="34" charset="0"/>
              <a:buNone/>
            </a:pPr>
            <a:endParaRPr lang="tr-TR">
              <a:latin typeface="Kanit Light" panose="020B0604020202020204" charset="-34"/>
            </a:endParaRPr>
          </a:p>
        </p:txBody>
      </p:sp>
      <p:sp>
        <p:nvSpPr>
          <p:cNvPr id="4" name="Slide Number Placeholder 3">
            <a:extLst>
              <a:ext uri="{FF2B5EF4-FFF2-40B4-BE49-F238E27FC236}">
                <a16:creationId xmlns:a16="http://schemas.microsoft.com/office/drawing/2014/main" id="{848CD04D-3008-6B1E-FD28-D8909F962EA2}"/>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119</a:t>
            </a:fld>
            <a:endParaRPr lang="en-US">
              <a:latin typeface="Kanit Light" panose="020B0604020202020204" charset="-34"/>
            </a:endParaRPr>
          </a:p>
        </p:txBody>
      </p:sp>
    </p:spTree>
    <p:extLst>
      <p:ext uri="{BB962C8B-B14F-4D97-AF65-F5344CB8AC3E}">
        <p14:creationId xmlns:p14="http://schemas.microsoft.com/office/powerpoint/2010/main" val="414806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4EA06-CDD5-8253-C7DD-9F8E3837D3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3CC39-59D1-7A35-4FB0-414A49D6E7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34AAB-DB73-DB1D-87C9-BC337771DA88}"/>
              </a:ext>
            </a:extLst>
          </p:cNvPr>
          <p:cNvSpPr>
            <a:spLocks noGrp="1"/>
          </p:cNvSpPr>
          <p:nvPr>
            <p:ph type="body" idx="1"/>
          </p:nvPr>
        </p:nvSpPr>
        <p:spPr/>
        <p:txBody>
          <a:bodyPr/>
          <a:lstStyle/>
          <a:p>
            <a:endParaRPr lang="tr-TR">
              <a:latin typeface="Kanit Light" panose="020B0604020202020204" charset="-34"/>
            </a:endParaRPr>
          </a:p>
          <a:p>
            <a:endParaRPr lang="tr-TR">
              <a:latin typeface="Kanit Light" panose="020B0604020202020204" charset="-34"/>
            </a:endParaRPr>
          </a:p>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E7652BC5-8019-E9DD-068E-A3518D927E72}"/>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120</a:t>
            </a:fld>
            <a:endParaRPr lang="en-US">
              <a:latin typeface="Kanit Light" panose="020B0604020202020204" charset="-34"/>
            </a:endParaRPr>
          </a:p>
        </p:txBody>
      </p:sp>
    </p:spTree>
    <p:extLst>
      <p:ext uri="{BB962C8B-B14F-4D97-AF65-F5344CB8AC3E}">
        <p14:creationId xmlns:p14="http://schemas.microsoft.com/office/powerpoint/2010/main" val="151019809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2D6CA-93A4-764F-33A9-4718182190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CE83AE-F988-AF32-B038-29063EB358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21FD04-0AB2-3E47-208A-B3854901F6CD}"/>
              </a:ext>
            </a:extLst>
          </p:cNvPr>
          <p:cNvSpPr>
            <a:spLocks noGrp="1"/>
          </p:cNvSpPr>
          <p:nvPr>
            <p:ph type="body" idx="1"/>
          </p:nvPr>
        </p:nvSpPr>
        <p:spPr/>
        <p:txBody>
          <a:bodyPr/>
          <a:lstStyle/>
          <a:p>
            <a:endParaRPr lang="tr-TR">
              <a:latin typeface="Kanit Light" panose="020B0604020202020204" charset="-34"/>
            </a:endParaRPr>
          </a:p>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C2DEE018-C66B-9693-A4F2-7450CF9D8F6A}"/>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121</a:t>
            </a:fld>
            <a:endParaRPr lang="en-US">
              <a:latin typeface="Kanit Light" panose="020B0604020202020204" charset="-34"/>
            </a:endParaRPr>
          </a:p>
        </p:txBody>
      </p:sp>
    </p:spTree>
    <p:extLst>
      <p:ext uri="{BB962C8B-B14F-4D97-AF65-F5344CB8AC3E}">
        <p14:creationId xmlns:p14="http://schemas.microsoft.com/office/powerpoint/2010/main" val="295856490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44CCE-5B2D-B78A-B1D1-405AEBEA40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93B419-FBC4-9394-B905-776CAEA0A9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76DCBF-3BC9-46B5-B447-D83B44D32158}"/>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533300ED-2C4F-136A-0793-2585BFECD30F}"/>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122</a:t>
            </a:fld>
            <a:endParaRPr lang="en-US">
              <a:latin typeface="Kanit Light" panose="020B0604020202020204" charset="-34"/>
            </a:endParaRPr>
          </a:p>
        </p:txBody>
      </p:sp>
    </p:spTree>
    <p:extLst>
      <p:ext uri="{BB962C8B-B14F-4D97-AF65-F5344CB8AC3E}">
        <p14:creationId xmlns:p14="http://schemas.microsoft.com/office/powerpoint/2010/main" val="365309206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3CEF5-637C-2EA7-C5F5-2A2740BCAF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49A9D-8F1F-7FD9-D9DA-B0C72B3DFF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31CCB2-1A62-AD20-4105-B3E340D4894D}"/>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10385C66-CB40-F86E-5BB6-D77D7F58EE2C}"/>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123</a:t>
            </a:fld>
            <a:endParaRPr lang="en-US">
              <a:latin typeface="Kanit Light" panose="020B0604020202020204" charset="-34"/>
            </a:endParaRPr>
          </a:p>
        </p:txBody>
      </p:sp>
    </p:spTree>
    <p:extLst>
      <p:ext uri="{BB962C8B-B14F-4D97-AF65-F5344CB8AC3E}">
        <p14:creationId xmlns:p14="http://schemas.microsoft.com/office/powerpoint/2010/main" val="118117380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F6ECD-F727-8622-1F85-2C28988165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B64CC-B463-6785-8369-6A30934561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3FE8D6-4317-DF75-3412-F5E6C74771F1}"/>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306D3235-22A7-DB12-813E-A466B4EEB830}"/>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124</a:t>
            </a:fld>
            <a:endParaRPr lang="en-US">
              <a:latin typeface="Kanit Light" panose="020B0604020202020204" charset="-34"/>
            </a:endParaRPr>
          </a:p>
        </p:txBody>
      </p:sp>
    </p:spTree>
    <p:extLst>
      <p:ext uri="{BB962C8B-B14F-4D97-AF65-F5344CB8AC3E}">
        <p14:creationId xmlns:p14="http://schemas.microsoft.com/office/powerpoint/2010/main" val="122519340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BA575-36AE-3829-55D7-9E383A02B0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F62FFD-253D-AF09-DAE1-586BB29DD1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18ED0F-FBC4-4628-F481-D6128AA7C1D2}"/>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6189558A-E11E-9AC4-79ED-0CF72F71663E}"/>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125</a:t>
            </a:fld>
            <a:endParaRPr lang="en-US">
              <a:latin typeface="Kanit Light" panose="020B0604020202020204" charset="-34"/>
            </a:endParaRPr>
          </a:p>
        </p:txBody>
      </p:sp>
    </p:spTree>
    <p:extLst>
      <p:ext uri="{BB962C8B-B14F-4D97-AF65-F5344CB8AC3E}">
        <p14:creationId xmlns:p14="http://schemas.microsoft.com/office/powerpoint/2010/main" val="146255149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EE87D-F475-E80C-9DEC-67083F0103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948AD7-0FE0-9AA8-9A49-99287126F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36E1F3-1F2A-A400-BBEF-A18BC25DEDF2}"/>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B2B094A3-31F8-D1EF-6DAD-70602F410F08}"/>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126</a:t>
            </a:fld>
            <a:endParaRPr lang="en-US">
              <a:latin typeface="Kanit Light" panose="020B0604020202020204" charset="-34"/>
            </a:endParaRPr>
          </a:p>
        </p:txBody>
      </p:sp>
    </p:spTree>
    <p:extLst>
      <p:ext uri="{BB962C8B-B14F-4D97-AF65-F5344CB8AC3E}">
        <p14:creationId xmlns:p14="http://schemas.microsoft.com/office/powerpoint/2010/main" val="232753463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15A9C-716C-FAA3-7AC8-563302D4C2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A00326-A0E3-CDA9-6A58-91CFE7006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C1CB12-D214-CBB7-780F-C9178A44B4F8}"/>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C73C95EB-64EC-33CA-5277-FDAEF47D1AB1}"/>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127</a:t>
            </a:fld>
            <a:endParaRPr lang="en-US">
              <a:latin typeface="Kanit Light" panose="020B0604020202020204" charset="-34"/>
            </a:endParaRPr>
          </a:p>
        </p:txBody>
      </p:sp>
    </p:spTree>
    <p:extLst>
      <p:ext uri="{BB962C8B-B14F-4D97-AF65-F5344CB8AC3E}">
        <p14:creationId xmlns:p14="http://schemas.microsoft.com/office/powerpoint/2010/main" val="176244528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7CBDE-6091-CD9A-FBA6-4F97E69D2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EE2E7D-21B5-83EE-3FE9-7A874D399B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CC8913-BB17-E4CB-70A6-D0AC7A4E0F3C}"/>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24115273-F264-3BD9-1CF1-A6B4A1B305B2}"/>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128</a:t>
            </a:fld>
            <a:endParaRPr lang="en-US">
              <a:latin typeface="Kanit Light" panose="020B0604020202020204" charset="-34"/>
            </a:endParaRPr>
          </a:p>
        </p:txBody>
      </p:sp>
    </p:spTree>
    <p:extLst>
      <p:ext uri="{BB962C8B-B14F-4D97-AF65-F5344CB8AC3E}">
        <p14:creationId xmlns:p14="http://schemas.microsoft.com/office/powerpoint/2010/main" val="7265148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F808E-D54E-875A-8416-2C6FCBCF0C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D97382-BAC5-230F-9513-0A080582CC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1A0217-A6F7-A4C8-05B4-941367DF33CA}"/>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2B291648-3957-B786-070C-0B9C9BC67430}"/>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129</a:t>
            </a:fld>
            <a:endParaRPr lang="en-US">
              <a:latin typeface="Kanit Light" panose="020B0604020202020204" charset="-34"/>
            </a:endParaRPr>
          </a:p>
        </p:txBody>
      </p:sp>
    </p:spTree>
    <p:extLst>
      <p:ext uri="{BB962C8B-B14F-4D97-AF65-F5344CB8AC3E}">
        <p14:creationId xmlns:p14="http://schemas.microsoft.com/office/powerpoint/2010/main" val="71118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AD612-2CDB-B088-D68C-A7D60A6170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977A43-F45D-1537-C66A-D22365FD07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5FDAD-0681-52BA-5C7D-03FAD4EBB087}"/>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8F1FBFD3-AA5C-4359-A2BE-DA7863E638F7}"/>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130</a:t>
            </a:fld>
            <a:endParaRPr lang="en-US">
              <a:latin typeface="Kanit Light" panose="020B0604020202020204" charset="-34"/>
            </a:endParaRPr>
          </a:p>
        </p:txBody>
      </p:sp>
    </p:spTree>
    <p:extLst>
      <p:ext uri="{BB962C8B-B14F-4D97-AF65-F5344CB8AC3E}">
        <p14:creationId xmlns:p14="http://schemas.microsoft.com/office/powerpoint/2010/main" val="61722212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1ECF6-4E49-4B9A-D675-7233A339C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351AB8-4592-8B0A-BDF7-9469D64BC6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0D7B0-1D21-EA45-FE70-0DECFA74831D}"/>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EE5BBD82-D511-E9AA-7D87-88804A8D0570}"/>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131</a:t>
            </a:fld>
            <a:endParaRPr lang="en-US">
              <a:latin typeface="Kanit Light" panose="020B0604020202020204" charset="-34"/>
            </a:endParaRPr>
          </a:p>
        </p:txBody>
      </p:sp>
    </p:spTree>
    <p:extLst>
      <p:ext uri="{BB962C8B-B14F-4D97-AF65-F5344CB8AC3E}">
        <p14:creationId xmlns:p14="http://schemas.microsoft.com/office/powerpoint/2010/main" val="213275016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5C3EC-765C-B8F9-0B5D-6B6D619575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017028-547A-0D4E-735F-B10B1618A9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40FF14-B442-DAAD-A16B-FFBE4F69DD8F}"/>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7517484D-4FD5-6749-11D8-C8A717C20399}"/>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132</a:t>
            </a:fld>
            <a:endParaRPr lang="en-US">
              <a:latin typeface="Kanit Light" panose="020B0604020202020204" charset="-34"/>
            </a:endParaRPr>
          </a:p>
        </p:txBody>
      </p:sp>
    </p:spTree>
    <p:extLst>
      <p:ext uri="{BB962C8B-B14F-4D97-AF65-F5344CB8AC3E}">
        <p14:creationId xmlns:p14="http://schemas.microsoft.com/office/powerpoint/2010/main" val="24942260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488B5-0B38-F687-F90C-D174A91B90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88F1CC-F0E0-05DF-4BFC-E44074AC47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2F1460-3E5C-8D7E-7BE3-CCAD757A589C}"/>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898D6CF8-6CE1-D995-1FF6-AE768B9E5421}"/>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133</a:t>
            </a:fld>
            <a:endParaRPr lang="en-US">
              <a:latin typeface="Kanit Light" panose="020B0604020202020204" charset="-34"/>
            </a:endParaRPr>
          </a:p>
        </p:txBody>
      </p:sp>
    </p:spTree>
    <p:extLst>
      <p:ext uri="{BB962C8B-B14F-4D97-AF65-F5344CB8AC3E}">
        <p14:creationId xmlns:p14="http://schemas.microsoft.com/office/powerpoint/2010/main" val="29412087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A11EE-899E-F3FA-3E10-9D89DB19BF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CEFA73-4332-E4EF-199A-1CCB2DA5DD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7C6915-257A-8A86-F7DF-712BC3477966}"/>
              </a:ext>
            </a:extLst>
          </p:cNvPr>
          <p:cNvSpPr>
            <a:spLocks noGrp="1"/>
          </p:cNvSpPr>
          <p:nvPr>
            <p:ph type="body" idx="1"/>
          </p:nvPr>
        </p:nvSpPr>
        <p:spPr/>
        <p:txBody>
          <a:bodyPr/>
          <a:lstStyle/>
          <a:p>
            <a:pPr>
              <a:buNone/>
            </a:pPr>
            <a:r>
              <a:rPr lang="tr-TR" b="1"/>
              <a:t>Slayt Notları: Aykırı Değerlerin Tespiti – Kutu Grafiği</a:t>
            </a:r>
          </a:p>
          <a:p>
            <a:pPr>
              <a:buNone/>
            </a:pPr>
            <a:r>
              <a:rPr lang="tr-TR"/>
              <a:t>✅ </a:t>
            </a:r>
            <a:r>
              <a:rPr lang="tr-TR" b="1"/>
              <a:t>Kutu Grafiği (Boxplot)</a:t>
            </a:r>
            <a:r>
              <a:rPr lang="tr-TR"/>
              <a:t>, verinin dağılımını ve uç değerleri (aykırı değerleri) kolayca görmemizi sağlar.</a:t>
            </a:r>
          </a:p>
          <a:p>
            <a:pPr>
              <a:buNone/>
            </a:pPr>
            <a:r>
              <a:rPr lang="tr-TR" b="1"/>
              <a:t>Kutu Grafiğinde yer alan temel kavramlar:</a:t>
            </a:r>
            <a:endParaRPr lang="tr-TR"/>
          </a:p>
          <a:p>
            <a:pPr>
              <a:buNone/>
            </a:pPr>
            <a:r>
              <a:rPr lang="tr-TR"/>
              <a:t>🔸 </a:t>
            </a:r>
            <a:r>
              <a:rPr lang="tr-TR" b="1"/>
              <a:t>Medyan (Ortanca):</a:t>
            </a:r>
            <a:br>
              <a:rPr lang="tr-TR"/>
            </a:br>
            <a:r>
              <a:rPr lang="tr-TR"/>
              <a:t>Veri setindeki ortadaki değerdir.</a:t>
            </a:r>
            <a:br>
              <a:rPr lang="tr-TR"/>
            </a:br>
            <a:r>
              <a:rPr lang="tr-TR"/>
              <a:t>Veriler küçükten büyüğe sıralandığında tam ortada kalan değerdir.</a:t>
            </a:r>
            <a:br>
              <a:rPr lang="tr-TR"/>
            </a:br>
            <a:r>
              <a:rPr lang="tr-TR"/>
              <a:t>Bu grafikte medyan = </a:t>
            </a:r>
            <a:r>
              <a:rPr lang="tr-TR" b="1"/>
              <a:t>95.00</a:t>
            </a:r>
            <a:r>
              <a:rPr lang="tr-TR"/>
              <a:t> olarak hesaplanmış.</a:t>
            </a:r>
          </a:p>
          <a:p>
            <a:pPr>
              <a:buNone/>
            </a:pPr>
            <a:r>
              <a:rPr lang="tr-TR"/>
              <a:t>🔸 </a:t>
            </a:r>
            <a:r>
              <a:rPr lang="tr-TR" b="1"/>
              <a:t>Ortalama:</a:t>
            </a:r>
            <a:br>
              <a:rPr lang="tr-TR"/>
            </a:br>
            <a:r>
              <a:rPr lang="tr-TR"/>
              <a:t>Veri setindeki tüm değerlerin toplamının, veri sayısına bölünmesiyle elde edilir.</a:t>
            </a:r>
            <a:br>
              <a:rPr lang="tr-TR"/>
            </a:br>
            <a:r>
              <a:rPr lang="tr-TR"/>
              <a:t>Ortalama = </a:t>
            </a:r>
            <a:r>
              <a:rPr lang="tr-TR" b="1"/>
              <a:t>104.46</a:t>
            </a:r>
            <a:br>
              <a:rPr lang="tr-TR"/>
            </a:br>
            <a:r>
              <a:rPr lang="tr-TR"/>
              <a:t>Ortalama ile medyan birbirine yakın → veri dağılımının çok dengesiz olmadığını gösterir.</a:t>
            </a:r>
          </a:p>
          <a:p>
            <a:pPr>
              <a:buNone/>
            </a:pPr>
            <a:r>
              <a:rPr lang="tr-TR"/>
              <a:t>🔸 </a:t>
            </a:r>
            <a:r>
              <a:rPr lang="tr-TR" b="1"/>
              <a:t>Q1 (1. Çeyrek) ve Q3 (3. Çeyrek):</a:t>
            </a:r>
            <a:endParaRPr lang="tr-TR"/>
          </a:p>
          <a:p>
            <a:pPr>
              <a:buFont typeface="Arial" panose="020B0604020202020204" pitchFamily="34" charset="0"/>
              <a:buChar char="•"/>
            </a:pPr>
            <a:r>
              <a:rPr lang="tr-TR"/>
              <a:t>Q1: Verilerin %25’inin altında kaldığı değer → </a:t>
            </a:r>
            <a:r>
              <a:rPr lang="tr-TR" b="1"/>
              <a:t>76.00</a:t>
            </a:r>
            <a:endParaRPr lang="tr-TR"/>
          </a:p>
          <a:p>
            <a:pPr>
              <a:buFont typeface="Arial" panose="020B0604020202020204" pitchFamily="34" charset="0"/>
              <a:buChar char="•"/>
            </a:pPr>
            <a:r>
              <a:rPr lang="tr-TR"/>
              <a:t>Q3: Verilerin %75’inin altında kaldığı değer → </a:t>
            </a:r>
            <a:r>
              <a:rPr lang="tr-TR" b="1"/>
              <a:t>125.00</a:t>
            </a:r>
            <a:br>
              <a:rPr lang="tr-TR"/>
            </a:br>
            <a:r>
              <a:rPr lang="tr-TR"/>
              <a:t>Veri setinin ortadaki %50’lik kısmı Q1 ile Q3 arasında yer alır.</a:t>
            </a:r>
          </a:p>
          <a:p>
            <a:pPr>
              <a:buNone/>
            </a:pPr>
            <a:r>
              <a:rPr lang="tr-TR"/>
              <a:t>🔸 </a:t>
            </a:r>
            <a:r>
              <a:rPr lang="tr-TR" b="1"/>
              <a:t>IQR (Interquartile Range – Çeyrekler Arası Aralık):</a:t>
            </a:r>
            <a:br>
              <a:rPr lang="tr-TR"/>
            </a:br>
            <a:r>
              <a:rPr lang="tr-TR"/>
              <a:t>IQR = Q3 – Q1 → </a:t>
            </a:r>
            <a:r>
              <a:rPr lang="tr-TR" b="1"/>
              <a:t>49.00</a:t>
            </a:r>
            <a:endParaRPr lang="tr-TR"/>
          </a:p>
          <a:p>
            <a:pPr>
              <a:buNone/>
            </a:pPr>
            <a:r>
              <a:rPr lang="tr-TR"/>
              <a:t>🔸 </a:t>
            </a:r>
            <a:r>
              <a:rPr lang="tr-TR" b="1"/>
              <a:t>Alt ve Üst Sınırlar (Whiskers):</a:t>
            </a:r>
            <a:br>
              <a:rPr lang="tr-TR"/>
            </a:br>
            <a:r>
              <a:rPr lang="tr-TR"/>
              <a:t>Aykırı değer sınırlarını belirler.</a:t>
            </a:r>
          </a:p>
          <a:p>
            <a:pPr>
              <a:buFont typeface="Arial" panose="020B0604020202020204" pitchFamily="34" charset="0"/>
              <a:buChar char="•"/>
            </a:pPr>
            <a:r>
              <a:rPr lang="tr-TR"/>
              <a:t>Alt sınır = Q1 – 1.5 × IQR → </a:t>
            </a:r>
            <a:r>
              <a:rPr lang="tr-TR" b="1"/>
              <a:t>2.50</a:t>
            </a:r>
            <a:endParaRPr lang="tr-TR"/>
          </a:p>
          <a:p>
            <a:pPr>
              <a:buFont typeface="Arial" panose="020B0604020202020204" pitchFamily="34" charset="0"/>
              <a:buChar char="•"/>
            </a:pPr>
            <a:r>
              <a:rPr lang="tr-TR"/>
              <a:t>Üst sınır = Q3 + 1.5 × IQR → </a:t>
            </a:r>
            <a:r>
              <a:rPr lang="tr-TR" b="1"/>
              <a:t>198.50</a:t>
            </a:r>
            <a:endParaRPr lang="tr-TR"/>
          </a:p>
          <a:p>
            <a:pPr>
              <a:buNone/>
            </a:pPr>
            <a:r>
              <a:rPr lang="tr-TR"/>
              <a:t>Bu sınırların dışına çıkan tüm değerler </a:t>
            </a:r>
            <a:r>
              <a:rPr lang="tr-TR" b="1"/>
              <a:t>aykırı değer</a:t>
            </a:r>
            <a:r>
              <a:rPr lang="tr-TR"/>
              <a:t> kabul edilir.</a:t>
            </a:r>
          </a:p>
          <a:p>
            <a:r>
              <a:rPr lang="tr-TR" b="1"/>
              <a:t>Grafikte gözlemlediğimiz aykırı değerler:</a:t>
            </a:r>
            <a:br>
              <a:rPr lang="tr-TR"/>
            </a:br>
            <a:r>
              <a:rPr lang="tr-TR"/>
              <a:t>• Alt sınırın altında: </a:t>
            </a:r>
            <a:r>
              <a:rPr lang="tr-TR" b="1"/>
              <a:t>2.50</a:t>
            </a:r>
            <a:r>
              <a:rPr lang="tr-TR"/>
              <a:t> (1 adet)</a:t>
            </a:r>
            <a:br>
              <a:rPr lang="tr-TR"/>
            </a:br>
            <a:r>
              <a:rPr lang="tr-TR"/>
              <a:t>• Üst sınırın üstünde: </a:t>
            </a:r>
            <a:r>
              <a:rPr lang="tr-TR" b="1"/>
              <a:t>200, 215, 225, 233</a:t>
            </a:r>
            <a:r>
              <a:rPr lang="tr-TR"/>
              <a:t> (4 adet)</a:t>
            </a:r>
          </a:p>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2ABC2F53-C1B6-33DD-B17D-C5CC8AAFFBD3}"/>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134</a:t>
            </a:fld>
            <a:endParaRPr lang="en-US">
              <a:latin typeface="Kanit Light" panose="020B0604020202020204" charset="-34"/>
            </a:endParaRPr>
          </a:p>
        </p:txBody>
      </p:sp>
    </p:spTree>
    <p:extLst>
      <p:ext uri="{BB962C8B-B14F-4D97-AF65-F5344CB8AC3E}">
        <p14:creationId xmlns:p14="http://schemas.microsoft.com/office/powerpoint/2010/main" val="321767008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D2266-8E7C-C33E-D4F6-F167425558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5251A-3A70-0F90-C686-1D37377F2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2E24C2-C17F-3275-633E-37EAD5A0A001}"/>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D225FA02-76AA-E33A-A6AF-ED299E9E09A8}"/>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135</a:t>
            </a:fld>
            <a:endParaRPr lang="en-US">
              <a:latin typeface="Kanit Light" panose="020B0604020202020204" charset="-34"/>
            </a:endParaRPr>
          </a:p>
        </p:txBody>
      </p:sp>
    </p:spTree>
    <p:extLst>
      <p:ext uri="{BB962C8B-B14F-4D97-AF65-F5344CB8AC3E}">
        <p14:creationId xmlns:p14="http://schemas.microsoft.com/office/powerpoint/2010/main" val="394261769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A7E56-2ACD-C588-B66B-78084E54D8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2DB258-C236-7089-85C0-725F092749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828006-CA3F-E15E-94E5-E6B48808E3F7}"/>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F9989C26-03BC-D231-A7DD-3153C111B7DF}"/>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136</a:t>
            </a:fld>
            <a:endParaRPr lang="en-US">
              <a:latin typeface="Kanit Light" panose="020B0604020202020204" charset="-34"/>
            </a:endParaRPr>
          </a:p>
        </p:txBody>
      </p:sp>
    </p:spTree>
    <p:extLst>
      <p:ext uri="{BB962C8B-B14F-4D97-AF65-F5344CB8AC3E}">
        <p14:creationId xmlns:p14="http://schemas.microsoft.com/office/powerpoint/2010/main" val="34906162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7D242-B822-FBE1-F929-2561F9536D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C68296-3901-52FE-80D2-B52AC3B1D4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FE229-177C-A299-585A-C53590BB93B3}"/>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E4507F5E-CF2A-F054-CB7D-78090A675331}"/>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137</a:t>
            </a:fld>
            <a:endParaRPr lang="en-US">
              <a:latin typeface="Kanit Light" panose="020B0604020202020204" charset="-34"/>
            </a:endParaRPr>
          </a:p>
        </p:txBody>
      </p:sp>
    </p:spTree>
    <p:extLst>
      <p:ext uri="{BB962C8B-B14F-4D97-AF65-F5344CB8AC3E}">
        <p14:creationId xmlns:p14="http://schemas.microsoft.com/office/powerpoint/2010/main" val="146787583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F2BB7-986D-C1B3-1C0C-2443EAF18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F228A-C7F4-5A9B-29CB-AFBA826CDC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0CBD30-F696-A576-CA1A-6D32E48EAF1D}"/>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C9EA9F57-AC9C-7ECF-1F9B-55039153C510}"/>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138</a:t>
            </a:fld>
            <a:endParaRPr lang="en-US">
              <a:latin typeface="Kanit Light" panose="020B0604020202020204" charset="-34"/>
            </a:endParaRPr>
          </a:p>
        </p:txBody>
      </p:sp>
    </p:spTree>
    <p:extLst>
      <p:ext uri="{BB962C8B-B14F-4D97-AF65-F5344CB8AC3E}">
        <p14:creationId xmlns:p14="http://schemas.microsoft.com/office/powerpoint/2010/main" val="229994307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8B0B0-0D46-F86C-4D2E-50924980F8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BAAD4E-B8BC-7F8A-01A9-B9CE083DD0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F4248B-0EE1-6480-2881-7A05C40D6E56}"/>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7ACC0D1D-80D9-BEBF-94EB-871D819C48CE}"/>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139</a:t>
            </a:fld>
            <a:endParaRPr lang="en-US">
              <a:latin typeface="Kanit Light" panose="020B0604020202020204" charset="-34"/>
            </a:endParaRPr>
          </a:p>
        </p:txBody>
      </p:sp>
    </p:spTree>
    <p:extLst>
      <p:ext uri="{BB962C8B-B14F-4D97-AF65-F5344CB8AC3E}">
        <p14:creationId xmlns:p14="http://schemas.microsoft.com/office/powerpoint/2010/main" val="919114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DA8D3-372B-3EA3-ACDD-E5E9BD0146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736221-8CBA-0BB6-A2F8-A5497775F3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3D9EAF-B741-00A7-6DCA-256DE4219F91}"/>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2DB96409-0927-899D-2885-2E3D086FDA64}"/>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140</a:t>
            </a:fld>
            <a:endParaRPr lang="en-US">
              <a:latin typeface="Kanit Light" panose="020B0604020202020204" charset="-34"/>
            </a:endParaRPr>
          </a:p>
        </p:txBody>
      </p:sp>
    </p:spTree>
    <p:extLst>
      <p:ext uri="{BB962C8B-B14F-4D97-AF65-F5344CB8AC3E}">
        <p14:creationId xmlns:p14="http://schemas.microsoft.com/office/powerpoint/2010/main" val="13781155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6E1DC-C060-5688-B07D-FAD08F5DC8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9AF4BC-C750-048C-57C2-67F4423B3B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FE572B-9BE4-49F7-7C61-574932D7ECDB}"/>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AEA4CD00-323F-474C-F749-18CB17E318B3}"/>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141</a:t>
            </a:fld>
            <a:endParaRPr lang="en-US">
              <a:latin typeface="Kanit Light" panose="020B0604020202020204" charset="-34"/>
            </a:endParaRPr>
          </a:p>
        </p:txBody>
      </p:sp>
    </p:spTree>
    <p:extLst>
      <p:ext uri="{BB962C8B-B14F-4D97-AF65-F5344CB8AC3E}">
        <p14:creationId xmlns:p14="http://schemas.microsoft.com/office/powerpoint/2010/main" val="118596075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01925-23E5-BC64-41A5-E2D59F7654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1A3052-C367-679E-D00D-56CDD0AF62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D23903-16DE-FB28-E064-DE37FFEB4E61}"/>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89B47CCD-7336-AECE-F680-F2A882D1DDF9}"/>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142</a:t>
            </a:fld>
            <a:endParaRPr lang="en-US">
              <a:latin typeface="Kanit Light" panose="020B0604020202020204" charset="-34"/>
            </a:endParaRPr>
          </a:p>
        </p:txBody>
      </p:sp>
    </p:spTree>
    <p:extLst>
      <p:ext uri="{BB962C8B-B14F-4D97-AF65-F5344CB8AC3E}">
        <p14:creationId xmlns:p14="http://schemas.microsoft.com/office/powerpoint/2010/main" val="40128378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965BC-E3AF-14E9-5A80-FE86377C06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0F34D-6827-CDF0-6DF7-88E32E9CF8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73EC75-46F7-3090-C417-80D347B5D842}"/>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7E7E9443-3CB2-8700-4151-474F48FED2CC}"/>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143</a:t>
            </a:fld>
            <a:endParaRPr lang="en-US">
              <a:latin typeface="Kanit Light" panose="020B0604020202020204" charset="-34"/>
            </a:endParaRPr>
          </a:p>
        </p:txBody>
      </p:sp>
    </p:spTree>
    <p:extLst>
      <p:ext uri="{BB962C8B-B14F-4D97-AF65-F5344CB8AC3E}">
        <p14:creationId xmlns:p14="http://schemas.microsoft.com/office/powerpoint/2010/main" val="300062961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1C2CF-2328-F7C9-7353-553839AC4D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D66C04-8A0A-C5E3-3E6A-DACDF9CDB4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8B2EDB-3578-A81A-0A7D-1635DF525138}"/>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36E72A7E-0BE4-6598-BC26-0A589F3C79E1}"/>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144</a:t>
            </a:fld>
            <a:endParaRPr lang="en-US">
              <a:latin typeface="Kanit Light" panose="020B0604020202020204" charset="-34"/>
            </a:endParaRPr>
          </a:p>
        </p:txBody>
      </p:sp>
    </p:spTree>
    <p:extLst>
      <p:ext uri="{BB962C8B-B14F-4D97-AF65-F5344CB8AC3E}">
        <p14:creationId xmlns:p14="http://schemas.microsoft.com/office/powerpoint/2010/main" val="343719780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DD27D-C83A-FA44-2864-FFCA8C4613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F96B12-9556-5CD6-0D9A-F165F20ADB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F4C29D-88F3-43D2-136E-38EE8E8F7CEC}"/>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66DC0677-C1E7-2EDE-3D68-C87D3EB61CF1}"/>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145</a:t>
            </a:fld>
            <a:endParaRPr lang="en-US">
              <a:latin typeface="Kanit Light" panose="020B0604020202020204" charset="-34"/>
            </a:endParaRPr>
          </a:p>
        </p:txBody>
      </p:sp>
    </p:spTree>
    <p:extLst>
      <p:ext uri="{BB962C8B-B14F-4D97-AF65-F5344CB8AC3E}">
        <p14:creationId xmlns:p14="http://schemas.microsoft.com/office/powerpoint/2010/main" val="52903277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87C85-A975-52C3-F466-01914C6892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284F6D-3688-98DB-296E-77B503AF29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A884FD-12D7-CA6A-EC7C-5922C3135321}"/>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B6BBE4FC-A87A-DAA7-F056-84726231E96F}"/>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146</a:t>
            </a:fld>
            <a:endParaRPr lang="en-US">
              <a:latin typeface="Kanit Light" panose="020B0604020202020204" charset="-34"/>
            </a:endParaRPr>
          </a:p>
        </p:txBody>
      </p:sp>
    </p:spTree>
    <p:extLst>
      <p:ext uri="{BB962C8B-B14F-4D97-AF65-F5344CB8AC3E}">
        <p14:creationId xmlns:p14="http://schemas.microsoft.com/office/powerpoint/2010/main" val="385567086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1A06A-9677-01EE-753F-554ADB238D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DE4212-F8D4-970C-9887-1451336383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59650-8BDC-B4C1-EBAD-7F7020F0E188}"/>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310B4630-32E8-9C11-786E-E134B4BC9E90}"/>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147</a:t>
            </a:fld>
            <a:endParaRPr lang="en-US">
              <a:latin typeface="Kanit Light" panose="020B0604020202020204" charset="-34"/>
            </a:endParaRPr>
          </a:p>
        </p:txBody>
      </p:sp>
    </p:spTree>
    <p:extLst>
      <p:ext uri="{BB962C8B-B14F-4D97-AF65-F5344CB8AC3E}">
        <p14:creationId xmlns:p14="http://schemas.microsoft.com/office/powerpoint/2010/main" val="61955575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6B8A9-5662-2EA9-BB24-F81D3D6FF6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A0E359-AB1F-734D-C6D0-CD33680724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EACBBD-E95D-3405-61E1-3964810C2612}"/>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F24A0370-AC45-1DF2-C657-B063B4CB2CE9}"/>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148</a:t>
            </a:fld>
            <a:endParaRPr lang="en-US">
              <a:latin typeface="Kanit Light" panose="020B0604020202020204" charset="-34"/>
            </a:endParaRPr>
          </a:p>
        </p:txBody>
      </p:sp>
    </p:spTree>
    <p:extLst>
      <p:ext uri="{BB962C8B-B14F-4D97-AF65-F5344CB8AC3E}">
        <p14:creationId xmlns:p14="http://schemas.microsoft.com/office/powerpoint/2010/main" val="123595141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7609F-3037-B586-F6F9-372DC6E5FC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92889-F9E5-7420-6C82-784F12F57A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293BEB-EEA8-EFAE-BA76-C85CA138784E}"/>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E3AF99E7-69B5-AD66-372C-3FBC7A37D214}"/>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149</a:t>
            </a:fld>
            <a:endParaRPr lang="en-US">
              <a:latin typeface="Kanit Light" panose="020B0604020202020204" charset="-34"/>
            </a:endParaRPr>
          </a:p>
        </p:txBody>
      </p:sp>
    </p:spTree>
    <p:extLst>
      <p:ext uri="{BB962C8B-B14F-4D97-AF65-F5344CB8AC3E}">
        <p14:creationId xmlns:p14="http://schemas.microsoft.com/office/powerpoint/2010/main" val="2246930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A80DB-0344-579F-D957-77CCB30E21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9DE372-9028-EC9F-3F25-04E9730A32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57EAF9-2D03-2F38-A9D3-8AEA31FB1AE4}"/>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BBD0B146-614A-0FC4-41F7-0413BECF0521}"/>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150</a:t>
            </a:fld>
            <a:endParaRPr lang="en-US">
              <a:latin typeface="Kanit Light" panose="020B0604020202020204" charset="-34"/>
            </a:endParaRPr>
          </a:p>
        </p:txBody>
      </p:sp>
    </p:spTree>
    <p:extLst>
      <p:ext uri="{BB962C8B-B14F-4D97-AF65-F5344CB8AC3E}">
        <p14:creationId xmlns:p14="http://schemas.microsoft.com/office/powerpoint/2010/main" val="323786417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53A2D-B442-8F83-1EEB-660F4A793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E020C1-0C0E-9E37-2231-B5256274AB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80ECA3-D4F8-426E-CFCD-55B552D6D5F5}"/>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DDBA12AB-677F-8D20-6A59-6BF4819F689C}"/>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151</a:t>
            </a:fld>
            <a:endParaRPr lang="en-US">
              <a:latin typeface="Kanit Light" panose="020B0604020202020204" charset="-34"/>
            </a:endParaRPr>
          </a:p>
        </p:txBody>
      </p:sp>
    </p:spTree>
    <p:extLst>
      <p:ext uri="{BB962C8B-B14F-4D97-AF65-F5344CB8AC3E}">
        <p14:creationId xmlns:p14="http://schemas.microsoft.com/office/powerpoint/2010/main" val="358321484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99CEE-4A2D-2966-06BD-2E0EECA281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37492A-DCEF-B530-6EB9-388FE20AC4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A5E18D-C4B8-C797-2672-41A2B31FD575}"/>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E96A089A-D485-DC4A-D991-11D722A79E86}"/>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152</a:t>
            </a:fld>
            <a:endParaRPr lang="en-US">
              <a:latin typeface="Kanit Light" panose="020B0604020202020204" charset="-34"/>
            </a:endParaRPr>
          </a:p>
        </p:txBody>
      </p:sp>
    </p:spTree>
    <p:extLst>
      <p:ext uri="{BB962C8B-B14F-4D97-AF65-F5344CB8AC3E}">
        <p14:creationId xmlns:p14="http://schemas.microsoft.com/office/powerpoint/2010/main" val="421449342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9623C-39C8-9B5F-A8A9-7DB84FD1C8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BD390F-53CD-71F0-6806-D97B459F9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F353BC-2276-B210-A07B-B6F0F7616855}"/>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DCE81168-3A0B-0E9C-0D9E-8B1D55DC8A1D}"/>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153</a:t>
            </a:fld>
            <a:endParaRPr lang="en-US">
              <a:latin typeface="Kanit Light" panose="020B0604020202020204" charset="-34"/>
            </a:endParaRPr>
          </a:p>
        </p:txBody>
      </p:sp>
    </p:spTree>
    <p:extLst>
      <p:ext uri="{BB962C8B-B14F-4D97-AF65-F5344CB8AC3E}">
        <p14:creationId xmlns:p14="http://schemas.microsoft.com/office/powerpoint/2010/main" val="292219532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26049-DF0E-9219-43F1-250D9E9CE7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B6DA34-D9E4-1559-0B1E-54D509ED5F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67F848-12D3-3E7F-2464-E7166802BDC4}"/>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47A01ACD-04E2-51AB-B95E-97F154EB42AF}"/>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154</a:t>
            </a:fld>
            <a:endParaRPr lang="en-US">
              <a:latin typeface="Kanit Light" panose="020B0604020202020204" charset="-34"/>
            </a:endParaRPr>
          </a:p>
        </p:txBody>
      </p:sp>
    </p:spTree>
    <p:extLst>
      <p:ext uri="{BB962C8B-B14F-4D97-AF65-F5344CB8AC3E}">
        <p14:creationId xmlns:p14="http://schemas.microsoft.com/office/powerpoint/2010/main" val="114184892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4DC70-0ABA-495C-85DD-477E271CE8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451D5-F968-2ECB-D704-A5FA7D55DE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67C837-7CD5-3E68-DDC1-32E701E3FAB1}"/>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08DEFE19-6842-C403-1436-CFAEA70AC395}"/>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155</a:t>
            </a:fld>
            <a:endParaRPr lang="en-US">
              <a:latin typeface="Kanit Light" panose="020B0604020202020204" charset="-34"/>
            </a:endParaRPr>
          </a:p>
        </p:txBody>
      </p:sp>
    </p:spTree>
    <p:extLst>
      <p:ext uri="{BB962C8B-B14F-4D97-AF65-F5344CB8AC3E}">
        <p14:creationId xmlns:p14="http://schemas.microsoft.com/office/powerpoint/2010/main" val="183383309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5473A-3BED-AEF4-EB89-1C3FBB04D2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89ECE-6429-771D-12AF-992DF811B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F954C4-0849-D4BE-FBF4-FD22A5292635}"/>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60EEBAAF-EC35-EC47-00F2-EDBD86833F33}"/>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156</a:t>
            </a:fld>
            <a:endParaRPr lang="en-US">
              <a:latin typeface="Kanit Light" panose="020B0604020202020204" charset="-34"/>
            </a:endParaRPr>
          </a:p>
        </p:txBody>
      </p:sp>
    </p:spTree>
    <p:extLst>
      <p:ext uri="{BB962C8B-B14F-4D97-AF65-F5344CB8AC3E}">
        <p14:creationId xmlns:p14="http://schemas.microsoft.com/office/powerpoint/2010/main" val="372961345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9F7F-956A-1A92-FE5D-CF8A0A7512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31436E-BCB3-EF49-561A-47D54D616E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8ED97C-A8DA-C3B5-E5C4-7988A34B0313}"/>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EF877732-F91D-38A0-927D-32B055087003}"/>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157</a:t>
            </a:fld>
            <a:endParaRPr lang="en-US">
              <a:latin typeface="Kanit Light" panose="020B0604020202020204" charset="-34"/>
            </a:endParaRPr>
          </a:p>
        </p:txBody>
      </p:sp>
    </p:spTree>
    <p:extLst>
      <p:ext uri="{BB962C8B-B14F-4D97-AF65-F5344CB8AC3E}">
        <p14:creationId xmlns:p14="http://schemas.microsoft.com/office/powerpoint/2010/main" val="334902107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2301F-A876-25BD-86F8-995CFB5331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31E981-322A-32CE-EF2A-2572FDE499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7BD63-6CA6-B755-D85B-EBE423FABE72}"/>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FB1762E3-3030-1859-EF00-165055824E56}"/>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158</a:t>
            </a:fld>
            <a:endParaRPr lang="en-US">
              <a:latin typeface="Kanit Light" panose="020B0604020202020204" charset="-34"/>
            </a:endParaRPr>
          </a:p>
        </p:txBody>
      </p:sp>
    </p:spTree>
    <p:extLst>
      <p:ext uri="{BB962C8B-B14F-4D97-AF65-F5344CB8AC3E}">
        <p14:creationId xmlns:p14="http://schemas.microsoft.com/office/powerpoint/2010/main" val="176822608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32DDD-A2EB-8879-882E-F3005EC52C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EE313B-361A-0A21-8660-0A88A7CD35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947BE2-3A73-0E45-7EE3-27BA7C0771CC}"/>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CB3A589C-0C4D-22D8-BE77-B80EFB74B90E}"/>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159</a:t>
            </a:fld>
            <a:endParaRPr lang="en-US">
              <a:latin typeface="Kanit Light" panose="020B0604020202020204" charset="-34"/>
            </a:endParaRPr>
          </a:p>
        </p:txBody>
      </p:sp>
    </p:spTree>
    <p:extLst>
      <p:ext uri="{BB962C8B-B14F-4D97-AF65-F5344CB8AC3E}">
        <p14:creationId xmlns:p14="http://schemas.microsoft.com/office/powerpoint/2010/main" val="3421464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80668-D383-89B5-B117-870EB746FA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678A74-5DFC-690F-66CD-AE1FB28642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C44CF1-87D1-5A64-76C8-9D9AFF4D8BBA}"/>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1A5D91C8-FB54-5FDB-92CE-96B1E0EC51D3}"/>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160</a:t>
            </a:fld>
            <a:endParaRPr lang="en-US">
              <a:latin typeface="Kanit Light" panose="020B0604020202020204" charset="-34"/>
            </a:endParaRPr>
          </a:p>
        </p:txBody>
      </p:sp>
    </p:spTree>
    <p:extLst>
      <p:ext uri="{BB962C8B-B14F-4D97-AF65-F5344CB8AC3E}">
        <p14:creationId xmlns:p14="http://schemas.microsoft.com/office/powerpoint/2010/main" val="172100182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390A2-76FE-A015-305B-D1FAF20C9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F24F1-06BF-3508-4679-29FDE97E13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4F7285-82DD-4417-B383-BAFA79AF2ED9}"/>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398F7A06-036F-C211-7385-F3FB1E90B400}"/>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161</a:t>
            </a:fld>
            <a:endParaRPr lang="en-US">
              <a:latin typeface="Kanit Light" panose="020B0604020202020204" charset="-34"/>
            </a:endParaRPr>
          </a:p>
        </p:txBody>
      </p:sp>
    </p:spTree>
    <p:extLst>
      <p:ext uri="{BB962C8B-B14F-4D97-AF65-F5344CB8AC3E}">
        <p14:creationId xmlns:p14="http://schemas.microsoft.com/office/powerpoint/2010/main" val="380178394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E0B73-CE1E-BB18-55D0-51302BC649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46A368-FA36-1EA9-4DC9-48827C6043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D1048D-0661-8F1B-02F9-812573D766B2}"/>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A4B943BF-DD67-7EDC-ACD8-F1F73B7446AD}"/>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162</a:t>
            </a:fld>
            <a:endParaRPr lang="en-US">
              <a:latin typeface="Kanit Light" panose="020B0604020202020204" charset="-34"/>
            </a:endParaRPr>
          </a:p>
        </p:txBody>
      </p:sp>
    </p:spTree>
    <p:extLst>
      <p:ext uri="{BB962C8B-B14F-4D97-AF65-F5344CB8AC3E}">
        <p14:creationId xmlns:p14="http://schemas.microsoft.com/office/powerpoint/2010/main" val="203301137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5BCB5-29D4-7408-B2A5-ABF151D786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5D1271-1A67-CA6B-CAD1-8C8609C566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460B85-3DA0-5F46-7494-1A4982D355BC}"/>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2477D404-464A-1076-1BFE-7095A68CD1D9}"/>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163</a:t>
            </a:fld>
            <a:endParaRPr lang="en-US">
              <a:latin typeface="Kanit Light" panose="020B0604020202020204" charset="-34"/>
            </a:endParaRPr>
          </a:p>
        </p:txBody>
      </p:sp>
    </p:spTree>
    <p:extLst>
      <p:ext uri="{BB962C8B-B14F-4D97-AF65-F5344CB8AC3E}">
        <p14:creationId xmlns:p14="http://schemas.microsoft.com/office/powerpoint/2010/main" val="95841848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C6D0E-30F5-B682-7D62-9683CD306B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BE87BE-AA71-4264-3DF7-58B3EC9352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AC743C-D803-42B4-36EE-8D0572BDBF65}"/>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FCEDD2D6-F25D-8B77-49C3-6DE3DF98A204}"/>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164</a:t>
            </a:fld>
            <a:endParaRPr lang="en-US">
              <a:latin typeface="Kanit Light" panose="020B0604020202020204" charset="-34"/>
            </a:endParaRPr>
          </a:p>
        </p:txBody>
      </p:sp>
    </p:spTree>
    <p:extLst>
      <p:ext uri="{BB962C8B-B14F-4D97-AF65-F5344CB8AC3E}">
        <p14:creationId xmlns:p14="http://schemas.microsoft.com/office/powerpoint/2010/main" val="233163853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06742-6020-CB74-1630-051F67B49B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4A9D4-47E7-69B5-3CC3-5DD99359E6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8D521B-2587-83F6-4D6C-F67BD4E7BCDB}"/>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4FD3C816-6EA1-A942-F4A6-D31276C4C31A}"/>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165</a:t>
            </a:fld>
            <a:endParaRPr lang="en-US">
              <a:latin typeface="Kanit Light" panose="020B0604020202020204" charset="-34"/>
            </a:endParaRPr>
          </a:p>
        </p:txBody>
      </p:sp>
    </p:spTree>
    <p:extLst>
      <p:ext uri="{BB962C8B-B14F-4D97-AF65-F5344CB8AC3E}">
        <p14:creationId xmlns:p14="http://schemas.microsoft.com/office/powerpoint/2010/main" val="255131829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DAFF0-F5FA-8846-AE1C-96C52D5C13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CD7D3-BF0E-F707-EF45-BC70A77D35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0996C3-3943-53D9-2A5D-7F432721291B}"/>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B6F3D428-1B0D-E879-EB66-6DF5E6D4DC60}"/>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166</a:t>
            </a:fld>
            <a:endParaRPr lang="en-US">
              <a:latin typeface="Kanit Light" panose="020B0604020202020204" charset="-34"/>
            </a:endParaRPr>
          </a:p>
        </p:txBody>
      </p:sp>
    </p:spTree>
    <p:extLst>
      <p:ext uri="{BB962C8B-B14F-4D97-AF65-F5344CB8AC3E}">
        <p14:creationId xmlns:p14="http://schemas.microsoft.com/office/powerpoint/2010/main" val="204682142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E0000-DC0B-146B-886B-7CEEF88477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FF30B5-3F16-F37F-0792-5C9AB421C0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AC4E9E-66CC-FCA9-CC84-E4541A6AF692}"/>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E8B5D62F-2AF2-5D29-8144-387C8C90FE6A}"/>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167</a:t>
            </a:fld>
            <a:endParaRPr lang="en-US">
              <a:latin typeface="Kanit Light" panose="020B0604020202020204" charset="-34"/>
            </a:endParaRPr>
          </a:p>
        </p:txBody>
      </p:sp>
    </p:spTree>
    <p:extLst>
      <p:ext uri="{BB962C8B-B14F-4D97-AF65-F5344CB8AC3E}">
        <p14:creationId xmlns:p14="http://schemas.microsoft.com/office/powerpoint/2010/main" val="228175423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1B30A-9891-8FF1-BE3A-1D87FA3794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1405B6-0E5C-E62D-148A-EE833A9F86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196150-0EF3-9277-8EE1-64CFCC00993C}"/>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E5B9C7BF-401A-D135-66AE-3F4C34E65A61}"/>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168</a:t>
            </a:fld>
            <a:endParaRPr lang="en-US">
              <a:latin typeface="Kanit Light" panose="020B0604020202020204" charset="-34"/>
            </a:endParaRPr>
          </a:p>
        </p:txBody>
      </p:sp>
    </p:spTree>
    <p:extLst>
      <p:ext uri="{BB962C8B-B14F-4D97-AF65-F5344CB8AC3E}">
        <p14:creationId xmlns:p14="http://schemas.microsoft.com/office/powerpoint/2010/main" val="250785046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A20D0-F7D6-BAD1-9708-992263E08E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E8C98D-1B08-08BC-A2ED-181C36A66C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525928-CBD7-72E4-20C2-4D8F2A429DFC}"/>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8DEE645A-38EC-2C01-CC66-CD14BB6CD7ED}"/>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169</a:t>
            </a:fld>
            <a:endParaRPr lang="en-US">
              <a:latin typeface="Kanit Light" panose="020B0604020202020204" charset="-34"/>
            </a:endParaRPr>
          </a:p>
        </p:txBody>
      </p:sp>
    </p:spTree>
    <p:extLst>
      <p:ext uri="{BB962C8B-B14F-4D97-AF65-F5344CB8AC3E}">
        <p14:creationId xmlns:p14="http://schemas.microsoft.com/office/powerpoint/2010/main" val="225676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659EA-97BC-7059-D826-526A34711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4C144A-FDA1-6834-3392-85426892E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FAFB4-F603-17EE-77C7-B5CC9A83D3AA}"/>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AC1F8DEB-4077-860D-F94E-2491E6108F86}"/>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170</a:t>
            </a:fld>
            <a:endParaRPr lang="en-US">
              <a:latin typeface="Kanit Light" panose="020B0604020202020204" charset="-34"/>
            </a:endParaRPr>
          </a:p>
        </p:txBody>
      </p:sp>
    </p:spTree>
    <p:extLst>
      <p:ext uri="{BB962C8B-B14F-4D97-AF65-F5344CB8AC3E}">
        <p14:creationId xmlns:p14="http://schemas.microsoft.com/office/powerpoint/2010/main" val="118770097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1FC52-7047-958B-DA9B-3BEB99EC26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64F3B-53CB-7966-A575-D977C27597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C5CFB3-FF4F-4DFC-C042-E4E9C5CF0D41}"/>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2E418013-E86A-A6CF-DF80-FB066E89395B}"/>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171</a:t>
            </a:fld>
            <a:endParaRPr lang="en-US">
              <a:latin typeface="Kanit Light" panose="020B0604020202020204" charset="-34"/>
            </a:endParaRPr>
          </a:p>
        </p:txBody>
      </p:sp>
    </p:spTree>
    <p:extLst>
      <p:ext uri="{BB962C8B-B14F-4D97-AF65-F5344CB8AC3E}">
        <p14:creationId xmlns:p14="http://schemas.microsoft.com/office/powerpoint/2010/main" val="244679228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69A9E-B0C3-2E26-0046-0D89400087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A72C4-9C34-1E9D-60D8-0727214748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E34BDF-A2FD-A2BB-107C-58940583F644}"/>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2082DA54-3452-5268-F0A7-2ACDBCDBAF27}"/>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172</a:t>
            </a:fld>
            <a:endParaRPr lang="en-US">
              <a:latin typeface="Kanit Light" panose="020B0604020202020204" charset="-34"/>
            </a:endParaRPr>
          </a:p>
        </p:txBody>
      </p:sp>
    </p:spTree>
    <p:extLst>
      <p:ext uri="{BB962C8B-B14F-4D97-AF65-F5344CB8AC3E}">
        <p14:creationId xmlns:p14="http://schemas.microsoft.com/office/powerpoint/2010/main" val="256091018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B491A-9BAE-C024-75C2-A52ACF683F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DF367C-3272-D6C3-19DA-866048936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955FCD-7E28-26D2-F1FD-9491E76F81DA}"/>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9D15346E-1FBC-D8DB-C677-EDEF3135E7E8}"/>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173</a:t>
            </a:fld>
            <a:endParaRPr lang="en-US">
              <a:latin typeface="Kanit Light" panose="020B0604020202020204" charset="-34"/>
            </a:endParaRPr>
          </a:p>
        </p:txBody>
      </p:sp>
    </p:spTree>
    <p:extLst>
      <p:ext uri="{BB962C8B-B14F-4D97-AF65-F5344CB8AC3E}">
        <p14:creationId xmlns:p14="http://schemas.microsoft.com/office/powerpoint/2010/main" val="238991294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F6B7C-5292-3967-4007-C365966CCE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5ACEE9-E5DB-DBBE-6046-FE58D33CC1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83D05C-0F0C-F825-729C-1C9A7E1803A5}"/>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51D67881-4D05-6390-C408-1D19AA2955A9}"/>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174</a:t>
            </a:fld>
            <a:endParaRPr lang="en-US">
              <a:latin typeface="Kanit Light" panose="020B0604020202020204" charset="-34"/>
            </a:endParaRPr>
          </a:p>
        </p:txBody>
      </p:sp>
    </p:spTree>
    <p:extLst>
      <p:ext uri="{BB962C8B-B14F-4D97-AF65-F5344CB8AC3E}">
        <p14:creationId xmlns:p14="http://schemas.microsoft.com/office/powerpoint/2010/main" val="30598395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0A22E-343E-51DC-0255-9BAB11F881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5308BC-B713-FF19-F82C-8638FAFC9D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1F5003-9927-F8E0-3419-A025622C4DEE}"/>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B2698730-D748-167D-499D-6BF0BB3FB2DA}"/>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175</a:t>
            </a:fld>
            <a:endParaRPr lang="en-US">
              <a:latin typeface="Kanit Light" panose="020B0604020202020204" charset="-34"/>
            </a:endParaRPr>
          </a:p>
        </p:txBody>
      </p:sp>
    </p:spTree>
    <p:extLst>
      <p:ext uri="{BB962C8B-B14F-4D97-AF65-F5344CB8AC3E}">
        <p14:creationId xmlns:p14="http://schemas.microsoft.com/office/powerpoint/2010/main" val="26155084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F76DB-C712-BFA9-DFF4-A4D415D626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39042-6D80-7E0C-46EF-F5B6F93D6D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5DCE8C-D3C3-CD50-D8E1-531C53F736ED}"/>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95CB6404-805B-4BA2-BA26-CC49C62C38F4}"/>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176</a:t>
            </a:fld>
            <a:endParaRPr lang="en-US">
              <a:latin typeface="Kanit Light" panose="020B0604020202020204" charset="-34"/>
            </a:endParaRPr>
          </a:p>
        </p:txBody>
      </p:sp>
    </p:spTree>
    <p:extLst>
      <p:ext uri="{BB962C8B-B14F-4D97-AF65-F5344CB8AC3E}">
        <p14:creationId xmlns:p14="http://schemas.microsoft.com/office/powerpoint/2010/main" val="421734822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97E38-BCF7-E3F0-98B8-25E1C833A9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0C17EA-E6F0-ECEB-A087-520022DD96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796FB0-2F8B-DC8B-D8FB-8571AC331490}"/>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095FB55D-E1F7-CD21-FAF3-360C9D57CBC0}"/>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177</a:t>
            </a:fld>
            <a:endParaRPr lang="en-US">
              <a:latin typeface="Kanit Light" panose="020B0604020202020204" charset="-34"/>
            </a:endParaRPr>
          </a:p>
        </p:txBody>
      </p:sp>
    </p:spTree>
    <p:extLst>
      <p:ext uri="{BB962C8B-B14F-4D97-AF65-F5344CB8AC3E}">
        <p14:creationId xmlns:p14="http://schemas.microsoft.com/office/powerpoint/2010/main" val="163397986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C62F8-E706-B00A-EB33-FF745B2669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3D6534-AFF4-1959-3D62-46F3A27079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C02A1F-6EC2-D1EA-8387-5E3D7CF2C884}"/>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86BD2279-CD0D-07BB-C66D-164EF898BA4C}"/>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178</a:t>
            </a:fld>
            <a:endParaRPr lang="en-US">
              <a:latin typeface="Kanit Light" panose="020B0604020202020204" charset="-34"/>
            </a:endParaRPr>
          </a:p>
        </p:txBody>
      </p:sp>
    </p:spTree>
    <p:extLst>
      <p:ext uri="{BB962C8B-B14F-4D97-AF65-F5344CB8AC3E}">
        <p14:creationId xmlns:p14="http://schemas.microsoft.com/office/powerpoint/2010/main" val="298958190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F6F26-3C8E-9DA4-FFB8-5F3ABE1685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09E0D3-6073-42B4-041C-CF9D325E19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879136-9D83-AAEF-580B-A18CF94CCCB5}"/>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A335D8FB-CAA8-9899-5ED9-7E22469BD2DD}"/>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179</a:t>
            </a:fld>
            <a:endParaRPr lang="en-US">
              <a:latin typeface="Kanit Light" panose="020B0604020202020204" charset="-34"/>
            </a:endParaRPr>
          </a:p>
        </p:txBody>
      </p:sp>
    </p:spTree>
    <p:extLst>
      <p:ext uri="{BB962C8B-B14F-4D97-AF65-F5344CB8AC3E}">
        <p14:creationId xmlns:p14="http://schemas.microsoft.com/office/powerpoint/2010/main" val="3132692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87BE7-5E5B-A566-4B7D-0D30186FA2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FD247B-60C8-DA35-EF36-7996645CAF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66EA1A-A187-77DA-2525-A739249D9CE9}"/>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C11E306A-C0F8-8AB5-A0A8-BEEDA5203C04}"/>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18</a:t>
            </a:fld>
            <a:endParaRPr lang="en-US">
              <a:latin typeface="Kanit Light" panose="020B0604020202020204" charset="-34"/>
            </a:endParaRPr>
          </a:p>
        </p:txBody>
      </p:sp>
    </p:spTree>
    <p:extLst>
      <p:ext uri="{BB962C8B-B14F-4D97-AF65-F5344CB8AC3E}">
        <p14:creationId xmlns:p14="http://schemas.microsoft.com/office/powerpoint/2010/main" val="174630211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A7E8B-2E9D-D157-7A28-BCEF736A4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B593A3-D6A7-0E37-0E73-9AAAACE5C1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1FA0E7-76C7-4CA9-8F14-5B5AABE4D1D1}"/>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B75D9B9D-D344-6687-E33B-0845F4E5C5A5}"/>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180</a:t>
            </a:fld>
            <a:endParaRPr lang="en-US">
              <a:latin typeface="Kanit Light" panose="020B0604020202020204" charset="-34"/>
            </a:endParaRPr>
          </a:p>
        </p:txBody>
      </p:sp>
    </p:spTree>
    <p:extLst>
      <p:ext uri="{BB962C8B-B14F-4D97-AF65-F5344CB8AC3E}">
        <p14:creationId xmlns:p14="http://schemas.microsoft.com/office/powerpoint/2010/main" val="248232585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5F645-1992-B10E-176F-07710378BA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A0128A-F036-C388-21C7-315D169520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3A1BE4-055E-6F45-1718-F558A58383AE}"/>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0A9E6E63-6EEB-FFBA-713C-B1AAF4D4FFCD}"/>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181</a:t>
            </a:fld>
            <a:endParaRPr lang="en-US">
              <a:latin typeface="Kanit Light" panose="020B0604020202020204" charset="-34"/>
            </a:endParaRPr>
          </a:p>
        </p:txBody>
      </p:sp>
    </p:spTree>
    <p:extLst>
      <p:ext uri="{BB962C8B-B14F-4D97-AF65-F5344CB8AC3E}">
        <p14:creationId xmlns:p14="http://schemas.microsoft.com/office/powerpoint/2010/main" val="86727107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817F3-06AC-6E21-1027-9B8177D0C5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A4FCA0-0772-3CD3-E741-59B6A7BBCD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E0BFB3-E031-2D40-6879-A781455C486A}"/>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50C962C2-AFD9-3CAC-286E-05AE0C2B6083}"/>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182</a:t>
            </a:fld>
            <a:endParaRPr lang="en-US">
              <a:latin typeface="Kanit Light" panose="020B0604020202020204" charset="-34"/>
            </a:endParaRPr>
          </a:p>
        </p:txBody>
      </p:sp>
    </p:spTree>
    <p:extLst>
      <p:ext uri="{BB962C8B-B14F-4D97-AF65-F5344CB8AC3E}">
        <p14:creationId xmlns:p14="http://schemas.microsoft.com/office/powerpoint/2010/main" val="207256061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95754-6D6A-73D7-3BC6-82CBE590AB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8C6417-7FFD-2302-0FDD-359411053D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BADBFB-D03F-B689-DCEA-C0057C7C25CC}"/>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83011D38-3172-EFCB-292D-BF70955AE48B}"/>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183</a:t>
            </a:fld>
            <a:endParaRPr lang="en-US" dirty="0">
              <a:latin typeface="Kanit Light" panose="020B0604020202020204" charset="-34"/>
            </a:endParaRPr>
          </a:p>
        </p:txBody>
      </p:sp>
    </p:spTree>
    <p:extLst>
      <p:ext uri="{BB962C8B-B14F-4D97-AF65-F5344CB8AC3E}">
        <p14:creationId xmlns:p14="http://schemas.microsoft.com/office/powerpoint/2010/main" val="232731493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6583A-4BE2-19EE-0177-C028B296DF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2EECC3-58F2-DCA7-37AD-91048FD1CB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93F936-FAC5-CD8E-0C43-72A1BA0940FF}"/>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0C7A6587-DED7-436B-0C2F-7B068F579604}"/>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184</a:t>
            </a:fld>
            <a:endParaRPr lang="en-US" dirty="0">
              <a:latin typeface="Kanit Light" panose="020B0604020202020204" charset="-34"/>
            </a:endParaRPr>
          </a:p>
        </p:txBody>
      </p:sp>
    </p:spTree>
    <p:extLst>
      <p:ext uri="{BB962C8B-B14F-4D97-AF65-F5344CB8AC3E}">
        <p14:creationId xmlns:p14="http://schemas.microsoft.com/office/powerpoint/2010/main" val="137460527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C98EA-D62A-13B4-B3B3-6DCF2753F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4AD1F2-427B-A641-ABB8-4CAB81B18D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B2F379-C34F-34AA-8B4D-FCF712BD0895}"/>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6C2A5C9A-5A4C-9F4C-51B9-22BEF632E87C}"/>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185</a:t>
            </a:fld>
            <a:endParaRPr lang="en-US" dirty="0">
              <a:latin typeface="Kanit Light" panose="020B0604020202020204" charset="-34"/>
            </a:endParaRPr>
          </a:p>
        </p:txBody>
      </p:sp>
    </p:spTree>
    <p:extLst>
      <p:ext uri="{BB962C8B-B14F-4D97-AF65-F5344CB8AC3E}">
        <p14:creationId xmlns:p14="http://schemas.microsoft.com/office/powerpoint/2010/main" val="226292228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3EB59-29E7-A083-1250-41D10EEBA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C2F168-57B0-A132-884F-48670DB12B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281462-8969-75A9-5F60-BFE99A65DB62}"/>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AFDD1DC4-85F2-E06D-C52A-9CB803F73BC5}"/>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186</a:t>
            </a:fld>
            <a:endParaRPr lang="en-US" dirty="0">
              <a:latin typeface="Kanit Light" panose="020B0604020202020204" charset="-34"/>
            </a:endParaRPr>
          </a:p>
        </p:txBody>
      </p:sp>
    </p:spTree>
    <p:extLst>
      <p:ext uri="{BB962C8B-B14F-4D97-AF65-F5344CB8AC3E}">
        <p14:creationId xmlns:p14="http://schemas.microsoft.com/office/powerpoint/2010/main" val="69314171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BB3B0-CA80-9A56-9E96-76717AAD2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EF315C-3CE2-5873-D44B-58B1E2690E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FCC01E-C8BA-53F4-9E8A-27CD3DE88DCF}"/>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BF12D8F1-734C-7E0E-C32B-FBB25D864E6A}"/>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187</a:t>
            </a:fld>
            <a:endParaRPr lang="en-US" dirty="0">
              <a:latin typeface="Kanit Light" panose="020B0604020202020204" charset="-34"/>
            </a:endParaRPr>
          </a:p>
        </p:txBody>
      </p:sp>
    </p:spTree>
    <p:extLst>
      <p:ext uri="{BB962C8B-B14F-4D97-AF65-F5344CB8AC3E}">
        <p14:creationId xmlns:p14="http://schemas.microsoft.com/office/powerpoint/2010/main" val="5321137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CE93C-37BB-E0C0-C074-1EA6D5C132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84719-370F-10C0-6C0B-FE276B8373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93852D-23BC-7E82-DF7E-690B2A9802CC}"/>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05E9E2E9-0E74-D046-7EBB-769DB99FD98C}"/>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188</a:t>
            </a:fld>
            <a:endParaRPr lang="en-US" dirty="0">
              <a:latin typeface="Kanit Light" panose="020B0604020202020204" charset="-34"/>
            </a:endParaRPr>
          </a:p>
        </p:txBody>
      </p:sp>
    </p:spTree>
    <p:extLst>
      <p:ext uri="{BB962C8B-B14F-4D97-AF65-F5344CB8AC3E}">
        <p14:creationId xmlns:p14="http://schemas.microsoft.com/office/powerpoint/2010/main" val="73885235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CC3B4-7BD2-8851-AB1D-390453DF4D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E52F78-4CF0-C389-BCA1-1A583505B3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0A2E38-5F1D-A167-73BB-88096F50847F}"/>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81E29112-026C-6C80-B8E0-8475EF7FCE6C}"/>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189</a:t>
            </a:fld>
            <a:endParaRPr lang="en-US" dirty="0">
              <a:latin typeface="Kanit Light" panose="020B0604020202020204" charset="-34"/>
            </a:endParaRPr>
          </a:p>
        </p:txBody>
      </p:sp>
    </p:spTree>
    <p:extLst>
      <p:ext uri="{BB962C8B-B14F-4D97-AF65-F5344CB8AC3E}">
        <p14:creationId xmlns:p14="http://schemas.microsoft.com/office/powerpoint/2010/main" val="2692437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19</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A268E-B3C1-731F-88E5-DCFAB42E01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C72605-98DE-6147-B39C-9EE01E4064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321B40-BA3E-1FD7-9CA9-19F8B58AB623}"/>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43FE5F58-C26B-4CC7-9F40-648D1F2F5C80}"/>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190</a:t>
            </a:fld>
            <a:endParaRPr lang="en-US" dirty="0">
              <a:latin typeface="Kanit Light" panose="020B0604020202020204" charset="-34"/>
            </a:endParaRPr>
          </a:p>
        </p:txBody>
      </p:sp>
    </p:spTree>
    <p:extLst>
      <p:ext uri="{BB962C8B-B14F-4D97-AF65-F5344CB8AC3E}">
        <p14:creationId xmlns:p14="http://schemas.microsoft.com/office/powerpoint/2010/main" val="263182230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67618-CE48-0E53-6D6E-ED2A567DB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3416EA-C910-AD04-747B-773AB284C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8E573A-A651-D3BB-F8BA-FC79AF999F47}"/>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C7053824-2B97-0424-FA30-532C4AB1615A}"/>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191</a:t>
            </a:fld>
            <a:endParaRPr lang="en-US" dirty="0">
              <a:latin typeface="Kanit Light" panose="020B0604020202020204" charset="-34"/>
            </a:endParaRPr>
          </a:p>
        </p:txBody>
      </p:sp>
    </p:spTree>
    <p:extLst>
      <p:ext uri="{BB962C8B-B14F-4D97-AF65-F5344CB8AC3E}">
        <p14:creationId xmlns:p14="http://schemas.microsoft.com/office/powerpoint/2010/main" val="353174890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3E81-E4C7-0011-E495-F139C5725E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A51889-7845-2C06-0414-34A16FE86C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D8A0A2-4894-06BF-97DB-B80150028AF5}"/>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D94555CA-CF12-4170-5EDC-149C98B539E8}"/>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192</a:t>
            </a:fld>
            <a:endParaRPr lang="en-US" dirty="0">
              <a:latin typeface="Kanit Light" panose="020B0604020202020204" charset="-34"/>
            </a:endParaRPr>
          </a:p>
        </p:txBody>
      </p:sp>
    </p:spTree>
    <p:extLst>
      <p:ext uri="{BB962C8B-B14F-4D97-AF65-F5344CB8AC3E}">
        <p14:creationId xmlns:p14="http://schemas.microsoft.com/office/powerpoint/2010/main" val="104543400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D98A4-13D1-4FEB-A217-128FAB94DB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F21F4B-D01A-E4D9-3351-785E8FBC0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F085BA-8430-7522-D564-296D954D27A8}"/>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84A7E9B8-11AB-A321-3B09-71A4469F97A9}"/>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193</a:t>
            </a:fld>
            <a:endParaRPr lang="en-US" dirty="0">
              <a:latin typeface="Kanit Light" panose="020B0604020202020204" charset="-34"/>
            </a:endParaRPr>
          </a:p>
        </p:txBody>
      </p:sp>
    </p:spTree>
    <p:extLst>
      <p:ext uri="{BB962C8B-B14F-4D97-AF65-F5344CB8AC3E}">
        <p14:creationId xmlns:p14="http://schemas.microsoft.com/office/powerpoint/2010/main" val="248802000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3CFD2-6906-71EA-0D27-2671EA06D7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8A202-A50F-4F57-5FC8-ABE3EBBDEA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0EC5D6-D7E1-B10F-C141-699A3E7F07DE}"/>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FCCCCD86-820D-B6DB-8509-216432DAF705}"/>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194</a:t>
            </a:fld>
            <a:endParaRPr lang="en-US" dirty="0">
              <a:latin typeface="Kanit Light" panose="020B0604020202020204" charset="-34"/>
            </a:endParaRPr>
          </a:p>
        </p:txBody>
      </p:sp>
    </p:spTree>
    <p:extLst>
      <p:ext uri="{BB962C8B-B14F-4D97-AF65-F5344CB8AC3E}">
        <p14:creationId xmlns:p14="http://schemas.microsoft.com/office/powerpoint/2010/main" val="321272075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AC552-6929-410E-FA33-6D6C682822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38853-CF60-1B81-5461-695C61C800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BF7418-37B6-86E5-DAC4-42FD9340FAC5}"/>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B1D65B93-044F-2976-89E2-AAB16764C308}"/>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195</a:t>
            </a:fld>
            <a:endParaRPr lang="en-US" dirty="0">
              <a:latin typeface="Kanit Light" panose="020B0604020202020204" charset="-34"/>
            </a:endParaRPr>
          </a:p>
        </p:txBody>
      </p:sp>
    </p:spTree>
    <p:extLst>
      <p:ext uri="{BB962C8B-B14F-4D97-AF65-F5344CB8AC3E}">
        <p14:creationId xmlns:p14="http://schemas.microsoft.com/office/powerpoint/2010/main" val="163454117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E975B-BA1E-C861-70F2-5D69AD61EC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FCE57-388E-D472-FEF7-A1F2A608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BACA88-84B5-F553-4FF3-99C887F86458}"/>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BE6D442F-9D94-C7A9-065B-ED7EA4C25946}"/>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196</a:t>
            </a:fld>
            <a:endParaRPr lang="en-US" dirty="0">
              <a:latin typeface="Kanit Light" panose="020B0604020202020204" charset="-34"/>
            </a:endParaRPr>
          </a:p>
        </p:txBody>
      </p:sp>
    </p:spTree>
    <p:extLst>
      <p:ext uri="{BB962C8B-B14F-4D97-AF65-F5344CB8AC3E}">
        <p14:creationId xmlns:p14="http://schemas.microsoft.com/office/powerpoint/2010/main" val="371684721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02ED9-6152-719E-6AC4-795FE36430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5F3A1B-B7EC-B7A5-0E99-07AF3CF21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5711DA-5AAF-86F6-342C-F3EE5BB191F4}"/>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C463CDF8-88A6-C408-3124-4C173139380C}"/>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197</a:t>
            </a:fld>
            <a:endParaRPr lang="en-US" dirty="0">
              <a:latin typeface="Kanit Light" panose="020B0604020202020204" charset="-34"/>
            </a:endParaRPr>
          </a:p>
        </p:txBody>
      </p:sp>
    </p:spTree>
    <p:extLst>
      <p:ext uri="{BB962C8B-B14F-4D97-AF65-F5344CB8AC3E}">
        <p14:creationId xmlns:p14="http://schemas.microsoft.com/office/powerpoint/2010/main" val="243065413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4EFEA-77D4-1C59-A91D-C12F5F9C2F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2BF306-AC99-F060-8D06-9EDE49038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53E03-7D59-F0A1-5793-584384CCB847}"/>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D76FE253-D9B7-C1D8-632A-121647DCD18D}"/>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198</a:t>
            </a:fld>
            <a:endParaRPr lang="en-US" dirty="0">
              <a:latin typeface="Kanit Light" panose="020B0604020202020204" charset="-34"/>
            </a:endParaRPr>
          </a:p>
        </p:txBody>
      </p:sp>
    </p:spTree>
    <p:extLst>
      <p:ext uri="{BB962C8B-B14F-4D97-AF65-F5344CB8AC3E}">
        <p14:creationId xmlns:p14="http://schemas.microsoft.com/office/powerpoint/2010/main" val="329639307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2DE90-2FF7-BA2C-C5D3-2C6A168BBD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039B0E-73D1-F226-9868-87EE3EB71E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1BC294-D6ED-AF8B-D0C3-AD545E8CEF8F}"/>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71CB9881-300D-92B7-5549-084EABF842DA}"/>
              </a:ext>
            </a:extLst>
          </p:cNvPr>
          <p:cNvSpPr>
            <a:spLocks noGrp="1"/>
          </p:cNvSpPr>
          <p:nvPr>
            <p:ph type="sldNum" sz="quarter" idx="10"/>
          </p:nvPr>
        </p:nvSpPr>
        <p:spPr/>
        <p:txBody>
          <a:bodyPr/>
          <a:lstStyle/>
          <a:p>
            <a:fld id="{F7021451-1387-4CA6-816F-3879F97B5CBC}" type="slidenum">
              <a:rPr lang="en-US">
                <a:latin typeface="Kanit Light" panose="020B0604020202020204" charset="-34"/>
              </a:rPr>
              <a:t>199</a:t>
            </a:fld>
            <a:endParaRPr lang="en-US" dirty="0">
              <a:latin typeface="Kanit Light" panose="020B0604020202020204" charset="-34"/>
            </a:endParaRPr>
          </a:p>
        </p:txBody>
      </p:sp>
    </p:spTree>
    <p:extLst>
      <p:ext uri="{BB962C8B-B14F-4D97-AF65-F5344CB8AC3E}">
        <p14:creationId xmlns:p14="http://schemas.microsoft.com/office/powerpoint/2010/main" val="308665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"Diyelim ki bir doktor onlarca MR görüntüsüne bakarak bir hastalığı teşhis etmeye çalışıyor. İnsanlar bunu yapabilir, ama saatler alır ve hata payı vardır.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İşte makine öğrenmesi burada devreye giriyor! MR görüntülerinden hastalıkları tespit edebilen bir yapay zeka modelini düşünelim.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Model, binlerce hastanın MR görüntüsünü inceleyerek zamanla neyin sağlıklı neyin hasta olduğunu öğreniyor. Ve sonuç olarak, yeni bir MR görüntüsü geldiğinde hastalığı anında teşhis edebiliyor.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dirty="0"/>
              <a:t>"Peki, makine öğrenmesi sadece tıbbi teşhislerde mi kullanılıyor? Hayır!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Bir düşünelim,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Netflix size hangi dizileri önereceğini nasıl biliyor?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Ya da kredi kartı dolandırıcılığı tespit edilirken nasıl bir sistem kullanılıyor? İ</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şte bunların hepsi makine öğrenmesi ile mümkün!"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20</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A6C6D-DE4C-B009-C3E9-AA6A4A3C89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446AB0-6F85-35DA-4750-1FE6A76845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C602E1-8236-6BC9-E8B3-2D0A00B2529D}"/>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0C068E65-B734-C6EA-6D3A-3D81AE3469A5}"/>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200</a:t>
            </a:fld>
            <a:endParaRPr lang="en-US" dirty="0">
              <a:latin typeface="Kanit Light" panose="020B0604020202020204" charset="-34"/>
            </a:endParaRPr>
          </a:p>
        </p:txBody>
      </p:sp>
    </p:spTree>
    <p:extLst>
      <p:ext uri="{BB962C8B-B14F-4D97-AF65-F5344CB8AC3E}">
        <p14:creationId xmlns:p14="http://schemas.microsoft.com/office/powerpoint/2010/main" val="60487301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494B1-3855-DE3D-9F02-B4A5CB726C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27C9AF-BA7C-8E6C-4D12-215E934C6D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502886-F63D-8E8E-CC34-7DB5F1416075}"/>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52985FA6-5081-16DE-DB46-3B332C33E9CC}"/>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201</a:t>
            </a:fld>
            <a:endParaRPr lang="en-US" dirty="0">
              <a:latin typeface="Kanit Light" panose="020B0604020202020204" charset="-34"/>
            </a:endParaRPr>
          </a:p>
        </p:txBody>
      </p:sp>
    </p:spTree>
    <p:extLst>
      <p:ext uri="{BB962C8B-B14F-4D97-AF65-F5344CB8AC3E}">
        <p14:creationId xmlns:p14="http://schemas.microsoft.com/office/powerpoint/2010/main" val="96292521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D314B-6430-D109-C7D1-CDA04AB8D2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625F45-900A-0A0C-3192-350963101B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97B47B-94D8-7ED3-634E-A709FF2C071A}"/>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679607C1-B44E-7E27-017A-D10549890D1A}"/>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202</a:t>
            </a:fld>
            <a:endParaRPr lang="en-US" dirty="0">
              <a:latin typeface="Kanit Light" panose="020B0604020202020204" charset="-34"/>
            </a:endParaRPr>
          </a:p>
        </p:txBody>
      </p:sp>
    </p:spTree>
    <p:extLst>
      <p:ext uri="{BB962C8B-B14F-4D97-AF65-F5344CB8AC3E}">
        <p14:creationId xmlns:p14="http://schemas.microsoft.com/office/powerpoint/2010/main" val="22338349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5948E-1440-1D0B-212E-1ABBA1F82B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DBD2E6-1E9E-B175-3930-ECB1012004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BFB03-3411-55D1-4E74-1E114E651949}"/>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0973B409-254A-E49B-7AC1-FCD01EA9D04D}"/>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203</a:t>
            </a:fld>
            <a:endParaRPr lang="en-US">
              <a:latin typeface="Kanit Light" panose="020B0604020202020204" charset="-34"/>
            </a:endParaRPr>
          </a:p>
        </p:txBody>
      </p:sp>
    </p:spTree>
    <p:extLst>
      <p:ext uri="{BB962C8B-B14F-4D97-AF65-F5344CB8AC3E}">
        <p14:creationId xmlns:p14="http://schemas.microsoft.com/office/powerpoint/2010/main" val="265913507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C7665-00D6-806E-75F8-2F781209F5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5181E5-695D-68A3-4F9D-9B164909F1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6AE3B9-F4C6-6B09-6F43-88308CEDAD4F}"/>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E3324C71-5EB9-5EE2-A684-D85BB99B5AC7}"/>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204</a:t>
            </a:fld>
            <a:endParaRPr lang="en-US">
              <a:latin typeface="Kanit Light" panose="020B0604020202020204" charset="-34"/>
            </a:endParaRPr>
          </a:p>
        </p:txBody>
      </p:sp>
    </p:spTree>
    <p:extLst>
      <p:ext uri="{BB962C8B-B14F-4D97-AF65-F5344CB8AC3E}">
        <p14:creationId xmlns:p14="http://schemas.microsoft.com/office/powerpoint/2010/main" val="133078978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73CDE-4E4F-3AB0-4698-DDE52EBB7E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526501-B9FF-DB71-325A-7EBCC1FCAE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BCD53C-71F3-D746-B22F-450C8590520B}"/>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8206580E-888F-A4DD-20EB-C4EE2401C820}"/>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205</a:t>
            </a:fld>
            <a:endParaRPr lang="en-US">
              <a:latin typeface="Kanit Light" panose="020B0604020202020204" charset="-34"/>
            </a:endParaRPr>
          </a:p>
        </p:txBody>
      </p:sp>
    </p:spTree>
    <p:extLst>
      <p:ext uri="{BB962C8B-B14F-4D97-AF65-F5344CB8AC3E}">
        <p14:creationId xmlns:p14="http://schemas.microsoft.com/office/powerpoint/2010/main" val="369362063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34A40-AB9D-5E19-96FF-AE66E3915D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3E91E0-B3A2-4274-DD1D-718E6763B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BCDFB5-46C9-B632-1D29-2C26D719518D}"/>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8D117A27-4B7A-CC13-ADAA-35078C68D624}"/>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206</a:t>
            </a:fld>
            <a:endParaRPr lang="en-US">
              <a:latin typeface="Kanit Light" panose="020B0604020202020204" charset="-34"/>
            </a:endParaRPr>
          </a:p>
        </p:txBody>
      </p:sp>
    </p:spTree>
    <p:extLst>
      <p:ext uri="{BB962C8B-B14F-4D97-AF65-F5344CB8AC3E}">
        <p14:creationId xmlns:p14="http://schemas.microsoft.com/office/powerpoint/2010/main" val="111020469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4DFD7-1613-E1CD-3410-1932531207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A68438-6576-BDB1-7633-A75110723B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28674B-5C9C-8E70-730B-957C635906DF}"/>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FAD944BC-A096-64D8-96F9-20AA40DE5AA9}"/>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207</a:t>
            </a:fld>
            <a:endParaRPr lang="en-US">
              <a:latin typeface="Kanit Light" panose="020B0604020202020204" charset="-34"/>
            </a:endParaRPr>
          </a:p>
        </p:txBody>
      </p:sp>
    </p:spTree>
    <p:extLst>
      <p:ext uri="{BB962C8B-B14F-4D97-AF65-F5344CB8AC3E}">
        <p14:creationId xmlns:p14="http://schemas.microsoft.com/office/powerpoint/2010/main" val="228706920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AB72F-69C4-A60A-2BA7-DA436459BA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3D0400-B1B9-5EBC-72FC-54F3247FF3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8C47E7-9F14-B4C9-98A4-624EEFB8C6E4}"/>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67C89302-E6D4-C506-0B73-D533F8825565}"/>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208</a:t>
            </a:fld>
            <a:endParaRPr lang="en-US">
              <a:latin typeface="Kanit Light" panose="020B0604020202020204" charset="-34"/>
            </a:endParaRPr>
          </a:p>
        </p:txBody>
      </p:sp>
    </p:spTree>
    <p:extLst>
      <p:ext uri="{BB962C8B-B14F-4D97-AF65-F5344CB8AC3E}">
        <p14:creationId xmlns:p14="http://schemas.microsoft.com/office/powerpoint/2010/main" val="324060715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0E246-E390-D9F6-C6CD-38A529FE9E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6131CB-2293-8857-8344-E5A4DEF565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FEAD99-E8F2-578D-EC41-1633F2258D8B}"/>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3B434651-68C2-12F0-43B1-B1FCE5240DFE}"/>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209</a:t>
            </a:fld>
            <a:endParaRPr lang="en-US">
              <a:latin typeface="Kanit Light" panose="020B0604020202020204" charset="-34"/>
            </a:endParaRPr>
          </a:p>
        </p:txBody>
      </p:sp>
    </p:spTree>
    <p:extLst>
      <p:ext uri="{BB962C8B-B14F-4D97-AF65-F5344CB8AC3E}">
        <p14:creationId xmlns:p14="http://schemas.microsoft.com/office/powerpoint/2010/main" val="175606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21</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45B91-02E3-060C-5CC7-0631853734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4AB452-CB45-7B04-934A-03957DECF8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000A64-8DC7-7FEC-96D9-BD9563FF2759}"/>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4460278A-EA7F-5DFF-AEF8-0C3062C6EB05}"/>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210</a:t>
            </a:fld>
            <a:endParaRPr lang="en-US">
              <a:latin typeface="Kanit Light" panose="020B0604020202020204" charset="-34"/>
            </a:endParaRPr>
          </a:p>
        </p:txBody>
      </p:sp>
    </p:spTree>
    <p:extLst>
      <p:ext uri="{BB962C8B-B14F-4D97-AF65-F5344CB8AC3E}">
        <p14:creationId xmlns:p14="http://schemas.microsoft.com/office/powerpoint/2010/main" val="268314745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7CC5E-899C-2EFB-4013-2A6FAD7EFB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EC519F-49F7-4C36-D0FD-A3A9070137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355D89-2526-5D32-1BA4-DAE885C12F15}"/>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BA1C3593-12B6-E5C6-32B2-63DBF4C6E2BA}"/>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211</a:t>
            </a:fld>
            <a:endParaRPr lang="en-US">
              <a:latin typeface="Kanit Light" panose="020B0604020202020204" charset="-34"/>
            </a:endParaRPr>
          </a:p>
        </p:txBody>
      </p:sp>
    </p:spTree>
    <p:extLst>
      <p:ext uri="{BB962C8B-B14F-4D97-AF65-F5344CB8AC3E}">
        <p14:creationId xmlns:p14="http://schemas.microsoft.com/office/powerpoint/2010/main" val="284446110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31113-65E9-453A-CFFF-A0709E1ED8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4B12E0-C4FF-CCCD-3462-1C82AEF9F5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B5C3AD-FED4-A4F4-B7EA-161827839528}"/>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5030884E-FBA9-2314-847F-C96F9B8C0814}"/>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212</a:t>
            </a:fld>
            <a:endParaRPr lang="en-US">
              <a:latin typeface="Kanit Light" panose="020B0604020202020204" charset="-34"/>
            </a:endParaRPr>
          </a:p>
        </p:txBody>
      </p:sp>
    </p:spTree>
    <p:extLst>
      <p:ext uri="{BB962C8B-B14F-4D97-AF65-F5344CB8AC3E}">
        <p14:creationId xmlns:p14="http://schemas.microsoft.com/office/powerpoint/2010/main" val="399914377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A9D5F-A643-087D-C0BB-044133B352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99269C-39C7-F62C-1E6B-3C16558006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40E80E-1C8A-94EC-D285-F1D61AAD178C}"/>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D367D066-7851-E56F-B85B-0086F06AF910}"/>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213</a:t>
            </a:fld>
            <a:endParaRPr lang="en-US">
              <a:latin typeface="Kanit Light" panose="020B0604020202020204" charset="-34"/>
            </a:endParaRPr>
          </a:p>
        </p:txBody>
      </p:sp>
    </p:spTree>
    <p:extLst>
      <p:ext uri="{BB962C8B-B14F-4D97-AF65-F5344CB8AC3E}">
        <p14:creationId xmlns:p14="http://schemas.microsoft.com/office/powerpoint/2010/main" val="85358847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06EF7-2A67-0E7F-7EB4-4101424AAC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36AD0C-499E-78F6-B343-463BFEFF99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188265-475B-49E6-2AFA-8E3607DC6C08}"/>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40D434AE-5034-5083-C535-28CE14020920}"/>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214</a:t>
            </a:fld>
            <a:endParaRPr lang="en-US">
              <a:latin typeface="Kanit Light" panose="020B0604020202020204" charset="-34"/>
            </a:endParaRPr>
          </a:p>
        </p:txBody>
      </p:sp>
    </p:spTree>
    <p:extLst>
      <p:ext uri="{BB962C8B-B14F-4D97-AF65-F5344CB8AC3E}">
        <p14:creationId xmlns:p14="http://schemas.microsoft.com/office/powerpoint/2010/main" val="121864730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C411A-EC6B-68F9-7411-0BE29F187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2E38D-BDCF-834E-9AAC-B91D0276AF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E57C32-A142-4B23-9322-0DA6CF09A33B}"/>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B098404E-F303-7DFF-40BF-C24837C3A5DE}"/>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215</a:t>
            </a:fld>
            <a:endParaRPr lang="en-US" dirty="0">
              <a:latin typeface="Kanit Light" panose="020B0604020202020204" charset="-34"/>
            </a:endParaRPr>
          </a:p>
        </p:txBody>
      </p:sp>
    </p:spTree>
    <p:extLst>
      <p:ext uri="{BB962C8B-B14F-4D97-AF65-F5344CB8AC3E}">
        <p14:creationId xmlns:p14="http://schemas.microsoft.com/office/powerpoint/2010/main" val="73576194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9216B-5377-E2FD-A16B-51F0D6C4DD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76C785-3275-E50A-4774-D25D2F9ECE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B02DF2-BC4C-12F9-64E5-FD6E0BDDB100}"/>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DF804D75-4A6D-F597-5163-84177E079968}"/>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216</a:t>
            </a:fld>
            <a:endParaRPr lang="en-US" dirty="0">
              <a:latin typeface="Kanit Light" panose="020B0604020202020204" charset="-34"/>
            </a:endParaRPr>
          </a:p>
        </p:txBody>
      </p:sp>
    </p:spTree>
    <p:extLst>
      <p:ext uri="{BB962C8B-B14F-4D97-AF65-F5344CB8AC3E}">
        <p14:creationId xmlns:p14="http://schemas.microsoft.com/office/powerpoint/2010/main" val="401811221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EBE2F-FBCE-FD48-3764-9E352D085C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532AF-65B9-026A-CA34-E9DEB0B35A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88E611-71AA-718C-BF98-5C9C6116F9F7}"/>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0F6F52F8-87BE-A68D-DAD3-196DBA9F1CB4}"/>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217</a:t>
            </a:fld>
            <a:endParaRPr lang="en-US" dirty="0">
              <a:latin typeface="Kanit Light" panose="020B0604020202020204" charset="-34"/>
            </a:endParaRPr>
          </a:p>
        </p:txBody>
      </p:sp>
    </p:spTree>
    <p:extLst>
      <p:ext uri="{BB962C8B-B14F-4D97-AF65-F5344CB8AC3E}">
        <p14:creationId xmlns:p14="http://schemas.microsoft.com/office/powerpoint/2010/main" val="314717821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E66E5-494F-0238-1CBF-0ADA3CDEE4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366010-2568-C909-8517-D0FABF81C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FAB5D4-4597-1E12-9949-EB39064D977E}"/>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B7D09B96-4E07-4C32-44F6-F31B26D719D0}"/>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218</a:t>
            </a:fld>
            <a:endParaRPr lang="en-US" dirty="0">
              <a:latin typeface="Kanit Light" panose="020B0604020202020204" charset="-34"/>
            </a:endParaRPr>
          </a:p>
        </p:txBody>
      </p:sp>
    </p:spTree>
    <p:extLst>
      <p:ext uri="{BB962C8B-B14F-4D97-AF65-F5344CB8AC3E}">
        <p14:creationId xmlns:p14="http://schemas.microsoft.com/office/powerpoint/2010/main" val="204713653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8E875-033A-9DB7-B75E-B655C491B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681B9A-5846-4765-4F91-7D2670692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CBA3E-58EB-E4EC-39F2-6786664FF987}"/>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A998D0AF-7DBC-4949-D547-25403EFA14D0}"/>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219</a:t>
            </a:fld>
            <a:endParaRPr lang="en-US" dirty="0">
              <a:latin typeface="Kanit Light" panose="020B0604020202020204" charset="-34"/>
            </a:endParaRPr>
          </a:p>
        </p:txBody>
      </p:sp>
    </p:spTree>
    <p:extLst>
      <p:ext uri="{BB962C8B-B14F-4D97-AF65-F5344CB8AC3E}">
        <p14:creationId xmlns:p14="http://schemas.microsoft.com/office/powerpoint/2010/main" val="1205259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22</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A59BC-885B-3B9D-FE5D-FE4E176D10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5C6D44-8AE8-83FE-E652-8C3E387CF7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9D4A47-E04C-31F7-8282-109623BA79DF}"/>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B9CF46DC-5EE5-D1B1-E0EE-BF02BDD4FB3F}"/>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220</a:t>
            </a:fld>
            <a:endParaRPr lang="en-US" dirty="0">
              <a:latin typeface="Kanit Light" panose="020B0604020202020204" charset="-34"/>
            </a:endParaRPr>
          </a:p>
        </p:txBody>
      </p:sp>
    </p:spTree>
    <p:extLst>
      <p:ext uri="{BB962C8B-B14F-4D97-AF65-F5344CB8AC3E}">
        <p14:creationId xmlns:p14="http://schemas.microsoft.com/office/powerpoint/2010/main" val="296072204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B7166-41F0-134F-9B2F-D88AF48FAA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B0DDC9-A80C-9F26-BEE9-1302182638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14875-95D8-CB23-7F11-86F946628F20}"/>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2C37C979-C5E5-5011-6302-1332F5415FE5}"/>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221</a:t>
            </a:fld>
            <a:endParaRPr lang="en-US" dirty="0">
              <a:latin typeface="Kanit Light" panose="020B0604020202020204" charset="-34"/>
            </a:endParaRPr>
          </a:p>
        </p:txBody>
      </p:sp>
    </p:spTree>
    <p:extLst>
      <p:ext uri="{BB962C8B-B14F-4D97-AF65-F5344CB8AC3E}">
        <p14:creationId xmlns:p14="http://schemas.microsoft.com/office/powerpoint/2010/main" val="318178365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A6B88-CC6D-F593-7D22-51C4627D5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8FA812-DFEA-DE07-2C55-B35EB5DF46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03D6C3-2D09-B682-365B-5C86463366D8}"/>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29070631-CED3-AFEC-E87D-798888F0254E}"/>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222</a:t>
            </a:fld>
            <a:endParaRPr lang="en-US" dirty="0">
              <a:latin typeface="Kanit Light" panose="020B0604020202020204" charset="-34"/>
            </a:endParaRPr>
          </a:p>
        </p:txBody>
      </p:sp>
    </p:spTree>
    <p:extLst>
      <p:ext uri="{BB962C8B-B14F-4D97-AF65-F5344CB8AC3E}">
        <p14:creationId xmlns:p14="http://schemas.microsoft.com/office/powerpoint/2010/main" val="282145640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F1291-ACC4-C162-BF4D-90CE02B44E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8B9850-CAC3-F8B4-A8A7-5495F5E334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8E8EF8-E1FE-25CF-60F1-AD6EC676B267}"/>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921954F5-39AC-571A-2C7D-BD6097068C9E}"/>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223</a:t>
            </a:fld>
            <a:endParaRPr lang="en-US" dirty="0">
              <a:latin typeface="Kanit Light" panose="020B0604020202020204" charset="-34"/>
            </a:endParaRPr>
          </a:p>
        </p:txBody>
      </p:sp>
    </p:spTree>
    <p:extLst>
      <p:ext uri="{BB962C8B-B14F-4D97-AF65-F5344CB8AC3E}">
        <p14:creationId xmlns:p14="http://schemas.microsoft.com/office/powerpoint/2010/main" val="116328016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524C4-D531-19F2-572A-D46866939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1BDD84-F36F-7951-3762-37A8B560CE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1B081D-58EB-04BC-8E0B-BCDCED69AAE6}"/>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6BD86114-0D77-F855-CB7F-0FE526AB345C}"/>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224</a:t>
            </a:fld>
            <a:endParaRPr lang="en-US" dirty="0">
              <a:latin typeface="Kanit Light" panose="020B0604020202020204" charset="-34"/>
            </a:endParaRPr>
          </a:p>
        </p:txBody>
      </p:sp>
    </p:spTree>
    <p:extLst>
      <p:ext uri="{BB962C8B-B14F-4D97-AF65-F5344CB8AC3E}">
        <p14:creationId xmlns:p14="http://schemas.microsoft.com/office/powerpoint/2010/main" val="216181727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9116E-66EA-A2B0-F6DC-CDFCDDD2BF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45ED89-D90D-A7E9-53A5-2B5EC3F03F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1CE1A3-E3BF-CEA7-83A4-F6638A8B3E08}"/>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5C69F342-E7F9-0EB0-6969-B8BE033A5133}"/>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225</a:t>
            </a:fld>
            <a:endParaRPr lang="en-US" dirty="0">
              <a:latin typeface="Kanit Light" panose="020B0604020202020204" charset="-34"/>
            </a:endParaRPr>
          </a:p>
        </p:txBody>
      </p:sp>
    </p:spTree>
    <p:extLst>
      <p:ext uri="{BB962C8B-B14F-4D97-AF65-F5344CB8AC3E}">
        <p14:creationId xmlns:p14="http://schemas.microsoft.com/office/powerpoint/2010/main" val="3857125520"/>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EFF92-DCE3-03BE-CE47-7075F38BCE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0F5DB3-5C1B-40F3-CE63-ABCF3D9034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EAF600-24CE-8418-EFFA-BF3216DFD622}"/>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5EBC7FB7-2F93-DBCF-9BF1-5F5191C566C2}"/>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226</a:t>
            </a:fld>
            <a:endParaRPr lang="en-US" dirty="0">
              <a:latin typeface="Kanit Light" panose="020B0604020202020204" charset="-34"/>
            </a:endParaRPr>
          </a:p>
        </p:txBody>
      </p:sp>
    </p:spTree>
    <p:extLst>
      <p:ext uri="{BB962C8B-B14F-4D97-AF65-F5344CB8AC3E}">
        <p14:creationId xmlns:p14="http://schemas.microsoft.com/office/powerpoint/2010/main" val="205305035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BCE28-CAC6-7781-5185-8F754FA1B0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8F2153-7359-80D6-E9C8-FE53D598C0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93F140-7AFB-206E-FD9E-EE2C0B7F0EBE}"/>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A7CF5FCF-2755-8A3C-ED18-D9EFCB81B356}"/>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227</a:t>
            </a:fld>
            <a:endParaRPr lang="en-US" dirty="0">
              <a:latin typeface="Kanit Light" panose="020B0604020202020204" charset="-34"/>
            </a:endParaRPr>
          </a:p>
        </p:txBody>
      </p:sp>
    </p:spTree>
    <p:extLst>
      <p:ext uri="{BB962C8B-B14F-4D97-AF65-F5344CB8AC3E}">
        <p14:creationId xmlns:p14="http://schemas.microsoft.com/office/powerpoint/2010/main" val="314100977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680CE-3C44-9607-36D0-DBD10381AE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493BD9-D07B-8DEF-678B-8EF01D3582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382D98-4EB8-A730-AB1A-A300D87A16AD}"/>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6B661BE0-FE1B-88F3-7265-C1820FBB0C2E}"/>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228</a:t>
            </a:fld>
            <a:endParaRPr lang="en-US" dirty="0">
              <a:latin typeface="Kanit Light" panose="020B0604020202020204" charset="-34"/>
            </a:endParaRPr>
          </a:p>
        </p:txBody>
      </p:sp>
    </p:spTree>
    <p:extLst>
      <p:ext uri="{BB962C8B-B14F-4D97-AF65-F5344CB8AC3E}">
        <p14:creationId xmlns:p14="http://schemas.microsoft.com/office/powerpoint/2010/main" val="35336346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408CE-075F-4A05-9CB1-5216829067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B5A36-D7F3-5EDC-CBD3-D215DE3B9E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19A648-171A-EB59-76C9-B2D69D105B89}"/>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1925C5F2-DCE3-06D3-76EA-E6393DE9600C}"/>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229</a:t>
            </a:fld>
            <a:endParaRPr lang="en-US" dirty="0">
              <a:latin typeface="Kanit Light" panose="020B0604020202020204" charset="-34"/>
            </a:endParaRPr>
          </a:p>
        </p:txBody>
      </p:sp>
    </p:spTree>
    <p:extLst>
      <p:ext uri="{BB962C8B-B14F-4D97-AF65-F5344CB8AC3E}">
        <p14:creationId xmlns:p14="http://schemas.microsoft.com/office/powerpoint/2010/main" val="3545335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23</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6D4FF-51F6-8D3C-82E7-0FEBFA3A84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7C2783-7177-46AF-3A27-3F52E4F312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7C8F57-2962-48B8-2281-992727255160}"/>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120D683A-90E5-9991-2747-243E052B8C48}"/>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230</a:t>
            </a:fld>
            <a:endParaRPr lang="en-US" dirty="0">
              <a:latin typeface="Kanit Light" panose="020B0604020202020204" charset="-34"/>
            </a:endParaRPr>
          </a:p>
        </p:txBody>
      </p:sp>
    </p:spTree>
    <p:extLst>
      <p:ext uri="{BB962C8B-B14F-4D97-AF65-F5344CB8AC3E}">
        <p14:creationId xmlns:p14="http://schemas.microsoft.com/office/powerpoint/2010/main" val="139918975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E6837-CDFC-5813-4AF5-14CC566B87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52C299-5636-A2BB-AC6D-EA7CE66CB5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02AFD8-C1C0-0A08-E60E-915E4973A177}"/>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97BDC59C-0B6E-5FEE-CC18-EE40CF1ED2D1}"/>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231</a:t>
            </a:fld>
            <a:endParaRPr lang="en-US" dirty="0">
              <a:latin typeface="Kanit Light" panose="020B0604020202020204" charset="-34"/>
            </a:endParaRPr>
          </a:p>
        </p:txBody>
      </p:sp>
    </p:spTree>
    <p:extLst>
      <p:ext uri="{BB962C8B-B14F-4D97-AF65-F5344CB8AC3E}">
        <p14:creationId xmlns:p14="http://schemas.microsoft.com/office/powerpoint/2010/main" val="110166219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660A5-5934-1A24-AEFB-5E7BE1524C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9726A-4AB6-3FE7-98C6-B75A673B07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853FB-3CAC-EA95-445F-6726C4EB1B20}"/>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075396FC-80EA-A075-85A3-2760419B1DBE}"/>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232</a:t>
            </a:fld>
            <a:endParaRPr lang="en-US" dirty="0">
              <a:latin typeface="Kanit Light" panose="020B0604020202020204" charset="-34"/>
            </a:endParaRPr>
          </a:p>
        </p:txBody>
      </p:sp>
    </p:spTree>
    <p:extLst>
      <p:ext uri="{BB962C8B-B14F-4D97-AF65-F5344CB8AC3E}">
        <p14:creationId xmlns:p14="http://schemas.microsoft.com/office/powerpoint/2010/main" val="308253975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BBC92-3F72-6C56-4BA1-DC365A0334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81BAD-8C6B-1E13-13F6-220FBBB240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86B4A4-5B8F-1077-52CD-62F93AE5326B}"/>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402960EA-D9B9-8E75-5A44-DCB744192F01}"/>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233</a:t>
            </a:fld>
            <a:endParaRPr lang="en-US" dirty="0">
              <a:latin typeface="Kanit Light" panose="020B0604020202020204" charset="-34"/>
            </a:endParaRPr>
          </a:p>
        </p:txBody>
      </p:sp>
    </p:spTree>
    <p:extLst>
      <p:ext uri="{BB962C8B-B14F-4D97-AF65-F5344CB8AC3E}">
        <p14:creationId xmlns:p14="http://schemas.microsoft.com/office/powerpoint/2010/main" val="196327306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5CC6B-AA29-BF1C-20E6-62747B2F4F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653391-B605-FF22-6212-5CA5D92010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F31AF8-799A-8057-9323-C3AD3271592B}"/>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3D202A70-B5C1-C907-3EB0-6C6DDAC68A29}"/>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234</a:t>
            </a:fld>
            <a:endParaRPr lang="en-US" dirty="0">
              <a:latin typeface="Kanit Light" panose="020B0604020202020204" charset="-34"/>
            </a:endParaRPr>
          </a:p>
        </p:txBody>
      </p:sp>
    </p:spTree>
    <p:extLst>
      <p:ext uri="{BB962C8B-B14F-4D97-AF65-F5344CB8AC3E}">
        <p14:creationId xmlns:p14="http://schemas.microsoft.com/office/powerpoint/2010/main" val="287231317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620C4-92B3-2B08-FFFE-49FCF6CBB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6C175E-AE49-24A0-9FFE-68440191BE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BEF86-6975-265D-4A39-483EF0E64C9F}"/>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C5C457EC-A27C-77C8-2FFF-7E013B09F152}"/>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235</a:t>
            </a:fld>
            <a:endParaRPr lang="en-US" dirty="0">
              <a:latin typeface="Kanit Light" panose="020B0604020202020204" charset="-34"/>
            </a:endParaRPr>
          </a:p>
        </p:txBody>
      </p:sp>
    </p:spTree>
    <p:extLst>
      <p:ext uri="{BB962C8B-B14F-4D97-AF65-F5344CB8AC3E}">
        <p14:creationId xmlns:p14="http://schemas.microsoft.com/office/powerpoint/2010/main" val="75432638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2C8C9-A2EE-D98C-0901-4AE0993D1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B62D2D-B20E-EB99-6C92-E3ABDF1D6C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AA53D8-D8F7-8878-C1E3-5BA7F8517F66}"/>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21D49014-4677-ED08-8DC8-1DFF524529CA}"/>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236</a:t>
            </a:fld>
            <a:endParaRPr lang="en-US" dirty="0">
              <a:latin typeface="Kanit Light" panose="020B0604020202020204" charset="-34"/>
            </a:endParaRPr>
          </a:p>
        </p:txBody>
      </p:sp>
    </p:spTree>
    <p:extLst>
      <p:ext uri="{BB962C8B-B14F-4D97-AF65-F5344CB8AC3E}">
        <p14:creationId xmlns:p14="http://schemas.microsoft.com/office/powerpoint/2010/main" val="38829083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716E2-E6F3-7D73-6E9E-735C4DECA6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D7E7F7-43CC-3EDD-2706-1DB22AD1D1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2ED71-1ECC-FFD9-B291-4D3D83F891F3}"/>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DAD36CCA-F66E-D205-1B6E-99BCD891CF96}"/>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237</a:t>
            </a:fld>
            <a:endParaRPr lang="en-US" dirty="0">
              <a:latin typeface="Kanit Light" panose="020B0604020202020204" charset="-34"/>
            </a:endParaRPr>
          </a:p>
        </p:txBody>
      </p:sp>
    </p:spTree>
    <p:extLst>
      <p:ext uri="{BB962C8B-B14F-4D97-AF65-F5344CB8AC3E}">
        <p14:creationId xmlns:p14="http://schemas.microsoft.com/office/powerpoint/2010/main" val="74771848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2DADA-B7C7-18A6-F56D-B0B940AF64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CEFB8-30DB-A74E-A225-D4C5A2D2B1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EC6249-6532-406F-FB5E-16649D33CF82}"/>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D04BF876-1A87-6557-AC78-79F979A69E45}"/>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238</a:t>
            </a:fld>
            <a:endParaRPr lang="en-US" dirty="0">
              <a:latin typeface="Kanit Light" panose="020B0604020202020204" charset="-34"/>
            </a:endParaRPr>
          </a:p>
        </p:txBody>
      </p:sp>
    </p:spTree>
    <p:extLst>
      <p:ext uri="{BB962C8B-B14F-4D97-AF65-F5344CB8AC3E}">
        <p14:creationId xmlns:p14="http://schemas.microsoft.com/office/powerpoint/2010/main" val="279249752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F81AE-3A70-8BA0-8393-AAD0373DBB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C524B-210F-867D-4A00-F098A7A5F3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C7467D-95C3-C261-4EDA-8CEAC77F00C4}"/>
              </a:ext>
            </a:extLst>
          </p:cNvPr>
          <p:cNvSpPr>
            <a:spLocks noGrp="1"/>
          </p:cNvSpPr>
          <p:nvPr>
            <p:ph type="body" idx="1"/>
          </p:nvPr>
        </p:nvSpPr>
        <p:spPr/>
        <p:txBody>
          <a:bodyPr/>
          <a:lstStyle/>
          <a:p>
            <a:endParaRPr lang="en-US" dirty="0">
              <a:latin typeface="Kanit Light" panose="020B0604020202020204" charset="-34"/>
            </a:endParaRPr>
          </a:p>
        </p:txBody>
      </p:sp>
      <p:sp>
        <p:nvSpPr>
          <p:cNvPr id="4" name="Slide Number Placeholder 3">
            <a:extLst>
              <a:ext uri="{FF2B5EF4-FFF2-40B4-BE49-F238E27FC236}">
                <a16:creationId xmlns:a16="http://schemas.microsoft.com/office/drawing/2014/main" id="{16863731-5FD6-A8F7-D18C-FB5861F3AC38}"/>
              </a:ext>
            </a:extLst>
          </p:cNvPr>
          <p:cNvSpPr>
            <a:spLocks noGrp="1"/>
          </p:cNvSpPr>
          <p:nvPr>
            <p:ph type="sldNum" sz="quarter" idx="10"/>
          </p:nvPr>
        </p:nvSpPr>
        <p:spPr/>
        <p:txBody>
          <a:bodyPr/>
          <a:lstStyle/>
          <a:p>
            <a:fld id="{F7021451-1387-4CA6-816F-3879F97B5CBC}" type="slidenum">
              <a:rPr lang="en-US">
                <a:latin typeface="Kanit Light" panose="020B0604020202020204" charset="-34"/>
              </a:rPr>
              <a:t>239</a:t>
            </a:fld>
            <a:endParaRPr lang="en-US" dirty="0">
              <a:latin typeface="Kanit Light" panose="020B0604020202020204" charset="-34"/>
            </a:endParaRPr>
          </a:p>
        </p:txBody>
      </p:sp>
    </p:spTree>
    <p:extLst>
      <p:ext uri="{BB962C8B-B14F-4D97-AF65-F5344CB8AC3E}">
        <p14:creationId xmlns:p14="http://schemas.microsoft.com/office/powerpoint/2010/main" val="3992408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24</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25</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26</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27</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28</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29</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C3249"/>
                </a:solidFill>
                <a:latin typeface="Kanit Light" panose="020B0604020202020204" charset="-34"/>
                <a:ea typeface="Martel Sans" pitchFamily="34" charset="-122"/>
                <a:cs typeface="Kanit Light" panose="020B0604020202020204" charset="-34"/>
              </a:rPr>
              <a:t>Evet! İşte makine öğrenmesi tam olarak bunu yapıyor!</a:t>
            </a:r>
            <a:endParaRPr lang="en-US" sz="1200"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30</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31</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32</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33</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34</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35</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36</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37</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38</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C3249"/>
                </a:solidFill>
                <a:latin typeface="Kanit Light" panose="020B0604020202020204" charset="-34"/>
                <a:ea typeface="Martel Sans" pitchFamily="34" charset="-122"/>
                <a:cs typeface="Kanit Light" panose="020B0604020202020204" charset="-34"/>
              </a:rPr>
              <a:t>Kümeleme analizi, veri </a:t>
            </a:r>
            <a:r>
              <a:rPr lang="en-US" sz="1200" dirty="0" err="1">
                <a:solidFill>
                  <a:srgbClr val="2C3249"/>
                </a:solidFill>
                <a:latin typeface="Kanit Light" panose="020B0604020202020204" charset="-34"/>
                <a:ea typeface="Martel Sans" pitchFamily="34" charset="-122"/>
                <a:cs typeface="Kanit Light" panose="020B0604020202020204" charset="-34"/>
              </a:rPr>
              <a:t>setinde</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bulunan</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örneklerin</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birbirine</a:t>
            </a:r>
            <a:r>
              <a:rPr lang="en-US" sz="1200" dirty="0">
                <a:solidFill>
                  <a:srgbClr val="2C3249"/>
                </a:solidFill>
                <a:latin typeface="Kanit Light" panose="020B0604020202020204" charset="-34"/>
                <a:ea typeface="Martel Sans" pitchFamily="34" charset="-122"/>
                <a:cs typeface="Kanit Light" panose="020B0604020202020204" charset="-34"/>
              </a:rPr>
              <a:t> olan </a:t>
            </a:r>
            <a:r>
              <a:rPr lang="en-US" sz="1200" dirty="0" err="1">
                <a:solidFill>
                  <a:srgbClr val="2C3249"/>
                </a:solidFill>
                <a:latin typeface="Kanit Light" panose="020B0604020202020204" charset="-34"/>
                <a:ea typeface="Martel Sans" pitchFamily="34" charset="-122"/>
                <a:cs typeface="Kanit Light" panose="020B0604020202020204" charset="-34"/>
              </a:rPr>
              <a:t>benzerlikleri</a:t>
            </a:r>
            <a:r>
              <a:rPr lang="en-US" sz="1200" dirty="0">
                <a:solidFill>
                  <a:srgbClr val="2C3249"/>
                </a:solidFill>
                <a:latin typeface="Kanit Light" panose="020B0604020202020204" charset="-34"/>
                <a:ea typeface="Martel Sans" pitchFamily="34" charset="-122"/>
                <a:cs typeface="Kanit Light" panose="020B0604020202020204" charset="-34"/>
              </a:rPr>
              <a:t>/</a:t>
            </a:r>
            <a:r>
              <a:rPr lang="en-US" sz="1200" dirty="0" err="1">
                <a:solidFill>
                  <a:srgbClr val="2C3249"/>
                </a:solidFill>
                <a:latin typeface="Kanit Light" panose="020B0604020202020204" charset="-34"/>
                <a:ea typeface="Martel Sans" pitchFamily="34" charset="-122"/>
                <a:cs typeface="Kanit Light" panose="020B0604020202020204" charset="-34"/>
              </a:rPr>
              <a:t>benzemezlikleri</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ya</a:t>
            </a:r>
            <a:r>
              <a:rPr lang="en-US" sz="1200" dirty="0">
                <a:solidFill>
                  <a:srgbClr val="2C3249"/>
                </a:solidFill>
                <a:latin typeface="Kanit Light" panose="020B0604020202020204" charset="-34"/>
                <a:ea typeface="Martel Sans" pitchFamily="34" charset="-122"/>
                <a:cs typeface="Kanit Light" panose="020B0604020202020204" charset="-34"/>
              </a:rPr>
              <a:t> da </a:t>
            </a:r>
            <a:r>
              <a:rPr lang="en-US" sz="1200" dirty="0" err="1">
                <a:solidFill>
                  <a:srgbClr val="2C3249"/>
                </a:solidFill>
                <a:latin typeface="Kanit Light" panose="020B0604020202020204" charset="-34"/>
                <a:ea typeface="Martel Sans" pitchFamily="34" charset="-122"/>
                <a:cs typeface="Kanit Light" panose="020B0604020202020204" charset="-34"/>
              </a:rPr>
              <a:t>uzaklıkları</a:t>
            </a:r>
            <a:r>
              <a:rPr lang="en-US" sz="1200" dirty="0">
                <a:solidFill>
                  <a:srgbClr val="2C3249"/>
                </a:solidFill>
                <a:latin typeface="Kanit Light" panose="020B0604020202020204" charset="-34"/>
                <a:ea typeface="Martel Sans" pitchFamily="34" charset="-122"/>
                <a:cs typeface="Kanit Light" panose="020B0604020202020204" charset="-34"/>
              </a:rPr>
              <a:t> temel </a:t>
            </a:r>
            <a:r>
              <a:rPr lang="en-US" sz="1200" dirty="0" err="1">
                <a:solidFill>
                  <a:srgbClr val="2C3249"/>
                </a:solidFill>
                <a:latin typeface="Kanit Light" panose="020B0604020202020204" charset="-34"/>
                <a:ea typeface="Martel Sans" pitchFamily="34" charset="-122"/>
                <a:cs typeface="Kanit Light" panose="020B0604020202020204" charset="-34"/>
              </a:rPr>
              <a:t>alarak</a:t>
            </a:r>
            <a:r>
              <a:rPr lang="en-US" sz="1200" dirty="0">
                <a:solidFill>
                  <a:srgbClr val="2C3249"/>
                </a:solidFill>
                <a:latin typeface="Kanit Light" panose="020B0604020202020204" charset="-34"/>
                <a:ea typeface="Martel Sans" pitchFamily="34" charset="-122"/>
                <a:cs typeface="Kanit Light" panose="020B0604020202020204" charset="-34"/>
              </a:rPr>
              <a:t> veri </a:t>
            </a:r>
            <a:r>
              <a:rPr lang="en-US" sz="1200" dirty="0" err="1">
                <a:solidFill>
                  <a:srgbClr val="2C3249"/>
                </a:solidFill>
                <a:latin typeface="Kanit Light" panose="020B0604020202020204" charset="-34"/>
                <a:ea typeface="Martel Sans" pitchFamily="34" charset="-122"/>
                <a:cs typeface="Kanit Light" panose="020B0604020202020204" charset="-34"/>
              </a:rPr>
              <a:t>setini</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gruplara</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ayırmak</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amacıyla</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kullanılmaktadır</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Örneğin</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müşterileri</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alışveriş</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tercihlerine</a:t>
            </a:r>
            <a:r>
              <a:rPr lang="en-US" sz="1200" dirty="0">
                <a:solidFill>
                  <a:srgbClr val="2C3249"/>
                </a:solidFill>
                <a:latin typeface="Kanit Light" panose="020B0604020202020204" charset="-34"/>
                <a:ea typeface="Martel Sans" pitchFamily="34" charset="-122"/>
                <a:cs typeface="Kanit Light" panose="020B0604020202020204" charset="-34"/>
              </a:rPr>
              <a:t> göre </a:t>
            </a:r>
            <a:r>
              <a:rPr lang="en-US" sz="1200" dirty="0" err="1">
                <a:solidFill>
                  <a:srgbClr val="2C3249"/>
                </a:solidFill>
                <a:latin typeface="Kanit Light" panose="020B0604020202020204" charset="-34"/>
                <a:ea typeface="Martel Sans" pitchFamily="34" charset="-122"/>
                <a:cs typeface="Kanit Light" panose="020B0604020202020204" charset="-34"/>
              </a:rPr>
              <a:t>gruplamak</a:t>
            </a:r>
            <a:r>
              <a:rPr lang="en-US" sz="1200" dirty="0">
                <a:solidFill>
                  <a:srgbClr val="2C3249"/>
                </a:solidFill>
                <a:latin typeface="Kanit Light" panose="020B0604020202020204" charset="-34"/>
                <a:ea typeface="Martel Sans" pitchFamily="34" charset="-122"/>
                <a:cs typeface="Kanit Light" panose="020B0604020202020204" charset="-34"/>
              </a:rPr>
              <a:t> veya </a:t>
            </a:r>
            <a:r>
              <a:rPr lang="en-US" sz="1200" dirty="0" err="1">
                <a:solidFill>
                  <a:srgbClr val="2C3249"/>
                </a:solidFill>
                <a:latin typeface="Kanit Light" panose="020B0604020202020204" charset="-34"/>
                <a:ea typeface="Martel Sans" pitchFamily="34" charset="-122"/>
                <a:cs typeface="Kanit Light" panose="020B0604020202020204" charset="-34"/>
              </a:rPr>
              <a:t>sosyal</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medya</a:t>
            </a:r>
            <a:r>
              <a:rPr lang="en-US" sz="1200" dirty="0">
                <a:solidFill>
                  <a:srgbClr val="2C3249"/>
                </a:solidFill>
                <a:latin typeface="Kanit Light" panose="020B0604020202020204" charset="-34"/>
                <a:ea typeface="Martel Sans" pitchFamily="34" charset="-122"/>
                <a:cs typeface="Kanit Light" panose="020B0604020202020204" charset="-34"/>
              </a:rPr>
              <a:t> verilerini kullanarak </a:t>
            </a:r>
            <a:r>
              <a:rPr lang="en-US" sz="1200" dirty="0" err="1">
                <a:solidFill>
                  <a:srgbClr val="2C3249"/>
                </a:solidFill>
                <a:latin typeface="Kanit Light" panose="020B0604020202020204" charset="-34"/>
                <a:ea typeface="Martel Sans" pitchFamily="34" charset="-122"/>
                <a:cs typeface="Kanit Light" panose="020B0604020202020204" charset="-34"/>
              </a:rPr>
              <a:t>kullanıcıları</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ilgi</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alanlarına</a:t>
            </a:r>
            <a:r>
              <a:rPr lang="en-US" sz="1200" dirty="0">
                <a:solidFill>
                  <a:srgbClr val="2C3249"/>
                </a:solidFill>
                <a:latin typeface="Kanit Light" panose="020B0604020202020204" charset="-34"/>
                <a:ea typeface="Martel Sans" pitchFamily="34" charset="-122"/>
                <a:cs typeface="Kanit Light" panose="020B0604020202020204" charset="-34"/>
              </a:rPr>
              <a:t> göre </a:t>
            </a:r>
            <a:r>
              <a:rPr lang="en-US" sz="1200" dirty="0" err="1">
                <a:solidFill>
                  <a:srgbClr val="2C3249"/>
                </a:solidFill>
                <a:latin typeface="Kanit Light" panose="020B0604020202020204" charset="-34"/>
                <a:ea typeface="Martel Sans" pitchFamily="34" charset="-122"/>
                <a:cs typeface="Kanit Light" panose="020B0604020202020204" charset="-34"/>
              </a:rPr>
              <a:t>sınıflandırmak</a:t>
            </a:r>
            <a:r>
              <a:rPr lang="en-US" sz="1200" dirty="0">
                <a:solidFill>
                  <a:srgbClr val="2C3249"/>
                </a:solidFill>
                <a:latin typeface="Kanit Light" panose="020B0604020202020204" charset="-34"/>
                <a:ea typeface="Martel Sans" pitchFamily="34" charset="-122"/>
                <a:cs typeface="Kanit Light" panose="020B0604020202020204" charset="-34"/>
              </a:rPr>
              <a:t> için </a:t>
            </a:r>
            <a:r>
              <a:rPr lang="en-US" sz="1200" dirty="0" err="1">
                <a:solidFill>
                  <a:srgbClr val="2C3249"/>
                </a:solidFill>
                <a:latin typeface="Kanit Light" panose="020B0604020202020204" charset="-34"/>
                <a:ea typeface="Martel Sans" pitchFamily="34" charset="-122"/>
                <a:cs typeface="Kanit Light" panose="020B0604020202020204" charset="-34"/>
              </a:rPr>
              <a:t>kümelemeden</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faydalanılabilir</a:t>
            </a:r>
            <a:r>
              <a:rPr lang="en-US" sz="1200" dirty="0">
                <a:solidFill>
                  <a:srgbClr val="2C3249"/>
                </a:solidFill>
                <a:latin typeface="Kanit Light" panose="020B0604020202020204" charset="-34"/>
                <a:ea typeface="Martel Sans" pitchFamily="34" charset="-122"/>
                <a:cs typeface="Kanit Light" panose="020B0604020202020204" charset="-34"/>
              </a:rPr>
              <a:t>. Bir </a:t>
            </a:r>
            <a:r>
              <a:rPr lang="en-US" sz="1200" dirty="0" err="1">
                <a:solidFill>
                  <a:srgbClr val="2C3249"/>
                </a:solidFill>
                <a:latin typeface="Kanit Light" panose="020B0604020202020204" charset="-34"/>
                <a:ea typeface="Martel Sans" pitchFamily="34" charset="-122"/>
                <a:cs typeface="Kanit Light" panose="020B0604020202020204" charset="-34"/>
              </a:rPr>
              <a:t>şirket</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müşterilerinin</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alışveriş</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tercihlerine</a:t>
            </a:r>
            <a:r>
              <a:rPr lang="en-US" sz="1200" dirty="0">
                <a:solidFill>
                  <a:srgbClr val="2C3249"/>
                </a:solidFill>
                <a:latin typeface="Kanit Light" panose="020B0604020202020204" charset="-34"/>
                <a:ea typeface="Martel Sans" pitchFamily="34" charset="-122"/>
                <a:cs typeface="Kanit Light" panose="020B0604020202020204" charset="-34"/>
              </a:rPr>
              <a:t> veya </a:t>
            </a:r>
            <a:r>
              <a:rPr lang="en-US" sz="1200" dirty="0" err="1">
                <a:solidFill>
                  <a:srgbClr val="2C3249"/>
                </a:solidFill>
                <a:latin typeface="Kanit Light" panose="020B0604020202020204" charset="-34"/>
                <a:ea typeface="Martel Sans" pitchFamily="34" charset="-122"/>
                <a:cs typeface="Kanit Light" panose="020B0604020202020204" charset="-34"/>
              </a:rPr>
              <a:t>davranışlarına</a:t>
            </a:r>
            <a:r>
              <a:rPr lang="en-US" sz="1200" dirty="0">
                <a:solidFill>
                  <a:srgbClr val="2C3249"/>
                </a:solidFill>
                <a:latin typeface="Kanit Light" panose="020B0604020202020204" charset="-34"/>
                <a:ea typeface="Martel Sans" pitchFamily="34" charset="-122"/>
                <a:cs typeface="Kanit Light" panose="020B0604020202020204" charset="-34"/>
              </a:rPr>
              <a:t> göre </a:t>
            </a:r>
            <a:r>
              <a:rPr lang="en-US" sz="1200" dirty="0" err="1">
                <a:solidFill>
                  <a:srgbClr val="2C3249"/>
                </a:solidFill>
                <a:latin typeface="Kanit Light" panose="020B0604020202020204" charset="-34"/>
                <a:ea typeface="Martel Sans" pitchFamily="34" charset="-122"/>
                <a:cs typeface="Kanit Light" panose="020B0604020202020204" charset="-34"/>
              </a:rPr>
              <a:t>müşterilerini</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gruplandırmak</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isteyebilir</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Böylelikle</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belirli</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ürün</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kategorilerine</a:t>
            </a:r>
            <a:r>
              <a:rPr lang="en-US" sz="1200" dirty="0">
                <a:solidFill>
                  <a:srgbClr val="2C3249"/>
                </a:solidFill>
                <a:latin typeface="Kanit Light" panose="020B0604020202020204" charset="-34"/>
                <a:ea typeface="Martel Sans" pitchFamily="34" charset="-122"/>
                <a:cs typeface="Kanit Light" panose="020B0604020202020204" charset="-34"/>
              </a:rPr>
              <a:t> veya </a:t>
            </a:r>
            <a:r>
              <a:rPr lang="en-US" sz="1200" dirty="0" err="1">
                <a:solidFill>
                  <a:srgbClr val="2C3249"/>
                </a:solidFill>
                <a:latin typeface="Kanit Light" panose="020B0604020202020204" charset="-34"/>
                <a:ea typeface="Martel Sans" pitchFamily="34" charset="-122"/>
                <a:cs typeface="Kanit Light" panose="020B0604020202020204" charset="-34"/>
              </a:rPr>
              <a:t>indirimlere</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ilgi</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gösteren</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müşterilerin</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belirlenmesi</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sağlanır</a:t>
            </a:r>
            <a:r>
              <a:rPr lang="en-US" sz="1200" dirty="0">
                <a:solidFill>
                  <a:srgbClr val="2C3249"/>
                </a:solidFill>
                <a:latin typeface="Kanit Light" panose="020B0604020202020204" charset="-34"/>
                <a:ea typeface="Martel Sans" pitchFamily="34" charset="-122"/>
                <a:cs typeface="Kanit Light" panose="020B0604020202020204" charset="-34"/>
              </a:rPr>
              <a:t>. Bu </a:t>
            </a:r>
            <a:r>
              <a:rPr lang="en-US" sz="1200" dirty="0" err="1">
                <a:solidFill>
                  <a:srgbClr val="2C3249"/>
                </a:solidFill>
                <a:latin typeface="Kanit Light" panose="020B0604020202020204" charset="-34"/>
                <a:ea typeface="Martel Sans" pitchFamily="34" charset="-122"/>
                <a:cs typeface="Kanit Light" panose="020B0604020202020204" charset="-34"/>
              </a:rPr>
              <a:t>örnekte</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olduğu</a:t>
            </a:r>
            <a:r>
              <a:rPr lang="en-US" sz="1200" dirty="0">
                <a:solidFill>
                  <a:srgbClr val="2C3249"/>
                </a:solidFill>
                <a:latin typeface="Kanit Light" panose="020B0604020202020204" charset="-34"/>
                <a:ea typeface="Martel Sans" pitchFamily="34" charset="-122"/>
                <a:cs typeface="Kanit Light" panose="020B0604020202020204" charset="-34"/>
              </a:rPr>
              <a:t> gibi </a:t>
            </a:r>
            <a:r>
              <a:rPr lang="en-US" sz="1200" dirty="0" err="1">
                <a:solidFill>
                  <a:srgbClr val="2C3249"/>
                </a:solidFill>
                <a:latin typeface="Kanit Light" panose="020B0604020202020204" charset="-34"/>
                <a:ea typeface="Martel Sans" pitchFamily="34" charset="-122"/>
                <a:cs typeface="Kanit Light" panose="020B0604020202020204" charset="-34"/>
              </a:rPr>
              <a:t>müşterilerin</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gruplandırılması</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sektörde</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müşteri</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segmentasyonu</a:t>
            </a:r>
            <a:r>
              <a:rPr lang="en-US" sz="1200" dirty="0">
                <a:solidFill>
                  <a:srgbClr val="2C3249"/>
                </a:solidFill>
                <a:latin typeface="Kanit Light" panose="020B0604020202020204" charset="-34"/>
                <a:ea typeface="Martel Sans" pitchFamily="34" charset="-122"/>
                <a:cs typeface="Kanit Light" panose="020B0604020202020204" charset="-34"/>
              </a:rPr>
              <a:t> olarak </a:t>
            </a:r>
            <a:r>
              <a:rPr lang="en-US" sz="1200" dirty="0" err="1">
                <a:solidFill>
                  <a:srgbClr val="2C3249"/>
                </a:solidFill>
                <a:latin typeface="Kanit Light" panose="020B0604020202020204" charset="-34"/>
                <a:ea typeface="Martel Sans" pitchFamily="34" charset="-122"/>
                <a:cs typeface="Kanit Light" panose="020B0604020202020204" charset="-34"/>
              </a:rPr>
              <a:t>adlandırılmaktadır</a:t>
            </a:r>
            <a:r>
              <a:rPr lang="en-US" sz="1200" dirty="0">
                <a:solidFill>
                  <a:srgbClr val="2C3249"/>
                </a:solidFill>
                <a:latin typeface="Kanit Light" panose="020B0604020202020204" charset="-34"/>
                <a:ea typeface="Martel Sans" pitchFamily="34" charset="-122"/>
                <a:cs typeface="Kanit Light" panose="020B0604020202020204" charset="-34"/>
              </a:rPr>
              <a:t>. Bir </a:t>
            </a:r>
            <a:r>
              <a:rPr lang="en-US" sz="1200" dirty="0" err="1">
                <a:solidFill>
                  <a:srgbClr val="2C3249"/>
                </a:solidFill>
                <a:latin typeface="Kanit Light" panose="020B0604020202020204" charset="-34"/>
                <a:ea typeface="Martel Sans" pitchFamily="34" charset="-122"/>
                <a:cs typeface="Kanit Light" panose="020B0604020202020204" charset="-34"/>
              </a:rPr>
              <a:t>başka</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örnek</a:t>
            </a:r>
            <a:r>
              <a:rPr lang="en-US" sz="1200" dirty="0">
                <a:solidFill>
                  <a:srgbClr val="2C3249"/>
                </a:solidFill>
                <a:latin typeface="Kanit Light" panose="020B0604020202020204" charset="-34"/>
                <a:ea typeface="Martel Sans" pitchFamily="34" charset="-122"/>
                <a:cs typeface="Kanit Light" panose="020B0604020202020204" charset="-34"/>
              </a:rPr>
              <a:t> olarak </a:t>
            </a:r>
            <a:r>
              <a:rPr lang="en-US" sz="1200" dirty="0" err="1">
                <a:solidFill>
                  <a:srgbClr val="2C3249"/>
                </a:solidFill>
                <a:latin typeface="Kanit Light" panose="020B0604020202020204" charset="-34"/>
                <a:ea typeface="Martel Sans" pitchFamily="34" charset="-122"/>
                <a:cs typeface="Kanit Light" panose="020B0604020202020204" charset="-34"/>
              </a:rPr>
              <a:t>trafikte</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kameralar</a:t>
            </a:r>
            <a:r>
              <a:rPr lang="en-US" sz="1200" dirty="0">
                <a:solidFill>
                  <a:srgbClr val="2C3249"/>
                </a:solidFill>
                <a:latin typeface="Kanit Light" panose="020B0604020202020204" charset="-34"/>
                <a:ea typeface="Martel Sans" pitchFamily="34" charset="-122"/>
                <a:cs typeface="Kanit Light" panose="020B0604020202020204" charset="-34"/>
              </a:rPr>
              <a:t> ve </a:t>
            </a:r>
            <a:r>
              <a:rPr lang="en-US" sz="1200" dirty="0" err="1">
                <a:solidFill>
                  <a:srgbClr val="2C3249"/>
                </a:solidFill>
                <a:latin typeface="Kanit Light" panose="020B0604020202020204" charset="-34"/>
                <a:ea typeface="Martel Sans" pitchFamily="34" charset="-122"/>
                <a:cs typeface="Kanit Light" panose="020B0604020202020204" charset="-34"/>
              </a:rPr>
              <a:t>sensörler</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yardımı</a:t>
            </a:r>
            <a:r>
              <a:rPr lang="en-US" sz="1200" dirty="0">
                <a:solidFill>
                  <a:srgbClr val="2C3249"/>
                </a:solidFill>
                <a:latin typeface="Kanit Light" panose="020B0604020202020204" charset="-34"/>
                <a:ea typeface="Martel Sans" pitchFamily="34" charset="-122"/>
                <a:cs typeface="Kanit Light" panose="020B0604020202020204" charset="-34"/>
              </a:rPr>
              <a:t> ile </a:t>
            </a:r>
            <a:r>
              <a:rPr lang="en-US" sz="1200" dirty="0" err="1">
                <a:solidFill>
                  <a:srgbClr val="2C3249"/>
                </a:solidFill>
                <a:latin typeface="Kanit Light" panose="020B0604020202020204" charset="-34"/>
                <a:ea typeface="Martel Sans" pitchFamily="34" charset="-122"/>
                <a:cs typeface="Kanit Light" panose="020B0604020202020204" charset="-34"/>
              </a:rPr>
              <a:t>trafiği</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izlemek</a:t>
            </a:r>
            <a:r>
              <a:rPr lang="en-US" sz="1200" dirty="0">
                <a:solidFill>
                  <a:srgbClr val="2C3249"/>
                </a:solidFill>
                <a:latin typeface="Kanit Light" panose="020B0604020202020204" charset="-34"/>
                <a:ea typeface="Martel Sans" pitchFamily="34" charset="-122"/>
                <a:cs typeface="Kanit Light" panose="020B0604020202020204" charset="-34"/>
              </a:rPr>
              <a:t> ve </a:t>
            </a:r>
            <a:r>
              <a:rPr lang="en-US" sz="1200" dirty="0" err="1">
                <a:solidFill>
                  <a:srgbClr val="2C3249"/>
                </a:solidFill>
                <a:latin typeface="Kanit Light" panose="020B0604020202020204" charset="-34"/>
                <a:ea typeface="Martel Sans" pitchFamily="34" charset="-122"/>
                <a:cs typeface="Kanit Light" panose="020B0604020202020204" charset="-34"/>
              </a:rPr>
              <a:t>benzer</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trafik</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desenlerini</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tanımlamak</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verilebilir</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Böylece</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trafik</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akışı</a:t>
            </a:r>
            <a:r>
              <a:rPr lang="en-US" sz="1200" dirty="0">
                <a:solidFill>
                  <a:srgbClr val="2C3249"/>
                </a:solidFill>
                <a:latin typeface="Kanit Light" panose="020B0604020202020204" charset="-34"/>
                <a:ea typeface="Martel Sans" pitchFamily="34" charset="-122"/>
                <a:cs typeface="Kanit Light" panose="020B0604020202020204" charset="-34"/>
              </a:rPr>
              <a:t> optimize </a:t>
            </a:r>
            <a:r>
              <a:rPr lang="en-US" sz="1200" dirty="0" err="1">
                <a:solidFill>
                  <a:srgbClr val="2C3249"/>
                </a:solidFill>
                <a:latin typeface="Kanit Light" panose="020B0604020202020204" charset="-34"/>
                <a:ea typeface="Martel Sans" pitchFamily="34" charset="-122"/>
                <a:cs typeface="Kanit Light" panose="020B0604020202020204" charset="-34"/>
              </a:rPr>
              <a:t>edilebilir</a:t>
            </a:r>
            <a:r>
              <a:rPr lang="en-US" sz="1200" dirty="0">
                <a:solidFill>
                  <a:srgbClr val="2C3249"/>
                </a:solidFill>
                <a:latin typeface="Kanit Light" panose="020B0604020202020204" charset="-34"/>
                <a:ea typeface="Martel Sans" pitchFamily="34" charset="-122"/>
                <a:cs typeface="Kanit Light" panose="020B0604020202020204" charset="-34"/>
              </a:rPr>
              <a:t> ve </a:t>
            </a:r>
            <a:r>
              <a:rPr lang="en-US" sz="1200" dirty="0" err="1">
                <a:solidFill>
                  <a:srgbClr val="2C3249"/>
                </a:solidFill>
                <a:latin typeface="Kanit Light" panose="020B0604020202020204" charset="-34"/>
                <a:ea typeface="Martel Sans" pitchFamily="34" charset="-122"/>
                <a:cs typeface="Kanit Light" panose="020B0604020202020204" charset="-34"/>
              </a:rPr>
              <a:t>trafik</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kazalarına</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karşı</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önlem</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alınabilir</a:t>
            </a:r>
            <a:r>
              <a:rPr lang="en-US" sz="1200" dirty="0">
                <a:solidFill>
                  <a:srgbClr val="2C3249"/>
                </a:solidFill>
                <a:latin typeface="Kanit Light" panose="020B0604020202020204" charset="-34"/>
                <a:ea typeface="Martel Sans" pitchFamily="34" charset="-122"/>
                <a:cs typeface="Kanit Light" panose="020B0604020202020204" charset="-34"/>
              </a:rPr>
              <a:t>.</a:t>
            </a:r>
            <a:endParaRPr lang="en-US" sz="1200" dirty="0">
              <a:latin typeface="Kanit Light" panose="020B0604020202020204" charset="-34"/>
            </a:endParaRPr>
          </a:p>
          <a:p>
            <a:endParaRPr lang="en-US" dirty="0">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39</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29E3B-CC6D-9BE7-AA01-F395F9BB4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033A5D-44A8-304F-8172-7ADE6F5B3B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8434FD-B67D-3AFB-2212-A5326AD7A3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904DCA-2DB0-818F-BED6-B2697B8EB363}"/>
              </a:ext>
            </a:extLst>
          </p:cNvPr>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714904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40</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41</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C3249"/>
                </a:solidFill>
                <a:latin typeface="Kanit Light" panose="020B0604020202020204" charset="-34"/>
                <a:ea typeface="Martel Sans" pitchFamily="34" charset="-122"/>
                <a:cs typeface="Kanit Light" panose="020B0604020202020204" charset="-34"/>
              </a:rPr>
              <a:t>Toprak </a:t>
            </a:r>
            <a:r>
              <a:rPr lang="en-US" sz="1200" dirty="0" err="1">
                <a:solidFill>
                  <a:srgbClr val="2C3249"/>
                </a:solidFill>
                <a:latin typeface="Kanit Light" panose="020B0604020202020204" charset="-34"/>
                <a:ea typeface="Martel Sans" pitchFamily="34" charset="-122"/>
                <a:cs typeface="Kanit Light" panose="020B0604020202020204" charset="-34"/>
              </a:rPr>
              <a:t>yığınları</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arasında</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değerli</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taşlar</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metaller</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bulmak</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madencilik</a:t>
            </a:r>
            <a:r>
              <a:rPr lang="en-US" sz="1200" dirty="0">
                <a:solidFill>
                  <a:srgbClr val="2C3249"/>
                </a:solidFill>
                <a:latin typeface="Kanit Light" panose="020B0604020202020204" charset="-34"/>
                <a:ea typeface="Martel Sans" pitchFamily="34" charset="-122"/>
                <a:cs typeface="Kanit Light" panose="020B0604020202020204" charset="-34"/>
              </a:rPr>
              <a:t> olarak </a:t>
            </a:r>
            <a:r>
              <a:rPr lang="en-US" sz="1200" dirty="0" err="1">
                <a:solidFill>
                  <a:srgbClr val="2C3249"/>
                </a:solidFill>
                <a:latin typeface="Kanit Light" panose="020B0604020202020204" charset="-34"/>
                <a:ea typeface="Martel Sans" pitchFamily="34" charset="-122"/>
                <a:cs typeface="Kanit Light" panose="020B0604020202020204" charset="-34"/>
              </a:rPr>
              <a:t>adlandırıldığı</a:t>
            </a:r>
            <a:r>
              <a:rPr lang="en-US" sz="1200" dirty="0">
                <a:solidFill>
                  <a:srgbClr val="2C3249"/>
                </a:solidFill>
                <a:latin typeface="Kanit Light" panose="020B0604020202020204" charset="-34"/>
                <a:ea typeface="Martel Sans" pitchFamily="34" charset="-122"/>
                <a:cs typeface="Kanit Light" panose="020B0604020202020204" charset="-34"/>
              </a:rPr>
              <a:t> gibi </a:t>
            </a:r>
            <a:r>
              <a:rPr lang="en-US" sz="1200" dirty="0" err="1">
                <a:solidFill>
                  <a:srgbClr val="2C3249"/>
                </a:solidFill>
                <a:latin typeface="Kanit Light" panose="020B0604020202020204" charset="-34"/>
                <a:ea typeface="Martel Sans" pitchFamily="34" charset="-122"/>
                <a:cs typeface="Kanit Light" panose="020B0604020202020204" charset="-34"/>
              </a:rPr>
              <a:t>büyük</a:t>
            </a:r>
            <a:r>
              <a:rPr lang="en-US" sz="1200" dirty="0">
                <a:solidFill>
                  <a:srgbClr val="2C3249"/>
                </a:solidFill>
                <a:latin typeface="Kanit Light" panose="020B0604020202020204" charset="-34"/>
                <a:ea typeface="Martel Sans" pitchFamily="34" charset="-122"/>
                <a:cs typeface="Kanit Light" panose="020B0604020202020204" charset="-34"/>
              </a:rPr>
              <a:t> veri </a:t>
            </a:r>
            <a:r>
              <a:rPr lang="en-US" sz="1200" dirty="0" err="1">
                <a:solidFill>
                  <a:srgbClr val="2C3249"/>
                </a:solidFill>
                <a:latin typeface="Kanit Light" panose="020B0604020202020204" charset="-34"/>
                <a:ea typeface="Martel Sans" pitchFamily="34" charset="-122"/>
                <a:cs typeface="Kanit Light" panose="020B0604020202020204" charset="-34"/>
              </a:rPr>
              <a:t>içinde</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saklı</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değerli</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bilginin</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keşfedilmesi</a:t>
            </a:r>
            <a:r>
              <a:rPr lang="en-US" sz="1200" dirty="0">
                <a:solidFill>
                  <a:srgbClr val="2C3249"/>
                </a:solidFill>
                <a:latin typeface="Kanit Light" panose="020B0604020202020204" charset="-34"/>
                <a:ea typeface="Martel Sans" pitchFamily="34" charset="-122"/>
                <a:cs typeface="Kanit Light" panose="020B0604020202020204" charset="-34"/>
              </a:rPr>
              <a:t> de veri </a:t>
            </a:r>
            <a:r>
              <a:rPr lang="en-US" sz="1200" dirty="0" err="1">
                <a:solidFill>
                  <a:srgbClr val="2C3249"/>
                </a:solidFill>
                <a:latin typeface="Kanit Light" panose="020B0604020202020204" charset="-34"/>
                <a:ea typeface="Martel Sans" pitchFamily="34" charset="-122"/>
                <a:cs typeface="Kanit Light" panose="020B0604020202020204" charset="-34"/>
              </a:rPr>
              <a:t>madenciliği</a:t>
            </a:r>
            <a:r>
              <a:rPr lang="en-US" sz="1200" dirty="0">
                <a:solidFill>
                  <a:srgbClr val="2C3249"/>
                </a:solidFill>
                <a:latin typeface="Kanit Light" panose="020B0604020202020204" charset="-34"/>
                <a:ea typeface="Martel Sans" pitchFamily="34" charset="-122"/>
                <a:cs typeface="Kanit Light" panose="020B0604020202020204" charset="-34"/>
              </a:rPr>
              <a:t> (data mining) olarak </a:t>
            </a:r>
            <a:r>
              <a:rPr lang="en-US" sz="1200" dirty="0" err="1">
                <a:solidFill>
                  <a:srgbClr val="2C3249"/>
                </a:solidFill>
                <a:latin typeface="Kanit Light" panose="020B0604020202020204" charset="-34"/>
                <a:ea typeface="Martel Sans" pitchFamily="34" charset="-122"/>
                <a:cs typeface="Kanit Light" panose="020B0604020202020204" charset="-34"/>
              </a:rPr>
              <a:t>adlandırılmıştır</a:t>
            </a:r>
            <a:r>
              <a:rPr lang="en-US" sz="1200" dirty="0">
                <a:solidFill>
                  <a:srgbClr val="2C3249"/>
                </a:solidFill>
                <a:latin typeface="Kanit Light" panose="020B0604020202020204" charset="-34"/>
                <a:ea typeface="Martel Sans" pitchFamily="34" charset="-122"/>
                <a:cs typeface="Kanit Light" panose="020B0604020202020204" charset="-34"/>
              </a:rPr>
              <a:t>. Veri </a:t>
            </a:r>
            <a:r>
              <a:rPr lang="en-US" sz="1200" dirty="0" err="1">
                <a:solidFill>
                  <a:srgbClr val="2C3249"/>
                </a:solidFill>
                <a:latin typeface="Kanit Light" panose="020B0604020202020204" charset="-34"/>
                <a:ea typeface="Martel Sans" pitchFamily="34" charset="-122"/>
                <a:cs typeface="Kanit Light" panose="020B0604020202020204" charset="-34"/>
              </a:rPr>
              <a:t>madenciliği</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büyük</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ölçekli</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veriler</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arasından</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bilgiyi</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elde</a:t>
            </a:r>
            <a:r>
              <a:rPr lang="en-US" sz="1200" dirty="0">
                <a:solidFill>
                  <a:srgbClr val="2C3249"/>
                </a:solidFill>
                <a:latin typeface="Kanit Light" panose="020B0604020202020204" charset="-34"/>
                <a:ea typeface="Martel Sans" pitchFamily="34" charset="-122"/>
                <a:cs typeface="Kanit Light" panose="020B0604020202020204" charset="-34"/>
              </a:rPr>
              <a:t> etme </a:t>
            </a:r>
            <a:r>
              <a:rPr lang="en-US" sz="1200" dirty="0" err="1">
                <a:solidFill>
                  <a:srgbClr val="2C3249"/>
                </a:solidFill>
                <a:latin typeface="Kanit Light" panose="020B0604020202020204" charset="-34"/>
                <a:ea typeface="Martel Sans" pitchFamily="34" charset="-122"/>
                <a:cs typeface="Kanit Light" panose="020B0604020202020204" charset="-34"/>
              </a:rPr>
              <a:t>işi</a:t>
            </a:r>
            <a:r>
              <a:rPr lang="en-US" sz="1200" dirty="0">
                <a:solidFill>
                  <a:srgbClr val="2C3249"/>
                </a:solidFill>
                <a:latin typeface="Kanit Light" panose="020B0604020202020204" charset="-34"/>
                <a:ea typeface="Martel Sans" pitchFamily="34" charset="-122"/>
                <a:cs typeface="Kanit Light" panose="020B0604020202020204" charset="-34"/>
              </a:rPr>
              <a:t>" olarak </a:t>
            </a:r>
            <a:r>
              <a:rPr lang="en-US" sz="1200" dirty="0" err="1">
                <a:solidFill>
                  <a:srgbClr val="2C3249"/>
                </a:solidFill>
                <a:latin typeface="Kanit Light" panose="020B0604020202020204" charset="-34"/>
                <a:ea typeface="Martel Sans" pitchFamily="34" charset="-122"/>
                <a:cs typeface="Kanit Light" panose="020B0604020202020204" charset="-34"/>
              </a:rPr>
              <a:t>tanımlanmaktadır</a:t>
            </a:r>
            <a:r>
              <a:rPr lang="en-US" sz="1200" dirty="0">
                <a:solidFill>
                  <a:srgbClr val="2C3249"/>
                </a:solidFill>
                <a:latin typeface="Kanit Light" panose="020B0604020202020204" charset="-34"/>
                <a:ea typeface="Martel Sans" pitchFamily="34" charset="-122"/>
                <a:cs typeface="Kanit Light" panose="020B0604020202020204" charset="-34"/>
              </a:rPr>
              <a:t> (Özkan, 2008).</a:t>
            </a:r>
            <a:endParaRPr lang="tr-TR" sz="1200" dirty="0">
              <a:solidFill>
                <a:srgbClr val="2C3249"/>
              </a:solidFill>
              <a:latin typeface="Kanit Light" panose="020B0604020202020204" charset="-34"/>
              <a:ea typeface="Martel Sans" pitchFamily="34" charset="-122"/>
              <a:cs typeface="Kanit Light" panose="020B0604020202020204" charset="-3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dirty="0">
              <a:solidFill>
                <a:srgbClr val="2C3249"/>
              </a:solidFill>
              <a:latin typeface="Kanit Light" panose="020B0604020202020204" charset="-34"/>
              <a:cs typeface="Kanit Light" panose="020B0604020202020204" charset="-3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C3249"/>
                </a:solidFill>
                <a:latin typeface="Kanit Light" panose="020B0604020202020204" charset="-34"/>
                <a:ea typeface="Martel Sans" pitchFamily="34" charset="-122"/>
                <a:cs typeface="Kanit Light" panose="020B0604020202020204" charset="-34"/>
              </a:rPr>
              <a:t>Veri </a:t>
            </a:r>
            <a:r>
              <a:rPr lang="en-US" sz="1200" dirty="0" err="1">
                <a:solidFill>
                  <a:srgbClr val="2C3249"/>
                </a:solidFill>
                <a:latin typeface="Kanit Light" panose="020B0604020202020204" charset="-34"/>
                <a:ea typeface="Martel Sans" pitchFamily="34" charset="-122"/>
                <a:cs typeface="Kanit Light" panose="020B0604020202020204" charset="-34"/>
              </a:rPr>
              <a:t>madenciliği</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büyük</a:t>
            </a:r>
            <a:r>
              <a:rPr lang="en-US" sz="1200" dirty="0">
                <a:solidFill>
                  <a:srgbClr val="2C3249"/>
                </a:solidFill>
                <a:latin typeface="Kanit Light" panose="020B0604020202020204" charset="-34"/>
                <a:ea typeface="Martel Sans" pitchFamily="34" charset="-122"/>
                <a:cs typeface="Kanit Light" panose="020B0604020202020204" charset="-34"/>
              </a:rPr>
              <a:t> veri </a:t>
            </a:r>
            <a:r>
              <a:rPr lang="en-US" sz="1200" dirty="0" err="1">
                <a:solidFill>
                  <a:srgbClr val="2C3249"/>
                </a:solidFill>
                <a:latin typeface="Kanit Light" panose="020B0604020202020204" charset="-34"/>
                <a:ea typeface="Martel Sans" pitchFamily="34" charset="-122"/>
                <a:cs typeface="Kanit Light" panose="020B0604020202020204" charset="-34"/>
              </a:rPr>
              <a:t>tabanlarında</a:t>
            </a:r>
            <a:r>
              <a:rPr lang="en-US" sz="1200" dirty="0">
                <a:solidFill>
                  <a:srgbClr val="2C3249"/>
                </a:solidFill>
                <a:latin typeface="Kanit Light" panose="020B0604020202020204" charset="-34"/>
                <a:ea typeface="Martel Sans" pitchFamily="34" charset="-122"/>
                <a:cs typeface="Kanit Light" panose="020B0604020202020204" charset="-34"/>
              </a:rPr>
              <a:t>, veri </a:t>
            </a:r>
            <a:r>
              <a:rPr lang="en-US" sz="1200" dirty="0" err="1">
                <a:solidFill>
                  <a:srgbClr val="2C3249"/>
                </a:solidFill>
                <a:latin typeface="Kanit Light" panose="020B0604020202020204" charset="-34"/>
                <a:ea typeface="Martel Sans" pitchFamily="34" charset="-122"/>
                <a:cs typeface="Kanit Light" panose="020B0604020202020204" charset="-34"/>
              </a:rPr>
              <a:t>ambarlarında</a:t>
            </a:r>
            <a:r>
              <a:rPr lang="en-US" sz="1200" dirty="0">
                <a:solidFill>
                  <a:srgbClr val="2C3249"/>
                </a:solidFill>
                <a:latin typeface="Kanit Light" panose="020B0604020202020204" charset="-34"/>
                <a:ea typeface="Martel Sans" pitchFamily="34" charset="-122"/>
                <a:cs typeface="Kanit Light" panose="020B0604020202020204" charset="-34"/>
              </a:rPr>
              <a:t>, web </a:t>
            </a:r>
            <a:r>
              <a:rPr lang="en-US" sz="1200" dirty="0" err="1">
                <a:solidFill>
                  <a:srgbClr val="2C3249"/>
                </a:solidFill>
                <a:latin typeface="Kanit Light" panose="020B0604020202020204" charset="-34"/>
                <a:ea typeface="Martel Sans" pitchFamily="34" charset="-122"/>
                <a:cs typeface="Kanit Light" panose="020B0604020202020204" charset="-34"/>
              </a:rPr>
              <a:t>sayfalarında</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diğer</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büyük</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bilgi</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depolarında</a:t>
            </a:r>
            <a:r>
              <a:rPr lang="en-US" sz="1200" dirty="0">
                <a:solidFill>
                  <a:srgbClr val="2C3249"/>
                </a:solidFill>
                <a:latin typeface="Kanit Light" panose="020B0604020202020204" charset="-34"/>
                <a:ea typeface="Martel Sans" pitchFamily="34" charset="-122"/>
                <a:cs typeface="Kanit Light" panose="020B0604020202020204" charset="-34"/>
              </a:rPr>
              <a:t> veya veri </a:t>
            </a:r>
            <a:r>
              <a:rPr lang="en-US" sz="1200" dirty="0" err="1">
                <a:solidFill>
                  <a:srgbClr val="2C3249"/>
                </a:solidFill>
                <a:latin typeface="Kanit Light" panose="020B0604020202020204" charset="-34"/>
                <a:ea typeface="Martel Sans" pitchFamily="34" charset="-122"/>
                <a:cs typeface="Kanit Light" panose="020B0604020202020204" charset="-34"/>
              </a:rPr>
              <a:t>akışlarında</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örtülü</a:t>
            </a:r>
            <a:r>
              <a:rPr lang="en-US" sz="1200" dirty="0">
                <a:solidFill>
                  <a:srgbClr val="2C3249"/>
                </a:solidFill>
                <a:latin typeface="Kanit Light" panose="020B0604020202020204" charset="-34"/>
                <a:ea typeface="Martel Sans" pitchFamily="34" charset="-122"/>
                <a:cs typeface="Kanit Light" panose="020B0604020202020204" charset="-34"/>
              </a:rPr>
              <a:t> olarak </a:t>
            </a:r>
            <a:r>
              <a:rPr lang="en-US" sz="1200" dirty="0" err="1">
                <a:solidFill>
                  <a:srgbClr val="2C3249"/>
                </a:solidFill>
                <a:latin typeface="Kanit Light" panose="020B0604020202020204" charset="-34"/>
                <a:ea typeface="Martel Sans" pitchFamily="34" charset="-122"/>
                <a:cs typeface="Kanit Light" panose="020B0604020202020204" charset="-34"/>
              </a:rPr>
              <a:t>depolanan</a:t>
            </a:r>
            <a:r>
              <a:rPr lang="en-US" sz="1200" dirty="0">
                <a:solidFill>
                  <a:srgbClr val="2C3249"/>
                </a:solidFill>
                <a:latin typeface="Kanit Light" panose="020B0604020202020204" charset="-34"/>
                <a:ea typeface="Martel Sans" pitchFamily="34" charset="-122"/>
                <a:cs typeface="Kanit Light" panose="020B0604020202020204" charset="-34"/>
              </a:rPr>
              <a:t> veya </a:t>
            </a:r>
            <a:r>
              <a:rPr lang="en-US" sz="1200" dirty="0" err="1">
                <a:solidFill>
                  <a:srgbClr val="2C3249"/>
                </a:solidFill>
                <a:latin typeface="Kanit Light" panose="020B0604020202020204" charset="-34"/>
                <a:ea typeface="Martel Sans" pitchFamily="34" charset="-122"/>
                <a:cs typeface="Kanit Light" panose="020B0604020202020204" charset="-34"/>
              </a:rPr>
              <a:t>yakalanan</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bilgiyi</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temsil</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eden</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kalıpların</a:t>
            </a:r>
            <a:r>
              <a:rPr lang="en-US" sz="1200" dirty="0">
                <a:solidFill>
                  <a:srgbClr val="2C3249"/>
                </a:solidFill>
                <a:latin typeface="Kanit Light" panose="020B0604020202020204" charset="-34"/>
                <a:ea typeface="Martel Sans" pitchFamily="34" charset="-122"/>
                <a:cs typeface="Kanit Light" panose="020B0604020202020204" charset="-34"/>
              </a:rPr>
              <a:t> otomatik veya </a:t>
            </a:r>
            <a:r>
              <a:rPr lang="en-US" sz="1200" dirty="0" err="1">
                <a:solidFill>
                  <a:srgbClr val="2C3249"/>
                </a:solidFill>
                <a:latin typeface="Kanit Light" panose="020B0604020202020204" charset="-34"/>
                <a:ea typeface="Martel Sans" pitchFamily="34" charset="-122"/>
                <a:cs typeface="Kanit Light" panose="020B0604020202020204" charset="-34"/>
              </a:rPr>
              <a:t>uygun</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şekilde</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çıkarılmasıdır</a:t>
            </a:r>
            <a:r>
              <a:rPr lang="en-US" sz="1200" dirty="0">
                <a:solidFill>
                  <a:srgbClr val="2C3249"/>
                </a:solidFill>
                <a:latin typeface="Kanit Light" panose="020B0604020202020204" charset="-34"/>
                <a:ea typeface="Martel Sans" pitchFamily="34" charset="-122"/>
                <a:cs typeface="Kanit Light" panose="020B0604020202020204" charset="-34"/>
              </a:rPr>
              <a:t> (Han &amp; Kamber, 2006). Veri </a:t>
            </a:r>
            <a:r>
              <a:rPr lang="en-US" sz="1200" dirty="0" err="1">
                <a:solidFill>
                  <a:srgbClr val="2C3249"/>
                </a:solidFill>
                <a:latin typeface="Kanit Light" panose="020B0604020202020204" charset="-34"/>
                <a:ea typeface="Martel Sans" pitchFamily="34" charset="-122"/>
                <a:cs typeface="Kanit Light" panose="020B0604020202020204" charset="-34"/>
              </a:rPr>
              <a:t>madenciliği</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sayesinde</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işletmeler</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karar</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verme</a:t>
            </a:r>
            <a:r>
              <a:rPr lang="en-US" sz="1200" dirty="0">
                <a:solidFill>
                  <a:srgbClr val="2C3249"/>
                </a:solidFill>
                <a:latin typeface="Kanit Light" panose="020B0604020202020204" charset="-34"/>
                <a:ea typeface="Martel Sans" pitchFamily="34" charset="-122"/>
                <a:cs typeface="Kanit Light" panose="020B0604020202020204" charset="-34"/>
              </a:rPr>
              <a:t> süreçlerini geliştirebilir ve </a:t>
            </a:r>
            <a:r>
              <a:rPr lang="en-US" sz="1200" dirty="0" err="1">
                <a:solidFill>
                  <a:srgbClr val="2C3249"/>
                </a:solidFill>
                <a:latin typeface="Kanit Light" panose="020B0604020202020204" charset="-34"/>
                <a:ea typeface="Martel Sans" pitchFamily="34" charset="-122"/>
                <a:cs typeface="Kanit Light" panose="020B0604020202020204" charset="-34"/>
              </a:rPr>
              <a:t>rekabet</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avantajı</a:t>
            </a:r>
            <a:r>
              <a:rPr lang="en-US" sz="1200" dirty="0">
                <a:solidFill>
                  <a:srgbClr val="2C3249"/>
                </a:solidFill>
                <a:latin typeface="Kanit Light" panose="020B0604020202020204" charset="-34"/>
                <a:ea typeface="Martel Sans" pitchFamily="34" charset="-122"/>
                <a:cs typeface="Kanit Light" panose="020B0604020202020204" charset="-34"/>
              </a:rPr>
              <a:t> </a:t>
            </a:r>
            <a:r>
              <a:rPr lang="en-US" sz="1200" dirty="0" err="1">
                <a:solidFill>
                  <a:srgbClr val="2C3249"/>
                </a:solidFill>
                <a:latin typeface="Kanit Light" panose="020B0604020202020204" charset="-34"/>
                <a:ea typeface="Martel Sans" pitchFamily="34" charset="-122"/>
                <a:cs typeface="Kanit Light" panose="020B0604020202020204" charset="-34"/>
              </a:rPr>
              <a:t>sağlayabilir</a:t>
            </a:r>
            <a:r>
              <a:rPr lang="en-US" sz="1200" dirty="0">
                <a:solidFill>
                  <a:srgbClr val="2C3249"/>
                </a:solidFill>
                <a:latin typeface="Kanit Light" panose="020B0604020202020204" charset="-34"/>
                <a:ea typeface="Martel Sans" pitchFamily="34" charset="-122"/>
                <a:cs typeface="Kanit Light" panose="020B0604020202020204" charset="-34"/>
              </a:rPr>
              <a:t>.</a:t>
            </a:r>
            <a:endParaRPr lang="en-US" sz="1200" dirty="0">
              <a:latin typeface="Kanit Light" panose="020B0604020202020204" charset="-3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Kanit Light" panose="020B0604020202020204" charset="-34"/>
            </a:endParaRPr>
          </a:p>
          <a:p>
            <a:endParaRPr lang="en-US" dirty="0">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42</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43</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44</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A0694-EF94-02DD-F78D-E532090C83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5C4470-CF3A-332E-DD90-8323821CD2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1268FB-0431-D6D7-3968-0361A4FC7E8D}"/>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3DBF594B-DC7A-F275-F3B7-BD03322A180E}"/>
              </a:ext>
            </a:extLst>
          </p:cNvPr>
          <p:cNvSpPr>
            <a:spLocks noGrp="1"/>
          </p:cNvSpPr>
          <p:nvPr>
            <p:ph type="sldNum" sz="quarter" idx="10"/>
          </p:nvPr>
        </p:nvSpPr>
        <p:spPr/>
        <p:txBody>
          <a:bodyPr/>
          <a:lstStyle/>
          <a:p>
            <a:fld id="{F7021451-1387-4CA6-816F-3879F97B5CBC}" type="slidenum">
              <a:rPr lang="en-US">
                <a:latin typeface="Kanit Light" panose="020B0604020202020204" charset="-34"/>
              </a:rPr>
              <a:t>45</a:t>
            </a:fld>
            <a:endParaRPr lang="en-US">
              <a:latin typeface="Kanit Light" panose="020B0604020202020204" charset="-34"/>
            </a:endParaRPr>
          </a:p>
        </p:txBody>
      </p:sp>
    </p:spTree>
    <p:extLst>
      <p:ext uri="{BB962C8B-B14F-4D97-AF65-F5344CB8AC3E}">
        <p14:creationId xmlns:p14="http://schemas.microsoft.com/office/powerpoint/2010/main" val="30171979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46</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47</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48</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49</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50</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51</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52</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53</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54</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55</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43E33-C97C-5ED2-D7F1-C4E6CA0DA0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9F2E4-178B-EBF1-D786-10638E40E9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4C41B4-87C9-CCD7-000D-6DEDFE59B6FA}"/>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1F2D271F-0287-044E-9659-C8C4B1DEF9E8}"/>
              </a:ext>
            </a:extLst>
          </p:cNvPr>
          <p:cNvSpPr>
            <a:spLocks noGrp="1"/>
          </p:cNvSpPr>
          <p:nvPr>
            <p:ph type="sldNum" sz="quarter" idx="10"/>
          </p:nvPr>
        </p:nvSpPr>
        <p:spPr/>
        <p:txBody>
          <a:bodyPr/>
          <a:lstStyle/>
          <a:p>
            <a:fld id="{F7021451-1387-4CA6-816F-3879F97B5CBC}" type="slidenum">
              <a:rPr lang="en-US">
                <a:latin typeface="Kanit Light" panose="020B0604020202020204" charset="-34"/>
              </a:rPr>
              <a:t>56</a:t>
            </a:fld>
            <a:endParaRPr lang="en-US">
              <a:latin typeface="Kanit Light" panose="020B0604020202020204" charset="-34"/>
            </a:endParaRPr>
          </a:p>
        </p:txBody>
      </p:sp>
    </p:spTree>
    <p:extLst>
      <p:ext uri="{BB962C8B-B14F-4D97-AF65-F5344CB8AC3E}">
        <p14:creationId xmlns:p14="http://schemas.microsoft.com/office/powerpoint/2010/main" val="32072347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E6B6B-63F2-78D4-A07F-644A72FBF9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445DF1-B400-0A80-33B6-2A0318652B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BFFEAB-5668-A7C8-E37D-9A4329A694F3}"/>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FED19DED-9AC1-F946-5F2C-5303CD221308}"/>
              </a:ext>
            </a:extLst>
          </p:cNvPr>
          <p:cNvSpPr>
            <a:spLocks noGrp="1"/>
          </p:cNvSpPr>
          <p:nvPr>
            <p:ph type="sldNum" sz="quarter" idx="10"/>
          </p:nvPr>
        </p:nvSpPr>
        <p:spPr/>
        <p:txBody>
          <a:bodyPr/>
          <a:lstStyle/>
          <a:p>
            <a:fld id="{F7021451-1387-4CA6-816F-3879F97B5CBC}" type="slidenum">
              <a:rPr lang="en-US">
                <a:latin typeface="Kanit Light" panose="020B0604020202020204" charset="-34"/>
              </a:rPr>
              <a:t>57</a:t>
            </a:fld>
            <a:endParaRPr lang="en-US">
              <a:latin typeface="Kanit Light" panose="020B0604020202020204" charset="-34"/>
            </a:endParaRPr>
          </a:p>
        </p:txBody>
      </p:sp>
    </p:spTree>
    <p:extLst>
      <p:ext uri="{BB962C8B-B14F-4D97-AF65-F5344CB8AC3E}">
        <p14:creationId xmlns:p14="http://schemas.microsoft.com/office/powerpoint/2010/main" val="39165443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a:latin typeface="Kanit Light" panose="020B0604020202020204" charset="-34"/>
              </a:rPr>
              <a:t>Veriyi Anlama Süreci</a:t>
            </a:r>
          </a:p>
          <a:p>
            <a:r>
              <a:rPr lang="tr-TR">
                <a:latin typeface="Kanit Light" panose="020B0604020202020204" charset="-34"/>
              </a:rPr>
              <a:t>📌 </a:t>
            </a:r>
            <a:r>
              <a:rPr lang="tr-TR" b="1">
                <a:latin typeface="Kanit Light" panose="020B0604020202020204" charset="-34"/>
              </a:rPr>
              <a:t>1. İlk olarak veriyi tanımak gerekir.</a:t>
            </a:r>
            <a:endParaRPr lang="tr-TR">
              <a:latin typeface="Kanit Light" panose="020B0604020202020204" charset="-34"/>
            </a:endParaRPr>
          </a:p>
          <a:p>
            <a:pPr>
              <a:buFont typeface="Arial" panose="020B0604020202020204" pitchFamily="34" charset="0"/>
              <a:buChar char="•"/>
            </a:pPr>
            <a:r>
              <a:rPr lang="tr-TR">
                <a:latin typeface="Kanit Light" panose="020B0604020202020204" charset="-34"/>
              </a:rPr>
              <a:t>Veri seti alındığında önce bazı temel istatistiksel hesaplamalar yapılır.</a:t>
            </a:r>
          </a:p>
          <a:p>
            <a:pPr>
              <a:buFont typeface="Arial" panose="020B0604020202020204" pitchFamily="34" charset="0"/>
              <a:buChar char="•"/>
            </a:pPr>
            <a:r>
              <a:rPr lang="tr-TR" b="1">
                <a:latin typeface="Kanit Light" panose="020B0604020202020204" charset="-34"/>
              </a:rPr>
              <a:t>Maksimum, minimum, ortalama, medyan gibi değerler hesaplanır.</a:t>
            </a:r>
          </a:p>
          <a:p>
            <a:pPr>
              <a:buFont typeface="Arial" panose="020B0604020202020204" pitchFamily="34" charset="0"/>
              <a:buChar char="•"/>
            </a:pPr>
            <a:endParaRPr lang="tr-TR">
              <a:latin typeface="Kanit Light" panose="020B0604020202020204" charset="-34"/>
            </a:endParaRPr>
          </a:p>
          <a:p>
            <a:r>
              <a:rPr lang="tr-TR">
                <a:latin typeface="Kanit Light" panose="020B0604020202020204" charset="-34"/>
              </a:rPr>
              <a:t>📌 </a:t>
            </a:r>
            <a:r>
              <a:rPr lang="tr-TR" b="1">
                <a:latin typeface="Kanit Light" panose="020B0604020202020204" charset="-34"/>
              </a:rPr>
              <a:t>2. Veriyi görselleştirmek önemli!</a:t>
            </a:r>
            <a:endParaRPr lang="tr-TR">
              <a:latin typeface="Kanit Light" panose="020B0604020202020204" charset="-34"/>
            </a:endParaRPr>
          </a:p>
          <a:p>
            <a:pPr>
              <a:buFont typeface="Arial" panose="020B0604020202020204" pitchFamily="34" charset="0"/>
              <a:buChar char="•"/>
            </a:pPr>
            <a:r>
              <a:rPr lang="tr-TR" b="1">
                <a:latin typeface="Kanit Light" panose="020B0604020202020204" charset="-34"/>
              </a:rPr>
              <a:t>Grafikler (histogram, kutu grafiği, sütun grafiği) ile verinin dağılımı incelenir.</a:t>
            </a:r>
            <a:endParaRPr lang="tr-TR">
              <a:latin typeface="Kanit Light" panose="020B0604020202020204" charset="-34"/>
            </a:endParaRPr>
          </a:p>
          <a:p>
            <a:pPr>
              <a:buFont typeface="Arial" panose="020B0604020202020204" pitchFamily="34" charset="0"/>
              <a:buChar char="•"/>
            </a:pPr>
            <a:r>
              <a:rPr lang="tr-TR">
                <a:latin typeface="Kanit Light" panose="020B0604020202020204" charset="-34"/>
              </a:rPr>
              <a:t>Bu sayede hangi verilere dikkat edilmesi gerektiği anlaşılır.</a:t>
            </a:r>
          </a:p>
          <a:p>
            <a:pPr>
              <a:buFont typeface="Arial" panose="020B0604020202020204" pitchFamily="34" charset="0"/>
              <a:buChar char="•"/>
            </a:pPr>
            <a:endParaRPr lang="tr-TR">
              <a:latin typeface="Kanit Light" panose="020B0604020202020204" charset="-34"/>
            </a:endParaRPr>
          </a:p>
          <a:p>
            <a:r>
              <a:rPr lang="tr-TR">
                <a:latin typeface="Kanit Light" panose="020B0604020202020204" charset="-34"/>
              </a:rPr>
              <a:t>📌 </a:t>
            </a:r>
            <a:r>
              <a:rPr lang="tr-TR" b="1">
                <a:latin typeface="Kanit Light" panose="020B0604020202020204" charset="-34"/>
              </a:rPr>
              <a:t>3. Dengesiz veri setleri sorun yaratabilir.</a:t>
            </a:r>
            <a:endParaRPr lang="tr-TR">
              <a:latin typeface="Kanit Light" panose="020B0604020202020204" charset="-34"/>
            </a:endParaRPr>
          </a:p>
          <a:p>
            <a:pPr>
              <a:buFont typeface="Arial" panose="020B0604020202020204" pitchFamily="34" charset="0"/>
              <a:buChar char="•"/>
            </a:pPr>
            <a:r>
              <a:rPr lang="tr-TR">
                <a:latin typeface="Kanit Light" panose="020B0604020202020204" charset="-34"/>
              </a:rPr>
              <a:t>Eğer veri setinde </a:t>
            </a:r>
            <a:r>
              <a:rPr lang="tr-TR" b="1">
                <a:latin typeface="Kanit Light" panose="020B0604020202020204" charset="-34"/>
              </a:rPr>
              <a:t>bazı gruplar diğerlerinden fazla ise</a:t>
            </a:r>
            <a:r>
              <a:rPr lang="tr-TR">
                <a:latin typeface="Kanit Light" panose="020B0604020202020204" charset="-34"/>
              </a:rPr>
              <a:t>, model hatalı öğrenebilir.</a:t>
            </a:r>
          </a:p>
          <a:p>
            <a:pPr>
              <a:buFont typeface="Arial" panose="020B0604020202020204" pitchFamily="34" charset="0"/>
              <a:buChar char="•"/>
            </a:pPr>
            <a:r>
              <a:rPr lang="tr-TR" b="1">
                <a:latin typeface="Kanit Light" panose="020B0604020202020204" charset="-34"/>
              </a:rPr>
              <a:t>Örneğin:</a:t>
            </a:r>
            <a:r>
              <a:rPr lang="tr-TR">
                <a:latin typeface="Kanit Light" panose="020B0604020202020204" charset="-34"/>
              </a:rPr>
              <a:t> Bir hastalık veri setinde </a:t>
            </a:r>
            <a:r>
              <a:rPr lang="tr-TR" b="1">
                <a:latin typeface="Kanit Light" panose="020B0604020202020204" charset="-34"/>
              </a:rPr>
              <a:t>hastalıklı kişi sayısı çok azsa</a:t>
            </a:r>
            <a:r>
              <a:rPr lang="tr-TR">
                <a:latin typeface="Kanit Light" panose="020B0604020202020204" charset="-34"/>
              </a:rPr>
              <a:t>, model hastalıkları doğru tahmin edemeyebilir.</a:t>
            </a:r>
          </a:p>
          <a:p>
            <a:pPr>
              <a:buFont typeface="Arial" panose="020B0604020202020204" pitchFamily="34" charset="0"/>
              <a:buChar char="•"/>
            </a:pPr>
            <a:endParaRPr lang="tr-TR">
              <a:latin typeface="Kanit Light" panose="020B0604020202020204" charset="-34"/>
            </a:endParaRPr>
          </a:p>
          <a:p>
            <a:r>
              <a:rPr lang="tr-TR">
                <a:latin typeface="Kanit Light" panose="020B0604020202020204" charset="-34"/>
              </a:rPr>
              <a:t>📌 </a:t>
            </a:r>
            <a:r>
              <a:rPr lang="tr-TR" b="1">
                <a:latin typeface="Kanit Light" panose="020B0604020202020204" charset="-34"/>
              </a:rPr>
              <a:t>4. Yanlış veriler düzeltilmeli!</a:t>
            </a:r>
            <a:endParaRPr lang="tr-TR">
              <a:latin typeface="Kanit Light" panose="020B0604020202020204" charset="-34"/>
            </a:endParaRPr>
          </a:p>
          <a:p>
            <a:pPr>
              <a:buFont typeface="Arial" panose="020B0604020202020204" pitchFamily="34" charset="0"/>
              <a:buChar char="•"/>
            </a:pPr>
            <a:r>
              <a:rPr lang="tr-TR" b="1">
                <a:latin typeface="Kanit Light" panose="020B0604020202020204" charset="-34"/>
              </a:rPr>
              <a:t>Yanlış girişler, eksik veriler, tekrar eden değerler ve uç değerler tespit edilip düzeltilmelidir.</a:t>
            </a:r>
            <a:endParaRPr lang="tr-TR">
              <a:latin typeface="Kanit Light" panose="020B0604020202020204" charset="-34"/>
            </a:endParaRPr>
          </a:p>
          <a:p>
            <a:pPr>
              <a:buFont typeface="Arial" panose="020B0604020202020204" pitchFamily="34" charset="0"/>
              <a:buChar char="•"/>
            </a:pPr>
            <a:r>
              <a:rPr lang="tr-TR" b="1">
                <a:latin typeface="Kanit Light" panose="020B0604020202020204" charset="-34"/>
              </a:rPr>
              <a:t>Veri temizliği yapılmazsa, model yanlış tahminler yapabilir.</a:t>
            </a:r>
            <a:endParaRPr lang="tr-TR">
              <a:latin typeface="Kanit Light" panose="020B0604020202020204" charset="-34"/>
            </a:endParaRPr>
          </a:p>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58</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59</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B5EC9-61CD-9F31-22DB-1ADB7F3A09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22CF7-386B-9F8F-1BA0-D2434A60DE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E1C1D3-1E6E-C60C-106D-CC42FE8AF0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6D31FC-35B8-AFA2-8C51-F25EDD8B757D}"/>
              </a:ext>
            </a:extLst>
          </p:cNvPr>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38919483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60</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61</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183DD-60E4-AB7E-2081-1A3E2727ED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0A949-C98E-8D25-1271-D855C630C3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813E6E-931E-B07E-5283-EE69B13D1736}"/>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D1575624-47CF-FD45-9C7A-05E6BC7571BF}"/>
              </a:ext>
            </a:extLst>
          </p:cNvPr>
          <p:cNvSpPr>
            <a:spLocks noGrp="1"/>
          </p:cNvSpPr>
          <p:nvPr>
            <p:ph type="sldNum" sz="quarter" idx="10"/>
          </p:nvPr>
        </p:nvSpPr>
        <p:spPr/>
        <p:txBody>
          <a:bodyPr/>
          <a:lstStyle/>
          <a:p>
            <a:fld id="{F7021451-1387-4CA6-816F-3879F97B5CBC}" type="slidenum">
              <a:rPr lang="en-US">
                <a:latin typeface="Kanit Light" panose="020B0604020202020204" charset="-34"/>
              </a:rPr>
              <a:t>62</a:t>
            </a:fld>
            <a:endParaRPr lang="en-US">
              <a:latin typeface="Kanit Light" panose="020B0604020202020204" charset="-34"/>
            </a:endParaRPr>
          </a:p>
        </p:txBody>
      </p:sp>
    </p:spTree>
    <p:extLst>
      <p:ext uri="{BB962C8B-B14F-4D97-AF65-F5344CB8AC3E}">
        <p14:creationId xmlns:p14="http://schemas.microsoft.com/office/powerpoint/2010/main" val="5673512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latin typeface="Kanit Light" panose="020B0604020202020204" charset="-34"/>
              </a:rPr>
              <a:t>Diyelim ki bir spor salonundaki kişilerin yaşlarını ve boylarını içeren bir veri setimiz var:</a:t>
            </a:r>
          </a:p>
          <a:p>
            <a:r>
              <a:rPr lang="tr-TR">
                <a:latin typeface="Kanit Light" panose="020B0604020202020204" charset="-34"/>
              </a:rPr>
              <a:t>KişiYaşBoy (cm) </a:t>
            </a:r>
          </a:p>
          <a:p>
            <a:endParaRPr lang="tr-TR">
              <a:latin typeface="Kanit Light" panose="020B0604020202020204" charset="-34"/>
            </a:endParaRPr>
          </a:p>
          <a:p>
            <a:r>
              <a:rPr lang="tr-TR">
                <a:latin typeface="Kanit Light" panose="020B0604020202020204" charset="-34"/>
              </a:rPr>
              <a:t>Bu verileri bir makine öğrenmesi modeline verirsek </a:t>
            </a:r>
            <a:r>
              <a:rPr lang="tr-TR" b="1">
                <a:latin typeface="Kanit Light" panose="020B0604020202020204" charset="-34"/>
              </a:rPr>
              <a:t>"yaş"</a:t>
            </a:r>
            <a:r>
              <a:rPr lang="tr-TR">
                <a:latin typeface="Kanit Light" panose="020B0604020202020204" charset="-34"/>
              </a:rPr>
              <a:t> ve </a:t>
            </a:r>
            <a:r>
              <a:rPr lang="tr-TR" b="1">
                <a:latin typeface="Kanit Light" panose="020B0604020202020204" charset="-34"/>
              </a:rPr>
              <a:t>"boy"</a:t>
            </a:r>
            <a:r>
              <a:rPr lang="tr-TR">
                <a:latin typeface="Kanit Light" panose="020B0604020202020204" charset="-34"/>
              </a:rPr>
              <a:t> farklı ölçeklerde olduğu için model yanlış yorumlayabilir. </a:t>
            </a:r>
          </a:p>
          <a:p>
            <a:r>
              <a:rPr lang="tr-TR">
                <a:latin typeface="Kanit Light" panose="020B0604020202020204" charset="-34"/>
              </a:rPr>
              <a:t>Çünkü yaşlar 20 ile 55 arasında değişirken, </a:t>
            </a:r>
          </a:p>
          <a:p>
            <a:r>
              <a:rPr lang="tr-TR">
                <a:latin typeface="Kanit Light" panose="020B0604020202020204" charset="-34"/>
              </a:rPr>
              <a:t>boylar 160 ile 180 arasında değişiyor. </a:t>
            </a:r>
          </a:p>
          <a:p>
            <a:endParaRPr lang="tr-TR" b="1">
              <a:latin typeface="Kanit Light" panose="020B0604020202020204" charset="-34"/>
            </a:endParaRPr>
          </a:p>
          <a:p>
            <a:r>
              <a:rPr lang="tr-TR" b="1">
                <a:latin typeface="Kanit Light" panose="020B0604020202020204" charset="-34"/>
              </a:rPr>
              <a:t>Büyük değerler küçük değerlerden daha önemliymiş gibi görünebilir!</a:t>
            </a:r>
            <a:endParaRPr lang="tr-TR">
              <a:latin typeface="Kanit Light" panose="020B0604020202020204" charset="-34"/>
            </a:endParaRPr>
          </a:p>
          <a:p>
            <a:r>
              <a:rPr lang="tr-TR">
                <a:latin typeface="Kanit Light" panose="020B0604020202020204" charset="-34"/>
              </a:rPr>
              <a:t>💡 İşte bu yüzden </a:t>
            </a:r>
            <a:r>
              <a:rPr lang="tr-TR" b="1">
                <a:latin typeface="Kanit Light" panose="020B0604020202020204" charset="-34"/>
              </a:rPr>
              <a:t>veri normalizasyonu</a:t>
            </a:r>
            <a:r>
              <a:rPr lang="tr-TR">
                <a:latin typeface="Kanit Light" panose="020B0604020202020204" charset="-34"/>
              </a:rPr>
              <a:t> yapıyoruz. Yani </a:t>
            </a:r>
            <a:r>
              <a:rPr lang="tr-TR" b="1">
                <a:latin typeface="Kanit Light" panose="020B0604020202020204" charset="-34"/>
              </a:rPr>
              <a:t>verileri aynı ölçeğe getiriyoruz</a:t>
            </a:r>
            <a:r>
              <a:rPr lang="tr-TR">
                <a:latin typeface="Kanit Light" panose="020B0604020202020204" charset="-34"/>
              </a:rPr>
              <a:t>.</a:t>
            </a:r>
          </a:p>
          <a:p>
            <a:endParaRPr lang="tr-TR">
              <a:latin typeface="Kanit Light" panose="020B0604020202020204" charset="-34"/>
            </a:endParaRPr>
          </a:p>
          <a:p>
            <a:r>
              <a:rPr lang="tr-TR" b="1">
                <a:latin typeface="Kanit Light" panose="020B0604020202020204" charset="-34"/>
              </a:rPr>
              <a:t>Min-Maks Normalizasyonu (0 ile 1 arasına çekmek)</a:t>
            </a:r>
          </a:p>
          <a:p>
            <a:r>
              <a:rPr lang="tr-TR">
                <a:latin typeface="Kanit Light" panose="020B0604020202020204" charset="-34"/>
              </a:rPr>
              <a:t>Bu yöntemde en küçük değeri </a:t>
            </a:r>
            <a:r>
              <a:rPr lang="tr-TR" b="1">
                <a:latin typeface="Kanit Light" panose="020B0604020202020204" charset="-34"/>
              </a:rPr>
              <a:t>0</a:t>
            </a:r>
            <a:r>
              <a:rPr lang="tr-TR">
                <a:latin typeface="Kanit Light" panose="020B0604020202020204" charset="-34"/>
              </a:rPr>
              <a:t>, en büyük değeri </a:t>
            </a:r>
            <a:r>
              <a:rPr lang="tr-TR" b="1">
                <a:latin typeface="Kanit Light" panose="020B0604020202020204" charset="-34"/>
              </a:rPr>
              <a:t>1</a:t>
            </a:r>
            <a:r>
              <a:rPr lang="tr-TR">
                <a:latin typeface="Kanit Light" panose="020B0604020202020204" charset="-34"/>
              </a:rPr>
              <a:t> yapıyoruz ve diğer değerleri </a:t>
            </a:r>
            <a:r>
              <a:rPr lang="tr-TR" b="1">
                <a:latin typeface="Kanit Light" panose="020B0604020202020204" charset="-34"/>
              </a:rPr>
              <a:t>0 ile 1 arasına</a:t>
            </a:r>
            <a:r>
              <a:rPr lang="tr-TR">
                <a:latin typeface="Kanit Light" panose="020B0604020202020204" charset="-34"/>
              </a:rPr>
              <a:t> yayıyoruz.</a:t>
            </a:r>
          </a:p>
          <a:p>
            <a:r>
              <a:rPr lang="tr-TR">
                <a:latin typeface="Kanit Light" panose="020B0604020202020204" charset="-34"/>
              </a:rPr>
              <a:t>Formül:</a:t>
            </a:r>
          </a:p>
          <a:p>
            <a:r>
              <a:rPr lang="tr-TR">
                <a:latin typeface="Kanit Light" panose="020B0604020202020204" charset="-34"/>
              </a:rPr>
              <a:t>xnorm=x−minmax−minx_{norm} = \frac{x - min}{max - min}xnorm​=max−minx−min​Örnek olarak </a:t>
            </a:r>
            <a:r>
              <a:rPr lang="tr-TR" b="1">
                <a:latin typeface="Kanit Light" panose="020B0604020202020204" charset="-34"/>
              </a:rPr>
              <a:t>yaş</a:t>
            </a:r>
            <a:r>
              <a:rPr lang="tr-TR">
                <a:latin typeface="Kanit Light" panose="020B0604020202020204" charset="-34"/>
              </a:rPr>
              <a:t> verisini normalize edelim:</a:t>
            </a:r>
          </a:p>
          <a:p>
            <a:pPr>
              <a:buFont typeface="Arial" panose="020B0604020202020204" pitchFamily="34" charset="0"/>
              <a:buChar char="•"/>
            </a:pPr>
            <a:r>
              <a:rPr lang="tr-TR" b="1">
                <a:latin typeface="Kanit Light" panose="020B0604020202020204" charset="-34"/>
              </a:rPr>
              <a:t>Min yaş = 18</a:t>
            </a:r>
            <a:r>
              <a:rPr lang="tr-TR">
                <a:latin typeface="Kanit Light" panose="020B0604020202020204" charset="-34"/>
              </a:rPr>
              <a:t> (en küçük değer)</a:t>
            </a:r>
          </a:p>
          <a:p>
            <a:pPr>
              <a:buFont typeface="Arial" panose="020B0604020202020204" pitchFamily="34" charset="0"/>
              <a:buChar char="•"/>
            </a:pPr>
            <a:r>
              <a:rPr lang="tr-TR" b="1">
                <a:latin typeface="Kanit Light" panose="020B0604020202020204" charset="-34"/>
              </a:rPr>
              <a:t>Max yaş = 80</a:t>
            </a:r>
            <a:r>
              <a:rPr lang="tr-TR">
                <a:latin typeface="Kanit Light" panose="020B0604020202020204" charset="-34"/>
              </a:rPr>
              <a:t> (en büyük değer)</a:t>
            </a:r>
          </a:p>
          <a:p>
            <a:pPr>
              <a:buFont typeface="Arial" panose="020B0604020202020204" pitchFamily="34" charset="0"/>
              <a:buChar char="•"/>
            </a:pPr>
            <a:endParaRPr lang="tr-TR">
              <a:latin typeface="Kanit Light" panose="020B0604020202020204" charset="-34"/>
            </a:endParaRPr>
          </a:p>
          <a:p>
            <a:pPr>
              <a:buFont typeface="Arial" panose="020B0604020202020204" pitchFamily="34" charset="0"/>
              <a:buChar char="•"/>
            </a:pPr>
            <a:r>
              <a:rPr lang="tr-TR">
                <a:latin typeface="Kanit Light" panose="020B0604020202020204" charset="-34"/>
              </a:rPr>
              <a:t>Yaş = </a:t>
            </a:r>
            <a:r>
              <a:rPr lang="tr-TR" b="1">
                <a:latin typeface="Kanit Light" panose="020B0604020202020204" charset="-34"/>
              </a:rPr>
              <a:t>20</a:t>
            </a:r>
            <a:r>
              <a:rPr lang="tr-TR">
                <a:latin typeface="Kanit Light" panose="020B0604020202020204" charset="-34"/>
              </a:rPr>
              <a:t> için hesaplama:</a:t>
            </a:r>
          </a:p>
          <a:p>
            <a:r>
              <a:rPr lang="tr-TR" b="1">
                <a:latin typeface="Kanit Light" panose="020B0604020202020204" charset="-34"/>
              </a:rPr>
              <a:t>Neden Önemli?</a:t>
            </a:r>
          </a:p>
          <a:p>
            <a:r>
              <a:rPr lang="tr-TR">
                <a:latin typeface="Kanit Light" panose="020B0604020202020204" charset="-34"/>
              </a:rPr>
              <a:t>✅ </a:t>
            </a:r>
            <a:r>
              <a:rPr lang="tr-TR" b="1">
                <a:latin typeface="Kanit Light" panose="020B0604020202020204" charset="-34"/>
              </a:rPr>
              <a:t>Tüm veriler aynı ölçeğe gelir</a:t>
            </a:r>
            <a:r>
              <a:rPr lang="tr-TR">
                <a:latin typeface="Kanit Light" panose="020B0604020202020204" charset="-34"/>
              </a:rPr>
              <a:t> ve modelin doğru öğrenmesini sağlar.</a:t>
            </a:r>
            <a:br>
              <a:rPr lang="tr-TR">
                <a:latin typeface="Kanit Light" panose="020B0604020202020204" charset="-34"/>
              </a:rPr>
            </a:br>
            <a:r>
              <a:rPr lang="tr-TR">
                <a:latin typeface="Kanit Light" panose="020B0604020202020204" charset="-34"/>
              </a:rPr>
              <a:t>✅ </a:t>
            </a:r>
            <a:r>
              <a:rPr lang="tr-TR" b="1">
                <a:latin typeface="Kanit Light" panose="020B0604020202020204" charset="-34"/>
              </a:rPr>
              <a:t>Büyük sayılar küçükleri ezmez</a:t>
            </a:r>
            <a:r>
              <a:rPr lang="tr-TR">
                <a:latin typeface="Kanit Light" panose="020B0604020202020204" charset="-34"/>
              </a:rPr>
              <a:t>, modelin dengeli öğrenmesine yardımcı olur.</a:t>
            </a:r>
            <a:br>
              <a:rPr lang="tr-TR">
                <a:latin typeface="Kanit Light" panose="020B0604020202020204" charset="-34"/>
              </a:rPr>
            </a:br>
            <a:r>
              <a:rPr lang="tr-TR">
                <a:latin typeface="Kanit Light" panose="020B0604020202020204" charset="-34"/>
              </a:rPr>
              <a:t>✅ </a:t>
            </a:r>
            <a:r>
              <a:rPr lang="tr-TR" b="1">
                <a:latin typeface="Kanit Light" panose="020B0604020202020204" charset="-34"/>
              </a:rPr>
              <a:t>Mesafe bazlı algoritmalar</a:t>
            </a:r>
            <a:r>
              <a:rPr lang="tr-TR">
                <a:latin typeface="Kanit Light" panose="020B0604020202020204" charset="-34"/>
              </a:rPr>
              <a:t> (örn: K-En Yakın Komşu, Kümeleme) için çok kritiktir.</a:t>
            </a:r>
          </a:p>
          <a:p>
            <a:endParaRPr lang="tr-TR">
              <a:latin typeface="Kanit Light" panose="020B0604020202020204" charset="-34"/>
            </a:endParaRPr>
          </a:p>
          <a:p>
            <a:r>
              <a:rPr lang="tr-TR" b="1">
                <a:latin typeface="Kanit Light" panose="020B0604020202020204" charset="-34"/>
              </a:rPr>
              <a:t>Özet</a:t>
            </a:r>
          </a:p>
          <a:p>
            <a:pPr>
              <a:buFont typeface="Arial" panose="020B0604020202020204" pitchFamily="34" charset="0"/>
              <a:buChar char="•"/>
            </a:pPr>
            <a:r>
              <a:rPr lang="tr-TR" b="1">
                <a:latin typeface="Kanit Light" panose="020B0604020202020204" charset="-34"/>
              </a:rPr>
              <a:t>Normalizasyon</a:t>
            </a:r>
            <a:r>
              <a:rPr lang="tr-TR">
                <a:latin typeface="Kanit Light" panose="020B0604020202020204" charset="-34"/>
              </a:rPr>
              <a:t>, farklı ölçeklerdeki sayıları aynı aralığa getirir.</a:t>
            </a:r>
          </a:p>
          <a:p>
            <a:pPr>
              <a:buFont typeface="Arial" panose="020B0604020202020204" pitchFamily="34" charset="0"/>
              <a:buChar char="•"/>
            </a:pPr>
            <a:r>
              <a:rPr lang="tr-TR" b="1">
                <a:latin typeface="Kanit Light" panose="020B0604020202020204" charset="-34"/>
              </a:rPr>
              <a:t>Min-maks yöntemi</a:t>
            </a:r>
            <a:r>
              <a:rPr lang="tr-TR">
                <a:latin typeface="Kanit Light" panose="020B0604020202020204" charset="-34"/>
              </a:rPr>
              <a:t>, verileri </a:t>
            </a:r>
            <a:r>
              <a:rPr lang="tr-TR" b="1">
                <a:latin typeface="Kanit Light" panose="020B0604020202020204" charset="-34"/>
              </a:rPr>
              <a:t>0 ile 1</a:t>
            </a:r>
            <a:r>
              <a:rPr lang="tr-TR">
                <a:latin typeface="Kanit Light" panose="020B0604020202020204" charset="-34"/>
              </a:rPr>
              <a:t> arasına çeker.</a:t>
            </a:r>
          </a:p>
          <a:p>
            <a:pPr>
              <a:buFont typeface="Arial" panose="020B0604020202020204" pitchFamily="34" charset="0"/>
              <a:buChar char="•"/>
            </a:pPr>
            <a:r>
              <a:rPr lang="tr-TR" b="1">
                <a:latin typeface="Kanit Light" panose="020B0604020202020204" charset="-34"/>
              </a:rPr>
              <a:t>Bu sayede model, tüm değişkenleri eşit şekilde değerlendirir.</a:t>
            </a:r>
            <a:endParaRPr lang="tr-TR">
              <a:latin typeface="Kanit Light" panose="020B0604020202020204" charset="-34"/>
            </a:endParaRPr>
          </a:p>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63</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4EFCB-757C-F1E6-23B1-811E1A4AD1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57FB71-BA9C-65F7-31AE-D793AB11B3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4A48CE-A81E-974C-2DBB-88918F5B9278}"/>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F5365BF5-3354-05FD-2B36-BC043A9A943E}"/>
              </a:ext>
            </a:extLst>
          </p:cNvPr>
          <p:cNvSpPr>
            <a:spLocks noGrp="1"/>
          </p:cNvSpPr>
          <p:nvPr>
            <p:ph type="sldNum" sz="quarter" idx="10"/>
          </p:nvPr>
        </p:nvSpPr>
        <p:spPr/>
        <p:txBody>
          <a:bodyPr/>
          <a:lstStyle/>
          <a:p>
            <a:fld id="{F7021451-1387-4CA6-816F-3879F97B5CBC}" type="slidenum">
              <a:rPr lang="en-US">
                <a:latin typeface="Kanit Light" panose="020B0604020202020204" charset="-34"/>
              </a:rPr>
              <a:t>64</a:t>
            </a:fld>
            <a:endParaRPr lang="en-US">
              <a:latin typeface="Kanit Light" panose="020B0604020202020204" charset="-34"/>
            </a:endParaRPr>
          </a:p>
        </p:txBody>
      </p:sp>
    </p:spTree>
    <p:extLst>
      <p:ext uri="{BB962C8B-B14F-4D97-AF65-F5344CB8AC3E}">
        <p14:creationId xmlns:p14="http://schemas.microsoft.com/office/powerpoint/2010/main" val="3232052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65</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66</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67</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68</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tr-TR" sz="1200">
                <a:solidFill>
                  <a:srgbClr val="2C3249"/>
                </a:solidFill>
                <a:latin typeface="Kanit Light" panose="020B0604020202020204" charset="-34"/>
                <a:cs typeface="Kanit Light" panose="020B0604020202020204" charset="-34"/>
              </a:rPr>
              <a:t>Normalde ikili ayırma (Hold-Out) yönteminde veriyi bir kez eğitim (%70) ve test (%30) olarak ayırırız.</a:t>
            </a:r>
          </a:p>
          <a:p>
            <a:pPr>
              <a:buFont typeface="Arial" panose="020B0604020202020204" pitchFamily="34" charset="0"/>
              <a:buChar char="•"/>
            </a:pPr>
            <a:endParaRPr lang="tr-TR" sz="1200">
              <a:solidFill>
                <a:srgbClr val="2C3249"/>
              </a:solidFill>
              <a:latin typeface="Kanit Light" panose="020B0604020202020204" charset="-34"/>
              <a:cs typeface="Kanit Light" panose="020B0604020202020204" charset="-34"/>
            </a:endParaRPr>
          </a:p>
          <a:p>
            <a:pPr>
              <a:buFont typeface="Arial" panose="020B0604020202020204" pitchFamily="34" charset="0"/>
              <a:buChar char="•"/>
            </a:pPr>
            <a:r>
              <a:rPr lang="tr-TR" sz="1200">
                <a:solidFill>
                  <a:srgbClr val="2C3249"/>
                </a:solidFill>
                <a:latin typeface="Kanit Light" panose="020B0604020202020204" charset="-34"/>
                <a:cs typeface="Kanit Light" panose="020B0604020202020204" charset="-34"/>
              </a:rPr>
              <a:t>Ancak burada bu işlemi birkaç kez tekrarlarız ve her seferinde farklı bir veri bölmesi kullanırız.</a:t>
            </a:r>
          </a:p>
          <a:p>
            <a:pPr>
              <a:buFont typeface="Arial" panose="020B0604020202020204" pitchFamily="34" charset="0"/>
              <a:buChar char="•"/>
            </a:pPr>
            <a:endParaRPr lang="tr-TR" sz="1200">
              <a:solidFill>
                <a:srgbClr val="2C3249"/>
              </a:solidFill>
              <a:latin typeface="Kanit Light" panose="020B0604020202020204" charset="-34"/>
              <a:cs typeface="Kanit Light" panose="020B0604020202020204" charset="-34"/>
            </a:endParaRPr>
          </a:p>
          <a:p>
            <a:pPr>
              <a:buFont typeface="Arial" panose="020B0604020202020204" pitchFamily="34" charset="0"/>
              <a:buChar char="•"/>
            </a:pPr>
            <a:r>
              <a:rPr lang="tr-TR" sz="1200">
                <a:solidFill>
                  <a:srgbClr val="2C3249"/>
                </a:solidFill>
                <a:latin typeface="Kanit Light" panose="020B0604020202020204" charset="-34"/>
                <a:cs typeface="Kanit Light" panose="020B0604020202020204" charset="-34"/>
              </a:rPr>
              <a:t>Her bölme için model eğitilir ve test edilir, ardından tüm test sonuçlarının ortalaması alınır.</a:t>
            </a:r>
          </a:p>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69</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3861E-4C34-4991-6A08-46426AC9C5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C7B0DF-458F-95B4-7C58-3B17346282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53DDCC-0F08-1CA9-CD66-EAFCF5E893A2}"/>
              </a:ext>
            </a:extLst>
          </p:cNvPr>
          <p:cNvSpPr>
            <a:spLocks noGrp="1"/>
          </p:cNvSpPr>
          <p:nvPr>
            <p:ph type="body" idx="1"/>
          </p:nvPr>
        </p:nvSpPr>
        <p:spPr/>
        <p:txBody>
          <a:bodyPr/>
          <a:lstStyle/>
          <a:p>
            <a:r>
              <a:rPr lang="tr-TR" sz="1200" dirty="0">
                <a:solidFill>
                  <a:srgbClr val="2C3249"/>
                </a:solidFill>
                <a:latin typeface="Kanit Light" panose="020B0604020202020204" charset="-34"/>
                <a:cs typeface="Kanit Light" panose="020B0604020202020204" charset="-34"/>
              </a:rPr>
              <a:t>Hangi müşteriler en çok alışveriş yapıyor? </a:t>
            </a:r>
          </a:p>
          <a:p>
            <a:r>
              <a:rPr lang="tr-TR" sz="1200" dirty="0">
                <a:solidFill>
                  <a:srgbClr val="2C3249"/>
                </a:solidFill>
                <a:latin typeface="Kanit Light" panose="020B0604020202020204" charset="-34"/>
                <a:cs typeface="Kanit Light" panose="020B0604020202020204" charset="-34"/>
              </a:rPr>
              <a:t>Hangi ürünler popüler? </a:t>
            </a:r>
          </a:p>
          <a:p>
            <a:r>
              <a:rPr lang="tr-TR" sz="1200" dirty="0">
                <a:solidFill>
                  <a:srgbClr val="2C3249"/>
                </a:solidFill>
                <a:latin typeface="Kanit Light" panose="020B0604020202020204" charset="-34"/>
                <a:cs typeface="Kanit Light" panose="020B0604020202020204" charset="-34"/>
              </a:rPr>
              <a:t>Hangi saatlerde daha fazla sipariş alıyorsunuz?</a:t>
            </a:r>
          </a:p>
          <a:p>
            <a:r>
              <a:rPr lang="tr-TR" dirty="0"/>
              <a:t>Yeni müşteriler neden sadece bir kez alışveriş yapıyor ve bir daha geri dönmüyor?</a:t>
            </a:r>
            <a:endParaRPr lang="en-US" dirty="0"/>
          </a:p>
        </p:txBody>
      </p:sp>
      <p:sp>
        <p:nvSpPr>
          <p:cNvPr id="4" name="Slide Number Placeholder 3">
            <a:extLst>
              <a:ext uri="{FF2B5EF4-FFF2-40B4-BE49-F238E27FC236}">
                <a16:creationId xmlns:a16="http://schemas.microsoft.com/office/drawing/2014/main" id="{D86821AD-634D-59E6-4669-E20D6AF02B3B}"/>
              </a:ext>
            </a:extLst>
          </p:cNvPr>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56907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70</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71</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72</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73</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74</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75</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76</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77</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01D7C-BC9B-D747-2FE7-D0E0F3A59D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FBBDE3-936D-DD55-F21E-3700711FB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A5A380-A42F-63E2-E9D7-4212DD398AD1}"/>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7C53E058-FA4D-C35C-F515-169D3682B16E}"/>
              </a:ext>
            </a:extLst>
          </p:cNvPr>
          <p:cNvSpPr>
            <a:spLocks noGrp="1"/>
          </p:cNvSpPr>
          <p:nvPr>
            <p:ph type="sldNum" sz="quarter" idx="10"/>
          </p:nvPr>
        </p:nvSpPr>
        <p:spPr/>
        <p:txBody>
          <a:bodyPr/>
          <a:lstStyle/>
          <a:p>
            <a:fld id="{F7021451-1387-4CA6-816F-3879F97B5CBC}" type="slidenum">
              <a:rPr lang="en-US">
                <a:latin typeface="Kanit Light" panose="020B0604020202020204" charset="-34"/>
              </a:rPr>
              <a:t>78</a:t>
            </a:fld>
            <a:endParaRPr lang="en-US">
              <a:latin typeface="Kanit Light" panose="020B0604020202020204" charset="-34"/>
            </a:endParaRPr>
          </a:p>
        </p:txBody>
      </p:sp>
    </p:spTree>
    <p:extLst>
      <p:ext uri="{BB962C8B-B14F-4D97-AF65-F5344CB8AC3E}">
        <p14:creationId xmlns:p14="http://schemas.microsoft.com/office/powerpoint/2010/main" val="18082164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79</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FD52E-E1A5-FB50-6209-2DC5ED75DF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7CCF50-1042-8860-FFE4-2DD35D894A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D9D530-D3F1-CD55-92CD-3D9BE2327D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A458A5-5863-CBCC-C6A9-38B174E2FB2A}"/>
              </a:ext>
            </a:extLst>
          </p:cNvPr>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30451047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80</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81</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C3C64-6807-36C2-53E1-2889D5900A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7DDC07-CBA3-FDF0-E4B3-CA07530608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992F97-8A4F-AE2B-F3C8-DEFFF99ACA16}"/>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9C5E8ACC-6927-6BA9-D7A6-9DCA1E908B43}"/>
              </a:ext>
            </a:extLst>
          </p:cNvPr>
          <p:cNvSpPr>
            <a:spLocks noGrp="1"/>
          </p:cNvSpPr>
          <p:nvPr>
            <p:ph type="sldNum" sz="quarter" idx="10"/>
          </p:nvPr>
        </p:nvSpPr>
        <p:spPr/>
        <p:txBody>
          <a:bodyPr/>
          <a:lstStyle/>
          <a:p>
            <a:fld id="{F7021451-1387-4CA6-816F-3879F97B5CBC}" type="slidenum">
              <a:rPr lang="en-US">
                <a:latin typeface="Kanit Light" panose="020B0604020202020204" charset="-34"/>
              </a:rPr>
              <a:t>82</a:t>
            </a:fld>
            <a:endParaRPr lang="en-US">
              <a:latin typeface="Kanit Light" panose="020B0604020202020204" charset="-34"/>
            </a:endParaRPr>
          </a:p>
        </p:txBody>
      </p:sp>
    </p:spTree>
    <p:extLst>
      <p:ext uri="{BB962C8B-B14F-4D97-AF65-F5344CB8AC3E}">
        <p14:creationId xmlns:p14="http://schemas.microsoft.com/office/powerpoint/2010/main" val="30949504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83</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84</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Kanit Light" panose="020B0604020202020204" charset="-34"/>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Kanit Light" panose="020B0604020202020204" charset="-34"/>
              </a:rPr>
              <a:t>85</a:t>
            </a:fld>
            <a:endParaRPr lang="en-US">
              <a:latin typeface="Kanit Light" panose="020B0604020202020204" charset="-34"/>
            </a:endParaRPr>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9B4A2-C380-08FC-E070-4AD8F97801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AA7B2D-2A23-4A76-10E8-B4236CA249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72C3A-8366-A549-BF5E-2ABA321ABBCF}"/>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AFD6C7C4-4572-DC63-369C-5B466ECD192C}"/>
              </a:ext>
            </a:extLst>
          </p:cNvPr>
          <p:cNvSpPr>
            <a:spLocks noGrp="1"/>
          </p:cNvSpPr>
          <p:nvPr>
            <p:ph type="sldNum" sz="quarter" idx="10"/>
          </p:nvPr>
        </p:nvSpPr>
        <p:spPr/>
        <p:txBody>
          <a:bodyPr/>
          <a:lstStyle/>
          <a:p>
            <a:fld id="{F7021451-1387-4CA6-816F-3879F97B5CBC}" type="slidenum">
              <a:rPr lang="en-US">
                <a:latin typeface="Kanit Light" panose="020B0604020202020204" charset="-34"/>
              </a:rPr>
              <a:t>86</a:t>
            </a:fld>
            <a:endParaRPr lang="en-US">
              <a:latin typeface="Kanit Light" panose="020B0604020202020204" charset="-34"/>
            </a:endParaRPr>
          </a:p>
        </p:txBody>
      </p:sp>
    </p:spTree>
    <p:extLst>
      <p:ext uri="{BB962C8B-B14F-4D97-AF65-F5344CB8AC3E}">
        <p14:creationId xmlns:p14="http://schemas.microsoft.com/office/powerpoint/2010/main" val="16035084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2D556-674B-9608-7952-98A55BFFAC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F9E28F-DC4F-DDE4-901D-F3B1068F7A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095943-AFFA-09A0-7E7A-EBF0FF3B9E17}"/>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BBB61EB8-A0F6-FBDC-6F35-E0BA011A7EEA}"/>
              </a:ext>
            </a:extLst>
          </p:cNvPr>
          <p:cNvSpPr>
            <a:spLocks noGrp="1"/>
          </p:cNvSpPr>
          <p:nvPr>
            <p:ph type="sldNum" sz="quarter" idx="10"/>
          </p:nvPr>
        </p:nvSpPr>
        <p:spPr/>
        <p:txBody>
          <a:bodyPr/>
          <a:lstStyle/>
          <a:p>
            <a:fld id="{F7021451-1387-4CA6-816F-3879F97B5CBC}" type="slidenum">
              <a:rPr lang="en-US">
                <a:latin typeface="Kanit Light" panose="020B0604020202020204" charset="-34"/>
              </a:rPr>
              <a:t>87</a:t>
            </a:fld>
            <a:endParaRPr lang="en-US">
              <a:latin typeface="Kanit Light" panose="020B0604020202020204" charset="-34"/>
            </a:endParaRPr>
          </a:p>
        </p:txBody>
      </p:sp>
    </p:spTree>
    <p:extLst>
      <p:ext uri="{BB962C8B-B14F-4D97-AF65-F5344CB8AC3E}">
        <p14:creationId xmlns:p14="http://schemas.microsoft.com/office/powerpoint/2010/main" val="6705713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18AF5-33FB-2853-E3E2-F7F4AE55EC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8E889-6C3B-0E67-3AC1-D9610C26F3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B834A-E33B-BBBA-D288-357DE387D48D}"/>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24249C22-8838-DAF8-5E6C-AE2E088356FF}"/>
              </a:ext>
            </a:extLst>
          </p:cNvPr>
          <p:cNvSpPr>
            <a:spLocks noGrp="1"/>
          </p:cNvSpPr>
          <p:nvPr>
            <p:ph type="sldNum" sz="quarter" idx="10"/>
          </p:nvPr>
        </p:nvSpPr>
        <p:spPr/>
        <p:txBody>
          <a:bodyPr/>
          <a:lstStyle/>
          <a:p>
            <a:fld id="{F7021451-1387-4CA6-816F-3879F97B5CBC}" type="slidenum">
              <a:rPr lang="en-US">
                <a:latin typeface="Kanit Light" panose="020B0604020202020204" charset="-34"/>
              </a:rPr>
              <a:t>88</a:t>
            </a:fld>
            <a:endParaRPr lang="en-US">
              <a:latin typeface="Kanit Light" panose="020B0604020202020204" charset="-34"/>
            </a:endParaRPr>
          </a:p>
        </p:txBody>
      </p:sp>
    </p:spTree>
    <p:extLst>
      <p:ext uri="{BB962C8B-B14F-4D97-AF65-F5344CB8AC3E}">
        <p14:creationId xmlns:p14="http://schemas.microsoft.com/office/powerpoint/2010/main" val="8171057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E31FE-FA87-17B5-A333-F76A888F1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DC26F-E16A-DA69-6F7C-243AF95CD1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01386F-E0EE-5982-DF6B-B570C209819E}"/>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12B69BEA-E749-D914-97A2-E26E129CE896}"/>
              </a:ext>
            </a:extLst>
          </p:cNvPr>
          <p:cNvSpPr>
            <a:spLocks noGrp="1"/>
          </p:cNvSpPr>
          <p:nvPr>
            <p:ph type="sldNum" sz="quarter" idx="10"/>
          </p:nvPr>
        </p:nvSpPr>
        <p:spPr/>
        <p:txBody>
          <a:bodyPr/>
          <a:lstStyle/>
          <a:p>
            <a:fld id="{F7021451-1387-4CA6-816F-3879F97B5CBC}" type="slidenum">
              <a:rPr lang="en-US">
                <a:latin typeface="Kanit Light" panose="020B0604020202020204" charset="-34"/>
              </a:rPr>
              <a:t>89</a:t>
            </a:fld>
            <a:endParaRPr lang="en-US">
              <a:latin typeface="Kanit Light" panose="020B0604020202020204" charset="-34"/>
            </a:endParaRPr>
          </a:p>
        </p:txBody>
      </p:sp>
    </p:spTree>
    <p:extLst>
      <p:ext uri="{BB962C8B-B14F-4D97-AF65-F5344CB8AC3E}">
        <p14:creationId xmlns:p14="http://schemas.microsoft.com/office/powerpoint/2010/main" val="4006234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79C84-C87E-4B56-63EB-A08DA8828C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D6FB67-4E36-C54F-52C3-4BF1EAB4EA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697383-0984-6289-5360-F66F35DA5538}"/>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D10C9A98-FF83-B39E-C729-B59AEE815E3C}"/>
              </a:ext>
            </a:extLst>
          </p:cNvPr>
          <p:cNvSpPr>
            <a:spLocks noGrp="1"/>
          </p:cNvSpPr>
          <p:nvPr>
            <p:ph type="sldNum" sz="quarter" idx="10"/>
          </p:nvPr>
        </p:nvSpPr>
        <p:spPr/>
        <p:txBody>
          <a:bodyPr/>
          <a:lstStyle/>
          <a:p>
            <a:fld id="{F7021451-1387-4CA6-816F-3879F97B5CBC}" type="slidenum">
              <a:rPr lang="en-US">
                <a:latin typeface="Kanit Light" panose="020B0604020202020204" charset="-34"/>
              </a:rPr>
              <a:t>90</a:t>
            </a:fld>
            <a:endParaRPr lang="en-US">
              <a:latin typeface="Kanit Light" panose="020B0604020202020204" charset="-34"/>
            </a:endParaRPr>
          </a:p>
        </p:txBody>
      </p:sp>
    </p:spTree>
    <p:extLst>
      <p:ext uri="{BB962C8B-B14F-4D97-AF65-F5344CB8AC3E}">
        <p14:creationId xmlns:p14="http://schemas.microsoft.com/office/powerpoint/2010/main" val="5715977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E21B4-F25F-A570-A6CB-2F11984A76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CEAEA-079A-EF05-B655-219CEB738B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02823A-3B28-0E8E-156D-68134D74814F}"/>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CE160D6E-991E-11CF-2323-96345AC384AE}"/>
              </a:ext>
            </a:extLst>
          </p:cNvPr>
          <p:cNvSpPr>
            <a:spLocks noGrp="1"/>
          </p:cNvSpPr>
          <p:nvPr>
            <p:ph type="sldNum" sz="quarter" idx="10"/>
          </p:nvPr>
        </p:nvSpPr>
        <p:spPr/>
        <p:txBody>
          <a:bodyPr/>
          <a:lstStyle/>
          <a:p>
            <a:fld id="{F7021451-1387-4CA6-816F-3879F97B5CBC}" type="slidenum">
              <a:rPr lang="en-US">
                <a:latin typeface="Kanit Light" panose="020B0604020202020204" charset="-34"/>
              </a:rPr>
              <a:t>91</a:t>
            </a:fld>
            <a:endParaRPr lang="en-US">
              <a:latin typeface="Kanit Light" panose="020B0604020202020204" charset="-34"/>
            </a:endParaRPr>
          </a:p>
        </p:txBody>
      </p:sp>
    </p:spTree>
    <p:extLst>
      <p:ext uri="{BB962C8B-B14F-4D97-AF65-F5344CB8AC3E}">
        <p14:creationId xmlns:p14="http://schemas.microsoft.com/office/powerpoint/2010/main" val="40224270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B3EC3-57D3-EC09-FA26-D35395765A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E209B-D572-C11D-8FD9-166D24DB8D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B658AC-7D86-DCCD-6122-2D5402ED6417}"/>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984B6B54-EDD8-DDDC-7A82-C55789422693}"/>
              </a:ext>
            </a:extLst>
          </p:cNvPr>
          <p:cNvSpPr>
            <a:spLocks noGrp="1"/>
          </p:cNvSpPr>
          <p:nvPr>
            <p:ph type="sldNum" sz="quarter" idx="10"/>
          </p:nvPr>
        </p:nvSpPr>
        <p:spPr/>
        <p:txBody>
          <a:bodyPr/>
          <a:lstStyle/>
          <a:p>
            <a:fld id="{F7021451-1387-4CA6-816F-3879F97B5CBC}" type="slidenum">
              <a:rPr lang="en-US">
                <a:latin typeface="Kanit Light" panose="020B0604020202020204" charset="-34"/>
              </a:rPr>
              <a:t>92</a:t>
            </a:fld>
            <a:endParaRPr lang="en-US">
              <a:latin typeface="Kanit Light" panose="020B0604020202020204" charset="-34"/>
            </a:endParaRPr>
          </a:p>
        </p:txBody>
      </p:sp>
    </p:spTree>
    <p:extLst>
      <p:ext uri="{BB962C8B-B14F-4D97-AF65-F5344CB8AC3E}">
        <p14:creationId xmlns:p14="http://schemas.microsoft.com/office/powerpoint/2010/main" val="5277333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8C175-F233-D616-5E46-896F479BE5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9CC470-2AB6-982B-A5BB-5E12399524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0B3E8E-61D7-EDDB-82F6-2B48B37307E6}"/>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738F83B0-EF0A-B1F9-47FA-45484EBCB2D3}"/>
              </a:ext>
            </a:extLst>
          </p:cNvPr>
          <p:cNvSpPr>
            <a:spLocks noGrp="1"/>
          </p:cNvSpPr>
          <p:nvPr>
            <p:ph type="sldNum" sz="quarter" idx="10"/>
          </p:nvPr>
        </p:nvSpPr>
        <p:spPr/>
        <p:txBody>
          <a:bodyPr/>
          <a:lstStyle/>
          <a:p>
            <a:fld id="{F7021451-1387-4CA6-816F-3879F97B5CBC}" type="slidenum">
              <a:rPr lang="en-US">
                <a:latin typeface="Kanit Light" panose="020B0604020202020204" charset="-34"/>
              </a:rPr>
              <a:t>93</a:t>
            </a:fld>
            <a:endParaRPr lang="en-US">
              <a:latin typeface="Kanit Light" panose="020B0604020202020204" charset="-34"/>
            </a:endParaRPr>
          </a:p>
        </p:txBody>
      </p:sp>
    </p:spTree>
    <p:extLst>
      <p:ext uri="{BB962C8B-B14F-4D97-AF65-F5344CB8AC3E}">
        <p14:creationId xmlns:p14="http://schemas.microsoft.com/office/powerpoint/2010/main" val="219426888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8FCF6-2D1F-8357-9BE8-43B14F99C7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510649-38E9-2B67-5C8A-3B446CB62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E41FF3-3A76-31BE-2C60-CBAB5C6682FF}"/>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963897FA-525D-7E1A-2468-56DD2D6628C2}"/>
              </a:ext>
            </a:extLst>
          </p:cNvPr>
          <p:cNvSpPr>
            <a:spLocks noGrp="1"/>
          </p:cNvSpPr>
          <p:nvPr>
            <p:ph type="sldNum" sz="quarter" idx="10"/>
          </p:nvPr>
        </p:nvSpPr>
        <p:spPr/>
        <p:txBody>
          <a:bodyPr/>
          <a:lstStyle/>
          <a:p>
            <a:fld id="{F7021451-1387-4CA6-816F-3879F97B5CBC}" type="slidenum">
              <a:rPr lang="en-US">
                <a:latin typeface="Kanit Light" panose="020B0604020202020204" charset="-34"/>
              </a:rPr>
              <a:t>94</a:t>
            </a:fld>
            <a:endParaRPr lang="en-US">
              <a:latin typeface="Kanit Light" panose="020B0604020202020204" charset="-34"/>
            </a:endParaRPr>
          </a:p>
        </p:txBody>
      </p:sp>
    </p:spTree>
    <p:extLst>
      <p:ext uri="{BB962C8B-B14F-4D97-AF65-F5344CB8AC3E}">
        <p14:creationId xmlns:p14="http://schemas.microsoft.com/office/powerpoint/2010/main" val="26990566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57A5B-4883-C61B-2957-1EC704F27B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C6E42A-C0B7-33A6-3F2C-7BD7CE6FA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4987FB-14D0-6852-D7F7-DDDB8DDE1C15}"/>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C5C0A403-8D70-A7BD-DD60-B34B421B2FD7}"/>
              </a:ext>
            </a:extLst>
          </p:cNvPr>
          <p:cNvSpPr>
            <a:spLocks noGrp="1"/>
          </p:cNvSpPr>
          <p:nvPr>
            <p:ph type="sldNum" sz="quarter" idx="10"/>
          </p:nvPr>
        </p:nvSpPr>
        <p:spPr/>
        <p:txBody>
          <a:bodyPr/>
          <a:lstStyle/>
          <a:p>
            <a:fld id="{F7021451-1387-4CA6-816F-3879F97B5CBC}" type="slidenum">
              <a:rPr lang="en-US">
                <a:latin typeface="Kanit Light" panose="020B0604020202020204" charset="-34"/>
              </a:rPr>
              <a:t>95</a:t>
            </a:fld>
            <a:endParaRPr lang="en-US">
              <a:latin typeface="Kanit Light" panose="020B0604020202020204" charset="-34"/>
            </a:endParaRPr>
          </a:p>
        </p:txBody>
      </p:sp>
    </p:spTree>
    <p:extLst>
      <p:ext uri="{BB962C8B-B14F-4D97-AF65-F5344CB8AC3E}">
        <p14:creationId xmlns:p14="http://schemas.microsoft.com/office/powerpoint/2010/main" val="36170527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A6201-2E2E-4361-1F26-57105ED001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D67EE-38EE-BA06-E4B0-3D47E599DD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F09EB7-9485-BF0A-88A7-F3E8680A3CDF}"/>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860E46DA-7A62-BAA0-27A4-E0D7A996427E}"/>
              </a:ext>
            </a:extLst>
          </p:cNvPr>
          <p:cNvSpPr>
            <a:spLocks noGrp="1"/>
          </p:cNvSpPr>
          <p:nvPr>
            <p:ph type="sldNum" sz="quarter" idx="10"/>
          </p:nvPr>
        </p:nvSpPr>
        <p:spPr/>
        <p:txBody>
          <a:bodyPr/>
          <a:lstStyle/>
          <a:p>
            <a:fld id="{F7021451-1387-4CA6-816F-3879F97B5CBC}" type="slidenum">
              <a:rPr lang="en-US">
                <a:latin typeface="Kanit Light" panose="020B0604020202020204" charset="-34"/>
              </a:rPr>
              <a:t>96</a:t>
            </a:fld>
            <a:endParaRPr lang="en-US">
              <a:latin typeface="Kanit Light" panose="020B0604020202020204" charset="-34"/>
            </a:endParaRPr>
          </a:p>
        </p:txBody>
      </p:sp>
    </p:spTree>
    <p:extLst>
      <p:ext uri="{BB962C8B-B14F-4D97-AF65-F5344CB8AC3E}">
        <p14:creationId xmlns:p14="http://schemas.microsoft.com/office/powerpoint/2010/main" val="41182380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68999-808B-2093-CDBE-7081619DEB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9A4C54-B2A0-F42A-1F11-8742771215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FFCAEC-0A2F-E588-0F57-CC7BE2FA10C3}"/>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B75A5A3A-B328-1F6F-ACA7-A7A82C109FAD}"/>
              </a:ext>
            </a:extLst>
          </p:cNvPr>
          <p:cNvSpPr>
            <a:spLocks noGrp="1"/>
          </p:cNvSpPr>
          <p:nvPr>
            <p:ph type="sldNum" sz="quarter" idx="10"/>
          </p:nvPr>
        </p:nvSpPr>
        <p:spPr/>
        <p:txBody>
          <a:bodyPr/>
          <a:lstStyle/>
          <a:p>
            <a:fld id="{F7021451-1387-4CA6-816F-3879F97B5CBC}" type="slidenum">
              <a:rPr lang="en-US">
                <a:latin typeface="Kanit Light" panose="020B0604020202020204" charset="-34"/>
              </a:rPr>
              <a:t>97</a:t>
            </a:fld>
            <a:endParaRPr lang="en-US">
              <a:latin typeface="Kanit Light" panose="020B0604020202020204" charset="-34"/>
            </a:endParaRPr>
          </a:p>
        </p:txBody>
      </p:sp>
    </p:spTree>
    <p:extLst>
      <p:ext uri="{BB962C8B-B14F-4D97-AF65-F5344CB8AC3E}">
        <p14:creationId xmlns:p14="http://schemas.microsoft.com/office/powerpoint/2010/main" val="24005171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600B1-8271-B22F-D69D-CA1F3CFB9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4ED55B-3356-3830-2050-AF0D9251A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B469B5-C808-0622-B681-56DDEF35A8E0}"/>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8FFAD77E-1C86-119C-A8DE-698B27032D91}"/>
              </a:ext>
            </a:extLst>
          </p:cNvPr>
          <p:cNvSpPr>
            <a:spLocks noGrp="1"/>
          </p:cNvSpPr>
          <p:nvPr>
            <p:ph type="sldNum" sz="quarter" idx="10"/>
          </p:nvPr>
        </p:nvSpPr>
        <p:spPr/>
        <p:txBody>
          <a:bodyPr/>
          <a:lstStyle/>
          <a:p>
            <a:fld id="{F7021451-1387-4CA6-816F-3879F97B5CBC}" type="slidenum">
              <a:rPr lang="en-US">
                <a:latin typeface="Kanit Light" panose="020B0604020202020204" charset="-34"/>
              </a:rPr>
              <a:t>98</a:t>
            </a:fld>
            <a:endParaRPr lang="en-US">
              <a:latin typeface="Kanit Light" panose="020B0604020202020204" charset="-34"/>
            </a:endParaRPr>
          </a:p>
        </p:txBody>
      </p:sp>
    </p:spTree>
    <p:extLst>
      <p:ext uri="{BB962C8B-B14F-4D97-AF65-F5344CB8AC3E}">
        <p14:creationId xmlns:p14="http://schemas.microsoft.com/office/powerpoint/2010/main" val="33399214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38454-7C61-E757-067D-3DF76F2762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A2AC81-D456-A4AA-B46E-107CA3586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80DB79-8795-2101-2AF4-836D3F39795E}"/>
              </a:ext>
            </a:extLst>
          </p:cNvPr>
          <p:cNvSpPr>
            <a:spLocks noGrp="1"/>
          </p:cNvSpPr>
          <p:nvPr>
            <p:ph type="body" idx="1"/>
          </p:nvPr>
        </p:nvSpPr>
        <p:spPr/>
        <p:txBody>
          <a:bodyPr/>
          <a:lstStyle/>
          <a:p>
            <a:endParaRPr lang="en-US">
              <a:latin typeface="Kanit Light" panose="020B0604020202020204" charset="-34"/>
            </a:endParaRPr>
          </a:p>
        </p:txBody>
      </p:sp>
      <p:sp>
        <p:nvSpPr>
          <p:cNvPr id="4" name="Slide Number Placeholder 3">
            <a:extLst>
              <a:ext uri="{FF2B5EF4-FFF2-40B4-BE49-F238E27FC236}">
                <a16:creationId xmlns:a16="http://schemas.microsoft.com/office/drawing/2014/main" id="{70C829D4-4C52-E377-EA1A-670153376869}"/>
              </a:ext>
            </a:extLst>
          </p:cNvPr>
          <p:cNvSpPr>
            <a:spLocks noGrp="1"/>
          </p:cNvSpPr>
          <p:nvPr>
            <p:ph type="sldNum" sz="quarter" idx="10"/>
          </p:nvPr>
        </p:nvSpPr>
        <p:spPr/>
        <p:txBody>
          <a:bodyPr/>
          <a:lstStyle/>
          <a:p>
            <a:fld id="{F7021451-1387-4CA6-816F-3879F97B5CBC}" type="slidenum">
              <a:rPr lang="en-US">
                <a:latin typeface="Kanit Light" panose="020B0604020202020204" charset="-34"/>
              </a:rPr>
              <a:t>99</a:t>
            </a:fld>
            <a:endParaRPr lang="en-US">
              <a:latin typeface="Kanit Light" panose="020B0604020202020204" charset="-34"/>
            </a:endParaRPr>
          </a:p>
        </p:txBody>
      </p:sp>
    </p:spTree>
    <p:extLst>
      <p:ext uri="{BB962C8B-B14F-4D97-AF65-F5344CB8AC3E}">
        <p14:creationId xmlns:p14="http://schemas.microsoft.com/office/powerpoint/2010/main" val="1844004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extLst>
      <p:ext uri="{BB962C8B-B14F-4D97-AF65-F5344CB8AC3E}">
        <p14:creationId xmlns:p14="http://schemas.microsoft.com/office/powerpoint/2010/main" val="9302347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extLst>
      <p:ext uri="{BB962C8B-B14F-4D97-AF65-F5344CB8AC3E}">
        <p14:creationId xmlns:p14="http://schemas.microsoft.com/office/powerpoint/2010/main" val="35076126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extLst>
      <p:ext uri="{BB962C8B-B14F-4D97-AF65-F5344CB8AC3E}">
        <p14:creationId xmlns:p14="http://schemas.microsoft.com/office/powerpoint/2010/main" val="23036466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lide 3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extLst>
      <p:ext uri="{BB962C8B-B14F-4D97-AF65-F5344CB8AC3E}">
        <p14:creationId xmlns:p14="http://schemas.microsoft.com/office/powerpoint/2010/main" val="41639550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3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extLst>
      <p:ext uri="{BB962C8B-B14F-4D97-AF65-F5344CB8AC3E}">
        <p14:creationId xmlns:p14="http://schemas.microsoft.com/office/powerpoint/2010/main" val="12450709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lide 3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extLst>
      <p:ext uri="{BB962C8B-B14F-4D97-AF65-F5344CB8AC3E}">
        <p14:creationId xmlns:p14="http://schemas.microsoft.com/office/powerpoint/2010/main" val="290506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0.xml"/><Relationship Id="rId1" Type="http://schemas.openxmlformats.org/officeDocument/2006/relationships/slideLayout" Target="../slideLayouts/slideLayout4.xml"/><Relationship Id="rId5" Type="http://schemas.openxmlformats.org/officeDocument/2006/relationships/image" Target="../media/image117.png"/><Relationship Id="rId4" Type="http://schemas.openxmlformats.org/officeDocument/2006/relationships/image" Target="../media/image8.png"/></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1.xml"/><Relationship Id="rId1" Type="http://schemas.openxmlformats.org/officeDocument/2006/relationships/slideLayout" Target="../slideLayouts/slideLayout4.xml"/><Relationship Id="rId5" Type="http://schemas.openxmlformats.org/officeDocument/2006/relationships/image" Target="../media/image119.png"/><Relationship Id="rId4" Type="http://schemas.openxmlformats.org/officeDocument/2006/relationships/image" Target="../media/image118.png"/></Relationships>
</file>

<file path=ppt/slides/_rels/slide10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2.xml"/><Relationship Id="rId1" Type="http://schemas.openxmlformats.org/officeDocument/2006/relationships/slideLayout" Target="../slideLayouts/slideLayout4.xml"/><Relationship Id="rId5" Type="http://schemas.openxmlformats.org/officeDocument/2006/relationships/image" Target="../media/image121.png"/><Relationship Id="rId4" Type="http://schemas.openxmlformats.org/officeDocument/2006/relationships/image" Target="../media/image8.png"/></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3.xml"/><Relationship Id="rId1" Type="http://schemas.openxmlformats.org/officeDocument/2006/relationships/slideLayout" Target="../slideLayouts/slideLayout4.xml"/><Relationship Id="rId5" Type="http://schemas.openxmlformats.org/officeDocument/2006/relationships/image" Target="../media/image123.png"/><Relationship Id="rId4" Type="http://schemas.openxmlformats.org/officeDocument/2006/relationships/image" Target="../media/image122.png"/></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4.xml"/><Relationship Id="rId1" Type="http://schemas.openxmlformats.org/officeDocument/2006/relationships/slideLayout" Target="../slideLayouts/slideLayout4.xml"/><Relationship Id="rId5" Type="http://schemas.openxmlformats.org/officeDocument/2006/relationships/image" Target="../media/image125.png"/><Relationship Id="rId4" Type="http://schemas.openxmlformats.org/officeDocument/2006/relationships/image" Target="../media/image124.png"/></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5.xml"/><Relationship Id="rId1" Type="http://schemas.openxmlformats.org/officeDocument/2006/relationships/slideLayout" Target="../slideLayouts/slideLayout4.xml"/><Relationship Id="rId5" Type="http://schemas.openxmlformats.org/officeDocument/2006/relationships/image" Target="../media/image127.png"/><Relationship Id="rId4" Type="http://schemas.openxmlformats.org/officeDocument/2006/relationships/image" Target="../media/image126.png"/></Relationships>
</file>

<file path=ppt/slides/_rels/slide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6.xml"/><Relationship Id="rId1" Type="http://schemas.openxmlformats.org/officeDocument/2006/relationships/slideLayout" Target="../slideLayouts/slideLayout4.xml"/><Relationship Id="rId5" Type="http://schemas.openxmlformats.org/officeDocument/2006/relationships/image" Target="../media/image129.png"/><Relationship Id="rId4" Type="http://schemas.openxmlformats.org/officeDocument/2006/relationships/image" Target="../media/image128.png"/></Relationships>
</file>

<file path=ppt/slides/_rels/slide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image" Target="../media/image131.png"/><Relationship Id="rId4" Type="http://schemas.openxmlformats.org/officeDocument/2006/relationships/image" Target="../media/image130.png"/></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8.xml"/><Relationship Id="rId1" Type="http://schemas.openxmlformats.org/officeDocument/2006/relationships/slideLayout" Target="../slideLayouts/slideLayout4.xml"/><Relationship Id="rId4" Type="http://schemas.openxmlformats.org/officeDocument/2006/relationships/image" Target="../media/image132.png"/></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9.xml"/><Relationship Id="rId1" Type="http://schemas.openxmlformats.org/officeDocument/2006/relationships/slideLayout" Target="../slideLayouts/slideLayout4.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2.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11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3.xml"/><Relationship Id="rId1"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image" Target="../media/image8.png"/></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0.png"/><Relationship Id="rId2" Type="http://schemas.openxmlformats.org/officeDocument/2006/relationships/notesSlide" Target="../notesSlides/notesSlide114.xml"/><Relationship Id="rId1" Type="http://schemas.openxmlformats.org/officeDocument/2006/relationships/slideLayout" Target="../slideLayouts/slideLayout4.xml"/><Relationship Id="rId6" Type="http://schemas.openxmlformats.org/officeDocument/2006/relationships/hyperlink" Target="https://archive.ics.uci.edu/dataset/9" TargetMode="External"/><Relationship Id="rId5" Type="http://schemas.openxmlformats.org/officeDocument/2006/relationships/image" Target="../media/image140.png"/><Relationship Id="rId4" Type="http://schemas.openxmlformats.org/officeDocument/2006/relationships/image" Target="../media/image139.png"/></Relationships>
</file>

<file path=ppt/slides/_rels/slide1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3.png"/><Relationship Id="rId2" Type="http://schemas.openxmlformats.org/officeDocument/2006/relationships/notesSlide" Target="../notesSlides/notesSlide115.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42.png"/><Relationship Id="rId4" Type="http://schemas.openxmlformats.org/officeDocument/2006/relationships/image" Target="../media/image141.png"/></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6.xml"/><Relationship Id="rId1" Type="http://schemas.openxmlformats.org/officeDocument/2006/relationships/slideLayout" Target="../slideLayouts/slideLayout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1.png"/></Relationships>
</file>

<file path=ppt/slides/_rels/slide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8.xml"/><Relationship Id="rId1" Type="http://schemas.openxmlformats.org/officeDocument/2006/relationships/slideLayout" Target="../slideLayouts/slideLayout4.xml"/><Relationship Id="rId5" Type="http://schemas.openxmlformats.org/officeDocument/2006/relationships/image" Target="../media/image147.png"/><Relationship Id="rId4" Type="http://schemas.openxmlformats.org/officeDocument/2006/relationships/image" Target="../media/image146.png"/></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9.xml"/><Relationship Id="rId1" Type="http://schemas.openxmlformats.org/officeDocument/2006/relationships/slideLayout" Target="../slideLayouts/slideLayout4.xml"/><Relationship Id="rId5" Type="http://schemas.openxmlformats.org/officeDocument/2006/relationships/image" Target="../media/image149.png"/><Relationship Id="rId4" Type="http://schemas.openxmlformats.org/officeDocument/2006/relationships/image" Target="../media/image14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53.png"/><Relationship Id="rId2" Type="http://schemas.openxmlformats.org/officeDocument/2006/relationships/notesSlide" Target="../notesSlides/notesSlide121.xml"/><Relationship Id="rId1" Type="http://schemas.openxmlformats.org/officeDocument/2006/relationships/slideLayout" Target="../slideLayouts/slideLayout4.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2.xml"/><Relationship Id="rId1" Type="http://schemas.openxmlformats.org/officeDocument/2006/relationships/slideLayout" Target="../slideLayouts/slideLayout4.xml"/><Relationship Id="rId4" Type="http://schemas.openxmlformats.org/officeDocument/2006/relationships/image" Target="../media/image154.png"/></Relationships>
</file>

<file path=ppt/slides/_rels/slide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6.xml"/><Relationship Id="rId1" Type="http://schemas.openxmlformats.org/officeDocument/2006/relationships/slideLayout" Target="../slideLayouts/slideLayout4.xml"/><Relationship Id="rId4" Type="http://schemas.openxmlformats.org/officeDocument/2006/relationships/image" Target="../media/image155.png"/></Relationships>
</file>

<file path=ppt/slides/_rels/slide1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7.xml"/><Relationship Id="rId1" Type="http://schemas.openxmlformats.org/officeDocument/2006/relationships/slideLayout" Target="../slideLayouts/slideLayout4.xml"/><Relationship Id="rId5" Type="http://schemas.openxmlformats.org/officeDocument/2006/relationships/image" Target="../media/image157.png"/><Relationship Id="rId4" Type="http://schemas.openxmlformats.org/officeDocument/2006/relationships/image" Target="../media/image156.png"/></Relationships>
</file>

<file path=ppt/slides/_rels/slide1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8.xml"/><Relationship Id="rId1" Type="http://schemas.openxmlformats.org/officeDocument/2006/relationships/slideLayout" Target="../slideLayouts/slideLayout4.xml"/><Relationship Id="rId4" Type="http://schemas.openxmlformats.org/officeDocument/2006/relationships/image" Target="../media/image158.png"/></Relationships>
</file>

<file path=ppt/slides/_rels/slide1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9.xml"/><Relationship Id="rId1" Type="http://schemas.openxmlformats.org/officeDocument/2006/relationships/slideLayout" Target="../slideLayouts/slideLayout4.xml"/><Relationship Id="rId4" Type="http://schemas.openxmlformats.org/officeDocument/2006/relationships/image" Target="../media/image15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1.xml"/><Relationship Id="rId1" Type="http://schemas.openxmlformats.org/officeDocument/2006/relationships/slideLayout" Target="../slideLayouts/slideLayout4.xml"/><Relationship Id="rId4" Type="http://schemas.openxmlformats.org/officeDocument/2006/relationships/image" Target="../media/image160.png"/></Relationships>
</file>

<file path=ppt/slides/_rels/slide1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2.xml"/><Relationship Id="rId1" Type="http://schemas.openxmlformats.org/officeDocument/2006/relationships/slideLayout" Target="../slideLayouts/slideLayout4.xml"/><Relationship Id="rId5" Type="http://schemas.openxmlformats.org/officeDocument/2006/relationships/image" Target="../media/image162.png"/><Relationship Id="rId4" Type="http://schemas.openxmlformats.org/officeDocument/2006/relationships/image" Target="../media/image161.png"/></Relationships>
</file>

<file path=ppt/slides/_rels/slide13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33.xml"/><Relationship Id="rId1" Type="http://schemas.openxmlformats.org/officeDocument/2006/relationships/slideLayout" Target="../slideLayouts/slideLayout4.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8.png"/></Relationships>
</file>

<file path=ppt/slides/_rels/slide13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3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5.xml"/><Relationship Id="rId1" Type="http://schemas.openxmlformats.org/officeDocument/2006/relationships/slideLayout" Target="../slideLayouts/slideLayout4.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1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6.xml"/><Relationship Id="rId1" Type="http://schemas.openxmlformats.org/officeDocument/2006/relationships/slideLayout" Target="../slideLayouts/slideLayout4.xml"/><Relationship Id="rId5" Type="http://schemas.openxmlformats.org/officeDocument/2006/relationships/image" Target="../media/image171.png"/><Relationship Id="rId4" Type="http://schemas.openxmlformats.org/officeDocument/2006/relationships/image" Target="../media/image170.png"/></Relationships>
</file>

<file path=ppt/slides/_rels/slide1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7.xml"/><Relationship Id="rId1" Type="http://schemas.openxmlformats.org/officeDocument/2006/relationships/slideLayout" Target="../slideLayouts/slideLayout4.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1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8.xml"/><Relationship Id="rId1" Type="http://schemas.openxmlformats.org/officeDocument/2006/relationships/slideLayout" Target="../slideLayouts/slideLayout4.xml"/><Relationship Id="rId5" Type="http://schemas.openxmlformats.org/officeDocument/2006/relationships/image" Target="../media/image176.png"/><Relationship Id="rId4" Type="http://schemas.openxmlformats.org/officeDocument/2006/relationships/image" Target="../media/image175.png"/></Relationships>
</file>

<file path=ppt/slides/_rels/slide13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0.png"/><Relationship Id="rId2" Type="http://schemas.openxmlformats.org/officeDocument/2006/relationships/notesSlide" Target="../notesSlides/notesSlide139.xml"/><Relationship Id="rId1" Type="http://schemas.openxmlformats.org/officeDocument/2006/relationships/slideLayout" Target="../slideLayouts/slideLayout4.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0.xml"/><Relationship Id="rId1" Type="http://schemas.openxmlformats.org/officeDocument/2006/relationships/slideLayout" Target="../slideLayouts/slideLayout4.xml"/><Relationship Id="rId5" Type="http://schemas.openxmlformats.org/officeDocument/2006/relationships/image" Target="../media/image182.png"/><Relationship Id="rId4" Type="http://schemas.openxmlformats.org/officeDocument/2006/relationships/image" Target="../media/image181.png"/></Relationships>
</file>

<file path=ppt/slides/_rels/slide1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1.xml"/><Relationship Id="rId1" Type="http://schemas.openxmlformats.org/officeDocument/2006/relationships/slideLayout" Target="../slideLayouts/slideLayout4.xml"/><Relationship Id="rId5" Type="http://schemas.openxmlformats.org/officeDocument/2006/relationships/image" Target="../media/image184.png"/><Relationship Id="rId4" Type="http://schemas.openxmlformats.org/officeDocument/2006/relationships/image" Target="../media/image183.png"/></Relationships>
</file>

<file path=ppt/slides/_rels/slide1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2.xml"/><Relationship Id="rId1" Type="http://schemas.openxmlformats.org/officeDocument/2006/relationships/slideLayout" Target="../slideLayouts/slideLayout4.xml"/><Relationship Id="rId5" Type="http://schemas.openxmlformats.org/officeDocument/2006/relationships/image" Target="../media/image186.png"/><Relationship Id="rId4" Type="http://schemas.openxmlformats.org/officeDocument/2006/relationships/image" Target="../media/image185.png"/></Relationships>
</file>

<file path=ppt/slides/_rels/slide1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7.xml"/><Relationship Id="rId1" Type="http://schemas.openxmlformats.org/officeDocument/2006/relationships/slideLayout" Target="../slideLayouts/slideLayout4.xml"/><Relationship Id="rId5" Type="http://schemas.openxmlformats.org/officeDocument/2006/relationships/hyperlink" Target="https://colab.research.google.com/drive/1yhPLP09Wb9tWygeWF3vFZ7FGD3aRnyEp" TargetMode="External"/><Relationship Id="rId4" Type="http://schemas.openxmlformats.org/officeDocument/2006/relationships/hyperlink" Target="https://www.google.com/url?q=https%3A%2F%2Fwww.kaggle.com%2Fdatasets%2Fvjchoudhary7%2Fcustomer-segmentation-tutorial-in-python"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9.xml"/><Relationship Id="rId1" Type="http://schemas.openxmlformats.org/officeDocument/2006/relationships/slideLayout" Target="../slideLayouts/slideLayout4.xml"/><Relationship Id="rId4" Type="http://schemas.openxmlformats.org/officeDocument/2006/relationships/image" Target="../media/image187.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51.xml"/><Relationship Id="rId1" Type="http://schemas.openxmlformats.org/officeDocument/2006/relationships/slideLayout" Target="../slideLayouts/slideLayout4.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8.png"/></Relationships>
</file>

<file path=ppt/slides/_rels/slide1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3.xml"/><Relationship Id="rId1" Type="http://schemas.openxmlformats.org/officeDocument/2006/relationships/slideLayout" Target="../slideLayouts/slideLayout4.xml"/><Relationship Id="rId4" Type="http://schemas.openxmlformats.org/officeDocument/2006/relationships/image" Target="../media/image191.png"/></Relationships>
</file>

<file path=ppt/slides/_rels/slide1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4.xml"/><Relationship Id="rId1" Type="http://schemas.openxmlformats.org/officeDocument/2006/relationships/slideLayout" Target="../slideLayouts/slideLayout4.xml"/><Relationship Id="rId4" Type="http://schemas.openxmlformats.org/officeDocument/2006/relationships/image" Target="../media/image192.png"/></Relationships>
</file>

<file path=ppt/slides/_rels/slide1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5.xml"/><Relationship Id="rId1" Type="http://schemas.openxmlformats.org/officeDocument/2006/relationships/slideLayout" Target="../slideLayouts/slideLayout4.xml"/><Relationship Id="rId4" Type="http://schemas.openxmlformats.org/officeDocument/2006/relationships/image" Target="../media/image192.png"/></Relationships>
</file>

<file path=ppt/slides/_rels/slide1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6.xml"/><Relationship Id="rId1" Type="http://schemas.openxmlformats.org/officeDocument/2006/relationships/slideLayout" Target="../slideLayouts/slideLayout4.xml"/><Relationship Id="rId4" Type="http://schemas.openxmlformats.org/officeDocument/2006/relationships/image" Target="../media/image193.png"/></Relationships>
</file>

<file path=ppt/slides/_rels/slide1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7.xml"/><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98.svg"/><Relationship Id="rId2" Type="http://schemas.openxmlformats.org/officeDocument/2006/relationships/notesSlide" Target="../notesSlides/notesSlide161.xml"/><Relationship Id="rId1" Type="http://schemas.openxmlformats.org/officeDocument/2006/relationships/slideLayout" Target="../slideLayouts/slideLayout4.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2.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3.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4.xml"/><Relationship Id="rId1" Type="http://schemas.openxmlformats.org/officeDocument/2006/relationships/slideLayout" Target="../slideLayouts/slideLayout4.xml"/><Relationship Id="rId4" Type="http://schemas.openxmlformats.org/officeDocument/2006/relationships/image" Target="../media/image199.png"/></Relationships>
</file>

<file path=ppt/slides/_rels/slide1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5.xml"/><Relationship Id="rId1" Type="http://schemas.openxmlformats.org/officeDocument/2006/relationships/slideLayout" Target="../slideLayouts/slideLayout4.xml"/><Relationship Id="rId4" Type="http://schemas.openxmlformats.org/officeDocument/2006/relationships/image" Target="../media/image200.png"/></Relationships>
</file>

<file path=ppt/slides/_rels/slide1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6.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7.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8.xml"/><Relationship Id="rId1" Type="http://schemas.openxmlformats.org/officeDocument/2006/relationships/slideLayout" Target="../slideLayouts/slideLayout4.xml"/><Relationship Id="rId6" Type="http://schemas.openxmlformats.org/officeDocument/2006/relationships/image" Target="../media/image203.svg"/><Relationship Id="rId5" Type="http://schemas.openxmlformats.org/officeDocument/2006/relationships/image" Target="../media/image202.png"/><Relationship Id="rId4" Type="http://schemas.openxmlformats.org/officeDocument/2006/relationships/image" Target="../media/image201.png"/></Relationships>
</file>

<file path=ppt/slides/_rels/slide1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0.xml"/><Relationship Id="rId1" Type="http://schemas.openxmlformats.org/officeDocument/2006/relationships/slideLayout" Target="../slideLayouts/slideLayout4.xml"/><Relationship Id="rId4" Type="http://schemas.openxmlformats.org/officeDocument/2006/relationships/image" Target="../media/image204.png"/></Relationships>
</file>

<file path=ppt/slides/_rels/slide1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1.xml"/><Relationship Id="rId1" Type="http://schemas.openxmlformats.org/officeDocument/2006/relationships/slideLayout" Target="../slideLayouts/slideLayout4.xml"/><Relationship Id="rId4" Type="http://schemas.openxmlformats.org/officeDocument/2006/relationships/image" Target="../media/image205.png"/></Relationships>
</file>

<file path=ppt/slides/_rels/slide1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2.xml"/><Relationship Id="rId1" Type="http://schemas.openxmlformats.org/officeDocument/2006/relationships/slideLayout" Target="../slideLayouts/slideLayout4.xml"/><Relationship Id="rId4" Type="http://schemas.openxmlformats.org/officeDocument/2006/relationships/image" Target="../media/image206.png"/></Relationships>
</file>

<file path=ppt/slides/_rels/slide1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3.xml"/><Relationship Id="rId1" Type="http://schemas.openxmlformats.org/officeDocument/2006/relationships/slideLayout" Target="../slideLayouts/slideLayout4.xml"/><Relationship Id="rId4" Type="http://schemas.openxmlformats.org/officeDocument/2006/relationships/image" Target="../media/image207.png"/></Relationships>
</file>

<file path=ppt/slides/_rels/slide1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5.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7.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8.xml"/><Relationship Id="rId1" Type="http://schemas.openxmlformats.org/officeDocument/2006/relationships/slideLayout" Target="../slideLayouts/slideLayout4.xml"/><Relationship Id="rId5" Type="http://schemas.openxmlformats.org/officeDocument/2006/relationships/image" Target="../media/image209.png"/><Relationship Id="rId4" Type="http://schemas.openxmlformats.org/officeDocument/2006/relationships/image" Target="../media/image208.png"/></Relationships>
</file>

<file path=ppt/slides/_rels/slide1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9.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0.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1.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3.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5.xml"/><Relationship Id="rId1" Type="http://schemas.openxmlformats.org/officeDocument/2006/relationships/slideLayout" Target="../slideLayouts/slideLayout4.xml"/><Relationship Id="rId4" Type="http://schemas.openxmlformats.org/officeDocument/2006/relationships/image" Target="../media/image211.png"/></Relationships>
</file>

<file path=ppt/slides/_rels/slide1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6.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7.xml"/><Relationship Id="rId1" Type="http://schemas.openxmlformats.org/officeDocument/2006/relationships/slideLayout" Target="../slideLayouts/slideLayout4.xml"/><Relationship Id="rId4" Type="http://schemas.openxmlformats.org/officeDocument/2006/relationships/hyperlink" Target="https://www.google.com/url?q=https%3A%2F%2Fwww.scribbr.com%2Fwp-content%2Fuploads%2F2020%2F02%2Fincome.data_.zip" TargetMode="External"/></Relationships>
</file>

<file path=ppt/slides/_rels/slide1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8.xml"/><Relationship Id="rId1" Type="http://schemas.openxmlformats.org/officeDocument/2006/relationships/slideLayout" Target="../slideLayouts/slideLayout4.xml"/><Relationship Id="rId5" Type="http://schemas.openxmlformats.org/officeDocument/2006/relationships/image" Target="../media/image213.png"/><Relationship Id="rId4" Type="http://schemas.openxmlformats.org/officeDocument/2006/relationships/image" Target="../media/image212.png"/></Relationships>
</file>

<file path=ppt/slides/_rels/slide1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9.xml"/><Relationship Id="rId1" Type="http://schemas.openxmlformats.org/officeDocument/2006/relationships/slideLayout" Target="../slideLayouts/slideLayout4.xml"/><Relationship Id="rId5" Type="http://schemas.openxmlformats.org/officeDocument/2006/relationships/image" Target="../media/image215.png"/><Relationship Id="rId4" Type="http://schemas.openxmlformats.org/officeDocument/2006/relationships/image" Target="../media/image21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0.xml"/><Relationship Id="rId1" Type="http://schemas.openxmlformats.org/officeDocument/2006/relationships/slideLayout" Target="../slideLayouts/slideLayout4.xml"/><Relationship Id="rId5" Type="http://schemas.openxmlformats.org/officeDocument/2006/relationships/image" Target="../media/image217.png"/><Relationship Id="rId4" Type="http://schemas.openxmlformats.org/officeDocument/2006/relationships/image" Target="../media/image216.png"/></Relationships>
</file>

<file path=ppt/slides/_rels/slide1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1.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2.xml"/><Relationship Id="rId1" Type="http://schemas.openxmlformats.org/officeDocument/2006/relationships/slideLayout" Target="../slideLayouts/slideLayout4.xml"/><Relationship Id="rId4" Type="http://schemas.openxmlformats.org/officeDocument/2006/relationships/image" Target="../media/image215.png"/></Relationships>
</file>

<file path=ppt/slides/_rels/slide1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3.xml"/><Relationship Id="rId1" Type="http://schemas.openxmlformats.org/officeDocument/2006/relationships/slideLayout" Target="../slideLayouts/slideLayout4.xml"/><Relationship Id="rId4" Type="http://schemas.openxmlformats.org/officeDocument/2006/relationships/image" Target="../media/image216.png"/></Relationships>
</file>

<file path=ppt/slides/_rels/slide1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5.xml"/><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6.xml"/><Relationship Id="rId1" Type="http://schemas.openxmlformats.org/officeDocument/2006/relationships/slideLayout" Target="../slideLayouts/slideLayout4.xml"/><Relationship Id="rId5" Type="http://schemas.openxmlformats.org/officeDocument/2006/relationships/image" Target="../media/image219.png"/><Relationship Id="rId4" Type="http://schemas.openxmlformats.org/officeDocument/2006/relationships/image" Target="../media/image218.png"/></Relationships>
</file>

<file path=ppt/slides/_rels/slide1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7.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8.xml"/><Relationship Id="rId1" Type="http://schemas.openxmlformats.org/officeDocument/2006/relationships/slideLayout" Target="../slideLayouts/slideLayout4.xml"/><Relationship Id="rId5" Type="http://schemas.openxmlformats.org/officeDocument/2006/relationships/image" Target="../media/image221.png"/><Relationship Id="rId4" Type="http://schemas.openxmlformats.org/officeDocument/2006/relationships/image" Target="../media/image220.png"/></Relationships>
</file>

<file path=ppt/slides/_rels/slide1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0.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1.xml"/><Relationship Id="rId1" Type="http://schemas.openxmlformats.org/officeDocument/2006/relationships/slideLayout" Target="../slideLayouts/slideLayout4.xml"/><Relationship Id="rId5" Type="http://schemas.openxmlformats.org/officeDocument/2006/relationships/image" Target="../media/image223.png"/><Relationship Id="rId4" Type="http://schemas.openxmlformats.org/officeDocument/2006/relationships/image" Target="../media/image222.png"/></Relationships>
</file>

<file path=ppt/slides/_rels/slide2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2.xml"/><Relationship Id="rId1" Type="http://schemas.openxmlformats.org/officeDocument/2006/relationships/slideLayout" Target="../slideLayouts/slideLayout4.xml"/><Relationship Id="rId4" Type="http://schemas.openxmlformats.org/officeDocument/2006/relationships/image" Target="../media/image223.png"/></Relationships>
</file>

<file path=ppt/slides/_rels/slide2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3.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4.xml"/><Relationship Id="rId1" Type="http://schemas.openxmlformats.org/officeDocument/2006/relationships/slideLayout" Target="../slideLayouts/slideLayout4.xml"/><Relationship Id="rId5" Type="http://schemas.openxmlformats.org/officeDocument/2006/relationships/image" Target="../media/image225.png"/><Relationship Id="rId4" Type="http://schemas.openxmlformats.org/officeDocument/2006/relationships/image" Target="../media/image224.png"/></Relationships>
</file>

<file path=ppt/slides/_rels/slide2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5.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6.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7.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8.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0.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1.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2.xml"/><Relationship Id="rId1" Type="http://schemas.openxmlformats.org/officeDocument/2006/relationships/slideLayout" Target="../slideLayouts/slideLayout4.xml"/><Relationship Id="rId4" Type="http://schemas.openxmlformats.org/officeDocument/2006/relationships/hyperlink" Target="https://www.google.com/url?q=https%3A%2F%2Fwww.scribbr.com%2Fwp-content%2Fuploads%2F2020%2F02%2Fheart.data_.zip"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3.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4.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5.xml"/><Relationship Id="rId1" Type="http://schemas.openxmlformats.org/officeDocument/2006/relationships/slideLayout" Target="../slideLayouts/slideLayout4.xml"/><Relationship Id="rId4" Type="http://schemas.openxmlformats.org/officeDocument/2006/relationships/image" Target="../media/image226.png"/></Relationships>
</file>

<file path=ppt/slides/_rels/slide2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6.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7.xml"/><Relationship Id="rId1" Type="http://schemas.openxmlformats.org/officeDocument/2006/relationships/slideLayout" Target="../slideLayouts/slideLayout4.xml"/><Relationship Id="rId5" Type="http://schemas.openxmlformats.org/officeDocument/2006/relationships/image" Target="../media/image228.png"/><Relationship Id="rId4" Type="http://schemas.openxmlformats.org/officeDocument/2006/relationships/image" Target="../media/image227.png"/></Relationships>
</file>

<file path=ppt/slides/_rels/slide2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8.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19.xml"/><Relationship Id="rId1" Type="http://schemas.openxmlformats.org/officeDocument/2006/relationships/slideLayout" Target="../slideLayouts/slideLayout4.xml"/><Relationship Id="rId5" Type="http://schemas.openxmlformats.org/officeDocument/2006/relationships/image" Target="../media/image230.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2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20.xml"/><Relationship Id="rId1" Type="http://schemas.openxmlformats.org/officeDocument/2006/relationships/slideLayout" Target="../slideLayouts/slideLayout4.xml"/><Relationship Id="rId5" Type="http://schemas.openxmlformats.org/officeDocument/2006/relationships/image" Target="../media/image232.png"/><Relationship Id="rId4" Type="http://schemas.openxmlformats.org/officeDocument/2006/relationships/image" Target="../media/image8.png"/></Relationships>
</file>

<file path=ppt/slides/_rels/slide22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21.xml"/><Relationship Id="rId1" Type="http://schemas.openxmlformats.org/officeDocument/2006/relationships/slideLayout" Target="../slideLayouts/slideLayout4.xml"/><Relationship Id="rId5" Type="http://schemas.openxmlformats.org/officeDocument/2006/relationships/image" Target="../media/image233.png"/><Relationship Id="rId4" Type="http://schemas.openxmlformats.org/officeDocument/2006/relationships/image" Target="../media/image8.png"/></Relationships>
</file>

<file path=ppt/slides/_rels/slide22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22.xml"/><Relationship Id="rId1" Type="http://schemas.openxmlformats.org/officeDocument/2006/relationships/slideLayout" Target="../slideLayouts/slideLayout4.xml"/><Relationship Id="rId5" Type="http://schemas.openxmlformats.org/officeDocument/2006/relationships/image" Target="../media/image235.png"/><Relationship Id="rId4" Type="http://schemas.openxmlformats.org/officeDocument/2006/relationships/image" Target="../media/image8.png"/></Relationships>
</file>

<file path=ppt/slides/_rels/slide22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23.xml"/><Relationship Id="rId1" Type="http://schemas.openxmlformats.org/officeDocument/2006/relationships/slideLayout" Target="../slideLayouts/slideLayout4.xml"/><Relationship Id="rId5" Type="http://schemas.openxmlformats.org/officeDocument/2006/relationships/image" Target="../media/image237.png"/><Relationship Id="rId4" Type="http://schemas.openxmlformats.org/officeDocument/2006/relationships/image" Target="../media/image8.png"/></Relationships>
</file>

<file path=ppt/slides/_rels/slide2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4.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5.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6.xml"/><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8.png"/><Relationship Id="rId7" Type="http://schemas.openxmlformats.org/officeDocument/2006/relationships/image" Target="../media/image241.png"/><Relationship Id="rId2" Type="http://schemas.openxmlformats.org/officeDocument/2006/relationships/notesSlide" Target="../notesSlides/notesSlide227.xml"/><Relationship Id="rId1" Type="http://schemas.openxmlformats.org/officeDocument/2006/relationships/slideLayout" Target="../slideLayouts/slideLayout4.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s>
</file>

<file path=ppt/slides/_rels/slide2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8.xml"/><Relationship Id="rId1" Type="http://schemas.openxmlformats.org/officeDocument/2006/relationships/slideLayout" Target="../slideLayouts/slideLayout4.xml"/><Relationship Id="rId5" Type="http://schemas.openxmlformats.org/officeDocument/2006/relationships/image" Target="../media/image244.png"/><Relationship Id="rId4" Type="http://schemas.openxmlformats.org/officeDocument/2006/relationships/image" Target="../media/image243.png"/></Relationships>
</file>

<file path=ppt/slides/_rels/slide229.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8.png"/><Relationship Id="rId7" Type="http://schemas.openxmlformats.org/officeDocument/2006/relationships/image" Target="../media/image248.png"/><Relationship Id="rId2" Type="http://schemas.openxmlformats.org/officeDocument/2006/relationships/notesSlide" Target="../notesSlides/notesSlide229.xml"/><Relationship Id="rId1" Type="http://schemas.openxmlformats.org/officeDocument/2006/relationships/slideLayout" Target="../slideLayouts/slideLayout4.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 Id="rId9" Type="http://schemas.openxmlformats.org/officeDocument/2006/relationships/image" Target="../media/image250.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0.xml"/><Relationship Id="rId1" Type="http://schemas.openxmlformats.org/officeDocument/2006/relationships/slideLayout" Target="../slideLayouts/slideLayout4.xml"/><Relationship Id="rId5" Type="http://schemas.openxmlformats.org/officeDocument/2006/relationships/image" Target="../media/image252.png"/><Relationship Id="rId4" Type="http://schemas.openxmlformats.org/officeDocument/2006/relationships/image" Target="../media/image251.png"/></Relationships>
</file>

<file path=ppt/slides/_rels/slide2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1.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2.xml"/><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56.png"/><Relationship Id="rId2" Type="http://schemas.openxmlformats.org/officeDocument/2006/relationships/notesSlide" Target="../notesSlides/notesSlide233.xml"/><Relationship Id="rId1" Type="http://schemas.openxmlformats.org/officeDocument/2006/relationships/slideLayout" Target="../slideLayouts/slideLayout4.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2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4.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5.xml"/><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6.xml"/><Relationship Id="rId1" Type="http://schemas.openxmlformats.org/officeDocument/2006/relationships/slideLayout" Target="../slideLayouts/slideLayout4.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237.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8.png"/><Relationship Id="rId7" Type="http://schemas.openxmlformats.org/officeDocument/2006/relationships/image" Target="../media/image263.png"/><Relationship Id="rId2" Type="http://schemas.openxmlformats.org/officeDocument/2006/relationships/notesSlide" Target="../notesSlides/notesSlide237.xml"/><Relationship Id="rId1" Type="http://schemas.openxmlformats.org/officeDocument/2006/relationships/slideLayout" Target="../slideLayouts/slideLayout4.xml"/><Relationship Id="rId6" Type="http://schemas.openxmlformats.org/officeDocument/2006/relationships/image" Target="../media/image262.png"/><Relationship Id="rId5" Type="http://schemas.openxmlformats.org/officeDocument/2006/relationships/image" Target="../media/image261.png"/><Relationship Id="rId4" Type="http://schemas.openxmlformats.org/officeDocument/2006/relationships/image" Target="../media/image260.png"/><Relationship Id="rId9" Type="http://schemas.openxmlformats.org/officeDocument/2006/relationships/image" Target="../media/image265.png"/></Relationships>
</file>

<file path=ppt/slides/_rels/slide2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8.xml"/><Relationship Id="rId1" Type="http://schemas.openxmlformats.org/officeDocument/2006/relationships/slideLayout" Target="../slideLayouts/slideLayout4.xml"/><Relationship Id="rId4" Type="http://schemas.openxmlformats.org/officeDocument/2006/relationships/image" Target="../media/image266.png"/></Relationships>
</file>

<file path=ppt/slides/_rels/slide2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9.xml"/><Relationship Id="rId1" Type="http://schemas.openxmlformats.org/officeDocument/2006/relationships/slideLayout" Target="../slideLayouts/slideLayout4.xml"/><Relationship Id="rId4" Type="http://schemas.openxmlformats.org/officeDocument/2006/relationships/image" Target="../media/image266.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6.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4.xml"/><Relationship Id="rId6" Type="http://schemas.openxmlformats.org/officeDocument/2006/relationships/image" Target="../media/image8.png"/><Relationship Id="rId5" Type="http://schemas.openxmlformats.org/officeDocument/2006/relationships/image" Target="../media/image35.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8.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21.xml"/><Relationship Id="rId6" Type="http://schemas.openxmlformats.org/officeDocument/2006/relationships/image" Target="../media/image8.png"/><Relationship Id="rId5" Type="http://schemas.openxmlformats.org/officeDocument/2006/relationships/image" Target="../media/image51.png"/><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26.xml"/><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2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28.xml"/><Relationship Id="rId4" Type="http://schemas.openxmlformats.org/officeDocument/2006/relationships/image" Target="../media/image8.png"/></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29.xml"/><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30.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3.xml"/><Relationship Id="rId1" Type="http://schemas.openxmlformats.org/officeDocument/2006/relationships/slideLayout" Target="../slideLayouts/slideLayout31.xml"/><Relationship Id="rId4" Type="http://schemas.openxmlformats.org/officeDocument/2006/relationships/image" Target="../media/image8.png"/></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3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75.xml"/><Relationship Id="rId1" Type="http://schemas.openxmlformats.org/officeDocument/2006/relationships/slideLayout" Target="../slideLayouts/slideLayout3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34.xml"/><Relationship Id="rId5" Type="http://schemas.openxmlformats.org/officeDocument/2006/relationships/image" Target="../media/image8.png"/><Relationship Id="rId4" Type="http://schemas.openxmlformats.org/officeDocument/2006/relationships/image" Target="../media/image70.png"/></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35.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35.xml"/><Relationship Id="rId5" Type="http://schemas.openxmlformats.org/officeDocument/2006/relationships/image" Target="../media/image8.png"/><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79.xml"/><Relationship Id="rId1" Type="http://schemas.openxmlformats.org/officeDocument/2006/relationships/slideLayout" Target="../slideLayouts/slideLayout36.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png"/><Relationship Id="rId4" Type="http://schemas.openxmlformats.org/officeDocument/2006/relationships/image" Target="../media/image75.png"/><Relationship Id="rId9" Type="http://schemas.openxmlformats.org/officeDocument/2006/relationships/image" Target="../media/image80.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0.xml"/><Relationship Id="rId1" Type="http://schemas.openxmlformats.org/officeDocument/2006/relationships/slideLayout" Target="../slideLayouts/slideLayout37.xml"/><Relationship Id="rId5" Type="http://schemas.openxmlformats.org/officeDocument/2006/relationships/image" Target="../media/image8.png"/><Relationship Id="rId4" Type="http://schemas.openxmlformats.org/officeDocument/2006/relationships/image" Target="../media/image82.png"/></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1.xml"/><Relationship Id="rId1" Type="http://schemas.openxmlformats.org/officeDocument/2006/relationships/slideLayout" Target="../slideLayouts/slideLayout38.xml"/><Relationship Id="rId4" Type="http://schemas.openxmlformats.org/officeDocument/2006/relationships/image" Target="../media/image83.png"/></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2.xml"/><Relationship Id="rId1" Type="http://schemas.openxmlformats.org/officeDocument/2006/relationships/slideLayout" Target="../slideLayouts/slideLayout38.xml"/><Relationship Id="rId4" Type="http://schemas.openxmlformats.org/officeDocument/2006/relationships/image" Target="../media/image8.png"/></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3.xml"/><Relationship Id="rId1" Type="http://schemas.openxmlformats.org/officeDocument/2006/relationships/slideLayout" Target="../slideLayouts/slideLayout39.xml"/><Relationship Id="rId5" Type="http://schemas.openxmlformats.org/officeDocument/2006/relationships/image" Target="../media/image85.png"/><Relationship Id="rId4" Type="http://schemas.openxmlformats.org/officeDocument/2006/relationships/image" Target="../media/image84.png"/></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7.xml"/><Relationship Id="rId1" Type="http://schemas.openxmlformats.org/officeDocument/2006/relationships/slideLayout" Target="../slideLayouts/slideLayout4.xml"/><Relationship Id="rId5" Type="http://schemas.openxmlformats.org/officeDocument/2006/relationships/image" Target="../media/image91.png"/><Relationship Id="rId4" Type="http://schemas.openxmlformats.org/officeDocument/2006/relationships/image" Target="../media/image90.png"/></Relationships>
</file>

<file path=ppt/slides/_rels/slide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8.xml"/><Relationship Id="rId1" Type="http://schemas.openxmlformats.org/officeDocument/2006/relationships/slideLayout" Target="../slideLayouts/slideLayout4.xml"/><Relationship Id="rId5" Type="http://schemas.openxmlformats.org/officeDocument/2006/relationships/hyperlink" Target="https://www.kaggle.com/bmarco/health-insurance-data?select=insurance.csv" TargetMode="External"/><Relationship Id="rId4" Type="http://schemas.openxmlformats.org/officeDocument/2006/relationships/image" Target="../media/image40.png"/></Relationships>
</file>

<file path=ppt/slides/_rels/slide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9.xml"/><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0.xml"/><Relationship Id="rId1" Type="http://schemas.openxmlformats.org/officeDocument/2006/relationships/slideLayout" Target="../slideLayouts/slideLayout4.xml"/><Relationship Id="rId5" Type="http://schemas.openxmlformats.org/officeDocument/2006/relationships/image" Target="../media/image96.png"/><Relationship Id="rId4" Type="http://schemas.openxmlformats.org/officeDocument/2006/relationships/image" Target="../media/image95.png"/></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1.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9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1.png"/><Relationship Id="rId2" Type="http://schemas.openxmlformats.org/officeDocument/2006/relationships/notesSlide" Target="../notesSlides/notesSlide92.xml"/><Relationship Id="rId1" Type="http://schemas.openxmlformats.org/officeDocument/2006/relationships/slideLayout" Target="../slideLayouts/slideLayout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3.xml"/><Relationship Id="rId1" Type="http://schemas.openxmlformats.org/officeDocument/2006/relationships/slideLayout" Target="../slideLayouts/slideLayout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8.png"/><Relationship Id="rId2" Type="http://schemas.openxmlformats.org/officeDocument/2006/relationships/notesSlide" Target="../notesSlides/notesSlide94.xml"/><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6.xml"/><Relationship Id="rId1" Type="http://schemas.openxmlformats.org/officeDocument/2006/relationships/slideLayout" Target="../slideLayouts/slideLayout4.xml"/><Relationship Id="rId5" Type="http://schemas.openxmlformats.org/officeDocument/2006/relationships/image" Target="../media/image109.png"/><Relationship Id="rId4" Type="http://schemas.openxmlformats.org/officeDocument/2006/relationships/image" Target="../media/image107.png"/></Relationships>
</file>

<file path=ppt/slides/_rels/slide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7.xml"/><Relationship Id="rId1" Type="http://schemas.openxmlformats.org/officeDocument/2006/relationships/slideLayout" Target="../slideLayouts/slideLayout4.xml"/><Relationship Id="rId5" Type="http://schemas.openxmlformats.org/officeDocument/2006/relationships/image" Target="../media/image111.png"/><Relationship Id="rId4" Type="http://schemas.openxmlformats.org/officeDocument/2006/relationships/image" Target="../media/image110.png"/></Relationships>
</file>

<file path=ppt/slides/_rels/slide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8.xml"/><Relationship Id="rId1" Type="http://schemas.openxmlformats.org/officeDocument/2006/relationships/slideLayout" Target="../slideLayouts/slideLayout4.xml"/><Relationship Id="rId5" Type="http://schemas.openxmlformats.org/officeDocument/2006/relationships/image" Target="../media/image113.png"/><Relationship Id="rId4" Type="http://schemas.openxmlformats.org/officeDocument/2006/relationships/image" Target="../media/image112.png"/></Relationships>
</file>

<file path=ppt/slides/_rels/slide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9.xml"/><Relationship Id="rId1" Type="http://schemas.openxmlformats.org/officeDocument/2006/relationships/slideLayout" Target="../slideLayouts/slideLayout4.xml"/><Relationship Id="rId5" Type="http://schemas.openxmlformats.org/officeDocument/2006/relationships/image" Target="../media/image11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783205"/>
            <a:ext cx="7415927" cy="1064657"/>
          </a:xfrm>
          <a:prstGeom prst="rect">
            <a:avLst/>
          </a:prstGeom>
          <a:noFill/>
          <a:ln/>
        </p:spPr>
        <p:txBody>
          <a:bodyPr wrap="none" lIns="0" tIns="0" rIns="0" bIns="0" rtlCol="0" anchor="t"/>
          <a:lstStyle/>
          <a:p>
            <a:pPr marL="0" indent="0" algn="l">
              <a:lnSpc>
                <a:spcPts val="8350"/>
              </a:lnSpc>
              <a:buNone/>
            </a:pPr>
            <a:r>
              <a:rPr lang="en-US" sz="6700" dirty="0">
                <a:solidFill>
                  <a:srgbClr val="272D45"/>
                </a:solidFill>
                <a:latin typeface="Kanit Light" pitchFamily="34" charset="0"/>
                <a:ea typeface="Kanit Light" pitchFamily="34" charset="-122"/>
                <a:cs typeface="Kanit Light" pitchFamily="34" charset="-120"/>
              </a:rPr>
              <a:t>Makine Öğrenmesi</a:t>
            </a:r>
            <a:endParaRPr lang="en-US" sz="6700" dirty="0">
              <a:latin typeface="Kanit Light" panose="020B0604020202020204" charset="-34"/>
            </a:endParaRPr>
          </a:p>
        </p:txBody>
      </p:sp>
      <p:sp>
        <p:nvSpPr>
          <p:cNvPr id="4" name="Text 1"/>
          <p:cNvSpPr/>
          <p:nvPr/>
        </p:nvSpPr>
        <p:spPr>
          <a:xfrm>
            <a:off x="4145856" y="4114800"/>
            <a:ext cx="3703320" cy="462796"/>
          </a:xfrm>
          <a:prstGeom prst="rect">
            <a:avLst/>
          </a:prstGeom>
          <a:noFill/>
          <a:ln/>
        </p:spPr>
        <p:txBody>
          <a:bodyPr wrap="none" lIns="0" tIns="0" rIns="0" bIns="0" rtlCol="0" anchor="t"/>
          <a:lstStyle/>
          <a:p>
            <a:pPr marL="0" indent="0" algn="l">
              <a:lnSpc>
                <a:spcPts val="3600"/>
              </a:lnSpc>
              <a:buNone/>
            </a:pPr>
            <a:r>
              <a:rPr lang="en-US" sz="2900" dirty="0">
                <a:solidFill>
                  <a:srgbClr val="272D45"/>
                </a:solidFill>
                <a:latin typeface="Kanit Light" pitchFamily="34" charset="0"/>
                <a:ea typeface="Kanit Light" pitchFamily="34" charset="-122"/>
                <a:cs typeface="Kanit Light" pitchFamily="34" charset="-120"/>
              </a:rPr>
              <a:t>Öğr. Gör. Züber Doğan</a:t>
            </a:r>
            <a:endParaRPr lang="en-US" sz="2900" dirty="0">
              <a:latin typeface="Kanit Light" panose="020B0604020202020204" charset="-34"/>
            </a:endParaRPr>
          </a:p>
        </p:txBody>
      </p:sp>
      <p:sp>
        <p:nvSpPr>
          <p:cNvPr id="5" name="Text 2"/>
          <p:cNvSpPr/>
          <p:nvPr/>
        </p:nvSpPr>
        <p:spPr>
          <a:xfrm>
            <a:off x="864037" y="5051227"/>
            <a:ext cx="7415927" cy="395049"/>
          </a:xfrm>
          <a:prstGeom prst="rect">
            <a:avLst/>
          </a:prstGeom>
          <a:noFill/>
          <a:ln/>
        </p:spPr>
        <p:txBody>
          <a:bodyPr wrap="none" lIns="0" tIns="0" rIns="0" bIns="0" rtlCol="0" anchor="t"/>
          <a:lstStyle/>
          <a:p>
            <a:pPr marL="0" indent="0">
              <a:lnSpc>
                <a:spcPts val="3100"/>
              </a:lnSpc>
              <a:buNone/>
            </a:pPr>
            <a:endParaRPr lang="en-US" sz="1900" dirty="0">
              <a:latin typeface="Kanit Light" panose="020B0604020202020204" charset="-3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2095" y="663773"/>
            <a:ext cx="3921085" cy="490061"/>
          </a:xfrm>
          <a:prstGeom prst="rect">
            <a:avLst/>
          </a:prstGeom>
          <a:noFill/>
          <a:ln/>
        </p:spPr>
        <p:txBody>
          <a:bodyPr wrap="none" lIns="0" tIns="0" rIns="0" bIns="0" rtlCol="0" anchor="t"/>
          <a:lstStyle/>
          <a:p>
            <a:pPr marL="0" indent="0">
              <a:lnSpc>
                <a:spcPts val="3850"/>
              </a:lnSpc>
              <a:buNone/>
            </a:pPr>
            <a:r>
              <a:rPr lang="tr-TR" sz="3050" dirty="0">
                <a:solidFill>
                  <a:srgbClr val="272D45"/>
                </a:solidFill>
                <a:latin typeface="Kanit Light" pitchFamily="34" charset="0"/>
                <a:ea typeface="Kanit Light" pitchFamily="34" charset="-122"/>
                <a:cs typeface="Kanit Light" pitchFamily="34" charset="-120"/>
              </a:rPr>
              <a:t>Ders Bölümleri</a:t>
            </a:r>
            <a:endParaRPr lang="en-US" sz="3050" dirty="0">
              <a:latin typeface="Kanit Light" panose="020B0604020202020204" charset="-34"/>
            </a:endParaRPr>
          </a:p>
        </p:txBody>
      </p:sp>
      <p:pic>
        <p:nvPicPr>
          <p:cNvPr id="3" name="Image 0" descr="preencoded.png"/>
          <p:cNvPicPr>
            <a:picLocks noChangeAspect="1"/>
          </p:cNvPicPr>
          <p:nvPr/>
        </p:nvPicPr>
        <p:blipFill>
          <a:blip r:embed="rId3"/>
          <a:stretch>
            <a:fillRect/>
          </a:stretch>
        </p:blipFill>
        <p:spPr>
          <a:xfrm>
            <a:off x="1520904" y="1467445"/>
            <a:ext cx="1107043" cy="684133"/>
          </a:xfrm>
          <a:prstGeom prst="rect">
            <a:avLst/>
          </a:prstGeom>
        </p:spPr>
      </p:pic>
      <p:sp>
        <p:nvSpPr>
          <p:cNvPr id="4" name="Text 1"/>
          <p:cNvSpPr/>
          <p:nvPr/>
        </p:nvSpPr>
        <p:spPr>
          <a:xfrm>
            <a:off x="1094184" y="2347555"/>
            <a:ext cx="1960483" cy="245031"/>
          </a:xfrm>
          <a:prstGeom prst="rect">
            <a:avLst/>
          </a:prstGeom>
          <a:noFill/>
          <a:ln/>
        </p:spPr>
        <p:txBody>
          <a:bodyPr wrap="none" lIns="0" tIns="0" rIns="0" bIns="0" rtlCol="0" anchor="t"/>
          <a:lstStyle/>
          <a:p>
            <a:pPr marL="0" indent="0" algn="ctr">
              <a:lnSpc>
                <a:spcPts val="1900"/>
              </a:lnSpc>
              <a:buNone/>
            </a:pPr>
            <a:r>
              <a:rPr lang="en-US" sz="1500" dirty="0">
                <a:solidFill>
                  <a:srgbClr val="2C3249"/>
                </a:solidFill>
                <a:latin typeface="Kanit Light" pitchFamily="34" charset="0"/>
                <a:ea typeface="Kanit Light" pitchFamily="34" charset="-122"/>
                <a:cs typeface="Kanit Light" pitchFamily="34" charset="-120"/>
              </a:rPr>
              <a:t>1. Yapay Zekâ</a:t>
            </a:r>
            <a:endParaRPr lang="en-US" sz="1500" dirty="0">
              <a:latin typeface="Kanit Light" panose="020B0604020202020204" charset="-34"/>
            </a:endParaRPr>
          </a:p>
        </p:txBody>
      </p:sp>
      <p:sp>
        <p:nvSpPr>
          <p:cNvPr id="5" name="Text 2"/>
          <p:cNvSpPr/>
          <p:nvPr/>
        </p:nvSpPr>
        <p:spPr>
          <a:xfrm>
            <a:off x="572095" y="2686645"/>
            <a:ext cx="3004661" cy="501729"/>
          </a:xfrm>
          <a:prstGeom prst="rect">
            <a:avLst/>
          </a:prstGeom>
          <a:noFill/>
          <a:ln/>
        </p:spPr>
        <p:txBody>
          <a:bodyPr wrap="square" lIns="0" tIns="0" rIns="0" bIns="0" rtlCol="0" anchor="t"/>
          <a:lstStyle/>
          <a:p>
            <a:pPr marL="0" indent="0" algn="ctr">
              <a:lnSpc>
                <a:spcPts val="1950"/>
              </a:lnSpc>
              <a:buNone/>
            </a:pPr>
            <a:r>
              <a:rPr lang="en-US" sz="1200" dirty="0">
                <a:solidFill>
                  <a:srgbClr val="2C3249"/>
                </a:solidFill>
                <a:latin typeface="Kanit Light" panose="020B0604020202020204" charset="-34"/>
                <a:ea typeface="Martel Sans" pitchFamily="34" charset="-122"/>
                <a:cs typeface="Kanit Light" panose="020B0604020202020204" charset="-34"/>
              </a:rPr>
              <a:t>Yapay Zekâ, Makine Öğrenme</a:t>
            </a:r>
            <a:r>
              <a:rPr lang="tr-TR" sz="1200" dirty="0">
                <a:solidFill>
                  <a:srgbClr val="2C3249"/>
                </a:solidFill>
                <a:latin typeface="Kanit Light" panose="020B0604020202020204" charset="-34"/>
                <a:ea typeface="Martel Sans" pitchFamily="34" charset="-122"/>
                <a:cs typeface="Kanit Light" panose="020B0604020202020204" charset="-34"/>
              </a:rPr>
              <a:t>si</a:t>
            </a:r>
            <a:r>
              <a:rPr lang="en-US" sz="1200" dirty="0">
                <a:solidFill>
                  <a:srgbClr val="2C3249"/>
                </a:solidFill>
                <a:latin typeface="Kanit Light" panose="020B0604020202020204" charset="-34"/>
                <a:ea typeface="Martel Sans" pitchFamily="34" charset="-122"/>
                <a:cs typeface="Kanit Light" panose="020B0604020202020204" charset="-34"/>
              </a:rPr>
              <a:t> ve İlişkili Temel Kavramlar</a:t>
            </a:r>
            <a:endParaRPr lang="en-US" sz="1200" dirty="0">
              <a:latin typeface="Kanit Light" panose="020B0604020202020204" charset="-34"/>
            </a:endParaRPr>
          </a:p>
        </p:txBody>
      </p:sp>
      <p:pic>
        <p:nvPicPr>
          <p:cNvPr id="6" name="Image 1" descr="preencoded.png"/>
          <p:cNvPicPr>
            <a:picLocks noChangeAspect="1"/>
          </p:cNvPicPr>
          <p:nvPr/>
        </p:nvPicPr>
        <p:blipFill>
          <a:blip r:embed="rId4"/>
          <a:stretch>
            <a:fillRect/>
          </a:stretch>
        </p:blipFill>
        <p:spPr>
          <a:xfrm>
            <a:off x="4760833" y="1467445"/>
            <a:ext cx="1107162" cy="684252"/>
          </a:xfrm>
          <a:prstGeom prst="rect">
            <a:avLst/>
          </a:prstGeom>
        </p:spPr>
      </p:pic>
      <p:sp>
        <p:nvSpPr>
          <p:cNvPr id="7" name="Text 3"/>
          <p:cNvSpPr/>
          <p:nvPr/>
        </p:nvSpPr>
        <p:spPr>
          <a:xfrm>
            <a:off x="4148376" y="2347674"/>
            <a:ext cx="2331958" cy="245031"/>
          </a:xfrm>
          <a:prstGeom prst="rect">
            <a:avLst/>
          </a:prstGeom>
          <a:noFill/>
          <a:ln/>
        </p:spPr>
        <p:txBody>
          <a:bodyPr wrap="none" lIns="0" tIns="0" rIns="0" bIns="0" rtlCol="0" anchor="t"/>
          <a:lstStyle/>
          <a:p>
            <a:pPr marL="0" indent="0" algn="ctr">
              <a:lnSpc>
                <a:spcPts val="1900"/>
              </a:lnSpc>
              <a:buNone/>
            </a:pPr>
            <a:r>
              <a:rPr lang="en-US" sz="1500" dirty="0">
                <a:solidFill>
                  <a:srgbClr val="2C3249"/>
                </a:solidFill>
                <a:latin typeface="Kanit Light" pitchFamily="34" charset="0"/>
                <a:ea typeface="Kanit Light" pitchFamily="34" charset="-122"/>
                <a:cs typeface="Kanit Light" pitchFamily="34" charset="-120"/>
              </a:rPr>
              <a:t>2. Makine Öğrenmesi Süreci</a:t>
            </a:r>
            <a:endParaRPr lang="en-US" sz="1500" dirty="0">
              <a:latin typeface="Kanit Light" panose="020B0604020202020204" charset="-34"/>
            </a:endParaRPr>
          </a:p>
        </p:txBody>
      </p:sp>
      <p:sp>
        <p:nvSpPr>
          <p:cNvPr id="8" name="Text 4"/>
          <p:cNvSpPr/>
          <p:nvPr/>
        </p:nvSpPr>
        <p:spPr>
          <a:xfrm>
            <a:off x="3812024" y="2686764"/>
            <a:ext cx="3004780" cy="501729"/>
          </a:xfrm>
          <a:prstGeom prst="rect">
            <a:avLst/>
          </a:prstGeom>
          <a:noFill/>
          <a:ln/>
        </p:spPr>
        <p:txBody>
          <a:bodyPr wrap="square" lIns="0" tIns="0" rIns="0" bIns="0" rtlCol="0" anchor="t"/>
          <a:lstStyle/>
          <a:p>
            <a:pPr marL="0" indent="0" algn="ctr">
              <a:lnSpc>
                <a:spcPts val="1950"/>
              </a:lnSpc>
              <a:buNone/>
            </a:pPr>
            <a:r>
              <a:rPr lang="en-US" sz="1200" dirty="0">
                <a:solidFill>
                  <a:srgbClr val="2C3249"/>
                </a:solidFill>
                <a:latin typeface="Kanit Light" panose="020B0604020202020204" charset="-34"/>
                <a:ea typeface="Martel Sans" pitchFamily="34" charset="-122"/>
                <a:cs typeface="Kanit Light" panose="020B0604020202020204" charset="-34"/>
              </a:rPr>
              <a:t>Makine öğrenmesi sürecinin temel aşamaları</a:t>
            </a:r>
            <a:endParaRPr lang="en-US" sz="1200" dirty="0">
              <a:latin typeface="Kanit Light" panose="020B0604020202020204" charset="-34"/>
            </a:endParaRPr>
          </a:p>
        </p:txBody>
      </p:sp>
      <p:pic>
        <p:nvPicPr>
          <p:cNvPr id="9" name="Image 2" descr="preencoded.png"/>
          <p:cNvPicPr>
            <a:picLocks noChangeAspect="1"/>
          </p:cNvPicPr>
          <p:nvPr/>
        </p:nvPicPr>
        <p:blipFill>
          <a:blip r:embed="rId5"/>
          <a:stretch>
            <a:fillRect/>
          </a:stretch>
        </p:blipFill>
        <p:spPr>
          <a:xfrm>
            <a:off x="8000881" y="1467445"/>
            <a:ext cx="1107162" cy="684252"/>
          </a:xfrm>
          <a:prstGeom prst="rect">
            <a:avLst/>
          </a:prstGeom>
        </p:spPr>
      </p:pic>
      <p:sp>
        <p:nvSpPr>
          <p:cNvPr id="10" name="Text 5"/>
          <p:cNvSpPr/>
          <p:nvPr/>
        </p:nvSpPr>
        <p:spPr>
          <a:xfrm>
            <a:off x="7186136" y="2347674"/>
            <a:ext cx="2736652" cy="245031"/>
          </a:xfrm>
          <a:prstGeom prst="rect">
            <a:avLst/>
          </a:prstGeom>
          <a:noFill/>
          <a:ln/>
        </p:spPr>
        <p:txBody>
          <a:bodyPr wrap="none" lIns="0" tIns="0" rIns="0" bIns="0" rtlCol="0" anchor="t"/>
          <a:lstStyle/>
          <a:p>
            <a:pPr marL="0" indent="0" algn="ctr">
              <a:lnSpc>
                <a:spcPts val="1900"/>
              </a:lnSpc>
              <a:buNone/>
            </a:pPr>
            <a:r>
              <a:rPr lang="en-US" sz="1500" dirty="0">
                <a:solidFill>
                  <a:srgbClr val="2C3249"/>
                </a:solidFill>
                <a:latin typeface="Kanit Light" pitchFamily="34" charset="0"/>
                <a:ea typeface="Kanit Light" pitchFamily="34" charset="-122"/>
                <a:cs typeface="Kanit Light" pitchFamily="34" charset="-120"/>
              </a:rPr>
              <a:t>3. Python ile Veri Görselleştirme</a:t>
            </a:r>
            <a:endParaRPr lang="en-US" sz="1500" dirty="0">
              <a:latin typeface="Kanit Light" panose="020B0604020202020204" charset="-34"/>
            </a:endParaRPr>
          </a:p>
        </p:txBody>
      </p:sp>
      <p:sp>
        <p:nvSpPr>
          <p:cNvPr id="11" name="Text 6"/>
          <p:cNvSpPr/>
          <p:nvPr/>
        </p:nvSpPr>
        <p:spPr>
          <a:xfrm>
            <a:off x="7052072" y="2686764"/>
            <a:ext cx="3004780" cy="501729"/>
          </a:xfrm>
          <a:prstGeom prst="rect">
            <a:avLst/>
          </a:prstGeom>
          <a:noFill/>
          <a:ln/>
        </p:spPr>
        <p:txBody>
          <a:bodyPr wrap="square" lIns="0" tIns="0" rIns="0" bIns="0" rtlCol="0" anchor="t"/>
          <a:lstStyle/>
          <a:p>
            <a:pPr marL="0" indent="0" algn="ctr">
              <a:lnSpc>
                <a:spcPts val="1950"/>
              </a:lnSpc>
              <a:buNone/>
            </a:pPr>
            <a:r>
              <a:rPr lang="en-US" sz="1200" dirty="0">
                <a:solidFill>
                  <a:srgbClr val="2C3249"/>
                </a:solidFill>
                <a:latin typeface="Kanit Light" panose="020B0604020202020204" charset="-34"/>
                <a:ea typeface="Martel Sans" pitchFamily="34" charset="-122"/>
                <a:cs typeface="Kanit Light" panose="020B0604020202020204" charset="-34"/>
              </a:rPr>
              <a:t>Python kullanarak veri görselleştirme teknikleri</a:t>
            </a:r>
            <a:endParaRPr lang="en-US" sz="1200" dirty="0">
              <a:latin typeface="Kanit Light" panose="020B0604020202020204" charset="-34"/>
            </a:endParaRPr>
          </a:p>
        </p:txBody>
      </p:sp>
      <p:pic>
        <p:nvPicPr>
          <p:cNvPr id="12" name="Image 3" descr="preencoded.png"/>
          <p:cNvPicPr>
            <a:picLocks noChangeAspect="1"/>
          </p:cNvPicPr>
          <p:nvPr/>
        </p:nvPicPr>
        <p:blipFill>
          <a:blip r:embed="rId6"/>
          <a:stretch>
            <a:fillRect/>
          </a:stretch>
        </p:blipFill>
        <p:spPr>
          <a:xfrm>
            <a:off x="11240929" y="1467445"/>
            <a:ext cx="1107162" cy="684252"/>
          </a:xfrm>
          <a:prstGeom prst="rect">
            <a:avLst/>
          </a:prstGeom>
        </p:spPr>
      </p:pic>
      <p:sp>
        <p:nvSpPr>
          <p:cNvPr id="13" name="Text 7"/>
          <p:cNvSpPr/>
          <p:nvPr/>
        </p:nvSpPr>
        <p:spPr>
          <a:xfrm>
            <a:off x="10588585" y="2347674"/>
            <a:ext cx="2411730" cy="245031"/>
          </a:xfrm>
          <a:prstGeom prst="rect">
            <a:avLst/>
          </a:prstGeom>
          <a:noFill/>
          <a:ln/>
        </p:spPr>
        <p:txBody>
          <a:bodyPr wrap="none" lIns="0" tIns="0" rIns="0" bIns="0" rtlCol="0" anchor="t"/>
          <a:lstStyle/>
          <a:p>
            <a:pPr marL="0" indent="0" algn="ctr">
              <a:lnSpc>
                <a:spcPts val="1900"/>
              </a:lnSpc>
              <a:buNone/>
            </a:pPr>
            <a:r>
              <a:rPr lang="en-US" sz="1500" dirty="0">
                <a:solidFill>
                  <a:srgbClr val="2C3249"/>
                </a:solidFill>
                <a:latin typeface="Kanit Light" pitchFamily="34" charset="0"/>
                <a:ea typeface="Kanit Light" pitchFamily="34" charset="-122"/>
                <a:cs typeface="Kanit Light" pitchFamily="34" charset="-120"/>
              </a:rPr>
              <a:t>4. Python ile Veri Ön-işleme</a:t>
            </a:r>
            <a:endParaRPr lang="en-US" sz="1500" dirty="0">
              <a:latin typeface="Kanit Light" panose="020B0604020202020204" charset="-34"/>
            </a:endParaRPr>
          </a:p>
        </p:txBody>
      </p:sp>
      <p:sp>
        <p:nvSpPr>
          <p:cNvPr id="14" name="Text 8"/>
          <p:cNvSpPr/>
          <p:nvPr/>
        </p:nvSpPr>
        <p:spPr>
          <a:xfrm>
            <a:off x="10292120" y="2686764"/>
            <a:ext cx="3004780" cy="250865"/>
          </a:xfrm>
          <a:prstGeom prst="rect">
            <a:avLst/>
          </a:prstGeom>
          <a:noFill/>
          <a:ln/>
        </p:spPr>
        <p:txBody>
          <a:bodyPr wrap="none" lIns="0" tIns="0" rIns="0" bIns="0" rtlCol="0" anchor="t"/>
          <a:lstStyle/>
          <a:p>
            <a:pPr marL="0" indent="0" algn="ctr">
              <a:lnSpc>
                <a:spcPts val="1950"/>
              </a:lnSpc>
              <a:buNone/>
            </a:pPr>
            <a:r>
              <a:rPr lang="en-US" sz="1200" dirty="0">
                <a:solidFill>
                  <a:srgbClr val="2C3249"/>
                </a:solidFill>
                <a:latin typeface="Kanit Light" panose="020B0604020202020204" charset="-34"/>
                <a:ea typeface="Martel Sans" pitchFamily="34" charset="-122"/>
                <a:cs typeface="Kanit Light" panose="020B0604020202020204" charset="-34"/>
              </a:rPr>
              <a:t>Python ile veri ön-işleme yöntemleri</a:t>
            </a:r>
            <a:endParaRPr lang="en-US" sz="1200" dirty="0">
              <a:latin typeface="Kanit Light" panose="020B0604020202020204" charset="-34"/>
            </a:endParaRPr>
          </a:p>
        </p:txBody>
      </p:sp>
      <p:pic>
        <p:nvPicPr>
          <p:cNvPr id="15" name="Image 4" descr="preencoded.png"/>
          <p:cNvPicPr>
            <a:picLocks noChangeAspect="1"/>
          </p:cNvPicPr>
          <p:nvPr/>
        </p:nvPicPr>
        <p:blipFill>
          <a:blip r:embed="rId7"/>
          <a:stretch>
            <a:fillRect/>
          </a:stretch>
        </p:blipFill>
        <p:spPr>
          <a:xfrm>
            <a:off x="1520904" y="3659029"/>
            <a:ext cx="1107043" cy="684133"/>
          </a:xfrm>
          <a:prstGeom prst="rect">
            <a:avLst/>
          </a:prstGeom>
        </p:spPr>
      </p:pic>
      <p:sp>
        <p:nvSpPr>
          <p:cNvPr id="16" name="Text 9"/>
          <p:cNvSpPr/>
          <p:nvPr/>
        </p:nvSpPr>
        <p:spPr>
          <a:xfrm>
            <a:off x="882968" y="4539139"/>
            <a:ext cx="2382917" cy="245031"/>
          </a:xfrm>
          <a:prstGeom prst="rect">
            <a:avLst/>
          </a:prstGeom>
          <a:noFill/>
          <a:ln/>
        </p:spPr>
        <p:txBody>
          <a:bodyPr wrap="none" lIns="0" tIns="0" rIns="0" bIns="0" rtlCol="0" anchor="t"/>
          <a:lstStyle/>
          <a:p>
            <a:pPr marL="0" indent="0" algn="ctr">
              <a:lnSpc>
                <a:spcPts val="1900"/>
              </a:lnSpc>
              <a:buNone/>
            </a:pPr>
            <a:r>
              <a:rPr lang="en-US" sz="1500" dirty="0">
                <a:solidFill>
                  <a:srgbClr val="2C3249"/>
                </a:solidFill>
                <a:latin typeface="Kanit Light" pitchFamily="34" charset="0"/>
                <a:ea typeface="Kanit Light" pitchFamily="34" charset="-122"/>
                <a:cs typeface="Kanit Light" pitchFamily="34" charset="-120"/>
              </a:rPr>
              <a:t>5. K-ortalamalar Algortması</a:t>
            </a:r>
            <a:endParaRPr lang="en-US" sz="1500" dirty="0">
              <a:latin typeface="Kanit Light" panose="020B0604020202020204" charset="-34"/>
            </a:endParaRPr>
          </a:p>
        </p:txBody>
      </p:sp>
      <p:sp>
        <p:nvSpPr>
          <p:cNvPr id="17" name="Text 10"/>
          <p:cNvSpPr/>
          <p:nvPr/>
        </p:nvSpPr>
        <p:spPr>
          <a:xfrm>
            <a:off x="572095" y="4878229"/>
            <a:ext cx="3004661" cy="250865"/>
          </a:xfrm>
          <a:prstGeom prst="rect">
            <a:avLst/>
          </a:prstGeom>
          <a:noFill/>
          <a:ln/>
        </p:spPr>
        <p:txBody>
          <a:bodyPr wrap="none" lIns="0" tIns="0" rIns="0" bIns="0" rtlCol="0" anchor="t"/>
          <a:lstStyle/>
          <a:p>
            <a:pPr marL="0" indent="0" algn="ctr">
              <a:lnSpc>
                <a:spcPts val="1950"/>
              </a:lnSpc>
              <a:buNone/>
            </a:pPr>
            <a:r>
              <a:rPr lang="en-US" sz="1200" dirty="0">
                <a:solidFill>
                  <a:srgbClr val="2C3249"/>
                </a:solidFill>
                <a:latin typeface="Kanit Light" panose="020B0604020202020204" charset="-34"/>
                <a:ea typeface="Martel Sans" pitchFamily="34" charset="-122"/>
                <a:cs typeface="Kanit Light" panose="020B0604020202020204" charset="-34"/>
              </a:rPr>
              <a:t>K-ortalamalar kümeleme algoritması</a:t>
            </a:r>
            <a:endParaRPr lang="en-US" sz="1200" dirty="0">
              <a:latin typeface="Kanit Light" panose="020B0604020202020204" charset="-34"/>
            </a:endParaRPr>
          </a:p>
        </p:txBody>
      </p:sp>
      <p:pic>
        <p:nvPicPr>
          <p:cNvPr id="18" name="Image 5" descr="preencoded.png"/>
          <p:cNvPicPr>
            <a:picLocks noChangeAspect="1"/>
          </p:cNvPicPr>
          <p:nvPr/>
        </p:nvPicPr>
        <p:blipFill>
          <a:blip r:embed="rId8"/>
          <a:stretch>
            <a:fillRect/>
          </a:stretch>
        </p:blipFill>
        <p:spPr>
          <a:xfrm>
            <a:off x="4760833" y="3659029"/>
            <a:ext cx="1107162" cy="684252"/>
          </a:xfrm>
          <a:prstGeom prst="rect">
            <a:avLst/>
          </a:prstGeom>
        </p:spPr>
      </p:pic>
      <p:sp>
        <p:nvSpPr>
          <p:cNvPr id="19" name="Text 11"/>
          <p:cNvSpPr/>
          <p:nvPr/>
        </p:nvSpPr>
        <p:spPr>
          <a:xfrm>
            <a:off x="3812024" y="4539258"/>
            <a:ext cx="3004780" cy="490061"/>
          </a:xfrm>
          <a:prstGeom prst="rect">
            <a:avLst/>
          </a:prstGeom>
          <a:noFill/>
          <a:ln/>
        </p:spPr>
        <p:txBody>
          <a:bodyPr wrap="square" lIns="0" tIns="0" rIns="0" bIns="0" rtlCol="0" anchor="t"/>
          <a:lstStyle/>
          <a:p>
            <a:pPr marL="0" indent="0" algn="ctr">
              <a:lnSpc>
                <a:spcPts val="1900"/>
              </a:lnSpc>
              <a:buNone/>
            </a:pPr>
            <a:r>
              <a:rPr lang="en-US" sz="1500" dirty="0">
                <a:solidFill>
                  <a:srgbClr val="2C3249"/>
                </a:solidFill>
                <a:latin typeface="Kanit Light" pitchFamily="34" charset="0"/>
                <a:ea typeface="Kanit Light" pitchFamily="34" charset="-122"/>
                <a:cs typeface="Kanit Light" pitchFamily="34" charset="-120"/>
              </a:rPr>
              <a:t>6. Bas</a:t>
            </a:r>
            <a:r>
              <a:rPr lang="tr-TR" sz="1500" dirty="0">
                <a:solidFill>
                  <a:srgbClr val="2C3249"/>
                </a:solidFill>
                <a:latin typeface="Kanit Light" pitchFamily="34" charset="0"/>
                <a:ea typeface="Kanit Light" pitchFamily="34" charset="-122"/>
                <a:cs typeface="Kanit Light" pitchFamily="34" charset="-120"/>
              </a:rPr>
              <a:t>i</a:t>
            </a:r>
            <a:r>
              <a:rPr lang="en-US" sz="1500" dirty="0">
                <a:solidFill>
                  <a:srgbClr val="2C3249"/>
                </a:solidFill>
                <a:latin typeface="Kanit Light" pitchFamily="34" charset="0"/>
                <a:ea typeface="Kanit Light" pitchFamily="34" charset="-122"/>
                <a:cs typeface="Kanit Light" pitchFamily="34" charset="-120"/>
              </a:rPr>
              <a:t>t ve Çoklu Doğrusal Regresyon Analz</a:t>
            </a:r>
            <a:endParaRPr lang="en-US" sz="1500" dirty="0">
              <a:latin typeface="Kanit Light" panose="020B0604020202020204" charset="-34"/>
            </a:endParaRPr>
          </a:p>
        </p:txBody>
      </p:sp>
      <p:sp>
        <p:nvSpPr>
          <p:cNvPr id="20" name="Text 12"/>
          <p:cNvSpPr/>
          <p:nvPr/>
        </p:nvSpPr>
        <p:spPr>
          <a:xfrm>
            <a:off x="3812024" y="5123378"/>
            <a:ext cx="3004780" cy="501729"/>
          </a:xfrm>
          <a:prstGeom prst="rect">
            <a:avLst/>
          </a:prstGeom>
          <a:noFill/>
          <a:ln/>
        </p:spPr>
        <p:txBody>
          <a:bodyPr wrap="square" lIns="0" tIns="0" rIns="0" bIns="0" rtlCol="0" anchor="t"/>
          <a:lstStyle/>
          <a:p>
            <a:pPr marL="0" indent="0" algn="ctr">
              <a:lnSpc>
                <a:spcPts val="1950"/>
              </a:lnSpc>
              <a:buNone/>
            </a:pPr>
            <a:r>
              <a:rPr lang="en-US" sz="1200" dirty="0">
                <a:solidFill>
                  <a:srgbClr val="2C3249"/>
                </a:solidFill>
                <a:latin typeface="Kanit Light" panose="020B0604020202020204" charset="-34"/>
                <a:ea typeface="Martel Sans" pitchFamily="34" charset="-122"/>
                <a:cs typeface="Kanit Light" panose="020B0604020202020204" charset="-34"/>
              </a:rPr>
              <a:t>Basit ve çoklu doğrusal regresyon analizi</a:t>
            </a:r>
            <a:endParaRPr lang="en-US" sz="1200" dirty="0">
              <a:latin typeface="Kanit Light" panose="020B0604020202020204" charset="-34"/>
            </a:endParaRPr>
          </a:p>
        </p:txBody>
      </p:sp>
      <p:pic>
        <p:nvPicPr>
          <p:cNvPr id="21" name="Image 6" descr="preencoded.png"/>
          <p:cNvPicPr>
            <a:picLocks noChangeAspect="1"/>
          </p:cNvPicPr>
          <p:nvPr/>
        </p:nvPicPr>
        <p:blipFill>
          <a:blip r:embed="rId9"/>
          <a:stretch>
            <a:fillRect/>
          </a:stretch>
        </p:blipFill>
        <p:spPr>
          <a:xfrm>
            <a:off x="8000881" y="3659029"/>
            <a:ext cx="1107162" cy="684252"/>
          </a:xfrm>
          <a:prstGeom prst="rect">
            <a:avLst/>
          </a:prstGeom>
        </p:spPr>
      </p:pic>
      <p:sp>
        <p:nvSpPr>
          <p:cNvPr id="22" name="Text 13"/>
          <p:cNvSpPr/>
          <p:nvPr/>
        </p:nvSpPr>
        <p:spPr>
          <a:xfrm>
            <a:off x="7193399" y="4539258"/>
            <a:ext cx="2722126" cy="245031"/>
          </a:xfrm>
          <a:prstGeom prst="rect">
            <a:avLst/>
          </a:prstGeom>
          <a:noFill/>
          <a:ln/>
        </p:spPr>
        <p:txBody>
          <a:bodyPr wrap="none" lIns="0" tIns="0" rIns="0" bIns="0" rtlCol="0" anchor="t"/>
          <a:lstStyle/>
          <a:p>
            <a:pPr marL="0" indent="0" algn="ctr">
              <a:lnSpc>
                <a:spcPts val="1900"/>
              </a:lnSpc>
              <a:buNone/>
            </a:pPr>
            <a:r>
              <a:rPr lang="en-US" sz="1500" dirty="0">
                <a:solidFill>
                  <a:srgbClr val="2C3249"/>
                </a:solidFill>
                <a:latin typeface="Kanit Light" pitchFamily="34" charset="0"/>
                <a:ea typeface="Kanit Light" pitchFamily="34" charset="-122"/>
                <a:cs typeface="Kanit Light" pitchFamily="34" charset="-120"/>
              </a:rPr>
              <a:t>7. K-en Yakın Komşu Algortması</a:t>
            </a:r>
            <a:endParaRPr lang="en-US" sz="1500" dirty="0">
              <a:latin typeface="Kanit Light" panose="020B0604020202020204" charset="-34"/>
            </a:endParaRPr>
          </a:p>
        </p:txBody>
      </p:sp>
      <p:sp>
        <p:nvSpPr>
          <p:cNvPr id="23" name="Text 14"/>
          <p:cNvSpPr/>
          <p:nvPr/>
        </p:nvSpPr>
        <p:spPr>
          <a:xfrm>
            <a:off x="7052072" y="4878348"/>
            <a:ext cx="3004780" cy="501729"/>
          </a:xfrm>
          <a:prstGeom prst="rect">
            <a:avLst/>
          </a:prstGeom>
          <a:noFill/>
          <a:ln/>
        </p:spPr>
        <p:txBody>
          <a:bodyPr wrap="square" lIns="0" tIns="0" rIns="0" bIns="0" rtlCol="0" anchor="t"/>
          <a:lstStyle/>
          <a:p>
            <a:pPr marL="0" indent="0" algn="ctr">
              <a:lnSpc>
                <a:spcPts val="1950"/>
              </a:lnSpc>
              <a:buNone/>
            </a:pPr>
            <a:r>
              <a:rPr lang="en-US" sz="1200" dirty="0">
                <a:solidFill>
                  <a:srgbClr val="2C3249"/>
                </a:solidFill>
                <a:latin typeface="Kanit Light" panose="020B0604020202020204" charset="-34"/>
                <a:ea typeface="Martel Sans" pitchFamily="34" charset="-122"/>
                <a:cs typeface="Kanit Light" panose="020B0604020202020204" charset="-34"/>
              </a:rPr>
              <a:t>K-en yakın komşu sınıflandırma algoritması</a:t>
            </a:r>
            <a:endParaRPr lang="en-US" sz="1200" dirty="0">
              <a:latin typeface="Kanit Light" panose="020B0604020202020204" charset="-34"/>
            </a:endParaRPr>
          </a:p>
        </p:txBody>
      </p:sp>
      <p:pic>
        <p:nvPicPr>
          <p:cNvPr id="24" name="Image 7" descr="preencoded.png"/>
          <p:cNvPicPr>
            <a:picLocks noChangeAspect="1"/>
          </p:cNvPicPr>
          <p:nvPr/>
        </p:nvPicPr>
        <p:blipFill>
          <a:blip r:embed="rId10"/>
          <a:stretch>
            <a:fillRect/>
          </a:stretch>
        </p:blipFill>
        <p:spPr>
          <a:xfrm>
            <a:off x="11240929" y="3659029"/>
            <a:ext cx="1107162" cy="684252"/>
          </a:xfrm>
          <a:prstGeom prst="rect">
            <a:avLst/>
          </a:prstGeom>
        </p:spPr>
      </p:pic>
      <p:sp>
        <p:nvSpPr>
          <p:cNvPr id="25" name="Text 15"/>
          <p:cNvSpPr/>
          <p:nvPr/>
        </p:nvSpPr>
        <p:spPr>
          <a:xfrm>
            <a:off x="10653593" y="4539258"/>
            <a:ext cx="2281833" cy="245031"/>
          </a:xfrm>
          <a:prstGeom prst="rect">
            <a:avLst/>
          </a:prstGeom>
          <a:noFill/>
          <a:ln/>
        </p:spPr>
        <p:txBody>
          <a:bodyPr wrap="none" lIns="0" tIns="0" rIns="0" bIns="0" rtlCol="0" anchor="t"/>
          <a:lstStyle/>
          <a:p>
            <a:pPr marL="0" indent="0" algn="ctr">
              <a:lnSpc>
                <a:spcPts val="1900"/>
              </a:lnSpc>
              <a:buNone/>
            </a:pPr>
            <a:r>
              <a:rPr lang="en-US" sz="1500" dirty="0">
                <a:solidFill>
                  <a:srgbClr val="2C3249"/>
                </a:solidFill>
                <a:latin typeface="Kanit Light" pitchFamily="34" charset="0"/>
                <a:ea typeface="Kanit Light" pitchFamily="34" charset="-122"/>
                <a:cs typeface="Kanit Light" pitchFamily="34" charset="-120"/>
              </a:rPr>
              <a:t>8. Naive Bayes Algoritması</a:t>
            </a:r>
            <a:endParaRPr lang="en-US" sz="1500" dirty="0">
              <a:latin typeface="Kanit Light" panose="020B0604020202020204" charset="-34"/>
            </a:endParaRPr>
          </a:p>
        </p:txBody>
      </p:sp>
      <p:sp>
        <p:nvSpPr>
          <p:cNvPr id="26" name="Text 16"/>
          <p:cNvSpPr/>
          <p:nvPr/>
        </p:nvSpPr>
        <p:spPr>
          <a:xfrm>
            <a:off x="10292120" y="4878348"/>
            <a:ext cx="3004780" cy="501729"/>
          </a:xfrm>
          <a:prstGeom prst="rect">
            <a:avLst/>
          </a:prstGeom>
          <a:noFill/>
          <a:ln/>
        </p:spPr>
        <p:txBody>
          <a:bodyPr wrap="square" lIns="0" tIns="0" rIns="0" bIns="0" rtlCol="0" anchor="t"/>
          <a:lstStyle/>
          <a:p>
            <a:pPr marL="0" indent="0" algn="ctr">
              <a:lnSpc>
                <a:spcPts val="1950"/>
              </a:lnSpc>
              <a:buNone/>
            </a:pPr>
            <a:r>
              <a:rPr lang="en-US" sz="1200" dirty="0">
                <a:solidFill>
                  <a:srgbClr val="2C3249"/>
                </a:solidFill>
                <a:latin typeface="Kanit Light" panose="020B0604020202020204" charset="-34"/>
                <a:ea typeface="Martel Sans" pitchFamily="34" charset="-122"/>
                <a:cs typeface="Kanit Light" panose="020B0604020202020204" charset="-34"/>
              </a:rPr>
              <a:t>Naive Bayes olasılıksal sınıflandırma algoritması</a:t>
            </a:r>
            <a:endParaRPr lang="en-US" sz="1200" dirty="0">
              <a:latin typeface="Kanit Light" panose="020B0604020202020204" charset="-34"/>
            </a:endParaRPr>
          </a:p>
        </p:txBody>
      </p:sp>
      <p:pic>
        <p:nvPicPr>
          <p:cNvPr id="27" name="Image 8" descr="preencoded.png"/>
          <p:cNvPicPr>
            <a:picLocks noChangeAspect="1"/>
          </p:cNvPicPr>
          <p:nvPr/>
        </p:nvPicPr>
        <p:blipFill>
          <a:blip r:embed="rId11"/>
          <a:stretch>
            <a:fillRect/>
          </a:stretch>
        </p:blipFill>
        <p:spPr>
          <a:xfrm>
            <a:off x="4760833" y="6095643"/>
            <a:ext cx="1107162" cy="684252"/>
          </a:xfrm>
          <a:prstGeom prst="rect">
            <a:avLst/>
          </a:prstGeom>
        </p:spPr>
      </p:pic>
      <p:sp>
        <p:nvSpPr>
          <p:cNvPr id="28" name="Text 17"/>
          <p:cNvSpPr/>
          <p:nvPr/>
        </p:nvSpPr>
        <p:spPr>
          <a:xfrm>
            <a:off x="4334113" y="6975872"/>
            <a:ext cx="1960483" cy="245031"/>
          </a:xfrm>
          <a:prstGeom prst="rect">
            <a:avLst/>
          </a:prstGeom>
          <a:noFill/>
          <a:ln/>
        </p:spPr>
        <p:txBody>
          <a:bodyPr wrap="none" lIns="0" tIns="0" rIns="0" bIns="0" rtlCol="0" anchor="t"/>
          <a:lstStyle/>
          <a:p>
            <a:pPr marL="0" indent="0" algn="ctr">
              <a:lnSpc>
                <a:spcPts val="1900"/>
              </a:lnSpc>
              <a:buNone/>
            </a:pPr>
            <a:r>
              <a:rPr lang="en-US" sz="1500" dirty="0">
                <a:solidFill>
                  <a:srgbClr val="2C3249"/>
                </a:solidFill>
                <a:latin typeface="Kanit Light" pitchFamily="34" charset="0"/>
                <a:ea typeface="Kanit Light" pitchFamily="34" charset="-122"/>
                <a:cs typeface="Kanit Light" pitchFamily="34" charset="-120"/>
              </a:rPr>
              <a:t>9. Karar Ağaçları</a:t>
            </a:r>
            <a:endParaRPr lang="en-US" sz="1500" dirty="0">
              <a:latin typeface="Kanit Light" panose="020B0604020202020204" charset="-34"/>
            </a:endParaRPr>
          </a:p>
        </p:txBody>
      </p:sp>
      <p:sp>
        <p:nvSpPr>
          <p:cNvPr id="29" name="Text 18"/>
          <p:cNvSpPr/>
          <p:nvPr/>
        </p:nvSpPr>
        <p:spPr>
          <a:xfrm>
            <a:off x="3812024" y="7314962"/>
            <a:ext cx="3004780" cy="250865"/>
          </a:xfrm>
          <a:prstGeom prst="rect">
            <a:avLst/>
          </a:prstGeom>
          <a:noFill/>
          <a:ln/>
        </p:spPr>
        <p:txBody>
          <a:bodyPr wrap="none" lIns="0" tIns="0" rIns="0" bIns="0" rtlCol="0" anchor="t"/>
          <a:lstStyle/>
          <a:p>
            <a:pPr marL="0" indent="0" algn="ctr">
              <a:lnSpc>
                <a:spcPts val="1950"/>
              </a:lnSpc>
              <a:buNone/>
            </a:pPr>
            <a:r>
              <a:rPr lang="en-US" sz="1200" dirty="0">
                <a:solidFill>
                  <a:srgbClr val="2C3249"/>
                </a:solidFill>
                <a:latin typeface="Kanit Light" panose="020B0604020202020204" charset="-34"/>
                <a:ea typeface="Martel Sans" pitchFamily="34" charset="-122"/>
                <a:cs typeface="Kanit Light" panose="020B0604020202020204" charset="-34"/>
              </a:rPr>
              <a:t>Karar ağaçları ve sınıflandırma</a:t>
            </a:r>
            <a:endParaRPr lang="en-US" sz="1200" dirty="0">
              <a:latin typeface="Kanit Light" panose="020B0604020202020204" charset="-34"/>
            </a:endParaRPr>
          </a:p>
        </p:txBody>
      </p:sp>
      <p:pic>
        <p:nvPicPr>
          <p:cNvPr id="30" name="Image 9" descr="preencoded.png"/>
          <p:cNvPicPr>
            <a:picLocks noChangeAspect="1"/>
          </p:cNvPicPr>
          <p:nvPr/>
        </p:nvPicPr>
        <p:blipFill>
          <a:blip r:embed="rId12"/>
          <a:stretch>
            <a:fillRect/>
          </a:stretch>
        </p:blipFill>
        <p:spPr>
          <a:xfrm>
            <a:off x="8000881" y="6095643"/>
            <a:ext cx="1107162" cy="684252"/>
          </a:xfrm>
          <a:prstGeom prst="rect">
            <a:avLst/>
          </a:prstGeom>
        </p:spPr>
      </p:pic>
      <p:sp>
        <p:nvSpPr>
          <p:cNvPr id="31" name="Text 19"/>
          <p:cNvSpPr/>
          <p:nvPr/>
        </p:nvSpPr>
        <p:spPr>
          <a:xfrm>
            <a:off x="7574161" y="6975872"/>
            <a:ext cx="1960483" cy="245031"/>
          </a:xfrm>
          <a:prstGeom prst="rect">
            <a:avLst/>
          </a:prstGeom>
          <a:noFill/>
          <a:ln/>
        </p:spPr>
        <p:txBody>
          <a:bodyPr wrap="none" lIns="0" tIns="0" rIns="0" bIns="0" rtlCol="0" anchor="t"/>
          <a:lstStyle/>
          <a:p>
            <a:pPr marL="0" indent="0" algn="ctr">
              <a:lnSpc>
                <a:spcPts val="1900"/>
              </a:lnSpc>
              <a:buNone/>
            </a:pPr>
            <a:r>
              <a:rPr lang="en-US" sz="1500" dirty="0">
                <a:solidFill>
                  <a:srgbClr val="2C3249"/>
                </a:solidFill>
                <a:latin typeface="Kanit Light" pitchFamily="34" charset="0"/>
                <a:ea typeface="Kanit Light" pitchFamily="34" charset="-122"/>
                <a:cs typeface="Kanit Light" pitchFamily="34" charset="-120"/>
              </a:rPr>
              <a:t>10. Yapay Sinir Ağları</a:t>
            </a:r>
            <a:endParaRPr lang="en-US" sz="1500" dirty="0">
              <a:latin typeface="Kanit Light" panose="020B0604020202020204" charset="-34"/>
            </a:endParaRPr>
          </a:p>
        </p:txBody>
      </p:sp>
      <p:sp>
        <p:nvSpPr>
          <p:cNvPr id="32" name="Text 20"/>
          <p:cNvSpPr/>
          <p:nvPr/>
        </p:nvSpPr>
        <p:spPr>
          <a:xfrm>
            <a:off x="7052072" y="7314962"/>
            <a:ext cx="3004780" cy="250865"/>
          </a:xfrm>
          <a:prstGeom prst="rect">
            <a:avLst/>
          </a:prstGeom>
          <a:noFill/>
          <a:ln/>
        </p:spPr>
        <p:txBody>
          <a:bodyPr wrap="none" lIns="0" tIns="0" rIns="0" bIns="0" rtlCol="0" anchor="t"/>
          <a:lstStyle/>
          <a:p>
            <a:pPr marL="0" indent="0" algn="ctr">
              <a:lnSpc>
                <a:spcPts val="1950"/>
              </a:lnSpc>
              <a:buNone/>
            </a:pPr>
            <a:r>
              <a:rPr lang="en-US" sz="1200" dirty="0">
                <a:solidFill>
                  <a:srgbClr val="2C3249"/>
                </a:solidFill>
                <a:latin typeface="Kanit Light" panose="020B0604020202020204" charset="-34"/>
                <a:ea typeface="Martel Sans" pitchFamily="34" charset="-122"/>
                <a:cs typeface="Kanit Light" panose="020B0604020202020204" charset="-34"/>
              </a:rPr>
              <a:t>Yapay sinir ağları ve derin öğrenme</a:t>
            </a:r>
            <a:endParaRPr lang="en-US" sz="1200" dirty="0">
              <a:latin typeface="Kanit Light" panose="020B0604020202020204" charset="-34"/>
            </a:endParaRPr>
          </a:p>
        </p:txBody>
      </p:sp>
      <p:pic>
        <p:nvPicPr>
          <p:cNvPr id="33" name="Image 10" descr="preencoded.png"/>
          <p:cNvPicPr>
            <a:picLocks noChangeAspect="1"/>
          </p:cNvPicPr>
          <p:nvPr/>
        </p:nvPicPr>
        <p:blipFill>
          <a:blip r:embed="rId13"/>
          <a:stretch>
            <a:fillRect/>
          </a:stretch>
        </p:blipFill>
        <p:spPr>
          <a:xfrm>
            <a:off x="13525500" y="228600"/>
            <a:ext cx="876300" cy="540306"/>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A246D-9C0E-EA1C-EF61-632203E3FD81}"/>
            </a:ext>
          </a:extLst>
        </p:cNvPr>
        <p:cNvGrpSpPr/>
        <p:nvPr/>
      </p:nvGrpSpPr>
      <p:grpSpPr>
        <a:xfrm>
          <a:off x="0" y="0"/>
          <a:ext cx="0" cy="0"/>
          <a:chOff x="0" y="0"/>
          <a:chExt cx="0" cy="0"/>
        </a:xfrm>
      </p:grpSpPr>
      <p:pic>
        <p:nvPicPr>
          <p:cNvPr id="10" name="Resim 9">
            <a:extLst>
              <a:ext uri="{FF2B5EF4-FFF2-40B4-BE49-F238E27FC236}">
                <a16:creationId xmlns:a16="http://schemas.microsoft.com/office/drawing/2014/main" id="{2DE4F28C-695A-EBAA-81F8-5E5773B77B1C}"/>
              </a:ext>
            </a:extLst>
          </p:cNvPr>
          <p:cNvPicPr>
            <a:picLocks noChangeAspect="1"/>
          </p:cNvPicPr>
          <p:nvPr/>
        </p:nvPicPr>
        <p:blipFill>
          <a:blip r:embed="rId3"/>
          <a:stretch>
            <a:fillRect/>
          </a:stretch>
        </p:blipFill>
        <p:spPr>
          <a:xfrm>
            <a:off x="7380132" y="3128617"/>
            <a:ext cx="6665052" cy="4872383"/>
          </a:xfrm>
          <a:prstGeom prst="rect">
            <a:avLst/>
          </a:prstGeom>
          <a:ln>
            <a:noFill/>
          </a:ln>
          <a:effectLst>
            <a:outerShdw blurRad="292100" dist="139700" dir="2700000" algn="tl" rotWithShape="0">
              <a:srgbClr val="333333">
                <a:alpha val="65000"/>
              </a:srgbClr>
            </a:outerShdw>
          </a:effectLst>
        </p:spPr>
      </p:pic>
      <p:pic>
        <p:nvPicPr>
          <p:cNvPr id="6" name="Image 0" descr="preencoded.png">
            <a:extLst>
              <a:ext uri="{FF2B5EF4-FFF2-40B4-BE49-F238E27FC236}">
                <a16:creationId xmlns:a16="http://schemas.microsoft.com/office/drawing/2014/main" id="{CEB746F4-961E-DFC7-1B77-97B36C3CFDF9}"/>
              </a:ext>
            </a:extLst>
          </p:cNvPr>
          <p:cNvPicPr>
            <a:picLocks noChangeAspect="1"/>
          </p:cNvPicPr>
          <p:nvPr/>
        </p:nvPicPr>
        <p:blipFill>
          <a:blip r:embed="rId4"/>
          <a:stretch>
            <a:fillRect/>
          </a:stretch>
        </p:blipFill>
        <p:spPr>
          <a:xfrm>
            <a:off x="13525500" y="228600"/>
            <a:ext cx="876300" cy="540306"/>
          </a:xfrm>
          <a:prstGeom prst="rect">
            <a:avLst/>
          </a:prstGeom>
        </p:spPr>
      </p:pic>
      <p:pic>
        <p:nvPicPr>
          <p:cNvPr id="3" name="Image 0" descr="preencoded.png">
            <a:extLst>
              <a:ext uri="{FF2B5EF4-FFF2-40B4-BE49-F238E27FC236}">
                <a16:creationId xmlns:a16="http://schemas.microsoft.com/office/drawing/2014/main" id="{A2340F38-6301-F588-5AF1-BB4F2E5E81AB}"/>
              </a:ext>
            </a:extLst>
          </p:cNvPr>
          <p:cNvPicPr>
            <a:picLocks noChangeAspect="1"/>
          </p:cNvPicPr>
          <p:nvPr/>
        </p:nvPicPr>
        <p:blipFill>
          <a:blip r:embed="rId4"/>
          <a:stretch>
            <a:fillRect/>
          </a:stretch>
        </p:blipFill>
        <p:spPr>
          <a:xfrm>
            <a:off x="13525500" y="228600"/>
            <a:ext cx="876300" cy="540306"/>
          </a:xfrm>
          <a:prstGeom prst="rect">
            <a:avLst/>
          </a:prstGeom>
        </p:spPr>
      </p:pic>
      <p:sp>
        <p:nvSpPr>
          <p:cNvPr id="11" name="Metin kutusu 10">
            <a:extLst>
              <a:ext uri="{FF2B5EF4-FFF2-40B4-BE49-F238E27FC236}">
                <a16:creationId xmlns:a16="http://schemas.microsoft.com/office/drawing/2014/main" id="{B2D89E2F-3F6D-79B5-723A-36BAE79082CE}"/>
              </a:ext>
            </a:extLst>
          </p:cNvPr>
          <p:cNvSpPr txBox="1"/>
          <p:nvPr/>
        </p:nvSpPr>
        <p:spPr>
          <a:xfrm>
            <a:off x="585216" y="924109"/>
            <a:ext cx="10406270" cy="369332"/>
          </a:xfrm>
          <a:prstGeom prst="rect">
            <a:avLst/>
          </a:prstGeom>
          <a:noFill/>
        </p:spPr>
        <p:txBody>
          <a:bodyPr wrap="square">
            <a:spAutoFit/>
          </a:bodyPr>
          <a:lstStyle/>
          <a:p>
            <a:r>
              <a:rPr lang="tr-TR" b="1" i="0">
                <a:solidFill>
                  <a:srgbClr val="1F1F1F"/>
                </a:solidFill>
                <a:effectLst/>
                <a:latin typeface="Kanit Light" panose="020B0604020202020204" charset="-34"/>
              </a:rPr>
              <a:t>Örnek 4:</a:t>
            </a:r>
            <a:r>
              <a:rPr lang="tr-TR" b="0" i="0">
                <a:solidFill>
                  <a:srgbClr val="1F1F1F"/>
                </a:solidFill>
                <a:effectLst/>
                <a:latin typeface="Kanit Light" panose="020B0604020202020204" charset="-34"/>
              </a:rPr>
              <a:t> İlk 50 müşterinin yaş dağılımının çizgi grafiği.</a:t>
            </a:r>
            <a:endParaRPr lang="tr-TR" b="1">
              <a:latin typeface="Kanit Light" panose="020B0604020202020204" charset="-34"/>
            </a:endParaRPr>
          </a:p>
        </p:txBody>
      </p:sp>
      <p:sp>
        <p:nvSpPr>
          <p:cNvPr id="2" name="Metin kutusu 1">
            <a:extLst>
              <a:ext uri="{FF2B5EF4-FFF2-40B4-BE49-F238E27FC236}">
                <a16:creationId xmlns:a16="http://schemas.microsoft.com/office/drawing/2014/main" id="{674355B0-B384-CA9D-105A-9FF6F473DE54}"/>
              </a:ext>
            </a:extLst>
          </p:cNvPr>
          <p:cNvSpPr txBox="1"/>
          <p:nvPr/>
        </p:nvSpPr>
        <p:spPr>
          <a:xfrm>
            <a:off x="487680" y="272641"/>
            <a:ext cx="7315200" cy="523220"/>
          </a:xfrm>
          <a:prstGeom prst="rect">
            <a:avLst/>
          </a:prstGeom>
          <a:noFill/>
        </p:spPr>
        <p:txBody>
          <a:bodyPr wrap="square">
            <a:spAutoFit/>
          </a:bodyPr>
          <a:lstStyle/>
          <a:p>
            <a:pPr algn="l"/>
            <a:r>
              <a:rPr lang="da-DK" sz="2800">
                <a:solidFill>
                  <a:srgbClr val="1F1F1F"/>
                </a:solidFill>
                <a:latin typeface="Kanit Light" panose="020B0604020202020204" charset="-34"/>
              </a:rPr>
              <a:t>1.4.1 Çizgi Grafik (Line Plot)</a:t>
            </a:r>
          </a:p>
        </p:txBody>
      </p:sp>
      <p:pic>
        <p:nvPicPr>
          <p:cNvPr id="7" name="Resim 6">
            <a:extLst>
              <a:ext uri="{FF2B5EF4-FFF2-40B4-BE49-F238E27FC236}">
                <a16:creationId xmlns:a16="http://schemas.microsoft.com/office/drawing/2014/main" id="{AADE8902-4AA1-9C59-656E-E3E05488B956}"/>
              </a:ext>
            </a:extLst>
          </p:cNvPr>
          <p:cNvPicPr>
            <a:picLocks noChangeAspect="1"/>
          </p:cNvPicPr>
          <p:nvPr/>
        </p:nvPicPr>
        <p:blipFill>
          <a:blip r:embed="rId5"/>
          <a:stretch>
            <a:fillRect/>
          </a:stretch>
        </p:blipFill>
        <p:spPr>
          <a:xfrm>
            <a:off x="680466" y="1293442"/>
            <a:ext cx="8768334" cy="2827246"/>
          </a:xfrm>
          <a:prstGeom prst="rect">
            <a:avLst/>
          </a:prstGeom>
        </p:spPr>
      </p:pic>
    </p:spTree>
    <p:extLst>
      <p:ext uri="{BB962C8B-B14F-4D97-AF65-F5344CB8AC3E}">
        <p14:creationId xmlns:p14="http://schemas.microsoft.com/office/powerpoint/2010/main" val="16165266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367A9-7F9C-E109-EE52-E6530FE7EE61}"/>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C8D79550-55C0-25DF-398A-932D6EAB8FD9}"/>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7" name="Metin kutusu 16">
            <a:extLst>
              <a:ext uri="{FF2B5EF4-FFF2-40B4-BE49-F238E27FC236}">
                <a16:creationId xmlns:a16="http://schemas.microsoft.com/office/drawing/2014/main" id="{0D96DF34-5F22-B3B7-E3A8-BDEE285D950C}"/>
              </a:ext>
            </a:extLst>
          </p:cNvPr>
          <p:cNvSpPr txBox="1"/>
          <p:nvPr/>
        </p:nvSpPr>
        <p:spPr>
          <a:xfrm>
            <a:off x="493776" y="935977"/>
            <a:ext cx="13722096" cy="1200329"/>
          </a:xfrm>
          <a:prstGeom prst="rect">
            <a:avLst/>
          </a:prstGeom>
          <a:noFill/>
        </p:spPr>
        <p:txBody>
          <a:bodyPr wrap="square">
            <a:spAutoFit/>
          </a:bodyPr>
          <a:lstStyle/>
          <a:p>
            <a:pPr algn="just"/>
            <a:r>
              <a:rPr lang="tr-TR">
                <a:latin typeface="Kanit Light" panose="020B0604020202020204" charset="-34"/>
              </a:rPr>
              <a:t>Şekilde yer alan sütun grafiğinde her bir sütunun üzerine sigara içen ve içmeyenlerin ortalama ne kadar ödeme yaptığını gösteren veri etiketi eklemek için aşağıdaki kullanıcı tanımlı Python fonksiyonu kullanılabilir. Bu fonksiyon sırasıyla x ve </a:t>
            </a:r>
            <a:r>
              <a:rPr lang="tr-TR" b="1" err="1">
                <a:latin typeface="Kanit Light" panose="020B0604020202020204" charset="-34"/>
              </a:rPr>
              <a:t>height</a:t>
            </a:r>
            <a:r>
              <a:rPr lang="tr-TR" b="1">
                <a:latin typeface="Kanit Light" panose="020B0604020202020204" charset="-34"/>
              </a:rPr>
              <a:t> </a:t>
            </a:r>
            <a:r>
              <a:rPr lang="tr-TR">
                <a:latin typeface="Kanit Light" panose="020B0604020202020204" charset="-34"/>
              </a:rPr>
              <a:t>parametrelerine gelen veriyi almaktadır. Ortalama ödeme miktarının grafiğin üzerinde fazla yer kaplamaması için .</a:t>
            </a:r>
            <a:r>
              <a:rPr lang="tr-TR" b="1" err="1">
                <a:latin typeface="Kanit Light" panose="020B0604020202020204" charset="-34"/>
              </a:rPr>
              <a:t>round</a:t>
            </a:r>
            <a:r>
              <a:rPr lang="tr-TR" b="1">
                <a:latin typeface="Kanit Light" panose="020B0604020202020204" charset="-34"/>
              </a:rPr>
              <a:t>(2) </a:t>
            </a:r>
            <a:r>
              <a:rPr lang="tr-TR">
                <a:latin typeface="Kanit Light" panose="020B0604020202020204" charset="-34"/>
              </a:rPr>
              <a:t>fonksiyonu ile virgülden sonra iki basamak yuvarlanmıştır. </a:t>
            </a:r>
          </a:p>
        </p:txBody>
      </p:sp>
      <p:sp>
        <p:nvSpPr>
          <p:cNvPr id="4" name="Metin kutusu 3">
            <a:extLst>
              <a:ext uri="{FF2B5EF4-FFF2-40B4-BE49-F238E27FC236}">
                <a16:creationId xmlns:a16="http://schemas.microsoft.com/office/drawing/2014/main" id="{67D99A48-55BE-B758-714F-DCFBED0C7E51}"/>
              </a:ext>
            </a:extLst>
          </p:cNvPr>
          <p:cNvSpPr txBox="1"/>
          <p:nvPr/>
        </p:nvSpPr>
        <p:spPr>
          <a:xfrm>
            <a:off x="493776" y="2145469"/>
            <a:ext cx="11515344" cy="369332"/>
          </a:xfrm>
          <a:prstGeom prst="rect">
            <a:avLst/>
          </a:prstGeom>
          <a:noFill/>
        </p:spPr>
        <p:txBody>
          <a:bodyPr wrap="square">
            <a:spAutoFit/>
          </a:bodyPr>
          <a:lstStyle/>
          <a:p>
            <a:r>
              <a:rPr lang="tr-TR" b="1" i="0">
                <a:solidFill>
                  <a:srgbClr val="1F1F1F"/>
                </a:solidFill>
                <a:effectLst/>
                <a:latin typeface="Kanit Light" panose="020B0604020202020204" charset="-34"/>
              </a:rPr>
              <a:t>Örnek 1:</a:t>
            </a:r>
            <a:r>
              <a:rPr lang="tr-TR" b="0" i="0">
                <a:solidFill>
                  <a:srgbClr val="1F1F1F"/>
                </a:solidFill>
                <a:effectLst/>
                <a:latin typeface="Kanit Light" panose="020B0604020202020204" charset="-34"/>
              </a:rPr>
              <a:t> Sigara içme durumuna göre ortalama ödeme miktarının bar grafiği.</a:t>
            </a:r>
            <a:endParaRPr lang="tr-TR" b="1">
              <a:latin typeface="Kanit Light" panose="020B0604020202020204" charset="-34"/>
            </a:endParaRPr>
          </a:p>
        </p:txBody>
      </p:sp>
      <p:pic>
        <p:nvPicPr>
          <p:cNvPr id="3" name="Resim 2">
            <a:extLst>
              <a:ext uri="{FF2B5EF4-FFF2-40B4-BE49-F238E27FC236}">
                <a16:creationId xmlns:a16="http://schemas.microsoft.com/office/drawing/2014/main" id="{014901F2-D1E5-3111-19A6-5942FF715AA0}"/>
              </a:ext>
            </a:extLst>
          </p:cNvPr>
          <p:cNvPicPr>
            <a:picLocks noChangeAspect="1"/>
          </p:cNvPicPr>
          <p:nvPr/>
        </p:nvPicPr>
        <p:blipFill>
          <a:blip r:embed="rId4"/>
          <a:stretch>
            <a:fillRect/>
          </a:stretch>
        </p:blipFill>
        <p:spPr>
          <a:xfrm>
            <a:off x="578299" y="2570361"/>
            <a:ext cx="7231391" cy="4049895"/>
          </a:xfrm>
          <a:prstGeom prst="rect">
            <a:avLst/>
          </a:prstGeom>
        </p:spPr>
      </p:pic>
      <p:pic>
        <p:nvPicPr>
          <p:cNvPr id="9" name="Resim 8">
            <a:extLst>
              <a:ext uri="{FF2B5EF4-FFF2-40B4-BE49-F238E27FC236}">
                <a16:creationId xmlns:a16="http://schemas.microsoft.com/office/drawing/2014/main" id="{7413CBF5-3819-FBB7-E4DC-8D1B5387C6FE}"/>
              </a:ext>
            </a:extLst>
          </p:cNvPr>
          <p:cNvPicPr>
            <a:picLocks noChangeAspect="1"/>
          </p:cNvPicPr>
          <p:nvPr/>
        </p:nvPicPr>
        <p:blipFill>
          <a:blip r:embed="rId5"/>
          <a:stretch>
            <a:fillRect/>
          </a:stretch>
        </p:blipFill>
        <p:spPr>
          <a:xfrm>
            <a:off x="7722601" y="2570361"/>
            <a:ext cx="6679199" cy="4474207"/>
          </a:xfrm>
          <a:prstGeom prst="rect">
            <a:avLst/>
          </a:prstGeom>
          <a:ln>
            <a:noFill/>
          </a:ln>
          <a:effectLst>
            <a:outerShdw blurRad="292100" dist="139700" dir="2700000" algn="tl" rotWithShape="0">
              <a:srgbClr val="333333">
                <a:alpha val="65000"/>
              </a:srgbClr>
            </a:outerShdw>
          </a:effectLst>
        </p:spPr>
      </p:pic>
      <p:sp>
        <p:nvSpPr>
          <p:cNvPr id="10" name="Metin kutusu 9">
            <a:extLst>
              <a:ext uri="{FF2B5EF4-FFF2-40B4-BE49-F238E27FC236}">
                <a16:creationId xmlns:a16="http://schemas.microsoft.com/office/drawing/2014/main" id="{57CC8EFF-CFBB-A638-1F84-9873E282BF6C}"/>
              </a:ext>
            </a:extLst>
          </p:cNvPr>
          <p:cNvSpPr txBox="1"/>
          <p:nvPr/>
        </p:nvSpPr>
        <p:spPr>
          <a:xfrm>
            <a:off x="487680" y="272641"/>
            <a:ext cx="7315200" cy="523220"/>
          </a:xfrm>
          <a:prstGeom prst="rect">
            <a:avLst/>
          </a:prstGeom>
          <a:noFill/>
        </p:spPr>
        <p:txBody>
          <a:bodyPr wrap="square">
            <a:spAutoFit/>
          </a:bodyPr>
          <a:lstStyle/>
          <a:p>
            <a:pPr algn="l"/>
            <a:r>
              <a:rPr lang="da-DK" sz="2800">
                <a:solidFill>
                  <a:srgbClr val="1F1F1F"/>
                </a:solidFill>
                <a:latin typeface="Kanit Light" panose="020B0604020202020204" charset="-34"/>
              </a:rPr>
              <a:t>1.4.</a:t>
            </a:r>
            <a:r>
              <a:rPr lang="tr-TR" sz="2800">
                <a:solidFill>
                  <a:srgbClr val="1F1F1F"/>
                </a:solidFill>
                <a:latin typeface="Kanit Light" panose="020B0604020202020204" charset="-34"/>
              </a:rPr>
              <a:t>2</a:t>
            </a:r>
            <a:r>
              <a:rPr lang="da-DK" sz="2800">
                <a:solidFill>
                  <a:srgbClr val="1F1F1F"/>
                </a:solidFill>
                <a:latin typeface="Kanit Light" panose="020B0604020202020204" charset="-34"/>
              </a:rPr>
              <a:t> </a:t>
            </a:r>
            <a:r>
              <a:rPr lang="tr-TR" sz="2800">
                <a:solidFill>
                  <a:srgbClr val="1F1F1F"/>
                </a:solidFill>
                <a:latin typeface="Kanit Light" panose="020B0604020202020204" charset="-34"/>
              </a:rPr>
              <a:t>Bar</a:t>
            </a:r>
            <a:r>
              <a:rPr lang="da-DK" sz="2800">
                <a:solidFill>
                  <a:srgbClr val="1F1F1F"/>
                </a:solidFill>
                <a:latin typeface="Kanit Light" panose="020B0604020202020204" charset="-34"/>
              </a:rPr>
              <a:t> Grafik</a:t>
            </a:r>
          </a:p>
        </p:txBody>
      </p:sp>
    </p:spTree>
    <p:extLst>
      <p:ext uri="{BB962C8B-B14F-4D97-AF65-F5344CB8AC3E}">
        <p14:creationId xmlns:p14="http://schemas.microsoft.com/office/powerpoint/2010/main" val="22939931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B9C0A-57AD-ECE7-41C9-B134648ED51D}"/>
            </a:ext>
          </a:extLst>
        </p:cNvPr>
        <p:cNvGrpSpPr/>
        <p:nvPr/>
      </p:nvGrpSpPr>
      <p:grpSpPr>
        <a:xfrm>
          <a:off x="0" y="0"/>
          <a:ext cx="0" cy="0"/>
          <a:chOff x="0" y="0"/>
          <a:chExt cx="0" cy="0"/>
        </a:xfrm>
      </p:grpSpPr>
      <p:pic>
        <p:nvPicPr>
          <p:cNvPr id="10" name="Resim 9">
            <a:extLst>
              <a:ext uri="{FF2B5EF4-FFF2-40B4-BE49-F238E27FC236}">
                <a16:creationId xmlns:a16="http://schemas.microsoft.com/office/drawing/2014/main" id="{6CD98C6D-062E-FC25-B54B-F9613BA3DCB0}"/>
              </a:ext>
            </a:extLst>
          </p:cNvPr>
          <p:cNvPicPr>
            <a:picLocks noChangeAspect="1"/>
          </p:cNvPicPr>
          <p:nvPr/>
        </p:nvPicPr>
        <p:blipFill>
          <a:blip r:embed="rId3"/>
          <a:stretch>
            <a:fillRect/>
          </a:stretch>
        </p:blipFill>
        <p:spPr>
          <a:xfrm>
            <a:off x="7891847" y="3518452"/>
            <a:ext cx="6071803" cy="4415146"/>
          </a:xfrm>
          <a:prstGeom prst="rect">
            <a:avLst/>
          </a:prstGeom>
          <a:ln>
            <a:noFill/>
          </a:ln>
          <a:effectLst>
            <a:outerShdw blurRad="292100" dist="139700" dir="2700000" algn="tl" rotWithShape="0">
              <a:srgbClr val="333333">
                <a:alpha val="65000"/>
              </a:srgbClr>
            </a:outerShdw>
          </a:effectLst>
        </p:spPr>
      </p:pic>
      <p:pic>
        <p:nvPicPr>
          <p:cNvPr id="6" name="Image 0" descr="preencoded.png">
            <a:extLst>
              <a:ext uri="{FF2B5EF4-FFF2-40B4-BE49-F238E27FC236}">
                <a16:creationId xmlns:a16="http://schemas.microsoft.com/office/drawing/2014/main" id="{15F0BF1A-FC10-A0D9-69BC-BC009E4BFEDF}"/>
              </a:ext>
            </a:extLst>
          </p:cNvPr>
          <p:cNvPicPr>
            <a:picLocks noChangeAspect="1"/>
          </p:cNvPicPr>
          <p:nvPr/>
        </p:nvPicPr>
        <p:blipFill>
          <a:blip r:embed="rId4"/>
          <a:stretch>
            <a:fillRect/>
          </a:stretch>
        </p:blipFill>
        <p:spPr>
          <a:xfrm>
            <a:off x="13525500" y="228600"/>
            <a:ext cx="876300" cy="540306"/>
          </a:xfrm>
          <a:prstGeom prst="rect">
            <a:avLst/>
          </a:prstGeom>
        </p:spPr>
      </p:pic>
      <p:pic>
        <p:nvPicPr>
          <p:cNvPr id="3" name="Image 0" descr="preencoded.png">
            <a:extLst>
              <a:ext uri="{FF2B5EF4-FFF2-40B4-BE49-F238E27FC236}">
                <a16:creationId xmlns:a16="http://schemas.microsoft.com/office/drawing/2014/main" id="{320F4E60-7F27-E863-3063-05C236D848F4}"/>
              </a:ext>
            </a:extLst>
          </p:cNvPr>
          <p:cNvPicPr>
            <a:picLocks noChangeAspect="1"/>
          </p:cNvPicPr>
          <p:nvPr/>
        </p:nvPicPr>
        <p:blipFill>
          <a:blip r:embed="rId4"/>
          <a:stretch>
            <a:fillRect/>
          </a:stretch>
        </p:blipFill>
        <p:spPr>
          <a:xfrm>
            <a:off x="13525500" y="228600"/>
            <a:ext cx="876300" cy="540306"/>
          </a:xfrm>
          <a:prstGeom prst="rect">
            <a:avLst/>
          </a:prstGeom>
        </p:spPr>
      </p:pic>
      <p:sp>
        <p:nvSpPr>
          <p:cNvPr id="11" name="Metin kutusu 10">
            <a:extLst>
              <a:ext uri="{FF2B5EF4-FFF2-40B4-BE49-F238E27FC236}">
                <a16:creationId xmlns:a16="http://schemas.microsoft.com/office/drawing/2014/main" id="{9AEB06DE-4765-8350-34E3-84F41E402433}"/>
              </a:ext>
            </a:extLst>
          </p:cNvPr>
          <p:cNvSpPr txBox="1"/>
          <p:nvPr/>
        </p:nvSpPr>
        <p:spPr>
          <a:xfrm>
            <a:off x="585216" y="880777"/>
            <a:ext cx="10406270" cy="369332"/>
          </a:xfrm>
          <a:prstGeom prst="rect">
            <a:avLst/>
          </a:prstGeom>
          <a:noFill/>
        </p:spPr>
        <p:txBody>
          <a:bodyPr wrap="square">
            <a:spAutoFit/>
          </a:bodyPr>
          <a:lstStyle/>
          <a:p>
            <a:r>
              <a:rPr lang="nn-NO" b="1" i="0">
                <a:solidFill>
                  <a:srgbClr val="1F1F1F"/>
                </a:solidFill>
                <a:effectLst/>
                <a:latin typeface="Kanit Light" panose="020B0604020202020204" charset="-34"/>
              </a:rPr>
              <a:t>Örnek 2:</a:t>
            </a:r>
            <a:r>
              <a:rPr lang="nn-NO" b="0" i="0">
                <a:solidFill>
                  <a:srgbClr val="1F1F1F"/>
                </a:solidFill>
                <a:effectLst/>
                <a:latin typeface="Kanit Light" panose="020B0604020202020204" charset="-34"/>
              </a:rPr>
              <a:t> Yatay bar grafiği.</a:t>
            </a:r>
            <a:endParaRPr lang="tr-TR" b="1">
              <a:latin typeface="Kanit Light" panose="020B0604020202020204" charset="-34"/>
            </a:endParaRPr>
          </a:p>
        </p:txBody>
      </p:sp>
      <p:pic>
        <p:nvPicPr>
          <p:cNvPr id="7" name="Resim 6">
            <a:extLst>
              <a:ext uri="{FF2B5EF4-FFF2-40B4-BE49-F238E27FC236}">
                <a16:creationId xmlns:a16="http://schemas.microsoft.com/office/drawing/2014/main" id="{E0B1E30A-E6A3-0F3E-772E-4507579A375E}"/>
              </a:ext>
            </a:extLst>
          </p:cNvPr>
          <p:cNvPicPr>
            <a:picLocks noChangeAspect="1"/>
          </p:cNvPicPr>
          <p:nvPr/>
        </p:nvPicPr>
        <p:blipFill>
          <a:blip r:embed="rId5"/>
          <a:stretch>
            <a:fillRect/>
          </a:stretch>
        </p:blipFill>
        <p:spPr>
          <a:xfrm>
            <a:off x="585216" y="1250109"/>
            <a:ext cx="9085062" cy="2652656"/>
          </a:xfrm>
          <a:prstGeom prst="rect">
            <a:avLst/>
          </a:prstGeom>
        </p:spPr>
      </p:pic>
      <p:sp>
        <p:nvSpPr>
          <p:cNvPr id="2" name="Metin kutusu 1">
            <a:extLst>
              <a:ext uri="{FF2B5EF4-FFF2-40B4-BE49-F238E27FC236}">
                <a16:creationId xmlns:a16="http://schemas.microsoft.com/office/drawing/2014/main" id="{427B8435-5DC0-0896-A254-34CEA2735FA8}"/>
              </a:ext>
            </a:extLst>
          </p:cNvPr>
          <p:cNvSpPr txBox="1"/>
          <p:nvPr/>
        </p:nvSpPr>
        <p:spPr>
          <a:xfrm>
            <a:off x="487680" y="272641"/>
            <a:ext cx="7315200" cy="523220"/>
          </a:xfrm>
          <a:prstGeom prst="rect">
            <a:avLst/>
          </a:prstGeom>
          <a:noFill/>
        </p:spPr>
        <p:txBody>
          <a:bodyPr wrap="square">
            <a:spAutoFit/>
          </a:bodyPr>
          <a:lstStyle/>
          <a:p>
            <a:pPr algn="l"/>
            <a:r>
              <a:rPr lang="da-DK" sz="2800">
                <a:solidFill>
                  <a:srgbClr val="1F1F1F"/>
                </a:solidFill>
                <a:latin typeface="Kanit Light" panose="020B0604020202020204" charset="-34"/>
              </a:rPr>
              <a:t>1.4.</a:t>
            </a:r>
            <a:r>
              <a:rPr lang="tr-TR" sz="2800">
                <a:solidFill>
                  <a:srgbClr val="1F1F1F"/>
                </a:solidFill>
                <a:latin typeface="Kanit Light" panose="020B0604020202020204" charset="-34"/>
              </a:rPr>
              <a:t>2</a:t>
            </a:r>
            <a:r>
              <a:rPr lang="da-DK" sz="2800">
                <a:solidFill>
                  <a:srgbClr val="1F1F1F"/>
                </a:solidFill>
                <a:latin typeface="Kanit Light" panose="020B0604020202020204" charset="-34"/>
              </a:rPr>
              <a:t> </a:t>
            </a:r>
            <a:r>
              <a:rPr lang="tr-TR" sz="2800">
                <a:solidFill>
                  <a:srgbClr val="1F1F1F"/>
                </a:solidFill>
                <a:latin typeface="Kanit Light" panose="020B0604020202020204" charset="-34"/>
              </a:rPr>
              <a:t>Bar</a:t>
            </a:r>
            <a:r>
              <a:rPr lang="da-DK" sz="2800">
                <a:solidFill>
                  <a:srgbClr val="1F1F1F"/>
                </a:solidFill>
                <a:latin typeface="Kanit Light" panose="020B0604020202020204" charset="-34"/>
              </a:rPr>
              <a:t> Grafik</a:t>
            </a:r>
          </a:p>
        </p:txBody>
      </p:sp>
    </p:spTree>
    <p:extLst>
      <p:ext uri="{BB962C8B-B14F-4D97-AF65-F5344CB8AC3E}">
        <p14:creationId xmlns:p14="http://schemas.microsoft.com/office/powerpoint/2010/main" val="4856858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5804B-CEF5-EB99-59B1-3F1CF6880C1E}"/>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99C69C75-2BDB-13AB-C3A1-B095B7C6C22E}"/>
              </a:ext>
            </a:extLst>
          </p:cNvPr>
          <p:cNvPicPr>
            <a:picLocks noChangeAspect="1"/>
          </p:cNvPicPr>
          <p:nvPr/>
        </p:nvPicPr>
        <p:blipFill>
          <a:blip r:embed="rId3"/>
          <a:stretch>
            <a:fillRect/>
          </a:stretch>
        </p:blipFill>
        <p:spPr>
          <a:xfrm>
            <a:off x="13525500" y="228600"/>
            <a:ext cx="876300" cy="540306"/>
          </a:xfrm>
          <a:prstGeom prst="rect">
            <a:avLst/>
          </a:prstGeom>
        </p:spPr>
      </p:pic>
      <p:sp>
        <p:nvSpPr>
          <p:cNvPr id="9" name="Metin kutusu 8">
            <a:extLst>
              <a:ext uri="{FF2B5EF4-FFF2-40B4-BE49-F238E27FC236}">
                <a16:creationId xmlns:a16="http://schemas.microsoft.com/office/drawing/2014/main" id="{9A292CFC-2639-B64B-0224-A6DDABBFDB02}"/>
              </a:ext>
            </a:extLst>
          </p:cNvPr>
          <p:cNvSpPr txBox="1"/>
          <p:nvPr/>
        </p:nvSpPr>
        <p:spPr>
          <a:xfrm>
            <a:off x="487680" y="4889701"/>
            <a:ext cx="13296950" cy="2852063"/>
          </a:xfrm>
          <a:prstGeom prst="rect">
            <a:avLst/>
          </a:prstGeom>
          <a:noFill/>
        </p:spPr>
        <p:txBody>
          <a:bodyPr wrap="square">
            <a:spAutoFit/>
          </a:bodyPr>
          <a:lstStyle/>
          <a:p>
            <a:pPr algn="just">
              <a:lnSpc>
                <a:spcPct val="107000"/>
              </a:lnSpc>
              <a:spcAft>
                <a:spcPts val="800"/>
              </a:spcAft>
            </a:pPr>
            <a:r>
              <a:rPr lang="tr-TR" sz="1800" kern="100">
                <a:effectLst/>
                <a:latin typeface="Kanit Light" panose="020B0604020202020204" charset="-34"/>
                <a:ea typeface="Aptos" panose="020B0004020202020204" pitchFamily="34" charset="0"/>
                <a:cs typeface="Times New Roman" panose="02020603050405020304" pitchFamily="18" charset="0"/>
              </a:rPr>
              <a:t>Sonrasında bu</a:t>
            </a:r>
            <a:r>
              <a:rPr lang="tr-TR" sz="1800" b="1" kern="100">
                <a:effectLst/>
                <a:latin typeface="Kanit Light" panose="020B0604020202020204" charset="-34"/>
                <a:ea typeface="Aptos" panose="020B0004020202020204" pitchFamily="34" charset="0"/>
                <a:cs typeface="Times New Roman" panose="02020603050405020304" pitchFamily="18" charset="0"/>
              </a:rPr>
              <a:t> özet </a:t>
            </a:r>
            <a:r>
              <a:rPr lang="tr-TR" sz="1800" kern="100">
                <a:effectLst/>
                <a:latin typeface="Kanit Light" panose="020B0604020202020204" charset="-34"/>
                <a:ea typeface="Aptos" panose="020B0004020202020204" pitchFamily="34" charset="0"/>
                <a:cs typeface="Times New Roman" panose="02020603050405020304" pitchFamily="18" charset="0"/>
              </a:rPr>
              <a:t>veriden hareketle pasta grafiğinin üzerinde yer alacak veri etiketleri </a:t>
            </a:r>
            <a:r>
              <a:rPr lang="tr-TR" sz="1800" b="1" kern="100">
                <a:effectLst/>
                <a:latin typeface="Kanit Light" panose="020B0604020202020204" charset="-34"/>
                <a:ea typeface="Aptos" panose="020B0004020202020204" pitchFamily="34" charset="0"/>
                <a:cs typeface="Times New Roman" panose="02020603050405020304" pitchFamily="18" charset="0"/>
              </a:rPr>
              <a:t>(etiketler), </a:t>
            </a:r>
            <a:r>
              <a:rPr lang="tr-TR" sz="1800" kern="100">
                <a:effectLst/>
                <a:latin typeface="Kanit Light" panose="020B0604020202020204" charset="-34"/>
                <a:ea typeface="Aptos" panose="020B0004020202020204" pitchFamily="34" charset="0"/>
                <a:cs typeface="Times New Roman" panose="02020603050405020304" pitchFamily="18" charset="0"/>
              </a:rPr>
              <a:t>grafik oluşturulurken kullanılan ortalama ödeme miktarları </a:t>
            </a:r>
            <a:r>
              <a:rPr lang="tr-TR" sz="1800" b="1" kern="100">
                <a:effectLst/>
                <a:latin typeface="Kanit Light" panose="020B0604020202020204" charset="-34"/>
                <a:ea typeface="Aptos" panose="020B0004020202020204" pitchFamily="34" charset="0"/>
                <a:cs typeface="Times New Roman" panose="02020603050405020304" pitchFamily="18" charset="0"/>
              </a:rPr>
              <a:t>(değerler), </a:t>
            </a:r>
            <a:r>
              <a:rPr lang="tr-TR" sz="1800" b="1" kern="100" err="1">
                <a:effectLst/>
                <a:latin typeface="Kanit Light" panose="020B0604020202020204" charset="-34"/>
                <a:ea typeface="Aptos" panose="020B0004020202020204" pitchFamily="34" charset="0"/>
                <a:cs typeface="Times New Roman" panose="02020603050405020304" pitchFamily="18" charset="0"/>
              </a:rPr>
              <a:t>sns</a:t>
            </a:r>
            <a:r>
              <a:rPr lang="tr-TR" sz="1800" b="1" kern="100">
                <a:effectLst/>
                <a:latin typeface="Kanit Light" panose="020B0604020202020204" charset="-34"/>
                <a:ea typeface="Aptos" panose="020B0004020202020204" pitchFamily="34" charset="0"/>
                <a:cs typeface="Times New Roman" panose="02020603050405020304" pitchFamily="18" charset="0"/>
              </a:rPr>
              <a:t> </a:t>
            </a:r>
            <a:r>
              <a:rPr lang="tr-TR" sz="1800" kern="100">
                <a:effectLst/>
                <a:latin typeface="Kanit Light" panose="020B0604020202020204" charset="-34"/>
                <a:ea typeface="Aptos" panose="020B0004020202020204" pitchFamily="34" charset="0"/>
                <a:cs typeface="Times New Roman" panose="02020603050405020304" pitchFamily="18" charset="0"/>
              </a:rPr>
              <a:t>kütüphanesinde yer alan </a:t>
            </a:r>
            <a:r>
              <a:rPr lang="tr-TR" sz="1800" b="1" kern="100" err="1">
                <a:effectLst/>
                <a:latin typeface="Kanit Light" panose="020B0604020202020204" charset="-34"/>
                <a:ea typeface="Aptos" panose="020B0004020202020204" pitchFamily="34" charset="0"/>
                <a:cs typeface="Times New Roman" panose="02020603050405020304" pitchFamily="18" charset="0"/>
              </a:rPr>
              <a:t>viridis</a:t>
            </a:r>
            <a:r>
              <a:rPr lang="tr-TR" sz="1800" kern="100">
                <a:effectLst/>
                <a:latin typeface="Kanit Light" panose="020B0604020202020204" charset="-34"/>
                <a:ea typeface="Aptos" panose="020B0004020202020204" pitchFamily="34" charset="0"/>
                <a:cs typeface="Times New Roman" panose="02020603050405020304" pitchFamily="18" charset="0"/>
              </a:rPr>
              <a:t> renk paletinden dört farklı renk </a:t>
            </a:r>
            <a:r>
              <a:rPr lang="tr-TR" sz="1800" b="1" kern="100">
                <a:effectLst/>
                <a:latin typeface="Kanit Light" panose="020B0604020202020204" charset="-34"/>
                <a:ea typeface="Aptos" panose="020B0004020202020204" pitchFamily="34" charset="0"/>
                <a:cs typeface="Times New Roman" panose="02020603050405020304" pitchFamily="18" charset="0"/>
              </a:rPr>
              <a:t>(renkler</a:t>
            </a:r>
            <a:r>
              <a:rPr lang="tr-TR" sz="1800" kern="100">
                <a:effectLst/>
                <a:latin typeface="Kanit Light" panose="020B0604020202020204" charset="-34"/>
                <a:ea typeface="Aptos" panose="020B0004020202020204" pitchFamily="34" charset="0"/>
                <a:cs typeface="Times New Roman" panose="02020603050405020304" pitchFamily="18" charset="0"/>
              </a:rPr>
              <a:t>) ve pasta dilimlerinin dışa doğru ayrılma oranlan (secim) tanımlanmıştır. Ardından </a:t>
            </a:r>
            <a:r>
              <a:rPr lang="tr-TR" sz="1800" b="1" kern="100" err="1">
                <a:effectLst/>
                <a:latin typeface="Kanit Light" panose="020B0604020202020204" charset="-34"/>
                <a:ea typeface="Aptos" panose="020B0004020202020204" pitchFamily="34" charset="0"/>
                <a:cs typeface="Times New Roman" panose="02020603050405020304" pitchFamily="18" charset="0"/>
              </a:rPr>
              <a:t>plt.pie</a:t>
            </a:r>
            <a:r>
              <a:rPr lang="tr-TR" sz="1800" b="1" kern="100">
                <a:effectLst/>
                <a:latin typeface="Kanit Light" panose="020B0604020202020204" charset="-34"/>
                <a:ea typeface="Aptos" panose="020B0004020202020204" pitchFamily="34" charset="0"/>
                <a:cs typeface="Times New Roman" panose="02020603050405020304" pitchFamily="18" charset="0"/>
              </a:rPr>
              <a:t>() </a:t>
            </a:r>
            <a:r>
              <a:rPr lang="tr-TR" sz="1800" kern="100">
                <a:effectLst/>
                <a:latin typeface="Kanit Light" panose="020B0604020202020204" charset="-34"/>
                <a:ea typeface="Aptos" panose="020B0004020202020204" pitchFamily="34" charset="0"/>
                <a:cs typeface="Times New Roman" panose="02020603050405020304" pitchFamily="18" charset="0"/>
              </a:rPr>
              <a:t>fonksiyonu kullanılarak pasta grafiği çizilmiştir. Grafiğin üzerinde yüzdelerin gösterilmesi için </a:t>
            </a:r>
            <a:r>
              <a:rPr lang="tr-TR" sz="1800" b="1" kern="100" err="1">
                <a:effectLst/>
                <a:latin typeface="Kanit Light" panose="020B0604020202020204" charset="-34"/>
                <a:ea typeface="Aptos" panose="020B0004020202020204" pitchFamily="34" charset="0"/>
                <a:cs typeface="Times New Roman" panose="02020603050405020304" pitchFamily="18" charset="0"/>
              </a:rPr>
              <a:t>autopct</a:t>
            </a:r>
            <a:r>
              <a:rPr lang="tr-TR" sz="1800" b="1" kern="100">
                <a:effectLst/>
                <a:latin typeface="Kanit Light" panose="020B0604020202020204" charset="-34"/>
                <a:ea typeface="Aptos" panose="020B0004020202020204" pitchFamily="34" charset="0"/>
                <a:cs typeface="Times New Roman" panose="02020603050405020304" pitchFamily="18" charset="0"/>
              </a:rPr>
              <a:t> </a:t>
            </a:r>
            <a:r>
              <a:rPr lang="tr-TR" sz="1800" kern="100">
                <a:effectLst/>
                <a:latin typeface="Kanit Light" panose="020B0604020202020204" charset="-34"/>
                <a:ea typeface="Aptos" panose="020B0004020202020204" pitchFamily="34" charset="0"/>
                <a:cs typeface="Times New Roman" panose="02020603050405020304" pitchFamily="18" charset="0"/>
              </a:rPr>
              <a:t>kullanılmaktadır. Grafiğin üzerinde </a:t>
            </a:r>
            <a:r>
              <a:rPr lang="tr-TR" sz="1800" b="1" kern="100">
                <a:effectLst/>
                <a:latin typeface="Kanit Light" panose="020B0604020202020204" charset="-34"/>
                <a:ea typeface="Aptos" panose="020B0004020202020204" pitchFamily="34" charset="0"/>
                <a:cs typeface="Times New Roman" panose="02020603050405020304" pitchFamily="18" charset="0"/>
              </a:rPr>
              <a:t>%</a:t>
            </a:r>
            <a:r>
              <a:rPr lang="tr-TR" sz="1800" kern="100">
                <a:effectLst/>
                <a:latin typeface="Kanit Light" panose="020B0604020202020204" charset="-34"/>
                <a:ea typeface="Aptos" panose="020B0004020202020204" pitchFamily="34" charset="0"/>
                <a:cs typeface="Times New Roman" panose="02020603050405020304" pitchFamily="18" charset="0"/>
              </a:rPr>
              <a:t> işareti başta yer alacaktır, bunun için </a:t>
            </a:r>
            <a:r>
              <a:rPr lang="tr-TR" sz="1800" b="1" kern="100">
                <a:effectLst/>
                <a:latin typeface="Kanit Light" panose="020B0604020202020204" charset="-34"/>
                <a:ea typeface="Aptos" panose="020B0004020202020204" pitchFamily="34" charset="0"/>
                <a:cs typeface="Times New Roman" panose="02020603050405020304" pitchFamily="18" charset="0"/>
              </a:rPr>
              <a:t>%% </a:t>
            </a:r>
            <a:r>
              <a:rPr lang="tr-TR" sz="1800" kern="100">
                <a:effectLst/>
                <a:latin typeface="Kanit Light" panose="020B0604020202020204" charset="-34"/>
                <a:ea typeface="Aptos" panose="020B0004020202020204" pitchFamily="34" charset="0"/>
                <a:cs typeface="Times New Roman" panose="02020603050405020304" pitchFamily="18" charset="0"/>
              </a:rPr>
              <a:t>olmak üzere iki adet yan yana yüzde işareti kullanılmıştır. Ondalıklı sayının </a:t>
            </a:r>
            <a:r>
              <a:rPr lang="tr-TR" sz="1800" b="1" kern="100">
                <a:effectLst/>
                <a:latin typeface="Kanit Light" panose="020B0604020202020204" charset="-34"/>
                <a:ea typeface="Aptos" panose="020B0004020202020204" pitchFamily="34" charset="0"/>
                <a:cs typeface="Times New Roman" panose="02020603050405020304" pitchFamily="18" charset="0"/>
              </a:rPr>
              <a:t>(float) </a:t>
            </a:r>
            <a:r>
              <a:rPr lang="tr-TR" sz="1800" kern="100">
                <a:effectLst/>
                <a:latin typeface="Kanit Light" panose="020B0604020202020204" charset="-34"/>
                <a:ea typeface="Aptos" panose="020B0004020202020204" pitchFamily="34" charset="0"/>
                <a:cs typeface="Times New Roman" panose="02020603050405020304" pitchFamily="18" charset="0"/>
              </a:rPr>
              <a:t>virgül dahil toplam 4 karakter, virgülden sonra tek basamak gösterilmesi için </a:t>
            </a:r>
            <a:r>
              <a:rPr lang="tr-TR" sz="1800" b="1" kern="100">
                <a:effectLst/>
                <a:latin typeface="Kanit Light" panose="020B0604020202020204" charset="-34"/>
                <a:ea typeface="Aptos" panose="020B0004020202020204" pitchFamily="34" charset="0"/>
                <a:cs typeface="Times New Roman" panose="02020603050405020304" pitchFamily="18" charset="0"/>
              </a:rPr>
              <a:t>4.1f </a:t>
            </a:r>
            <a:r>
              <a:rPr lang="tr-TR" sz="1800" kern="100">
                <a:effectLst/>
                <a:latin typeface="Kanit Light" panose="020B0604020202020204" charset="-34"/>
                <a:ea typeface="Aptos" panose="020B0004020202020204" pitchFamily="34" charset="0"/>
                <a:cs typeface="Times New Roman" panose="02020603050405020304" pitchFamily="18" charset="0"/>
              </a:rPr>
              <a:t>kullanılmıştır. Pasta grafiği başlangıcının ekseninden saat yönünün tersine biçimde döndürüldüğü açı </a:t>
            </a:r>
            <a:r>
              <a:rPr lang="tr-TR" sz="1800" b="1" kern="100" err="1">
                <a:effectLst/>
                <a:latin typeface="Kanit Light" panose="020B0604020202020204" charset="-34"/>
                <a:ea typeface="Aptos" panose="020B0004020202020204" pitchFamily="34" charset="0"/>
                <a:cs typeface="Times New Roman" panose="02020603050405020304" pitchFamily="18" charset="0"/>
              </a:rPr>
              <a:t>startangle</a:t>
            </a:r>
            <a:r>
              <a:rPr lang="tr-TR" sz="1800" b="1" kern="100">
                <a:effectLst/>
                <a:latin typeface="Kanit Light" panose="020B0604020202020204" charset="-34"/>
                <a:ea typeface="Aptos" panose="020B0004020202020204" pitchFamily="34" charset="0"/>
                <a:cs typeface="Times New Roman" panose="02020603050405020304" pitchFamily="18" charset="0"/>
              </a:rPr>
              <a:t>=360 </a:t>
            </a:r>
            <a:r>
              <a:rPr lang="tr-TR" sz="1800" kern="100">
                <a:effectLst/>
                <a:latin typeface="Kanit Light" panose="020B0604020202020204" charset="-34"/>
                <a:ea typeface="Aptos" panose="020B0004020202020204" pitchFamily="34" charset="0"/>
                <a:cs typeface="Times New Roman" panose="02020603050405020304" pitchFamily="18" charset="0"/>
              </a:rPr>
              <a:t>olarak belirlenmiştir.</a:t>
            </a:r>
          </a:p>
          <a:p>
            <a:pPr algn="just">
              <a:lnSpc>
                <a:spcPct val="107000"/>
              </a:lnSpc>
              <a:spcAft>
                <a:spcPts val="800"/>
              </a:spcAft>
            </a:pPr>
            <a:r>
              <a:rPr lang="tr-TR" sz="1800" kern="100">
                <a:effectLst/>
                <a:latin typeface="Kanit Light" panose="020B0604020202020204" charset="-34"/>
                <a:ea typeface="Aptos" panose="020B0004020202020204" pitchFamily="34" charset="0"/>
                <a:cs typeface="Times New Roman" panose="02020603050405020304" pitchFamily="18" charset="0"/>
              </a:rPr>
              <a:t>Veri görselleştirmede renklerin önemi de yadsınamazdır. Birbiriyle zıt ya da uyumlu renklerin seçilebilmesi için bu örnekte olduğu gibi birçok farklı renk paleti bulunmaktadır. Örneğin </a:t>
            </a:r>
            <a:r>
              <a:rPr lang="tr-TR" sz="1800" b="1" i="1" kern="100" err="1">
                <a:effectLst/>
                <a:latin typeface="Kanit Light" panose="020B0604020202020204" charset="-34"/>
                <a:ea typeface="Aptos" panose="020B0004020202020204" pitchFamily="34" charset="0"/>
                <a:cs typeface="Times New Roman" panose="02020603050405020304" pitchFamily="18" charset="0"/>
              </a:rPr>
              <a:t>viridis</a:t>
            </a:r>
            <a:r>
              <a:rPr lang="tr-TR" sz="1800" b="1" i="1" kern="100">
                <a:effectLst/>
                <a:latin typeface="Kanit Light" panose="020B0604020202020204" charset="-34"/>
                <a:ea typeface="Aptos" panose="020B0004020202020204" pitchFamily="34" charset="0"/>
                <a:cs typeface="Times New Roman" panose="02020603050405020304" pitchFamily="18" charset="0"/>
              </a:rPr>
              <a:t>, </a:t>
            </a:r>
            <a:r>
              <a:rPr lang="tr-TR" sz="1800" b="1" i="1" kern="100" err="1">
                <a:effectLst/>
                <a:latin typeface="Kanit Light" panose="020B0604020202020204" charset="-34"/>
                <a:ea typeface="Aptos" panose="020B0004020202020204" pitchFamily="34" charset="0"/>
                <a:cs typeface="Times New Roman" panose="02020603050405020304" pitchFamily="18" charset="0"/>
              </a:rPr>
              <a:t>inferrıo</a:t>
            </a:r>
            <a:r>
              <a:rPr lang="tr-TR" sz="1800" b="1" i="1" kern="100">
                <a:effectLst/>
                <a:latin typeface="Kanit Light" panose="020B0604020202020204" charset="-34"/>
                <a:ea typeface="Aptos" panose="020B0004020202020204" pitchFamily="34" charset="0"/>
                <a:cs typeface="Times New Roman" panose="02020603050405020304" pitchFamily="18" charset="0"/>
              </a:rPr>
              <a:t>, magma, </a:t>
            </a:r>
            <a:r>
              <a:rPr lang="tr-TR" sz="1800" b="1" i="1" kern="100" err="1">
                <a:effectLst/>
                <a:latin typeface="Kanit Light" panose="020B0604020202020204" charset="-34"/>
                <a:ea typeface="Aptos" panose="020B0004020202020204" pitchFamily="34" charset="0"/>
                <a:cs typeface="Times New Roman" panose="02020603050405020304" pitchFamily="18" charset="0"/>
              </a:rPr>
              <a:t>icefire</a:t>
            </a:r>
            <a:r>
              <a:rPr lang="tr-TR" sz="1800" b="1" i="1" kern="100">
                <a:effectLst/>
                <a:latin typeface="Kanit Light" panose="020B0604020202020204" charset="-34"/>
                <a:ea typeface="Aptos" panose="020B0004020202020204" pitchFamily="34" charset="0"/>
                <a:cs typeface="Times New Roman" panose="02020603050405020304" pitchFamily="18" charset="0"/>
              </a:rPr>
              <a:t>, </a:t>
            </a:r>
            <a:r>
              <a:rPr lang="tr-TR" sz="1800" b="1" i="1" kern="100" err="1">
                <a:effectLst/>
                <a:latin typeface="Kanit Light" panose="020B0604020202020204" charset="-34"/>
                <a:ea typeface="Aptos" panose="020B0004020202020204" pitchFamily="34" charset="0"/>
                <a:cs typeface="Times New Roman" panose="02020603050405020304" pitchFamily="18" charset="0"/>
              </a:rPr>
              <a:t>Spectral</a:t>
            </a:r>
            <a:r>
              <a:rPr lang="tr-TR" sz="1800" b="1" i="1" kern="100">
                <a:effectLst/>
                <a:latin typeface="Kanit Light" panose="020B0604020202020204" charset="-34"/>
                <a:ea typeface="Aptos" panose="020B0004020202020204" pitchFamily="34" charset="0"/>
                <a:cs typeface="Times New Roman" panose="02020603050405020304" pitchFamily="18" charset="0"/>
              </a:rPr>
              <a:t>, </a:t>
            </a:r>
            <a:r>
              <a:rPr lang="tr-TR" sz="1800" b="1" i="1" kern="100" err="1">
                <a:effectLst/>
                <a:latin typeface="Kanit Light" panose="020B0604020202020204" charset="-34"/>
                <a:ea typeface="Aptos" panose="020B0004020202020204" pitchFamily="34" charset="0"/>
                <a:cs typeface="Times New Roman" panose="02020603050405020304" pitchFamily="18" charset="0"/>
              </a:rPr>
              <a:t>Reds</a:t>
            </a:r>
            <a:r>
              <a:rPr lang="tr-TR" sz="1800" b="1" i="1" kern="100">
                <a:effectLst/>
                <a:latin typeface="Kanit Light" panose="020B0604020202020204" charset="-34"/>
                <a:ea typeface="Aptos" panose="020B0004020202020204" pitchFamily="34" charset="0"/>
                <a:cs typeface="Times New Roman" panose="02020603050405020304" pitchFamily="18" charset="0"/>
              </a:rPr>
              <a:t>, </a:t>
            </a:r>
            <a:r>
              <a:rPr lang="tr-TR" sz="1800" b="1" i="1" kern="100" err="1">
                <a:effectLst/>
                <a:latin typeface="Kanit Light" panose="020B0604020202020204" charset="-34"/>
                <a:ea typeface="Aptos" panose="020B0004020202020204" pitchFamily="34" charset="0"/>
                <a:cs typeface="Times New Roman" panose="02020603050405020304" pitchFamily="18" charset="0"/>
              </a:rPr>
              <a:t>summer</a:t>
            </a:r>
            <a:r>
              <a:rPr lang="tr-TR" sz="1800" kern="100">
                <a:effectLst/>
                <a:latin typeface="Kanit Light" panose="020B0604020202020204" charset="-34"/>
                <a:ea typeface="Aptos" panose="020B0004020202020204" pitchFamily="34" charset="0"/>
                <a:cs typeface="Times New Roman" panose="02020603050405020304" pitchFamily="18" charset="0"/>
              </a:rPr>
              <a:t>, vb. </a:t>
            </a:r>
          </a:p>
        </p:txBody>
      </p:sp>
      <p:sp>
        <p:nvSpPr>
          <p:cNvPr id="2" name="Metin kutusu 1">
            <a:extLst>
              <a:ext uri="{FF2B5EF4-FFF2-40B4-BE49-F238E27FC236}">
                <a16:creationId xmlns:a16="http://schemas.microsoft.com/office/drawing/2014/main" id="{18E67D02-0EE8-A878-32AD-97BCCFA0B905}"/>
              </a:ext>
            </a:extLst>
          </p:cNvPr>
          <p:cNvSpPr txBox="1"/>
          <p:nvPr/>
        </p:nvSpPr>
        <p:spPr>
          <a:xfrm>
            <a:off x="487680" y="272641"/>
            <a:ext cx="7315200" cy="523220"/>
          </a:xfrm>
          <a:prstGeom prst="rect">
            <a:avLst/>
          </a:prstGeom>
          <a:noFill/>
        </p:spPr>
        <p:txBody>
          <a:bodyPr wrap="square">
            <a:spAutoFit/>
          </a:bodyPr>
          <a:lstStyle/>
          <a:p>
            <a:r>
              <a:rPr lang="da-DK" sz="2800">
                <a:solidFill>
                  <a:srgbClr val="1F1F1F"/>
                </a:solidFill>
                <a:latin typeface="Kanit Light" panose="020B0604020202020204" charset="-34"/>
              </a:rPr>
              <a:t>1.4.</a:t>
            </a:r>
            <a:r>
              <a:rPr lang="tr-TR" sz="2800">
                <a:solidFill>
                  <a:srgbClr val="1F1F1F"/>
                </a:solidFill>
                <a:latin typeface="Kanit Light" panose="020B0604020202020204" charset="-34"/>
              </a:rPr>
              <a:t>2</a:t>
            </a:r>
            <a:r>
              <a:rPr lang="da-DK" sz="2800">
                <a:solidFill>
                  <a:srgbClr val="1F1F1F"/>
                </a:solidFill>
                <a:latin typeface="Kanit Light" panose="020B0604020202020204" charset="-34"/>
              </a:rPr>
              <a:t> </a:t>
            </a:r>
            <a:r>
              <a:rPr lang="tr-TR" sz="2800">
                <a:solidFill>
                  <a:srgbClr val="1F1F1F"/>
                </a:solidFill>
                <a:latin typeface="Kanit Light" panose="020B0604020202020204" charset="-34"/>
              </a:rPr>
              <a:t>Pasta</a:t>
            </a:r>
            <a:r>
              <a:rPr lang="da-DK" sz="2800">
                <a:solidFill>
                  <a:srgbClr val="1F1F1F"/>
                </a:solidFill>
                <a:latin typeface="Kanit Light" panose="020B0604020202020204" charset="-34"/>
              </a:rPr>
              <a:t> Grafik</a:t>
            </a:r>
            <a:r>
              <a:rPr lang="tr-TR" sz="2800">
                <a:solidFill>
                  <a:srgbClr val="1F1F1F"/>
                </a:solidFill>
                <a:latin typeface="Kanit Light" panose="020B0604020202020204" charset="-34"/>
              </a:rPr>
              <a:t> </a:t>
            </a:r>
            <a:r>
              <a:rPr lang="tr-TR" sz="2800" b="1" i="0">
                <a:solidFill>
                  <a:srgbClr val="1F1F1F"/>
                </a:solidFill>
                <a:effectLst/>
                <a:latin typeface="Kanit Light" panose="020B0604020202020204" charset="-34"/>
              </a:rPr>
              <a:t>(Pie Chart)</a:t>
            </a:r>
            <a:endParaRPr lang="tr-TR" sz="2800" b="0" i="0">
              <a:solidFill>
                <a:srgbClr val="1F1F1F"/>
              </a:solidFill>
              <a:effectLst/>
              <a:latin typeface="Kanit Light" panose="020B0604020202020204" charset="-34"/>
            </a:endParaRPr>
          </a:p>
        </p:txBody>
      </p:sp>
      <p:sp>
        <p:nvSpPr>
          <p:cNvPr id="11" name="Metin kutusu 10">
            <a:extLst>
              <a:ext uri="{FF2B5EF4-FFF2-40B4-BE49-F238E27FC236}">
                <a16:creationId xmlns:a16="http://schemas.microsoft.com/office/drawing/2014/main" id="{EA78E176-8AED-817E-F217-779B94DE81DB}"/>
              </a:ext>
            </a:extLst>
          </p:cNvPr>
          <p:cNvSpPr txBox="1"/>
          <p:nvPr/>
        </p:nvSpPr>
        <p:spPr>
          <a:xfrm>
            <a:off x="487680" y="822896"/>
            <a:ext cx="13296950" cy="1564018"/>
          </a:xfrm>
          <a:prstGeom prst="rect">
            <a:avLst/>
          </a:prstGeom>
          <a:noFill/>
        </p:spPr>
        <p:txBody>
          <a:bodyPr wrap="square">
            <a:spAutoFit/>
          </a:bodyPr>
          <a:lstStyle/>
          <a:p>
            <a:pPr algn="just">
              <a:lnSpc>
                <a:spcPct val="107000"/>
              </a:lnSpc>
              <a:spcAft>
                <a:spcPts val="800"/>
              </a:spcAft>
            </a:pPr>
            <a:r>
              <a:rPr lang="tr-TR" sz="1800" kern="100">
                <a:effectLst/>
                <a:latin typeface="Kanit Light" panose="020B0604020202020204" charset="-34"/>
                <a:ea typeface="Aptos" panose="020B0004020202020204" pitchFamily="34" charset="0"/>
                <a:cs typeface="Times New Roman" panose="02020603050405020304" pitchFamily="18" charset="0"/>
              </a:rPr>
              <a:t>Tıpkı sütun grafiği gibi </a:t>
            </a:r>
            <a:r>
              <a:rPr lang="tr-TR" sz="1800" b="1" kern="100">
                <a:effectLst/>
                <a:latin typeface="Kanit Light" panose="020B0604020202020204" charset="-34"/>
                <a:ea typeface="Aptos" panose="020B0004020202020204" pitchFamily="34" charset="0"/>
                <a:cs typeface="Times New Roman" panose="02020603050405020304" pitchFamily="18" charset="0"/>
              </a:rPr>
              <a:t>pasta grafiği (</a:t>
            </a:r>
            <a:r>
              <a:rPr lang="tr-TR" sz="1800" b="1" kern="100" err="1">
                <a:effectLst/>
                <a:latin typeface="Kanit Light" panose="020B0604020202020204" charset="-34"/>
                <a:ea typeface="Aptos" panose="020B0004020202020204" pitchFamily="34" charset="0"/>
                <a:cs typeface="Times New Roman" panose="02020603050405020304" pitchFamily="18" charset="0"/>
              </a:rPr>
              <a:t>pie</a:t>
            </a:r>
            <a:r>
              <a:rPr lang="tr-TR" sz="1800" b="1" kern="100">
                <a:effectLst/>
                <a:latin typeface="Kanit Light" panose="020B0604020202020204" charset="-34"/>
                <a:ea typeface="Aptos" panose="020B0004020202020204" pitchFamily="34" charset="0"/>
                <a:cs typeface="Times New Roman" panose="02020603050405020304" pitchFamily="18" charset="0"/>
              </a:rPr>
              <a:t> </a:t>
            </a:r>
            <a:r>
              <a:rPr lang="tr-TR" sz="1800" b="1" kern="100" err="1">
                <a:effectLst/>
                <a:latin typeface="Kanit Light" panose="020B0604020202020204" charset="-34"/>
                <a:ea typeface="Aptos" panose="020B0004020202020204" pitchFamily="34" charset="0"/>
                <a:cs typeface="Times New Roman" panose="02020603050405020304" pitchFamily="18" charset="0"/>
              </a:rPr>
              <a:t>chart</a:t>
            </a:r>
            <a:r>
              <a:rPr lang="tr-TR" sz="1800" b="1" kern="100">
                <a:effectLst/>
                <a:latin typeface="Kanit Light" panose="020B0604020202020204" charset="-34"/>
                <a:ea typeface="Aptos" panose="020B0004020202020204" pitchFamily="34" charset="0"/>
                <a:cs typeface="Times New Roman" panose="02020603050405020304" pitchFamily="18" charset="0"/>
              </a:rPr>
              <a:t>) </a:t>
            </a:r>
            <a:r>
              <a:rPr lang="tr-TR" sz="1800" kern="100">
                <a:effectLst/>
                <a:latin typeface="Kanit Light" panose="020B0604020202020204" charset="-34"/>
                <a:ea typeface="Aptos" panose="020B0004020202020204" pitchFamily="34" charset="0"/>
                <a:cs typeface="Times New Roman" panose="02020603050405020304" pitchFamily="18" charset="0"/>
              </a:rPr>
              <a:t>de iyi bilinen ve çokça tercih edilen grafikler arasındadır. Frekans ve yüzde değerlerinden yola çıkılarak kategorik bir nitelik pasta grafiği ile kolaylıkla ifade edilebilir. Örnek olarak müşterilerin bölgelere göre sigortaya yaptığı toplam ödeme miktarının yüzdesi </a:t>
            </a:r>
            <a:r>
              <a:rPr lang="tr-TR" sz="1800" b="1" kern="100" err="1">
                <a:effectLst/>
                <a:latin typeface="Kanit Light" panose="020B0604020202020204" charset="-34"/>
                <a:ea typeface="Aptos" panose="020B0004020202020204" pitchFamily="34" charset="0"/>
                <a:cs typeface="Times New Roman" panose="02020603050405020304" pitchFamily="18" charset="0"/>
              </a:rPr>
              <a:t>plt.pie</a:t>
            </a:r>
            <a:r>
              <a:rPr lang="tr-TR" sz="1800" b="1" kern="100">
                <a:effectLst/>
                <a:latin typeface="Kanit Light" panose="020B0604020202020204" charset="-34"/>
                <a:ea typeface="Aptos" panose="020B0004020202020204" pitchFamily="34" charset="0"/>
                <a:cs typeface="Times New Roman" panose="02020603050405020304" pitchFamily="18" charset="0"/>
              </a:rPr>
              <a:t>() </a:t>
            </a:r>
            <a:r>
              <a:rPr lang="tr-TR" sz="1800" kern="100">
                <a:effectLst/>
                <a:latin typeface="Kanit Light" panose="020B0604020202020204" charset="-34"/>
                <a:ea typeface="Aptos" panose="020B0004020202020204" pitchFamily="34" charset="0"/>
                <a:cs typeface="Times New Roman" panose="02020603050405020304" pitchFamily="18" charset="0"/>
              </a:rPr>
              <a:t>fonksiyonuyla pasta grafiği biçiminde verilmiştir. Grafik oluşturulmadan önce bölgelere (bölge) ait kategorilerin her biri için toplam ödeme miktarı </a:t>
            </a:r>
            <a:r>
              <a:rPr lang="tr-TR" sz="1800" b="1" kern="100">
                <a:effectLst/>
                <a:latin typeface="Kanit Light" panose="020B0604020202020204" charset="-34"/>
                <a:ea typeface="Aptos" panose="020B0004020202020204" pitchFamily="34" charset="0"/>
                <a:cs typeface="Times New Roman" panose="02020603050405020304" pitchFamily="18" charset="0"/>
              </a:rPr>
              <a:t>(</a:t>
            </a:r>
            <a:r>
              <a:rPr lang="tr-TR" sz="1800" b="1" kern="100" err="1">
                <a:effectLst/>
                <a:latin typeface="Kanit Light" panose="020B0604020202020204" charset="-34"/>
                <a:ea typeface="Aptos" panose="020B0004020202020204" pitchFamily="34" charset="0"/>
                <a:cs typeface="Times New Roman" panose="02020603050405020304" pitchFamily="18" charset="0"/>
              </a:rPr>
              <a:t>odemeMiktari</a:t>
            </a:r>
            <a:r>
              <a:rPr lang="tr-TR" sz="1800" b="1" kern="100">
                <a:effectLst/>
                <a:latin typeface="Kanit Light" panose="020B0604020202020204" charset="-34"/>
                <a:ea typeface="Aptos" panose="020B0004020202020204" pitchFamily="34" charset="0"/>
                <a:cs typeface="Times New Roman" panose="02020603050405020304" pitchFamily="18" charset="0"/>
              </a:rPr>
              <a:t>) </a:t>
            </a:r>
            <a:r>
              <a:rPr lang="tr-TR" sz="1800" b="1" kern="100" err="1">
                <a:effectLst/>
                <a:latin typeface="Kanit Light" panose="020B0604020202020204" charset="-34"/>
                <a:ea typeface="Aptos" panose="020B0004020202020204" pitchFamily="34" charset="0"/>
                <a:cs typeface="Times New Roman" panose="02020603050405020304" pitchFamily="18" charset="0"/>
              </a:rPr>
              <a:t>groupby</a:t>
            </a:r>
            <a:r>
              <a:rPr lang="tr-TR" sz="1800" b="1" kern="100">
                <a:effectLst/>
                <a:latin typeface="Kanit Light" panose="020B0604020202020204" charset="-34"/>
                <a:ea typeface="Aptos" panose="020B0004020202020204" pitchFamily="34" charset="0"/>
                <a:cs typeface="Times New Roman" panose="02020603050405020304" pitchFamily="18" charset="0"/>
              </a:rPr>
              <a:t>() </a:t>
            </a:r>
            <a:r>
              <a:rPr lang="tr-TR" sz="1800" kern="100">
                <a:effectLst/>
                <a:latin typeface="Kanit Light" panose="020B0604020202020204" charset="-34"/>
                <a:ea typeface="Aptos" panose="020B0004020202020204" pitchFamily="34" charset="0"/>
                <a:cs typeface="Times New Roman" panose="02020603050405020304" pitchFamily="18" charset="0"/>
              </a:rPr>
              <a:t>fonksiyonu yardımı ile hesaplanmış ve bu bilgiler özet serisinde saklanmıştır.</a:t>
            </a:r>
          </a:p>
        </p:txBody>
      </p:sp>
      <p:pic>
        <p:nvPicPr>
          <p:cNvPr id="14" name="Resim 13">
            <a:extLst>
              <a:ext uri="{FF2B5EF4-FFF2-40B4-BE49-F238E27FC236}">
                <a16:creationId xmlns:a16="http://schemas.microsoft.com/office/drawing/2014/main" id="{D67DA353-8389-AAA6-E212-0A991D0B8031}"/>
              </a:ext>
            </a:extLst>
          </p:cNvPr>
          <p:cNvPicPr>
            <a:picLocks noChangeAspect="1"/>
          </p:cNvPicPr>
          <p:nvPr/>
        </p:nvPicPr>
        <p:blipFill>
          <a:blip r:embed="rId4"/>
          <a:stretch>
            <a:fillRect/>
          </a:stretch>
        </p:blipFill>
        <p:spPr>
          <a:xfrm>
            <a:off x="487680" y="2753097"/>
            <a:ext cx="10706815" cy="1283518"/>
          </a:xfrm>
          <a:prstGeom prst="rect">
            <a:avLst/>
          </a:prstGeom>
        </p:spPr>
      </p:pic>
      <p:pic>
        <p:nvPicPr>
          <p:cNvPr id="12" name="Resim 11">
            <a:extLst>
              <a:ext uri="{FF2B5EF4-FFF2-40B4-BE49-F238E27FC236}">
                <a16:creationId xmlns:a16="http://schemas.microsoft.com/office/drawing/2014/main" id="{8F67DC1B-CF7C-45BF-9435-9BA46CFC0A27}"/>
              </a:ext>
            </a:extLst>
          </p:cNvPr>
          <p:cNvPicPr>
            <a:picLocks noChangeAspect="1"/>
          </p:cNvPicPr>
          <p:nvPr/>
        </p:nvPicPr>
        <p:blipFill>
          <a:blip r:embed="rId5"/>
          <a:srcRect l="34466" t="19383" r="33669"/>
          <a:stretch/>
        </p:blipFill>
        <p:spPr>
          <a:xfrm>
            <a:off x="10593319" y="2194497"/>
            <a:ext cx="3191311" cy="2208302"/>
          </a:xfrm>
          <a:prstGeom prst="rect">
            <a:avLst/>
          </a:prstGeom>
        </p:spPr>
      </p:pic>
    </p:spTree>
    <p:extLst>
      <p:ext uri="{BB962C8B-B14F-4D97-AF65-F5344CB8AC3E}">
        <p14:creationId xmlns:p14="http://schemas.microsoft.com/office/powerpoint/2010/main" val="5028462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21E29-EF11-1D24-3367-6C0A5804BFF2}"/>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92B469B4-9798-7EE4-3E55-1D59D3D2AEF0}"/>
              </a:ext>
            </a:extLst>
          </p:cNvPr>
          <p:cNvPicPr>
            <a:picLocks noChangeAspect="1"/>
          </p:cNvPicPr>
          <p:nvPr/>
        </p:nvPicPr>
        <p:blipFill>
          <a:blip r:embed="rId3"/>
          <a:stretch>
            <a:fillRect/>
          </a:stretch>
        </p:blipFill>
        <p:spPr>
          <a:xfrm>
            <a:off x="13525500" y="228600"/>
            <a:ext cx="876300" cy="540306"/>
          </a:xfrm>
          <a:prstGeom prst="rect">
            <a:avLst/>
          </a:prstGeom>
        </p:spPr>
      </p:pic>
      <p:pic>
        <p:nvPicPr>
          <p:cNvPr id="3" name="Image 0" descr="preencoded.png">
            <a:extLst>
              <a:ext uri="{FF2B5EF4-FFF2-40B4-BE49-F238E27FC236}">
                <a16:creationId xmlns:a16="http://schemas.microsoft.com/office/drawing/2014/main" id="{998AD828-F922-99D6-7086-19B12A857BD8}"/>
              </a:ext>
            </a:extLst>
          </p:cNvPr>
          <p:cNvPicPr>
            <a:picLocks noChangeAspect="1"/>
          </p:cNvPicPr>
          <p:nvPr/>
        </p:nvPicPr>
        <p:blipFill>
          <a:blip r:embed="rId3"/>
          <a:stretch>
            <a:fillRect/>
          </a:stretch>
        </p:blipFill>
        <p:spPr>
          <a:xfrm>
            <a:off x="13525500" y="228600"/>
            <a:ext cx="876300" cy="540306"/>
          </a:xfrm>
          <a:prstGeom prst="rect">
            <a:avLst/>
          </a:prstGeom>
        </p:spPr>
      </p:pic>
      <p:pic>
        <p:nvPicPr>
          <p:cNvPr id="4" name="Resim 3">
            <a:extLst>
              <a:ext uri="{FF2B5EF4-FFF2-40B4-BE49-F238E27FC236}">
                <a16:creationId xmlns:a16="http://schemas.microsoft.com/office/drawing/2014/main" id="{4C61556E-4CC4-C5AC-B06F-0FA1E4A9BDD2}"/>
              </a:ext>
            </a:extLst>
          </p:cNvPr>
          <p:cNvPicPr>
            <a:picLocks noChangeAspect="1"/>
          </p:cNvPicPr>
          <p:nvPr/>
        </p:nvPicPr>
        <p:blipFill>
          <a:blip r:embed="rId4"/>
          <a:stretch>
            <a:fillRect/>
          </a:stretch>
        </p:blipFill>
        <p:spPr>
          <a:xfrm>
            <a:off x="487680" y="795861"/>
            <a:ext cx="11172825" cy="5943600"/>
          </a:xfrm>
          <a:prstGeom prst="rect">
            <a:avLst/>
          </a:prstGeom>
        </p:spPr>
      </p:pic>
      <p:pic>
        <p:nvPicPr>
          <p:cNvPr id="9" name="Resim 8">
            <a:extLst>
              <a:ext uri="{FF2B5EF4-FFF2-40B4-BE49-F238E27FC236}">
                <a16:creationId xmlns:a16="http://schemas.microsoft.com/office/drawing/2014/main" id="{DC6909B2-8DF4-9DC5-7907-494A6DB1AAA2}"/>
              </a:ext>
            </a:extLst>
          </p:cNvPr>
          <p:cNvPicPr>
            <a:picLocks noChangeAspect="1"/>
          </p:cNvPicPr>
          <p:nvPr/>
        </p:nvPicPr>
        <p:blipFill>
          <a:blip r:embed="rId5"/>
          <a:stretch>
            <a:fillRect/>
          </a:stretch>
        </p:blipFill>
        <p:spPr>
          <a:xfrm>
            <a:off x="8411697" y="2979553"/>
            <a:ext cx="5210577" cy="4283128"/>
          </a:xfrm>
          <a:prstGeom prst="rect">
            <a:avLst/>
          </a:prstGeom>
          <a:ln>
            <a:noFill/>
          </a:ln>
          <a:effectLst>
            <a:outerShdw blurRad="292100" dist="139700" dir="2700000" algn="tl" rotWithShape="0">
              <a:srgbClr val="333333">
                <a:alpha val="65000"/>
              </a:srgbClr>
            </a:outerShdw>
          </a:effectLst>
        </p:spPr>
      </p:pic>
      <p:sp>
        <p:nvSpPr>
          <p:cNvPr id="7" name="Metin kutusu 6">
            <a:extLst>
              <a:ext uri="{FF2B5EF4-FFF2-40B4-BE49-F238E27FC236}">
                <a16:creationId xmlns:a16="http://schemas.microsoft.com/office/drawing/2014/main" id="{0B64CA78-DC4C-1688-15DE-93EADF1EA9C8}"/>
              </a:ext>
            </a:extLst>
          </p:cNvPr>
          <p:cNvSpPr txBox="1"/>
          <p:nvPr/>
        </p:nvSpPr>
        <p:spPr>
          <a:xfrm>
            <a:off x="487680" y="7433739"/>
            <a:ext cx="14237698" cy="923330"/>
          </a:xfrm>
          <a:prstGeom prst="rect">
            <a:avLst/>
          </a:prstGeom>
          <a:noFill/>
        </p:spPr>
        <p:txBody>
          <a:bodyPr wrap="square">
            <a:spAutoFit/>
          </a:bodyPr>
          <a:lstStyle/>
          <a:p>
            <a:r>
              <a:rPr lang="tr-TR">
                <a:latin typeface="Kanit Light" panose="020B0604020202020204" charset="-34"/>
              </a:rPr>
              <a:t>pasta grafiğine göre sigortaya yapılan toplam ödeme miktarının bölgeler arasında yüzdesel dağılımı incelendiğinde güneydoğu bölgesi %30.2 ile en büyük dilime sahiptir. Ardından %24.5 ile kuzeydoğu, 22.7 ile kuzeybatı ve son olarak da %22.6 ile güney batı bölgeleri gelmektedir.</a:t>
            </a:r>
          </a:p>
        </p:txBody>
      </p:sp>
      <p:sp>
        <p:nvSpPr>
          <p:cNvPr id="8" name="Metin kutusu 7">
            <a:extLst>
              <a:ext uri="{FF2B5EF4-FFF2-40B4-BE49-F238E27FC236}">
                <a16:creationId xmlns:a16="http://schemas.microsoft.com/office/drawing/2014/main" id="{80065A6F-B053-7739-A56A-3575CA0AAD78}"/>
              </a:ext>
            </a:extLst>
          </p:cNvPr>
          <p:cNvSpPr txBox="1"/>
          <p:nvPr/>
        </p:nvSpPr>
        <p:spPr>
          <a:xfrm>
            <a:off x="487680" y="272641"/>
            <a:ext cx="7315200" cy="523220"/>
          </a:xfrm>
          <a:prstGeom prst="rect">
            <a:avLst/>
          </a:prstGeom>
          <a:noFill/>
        </p:spPr>
        <p:txBody>
          <a:bodyPr wrap="square">
            <a:spAutoFit/>
          </a:bodyPr>
          <a:lstStyle/>
          <a:p>
            <a:r>
              <a:rPr lang="da-DK" sz="2800">
                <a:solidFill>
                  <a:srgbClr val="1F1F1F"/>
                </a:solidFill>
                <a:latin typeface="Kanit Light" panose="020B0604020202020204" charset="-34"/>
              </a:rPr>
              <a:t>1.4.</a:t>
            </a:r>
            <a:r>
              <a:rPr lang="tr-TR" sz="2800">
                <a:solidFill>
                  <a:srgbClr val="1F1F1F"/>
                </a:solidFill>
                <a:latin typeface="Kanit Light" panose="020B0604020202020204" charset="-34"/>
              </a:rPr>
              <a:t>2</a:t>
            </a:r>
            <a:r>
              <a:rPr lang="da-DK" sz="2800">
                <a:solidFill>
                  <a:srgbClr val="1F1F1F"/>
                </a:solidFill>
                <a:latin typeface="Kanit Light" panose="020B0604020202020204" charset="-34"/>
              </a:rPr>
              <a:t> </a:t>
            </a:r>
            <a:r>
              <a:rPr lang="tr-TR" sz="2800">
                <a:solidFill>
                  <a:srgbClr val="1F1F1F"/>
                </a:solidFill>
                <a:latin typeface="Kanit Light" panose="020B0604020202020204" charset="-34"/>
              </a:rPr>
              <a:t>Pasta</a:t>
            </a:r>
            <a:r>
              <a:rPr lang="da-DK" sz="2800">
                <a:solidFill>
                  <a:srgbClr val="1F1F1F"/>
                </a:solidFill>
                <a:latin typeface="Kanit Light" panose="020B0604020202020204" charset="-34"/>
              </a:rPr>
              <a:t> Grafik</a:t>
            </a:r>
            <a:r>
              <a:rPr lang="tr-TR" sz="2800">
                <a:solidFill>
                  <a:srgbClr val="1F1F1F"/>
                </a:solidFill>
                <a:latin typeface="Kanit Light" panose="020B0604020202020204" charset="-34"/>
              </a:rPr>
              <a:t> </a:t>
            </a:r>
            <a:r>
              <a:rPr lang="tr-TR" sz="2800" b="1" i="0">
                <a:solidFill>
                  <a:srgbClr val="1F1F1F"/>
                </a:solidFill>
                <a:effectLst/>
                <a:latin typeface="Kanit Light" panose="020B0604020202020204" charset="-34"/>
              </a:rPr>
              <a:t>(Pie Chart)</a:t>
            </a:r>
            <a:endParaRPr lang="tr-TR" sz="2800" i="0">
              <a:solidFill>
                <a:srgbClr val="1F1F1F"/>
              </a:solidFill>
              <a:effectLst/>
              <a:latin typeface="Kanit Light" panose="020B0604020202020204" charset="-34"/>
            </a:endParaRPr>
          </a:p>
        </p:txBody>
      </p:sp>
    </p:spTree>
    <p:extLst>
      <p:ext uri="{BB962C8B-B14F-4D97-AF65-F5344CB8AC3E}">
        <p14:creationId xmlns:p14="http://schemas.microsoft.com/office/powerpoint/2010/main" val="36108209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D88F9-DF22-7808-DF30-27CF0016839E}"/>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33C2AC88-959C-CE6F-42B3-8F90CB3BA703}"/>
              </a:ext>
            </a:extLst>
          </p:cNvPr>
          <p:cNvPicPr>
            <a:picLocks noChangeAspect="1"/>
          </p:cNvPicPr>
          <p:nvPr/>
        </p:nvPicPr>
        <p:blipFill>
          <a:blip r:embed="rId3"/>
          <a:stretch>
            <a:fillRect/>
          </a:stretch>
        </p:blipFill>
        <p:spPr>
          <a:xfrm>
            <a:off x="13525500" y="228600"/>
            <a:ext cx="876300" cy="540306"/>
          </a:xfrm>
          <a:prstGeom prst="rect">
            <a:avLst/>
          </a:prstGeom>
        </p:spPr>
      </p:pic>
      <p:pic>
        <p:nvPicPr>
          <p:cNvPr id="3" name="Image 0" descr="preencoded.png">
            <a:extLst>
              <a:ext uri="{FF2B5EF4-FFF2-40B4-BE49-F238E27FC236}">
                <a16:creationId xmlns:a16="http://schemas.microsoft.com/office/drawing/2014/main" id="{81CBBA40-38EE-9EA4-7D74-2A2618C9F12F}"/>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Metin kutusu 4">
            <a:extLst>
              <a:ext uri="{FF2B5EF4-FFF2-40B4-BE49-F238E27FC236}">
                <a16:creationId xmlns:a16="http://schemas.microsoft.com/office/drawing/2014/main" id="{4636F10D-B22E-79D4-8BBC-CD4CE5349EA5}"/>
              </a:ext>
            </a:extLst>
          </p:cNvPr>
          <p:cNvSpPr txBox="1"/>
          <p:nvPr/>
        </p:nvSpPr>
        <p:spPr>
          <a:xfrm>
            <a:off x="585216" y="296002"/>
            <a:ext cx="11423904" cy="523220"/>
          </a:xfrm>
          <a:prstGeom prst="rect">
            <a:avLst/>
          </a:prstGeom>
          <a:noFill/>
        </p:spPr>
        <p:txBody>
          <a:bodyPr wrap="square">
            <a:spAutoFit/>
          </a:bodyPr>
          <a:lstStyle/>
          <a:p>
            <a:pPr algn="l"/>
            <a:r>
              <a:rPr lang="tr-TR" sz="2800" i="0" dirty="0">
                <a:solidFill>
                  <a:srgbClr val="1F1F1F"/>
                </a:solidFill>
                <a:effectLst/>
                <a:latin typeface="Kanit Light" panose="020B0604020202020204" charset="-34"/>
              </a:rPr>
              <a:t>1.4.4 Serpilme/Dağılım Plot (Scatter Plot)</a:t>
            </a:r>
          </a:p>
        </p:txBody>
      </p:sp>
      <p:pic>
        <p:nvPicPr>
          <p:cNvPr id="7" name="Resim 6">
            <a:extLst>
              <a:ext uri="{FF2B5EF4-FFF2-40B4-BE49-F238E27FC236}">
                <a16:creationId xmlns:a16="http://schemas.microsoft.com/office/drawing/2014/main" id="{F67CC39F-589F-2230-9F41-2CC0CC0059E4}"/>
              </a:ext>
            </a:extLst>
          </p:cNvPr>
          <p:cNvPicPr>
            <a:picLocks noChangeAspect="1"/>
          </p:cNvPicPr>
          <p:nvPr/>
        </p:nvPicPr>
        <p:blipFill>
          <a:blip r:embed="rId4"/>
          <a:stretch>
            <a:fillRect/>
          </a:stretch>
        </p:blipFill>
        <p:spPr>
          <a:xfrm>
            <a:off x="603504" y="3481196"/>
            <a:ext cx="10772775" cy="2486025"/>
          </a:xfrm>
          <a:prstGeom prst="rect">
            <a:avLst/>
          </a:prstGeom>
        </p:spPr>
      </p:pic>
      <p:pic>
        <p:nvPicPr>
          <p:cNvPr id="10" name="Resim 9">
            <a:extLst>
              <a:ext uri="{FF2B5EF4-FFF2-40B4-BE49-F238E27FC236}">
                <a16:creationId xmlns:a16="http://schemas.microsoft.com/office/drawing/2014/main" id="{1B69871D-4EDF-8378-9A89-3FCB1FC8B392}"/>
              </a:ext>
            </a:extLst>
          </p:cNvPr>
          <p:cNvPicPr>
            <a:picLocks noChangeAspect="1"/>
          </p:cNvPicPr>
          <p:nvPr/>
        </p:nvPicPr>
        <p:blipFill>
          <a:blip r:embed="rId5"/>
          <a:srcRect r="6418"/>
          <a:stretch/>
        </p:blipFill>
        <p:spPr>
          <a:xfrm>
            <a:off x="8435586" y="4064763"/>
            <a:ext cx="5658366" cy="4164837"/>
          </a:xfrm>
          <a:prstGeom prst="rect">
            <a:avLst/>
          </a:prstGeom>
        </p:spPr>
      </p:pic>
      <p:sp>
        <p:nvSpPr>
          <p:cNvPr id="2" name="Metin kutusu 1">
            <a:extLst>
              <a:ext uri="{FF2B5EF4-FFF2-40B4-BE49-F238E27FC236}">
                <a16:creationId xmlns:a16="http://schemas.microsoft.com/office/drawing/2014/main" id="{5996A8EA-BAAE-F627-7977-B4B6AB13FE5A}"/>
              </a:ext>
            </a:extLst>
          </p:cNvPr>
          <p:cNvSpPr txBox="1"/>
          <p:nvPr/>
        </p:nvSpPr>
        <p:spPr>
          <a:xfrm>
            <a:off x="585216" y="978394"/>
            <a:ext cx="13508736" cy="1564018"/>
          </a:xfrm>
          <a:prstGeom prst="rect">
            <a:avLst/>
          </a:prstGeom>
          <a:noFill/>
        </p:spPr>
        <p:txBody>
          <a:bodyPr wrap="square">
            <a:spAutoFit/>
          </a:bodyPr>
          <a:lstStyle/>
          <a:p>
            <a:pPr algn="just">
              <a:lnSpc>
                <a:spcPct val="107000"/>
              </a:lnSpc>
              <a:spcAft>
                <a:spcPts val="800"/>
              </a:spcAft>
            </a:pPr>
            <a:r>
              <a:rPr lang="tr-TR" sz="1800" kern="100" dirty="0">
                <a:effectLst/>
                <a:latin typeface="Kanit Light" panose="020B0604020202020204" charset="-34"/>
                <a:ea typeface="Aptos" panose="020B0004020202020204" pitchFamily="34" charset="0"/>
                <a:cs typeface="Times New Roman" panose="02020603050405020304" pitchFamily="18" charset="0"/>
              </a:rPr>
              <a:t>İki değişken arasındaki ilişkiyi belirlemek için serpilme diyagramı </a:t>
            </a:r>
            <a:r>
              <a:rPr lang="tr-TR" sz="1800" b="1" kern="100" dirty="0">
                <a:effectLst/>
                <a:latin typeface="Kanit Light" panose="020B0604020202020204" charset="-34"/>
                <a:ea typeface="Aptos" panose="020B0004020202020204" pitchFamily="34" charset="0"/>
                <a:cs typeface="Times New Roman" panose="02020603050405020304" pitchFamily="18" charset="0"/>
              </a:rPr>
              <a:t>( plot) </a:t>
            </a:r>
            <a:r>
              <a:rPr lang="tr-TR" sz="1800" kern="100" dirty="0">
                <a:effectLst/>
                <a:latin typeface="Kanit Light" panose="020B0604020202020204" charset="-34"/>
                <a:ea typeface="Aptos" panose="020B0004020202020204" pitchFamily="34" charset="0"/>
                <a:cs typeface="Times New Roman" panose="02020603050405020304" pitchFamily="18" charset="0"/>
              </a:rPr>
              <a:t>kullanılabilir. Serpilme diyagramında bir </a:t>
            </a:r>
            <a:r>
              <a:rPr lang="tr-TR" sz="1800" b="1" kern="100" dirty="0">
                <a:effectLst/>
                <a:latin typeface="Kanit Light" panose="020B0604020202020204" charset="-34"/>
                <a:ea typeface="Aptos" panose="020B0004020202020204" pitchFamily="34" charset="0"/>
                <a:cs typeface="Times New Roman" panose="02020603050405020304" pitchFamily="18" charset="0"/>
              </a:rPr>
              <a:t>nitelik x</a:t>
            </a:r>
            <a:r>
              <a:rPr lang="tr-TR" sz="1800" kern="100" dirty="0">
                <a:effectLst/>
                <a:latin typeface="Kanit Light" panose="020B0604020202020204" charset="-34"/>
                <a:ea typeface="Aptos" panose="020B0004020202020204" pitchFamily="34" charset="0"/>
                <a:cs typeface="Times New Roman" panose="02020603050405020304" pitchFamily="18" charset="0"/>
              </a:rPr>
              <a:t> ekseninde diğer </a:t>
            </a:r>
            <a:r>
              <a:rPr lang="tr-TR" sz="1800" b="1" kern="100" dirty="0">
                <a:effectLst/>
                <a:latin typeface="Kanit Light" panose="020B0604020202020204" charset="-34"/>
                <a:ea typeface="Aptos" panose="020B0004020202020204" pitchFamily="34" charset="0"/>
                <a:cs typeface="Times New Roman" panose="02020603050405020304" pitchFamily="18" charset="0"/>
              </a:rPr>
              <a:t>nitelik y </a:t>
            </a:r>
            <a:r>
              <a:rPr lang="tr-TR" sz="1800" kern="100" dirty="0">
                <a:effectLst/>
                <a:latin typeface="Kanit Light" panose="020B0604020202020204" charset="-34"/>
                <a:ea typeface="Aptos" panose="020B0004020202020204" pitchFamily="34" charset="0"/>
                <a:cs typeface="Times New Roman" panose="02020603050405020304" pitchFamily="18" charset="0"/>
              </a:rPr>
              <a:t>ekseninde verilebilir. Şekildeki serpilme diyagramında müşteri yaşlarına </a:t>
            </a:r>
            <a:r>
              <a:rPr lang="tr-TR" sz="1800" b="1" kern="100" dirty="0">
                <a:effectLst/>
                <a:latin typeface="Kanit Light" panose="020B0604020202020204" charset="-34"/>
                <a:ea typeface="Aptos" panose="020B0004020202020204" pitchFamily="34" charset="0"/>
                <a:cs typeface="Times New Roman" panose="02020603050405020304" pitchFamily="18" charset="0"/>
              </a:rPr>
              <a:t>(yas) </a:t>
            </a:r>
            <a:r>
              <a:rPr lang="tr-TR" sz="1800" kern="100" dirty="0">
                <a:effectLst/>
                <a:latin typeface="Kanit Light" panose="020B0604020202020204" charset="-34"/>
                <a:ea typeface="Aptos" panose="020B0004020202020204" pitchFamily="34" charset="0"/>
                <a:cs typeface="Times New Roman" panose="02020603050405020304" pitchFamily="18" charset="0"/>
              </a:rPr>
              <a:t>göre vücut kitle indekslerinin </a:t>
            </a:r>
            <a:r>
              <a:rPr lang="tr-TR" sz="1800" b="1" kern="100" dirty="0">
                <a:effectLst/>
                <a:latin typeface="Kanit Light" panose="020B0604020202020204" charset="-34"/>
                <a:ea typeface="Aptos" panose="020B0004020202020204" pitchFamily="34" charset="0"/>
                <a:cs typeface="Times New Roman" panose="02020603050405020304" pitchFamily="18" charset="0"/>
              </a:rPr>
              <a:t>(</a:t>
            </a:r>
            <a:r>
              <a:rPr lang="tr-TR" sz="1800" b="1" kern="100" dirty="0" err="1">
                <a:effectLst/>
                <a:latin typeface="Kanit Light" panose="020B0604020202020204" charset="-34"/>
                <a:ea typeface="Aptos" panose="020B0004020202020204" pitchFamily="34" charset="0"/>
                <a:cs typeface="Times New Roman" panose="02020603050405020304" pitchFamily="18" charset="0"/>
              </a:rPr>
              <a:t>vki</a:t>
            </a:r>
            <a:r>
              <a:rPr lang="tr-TR" sz="1800" b="1" kern="100" dirty="0">
                <a:effectLst/>
                <a:latin typeface="Kanit Light" panose="020B0604020202020204" charset="-34"/>
                <a:ea typeface="Aptos" panose="020B0004020202020204" pitchFamily="34" charset="0"/>
                <a:cs typeface="Times New Roman" panose="02020603050405020304" pitchFamily="18" charset="0"/>
              </a:rPr>
              <a:t>) </a:t>
            </a:r>
            <a:r>
              <a:rPr lang="tr-TR" sz="1800" kern="100" dirty="0">
                <a:effectLst/>
                <a:latin typeface="Kanit Light" panose="020B0604020202020204" charset="-34"/>
                <a:ea typeface="Aptos" panose="020B0004020202020204" pitchFamily="34" charset="0"/>
                <a:cs typeface="Times New Roman" panose="02020603050405020304" pitchFamily="18" charset="0"/>
              </a:rPr>
              <a:t>dağılımı görülebilir. Diyagramın üzerindeki her bir nokta x ve y eksenlerinde yer alan niteliklere göre veri setindeki her bir gözlemi temsil etmektedir. Diyagram </a:t>
            </a:r>
            <a:r>
              <a:rPr lang="tr-TR" sz="1800" b="1" kern="100" dirty="0" err="1">
                <a:effectLst/>
                <a:latin typeface="Kanit Light" panose="020B0604020202020204" charset="-34"/>
                <a:ea typeface="Aptos" panose="020B0004020202020204" pitchFamily="34" charset="0"/>
                <a:cs typeface="Times New Roman" panose="02020603050405020304" pitchFamily="18" charset="0"/>
              </a:rPr>
              <a:t>plt.scatter</a:t>
            </a:r>
            <a:r>
              <a:rPr lang="tr-TR" sz="1800" b="1" kern="100" dirty="0">
                <a:effectLst/>
                <a:latin typeface="Kanit Light" panose="020B0604020202020204" charset="-34"/>
                <a:ea typeface="Aptos" panose="020B0004020202020204" pitchFamily="34" charset="0"/>
                <a:cs typeface="Times New Roman" panose="02020603050405020304" pitchFamily="18" charset="0"/>
              </a:rPr>
              <a:t>() </a:t>
            </a:r>
            <a:r>
              <a:rPr lang="tr-TR" sz="1800" kern="100" dirty="0">
                <a:effectLst/>
                <a:latin typeface="Kanit Light" panose="020B0604020202020204" charset="-34"/>
                <a:ea typeface="Aptos" panose="020B0004020202020204" pitchFamily="34" charset="0"/>
                <a:cs typeface="Times New Roman" panose="02020603050405020304" pitchFamily="18" charset="0"/>
              </a:rPr>
              <a:t>fonksiyonu ile kolayca çizilebilmektedir. x ve v eksenlerinde kullanılacak nitelikler ile eksen adları belirlenerek en temel grafik görünümü elde edilebilir</a:t>
            </a:r>
          </a:p>
        </p:txBody>
      </p:sp>
      <p:sp>
        <p:nvSpPr>
          <p:cNvPr id="8" name="Metin kutusu 7">
            <a:extLst>
              <a:ext uri="{FF2B5EF4-FFF2-40B4-BE49-F238E27FC236}">
                <a16:creationId xmlns:a16="http://schemas.microsoft.com/office/drawing/2014/main" id="{4D4804D3-F537-0F7E-C816-67C9174C484D}"/>
              </a:ext>
            </a:extLst>
          </p:cNvPr>
          <p:cNvSpPr txBox="1"/>
          <p:nvPr/>
        </p:nvSpPr>
        <p:spPr>
          <a:xfrm>
            <a:off x="585216" y="3040138"/>
            <a:ext cx="7315200" cy="369332"/>
          </a:xfrm>
          <a:prstGeom prst="rect">
            <a:avLst/>
          </a:prstGeom>
          <a:noFill/>
        </p:spPr>
        <p:txBody>
          <a:bodyPr wrap="square">
            <a:spAutoFit/>
          </a:bodyPr>
          <a:lstStyle/>
          <a:p>
            <a:r>
              <a:rPr lang="tr-TR" b="1" i="0">
                <a:solidFill>
                  <a:srgbClr val="1F1F1F"/>
                </a:solidFill>
                <a:effectLst/>
                <a:latin typeface="Kanit Light" panose="020B0604020202020204" charset="-34"/>
              </a:rPr>
              <a:t>Örnek 1:</a:t>
            </a:r>
            <a:r>
              <a:rPr lang="tr-TR" b="0" i="0">
                <a:solidFill>
                  <a:srgbClr val="1F1F1F"/>
                </a:solidFill>
                <a:effectLst/>
                <a:latin typeface="Kanit Light" panose="020B0604020202020204" charset="-34"/>
              </a:rPr>
              <a:t> Yaş ile VKİ arasındaki ilişki.</a:t>
            </a:r>
            <a:endParaRPr lang="tr-TR">
              <a:latin typeface="Kanit Light" panose="020B0604020202020204" charset="-34"/>
            </a:endParaRPr>
          </a:p>
        </p:txBody>
      </p:sp>
    </p:spTree>
    <p:extLst>
      <p:ext uri="{BB962C8B-B14F-4D97-AF65-F5344CB8AC3E}">
        <p14:creationId xmlns:p14="http://schemas.microsoft.com/office/powerpoint/2010/main" val="33817426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5A9DD-C94B-3066-5B84-F4A597E87289}"/>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4DDB9667-7CD1-D19F-1D16-0EC7E89A51A5}"/>
              </a:ext>
            </a:extLst>
          </p:cNvPr>
          <p:cNvPicPr>
            <a:picLocks noChangeAspect="1"/>
          </p:cNvPicPr>
          <p:nvPr/>
        </p:nvPicPr>
        <p:blipFill>
          <a:blip r:embed="rId3"/>
          <a:stretch>
            <a:fillRect/>
          </a:stretch>
        </p:blipFill>
        <p:spPr>
          <a:xfrm>
            <a:off x="13525500" y="228600"/>
            <a:ext cx="876300" cy="540306"/>
          </a:xfrm>
          <a:prstGeom prst="rect">
            <a:avLst/>
          </a:prstGeom>
        </p:spPr>
      </p:pic>
      <p:pic>
        <p:nvPicPr>
          <p:cNvPr id="3" name="Image 0" descr="preencoded.png">
            <a:extLst>
              <a:ext uri="{FF2B5EF4-FFF2-40B4-BE49-F238E27FC236}">
                <a16:creationId xmlns:a16="http://schemas.microsoft.com/office/drawing/2014/main" id="{1FCAE2D8-9450-C796-F4A5-C6918AA48EF7}"/>
              </a:ext>
            </a:extLst>
          </p:cNvPr>
          <p:cNvPicPr>
            <a:picLocks noChangeAspect="1"/>
          </p:cNvPicPr>
          <p:nvPr/>
        </p:nvPicPr>
        <p:blipFill>
          <a:blip r:embed="rId3"/>
          <a:stretch>
            <a:fillRect/>
          </a:stretch>
        </p:blipFill>
        <p:spPr>
          <a:xfrm>
            <a:off x="13525500" y="228600"/>
            <a:ext cx="876300" cy="540306"/>
          </a:xfrm>
          <a:prstGeom prst="rect">
            <a:avLst/>
          </a:prstGeom>
        </p:spPr>
      </p:pic>
      <p:pic>
        <p:nvPicPr>
          <p:cNvPr id="7" name="Resim 6">
            <a:extLst>
              <a:ext uri="{FF2B5EF4-FFF2-40B4-BE49-F238E27FC236}">
                <a16:creationId xmlns:a16="http://schemas.microsoft.com/office/drawing/2014/main" id="{755FB3DA-7423-60AA-C1C2-46579A30D2CC}"/>
              </a:ext>
            </a:extLst>
          </p:cNvPr>
          <p:cNvPicPr>
            <a:picLocks noChangeAspect="1"/>
          </p:cNvPicPr>
          <p:nvPr/>
        </p:nvPicPr>
        <p:blipFill>
          <a:blip r:embed="rId4"/>
          <a:stretch>
            <a:fillRect/>
          </a:stretch>
        </p:blipFill>
        <p:spPr>
          <a:xfrm>
            <a:off x="727159" y="2212516"/>
            <a:ext cx="11925300" cy="2286000"/>
          </a:xfrm>
          <a:prstGeom prst="rect">
            <a:avLst/>
          </a:prstGeom>
        </p:spPr>
      </p:pic>
      <p:pic>
        <p:nvPicPr>
          <p:cNvPr id="10" name="Resim 9">
            <a:extLst>
              <a:ext uri="{FF2B5EF4-FFF2-40B4-BE49-F238E27FC236}">
                <a16:creationId xmlns:a16="http://schemas.microsoft.com/office/drawing/2014/main" id="{C15B82E1-EB75-B94A-E620-2BC307944C60}"/>
              </a:ext>
            </a:extLst>
          </p:cNvPr>
          <p:cNvPicPr>
            <a:picLocks noChangeAspect="1"/>
          </p:cNvPicPr>
          <p:nvPr/>
        </p:nvPicPr>
        <p:blipFill>
          <a:blip r:embed="rId5"/>
          <a:stretch>
            <a:fillRect/>
          </a:stretch>
        </p:blipFill>
        <p:spPr>
          <a:xfrm>
            <a:off x="8149747" y="3791335"/>
            <a:ext cx="6358592" cy="4438265"/>
          </a:xfrm>
          <a:prstGeom prst="rect">
            <a:avLst/>
          </a:prstGeom>
        </p:spPr>
      </p:pic>
      <p:sp>
        <p:nvSpPr>
          <p:cNvPr id="2" name="Metin kutusu 1">
            <a:extLst>
              <a:ext uri="{FF2B5EF4-FFF2-40B4-BE49-F238E27FC236}">
                <a16:creationId xmlns:a16="http://schemas.microsoft.com/office/drawing/2014/main" id="{5BC635E9-E0D7-2819-5543-2A88A146F92D}"/>
              </a:ext>
            </a:extLst>
          </p:cNvPr>
          <p:cNvSpPr txBox="1"/>
          <p:nvPr/>
        </p:nvSpPr>
        <p:spPr>
          <a:xfrm>
            <a:off x="634397" y="819222"/>
            <a:ext cx="13131707" cy="923330"/>
          </a:xfrm>
          <a:prstGeom prst="rect">
            <a:avLst/>
          </a:prstGeom>
          <a:noFill/>
        </p:spPr>
        <p:txBody>
          <a:bodyPr wrap="square">
            <a:spAutoFit/>
          </a:bodyPr>
          <a:lstStyle/>
          <a:p>
            <a:pPr algn="just"/>
            <a:r>
              <a:rPr lang="tr-TR">
                <a:latin typeface="Kanit Light" panose="020B0604020202020204" charset="-34"/>
              </a:rPr>
              <a:t>Veri setinde bulunan kategorik nitelikler serpilme diyagramında farklı renklerde gösterilebilir, yani grafiğe üçüncü bir boyut eklenebilir. Yaşa göre müşterilerin sigortaya ödeme miktarlarını sigara içip içmeme durumları tüm veri setindeki gözlemler dikkate alınarak şekilde verilmiştir. Bu gösterim için </a:t>
            </a:r>
            <a:r>
              <a:rPr lang="tr-TR" b="1" err="1">
                <a:latin typeface="Kanit Light" panose="020B0604020202020204" charset="-34"/>
              </a:rPr>
              <a:t>sns.scatterplot</a:t>
            </a:r>
            <a:r>
              <a:rPr lang="tr-TR" b="1">
                <a:latin typeface="Kanit Light" panose="020B0604020202020204" charset="-34"/>
              </a:rPr>
              <a:t>() </a:t>
            </a:r>
            <a:r>
              <a:rPr lang="tr-TR">
                <a:latin typeface="Kanit Light" panose="020B0604020202020204" charset="-34"/>
              </a:rPr>
              <a:t>fonksiyonu çağırılmıştır.</a:t>
            </a:r>
          </a:p>
        </p:txBody>
      </p:sp>
      <p:sp>
        <p:nvSpPr>
          <p:cNvPr id="8" name="Metin kutusu 7">
            <a:extLst>
              <a:ext uri="{FF2B5EF4-FFF2-40B4-BE49-F238E27FC236}">
                <a16:creationId xmlns:a16="http://schemas.microsoft.com/office/drawing/2014/main" id="{3D68CAED-C12C-7B57-02BD-448703BE78A7}"/>
              </a:ext>
            </a:extLst>
          </p:cNvPr>
          <p:cNvSpPr txBox="1"/>
          <p:nvPr/>
        </p:nvSpPr>
        <p:spPr>
          <a:xfrm>
            <a:off x="669438" y="5564411"/>
            <a:ext cx="7328514" cy="1200329"/>
          </a:xfrm>
          <a:prstGeom prst="rect">
            <a:avLst/>
          </a:prstGeom>
          <a:noFill/>
        </p:spPr>
        <p:txBody>
          <a:bodyPr wrap="square">
            <a:spAutoFit/>
          </a:bodyPr>
          <a:lstStyle/>
          <a:p>
            <a:r>
              <a:rPr lang="tr-TR" i="1">
                <a:latin typeface="Kanit Light" panose="020B0604020202020204" charset="-34"/>
              </a:rPr>
              <a:t>Genel olarak sigara içmeyen müşterilerin sigortaya ödedikleri miktarın içenlere göre daha alt bir aralıkta (0-20000) seyrettiği görülmektedir. Ayrıca, sigara içen ve içmeyen müşterilerde yaş arttıkça yapılan ödeme miktarı da artmıştır.</a:t>
            </a:r>
          </a:p>
        </p:txBody>
      </p:sp>
      <p:sp>
        <p:nvSpPr>
          <p:cNvPr id="4" name="Metin kutusu 3">
            <a:extLst>
              <a:ext uri="{FF2B5EF4-FFF2-40B4-BE49-F238E27FC236}">
                <a16:creationId xmlns:a16="http://schemas.microsoft.com/office/drawing/2014/main" id="{70AF2100-8C5A-3EE5-D7A1-5B4DF921A844}"/>
              </a:ext>
            </a:extLst>
          </p:cNvPr>
          <p:cNvSpPr txBox="1"/>
          <p:nvPr/>
        </p:nvSpPr>
        <p:spPr>
          <a:xfrm>
            <a:off x="585216" y="296002"/>
            <a:ext cx="11423904" cy="523220"/>
          </a:xfrm>
          <a:prstGeom prst="rect">
            <a:avLst/>
          </a:prstGeom>
          <a:noFill/>
        </p:spPr>
        <p:txBody>
          <a:bodyPr wrap="square">
            <a:spAutoFit/>
          </a:bodyPr>
          <a:lstStyle/>
          <a:p>
            <a:pPr algn="l"/>
            <a:r>
              <a:rPr lang="tr-TR" sz="2800" i="0" dirty="0">
                <a:solidFill>
                  <a:srgbClr val="1F1F1F"/>
                </a:solidFill>
                <a:effectLst/>
                <a:latin typeface="Kanit Light" panose="020B0604020202020204" charset="-34"/>
              </a:rPr>
              <a:t>1.4.4 Serpilme/Dağılım Plot (Scatter Plot)</a:t>
            </a:r>
          </a:p>
        </p:txBody>
      </p:sp>
      <p:sp>
        <p:nvSpPr>
          <p:cNvPr id="12" name="Metin kutusu 11">
            <a:extLst>
              <a:ext uri="{FF2B5EF4-FFF2-40B4-BE49-F238E27FC236}">
                <a16:creationId xmlns:a16="http://schemas.microsoft.com/office/drawing/2014/main" id="{FF5065BC-FE1A-31D5-027E-5FFC2AD69472}"/>
              </a:ext>
            </a:extLst>
          </p:cNvPr>
          <p:cNvSpPr txBox="1"/>
          <p:nvPr/>
        </p:nvSpPr>
        <p:spPr>
          <a:xfrm>
            <a:off x="594694" y="1792868"/>
            <a:ext cx="11404948" cy="369332"/>
          </a:xfrm>
          <a:prstGeom prst="rect">
            <a:avLst/>
          </a:prstGeom>
          <a:noFill/>
        </p:spPr>
        <p:txBody>
          <a:bodyPr wrap="square">
            <a:spAutoFit/>
          </a:bodyPr>
          <a:lstStyle/>
          <a:p>
            <a:r>
              <a:rPr lang="tr-TR" b="1" i="0">
                <a:solidFill>
                  <a:srgbClr val="1F1F1F"/>
                </a:solidFill>
                <a:effectLst/>
                <a:latin typeface="Kanit Light" panose="020B0604020202020204" charset="-34"/>
              </a:rPr>
              <a:t>Örnek 2:</a:t>
            </a:r>
            <a:r>
              <a:rPr lang="tr-TR" b="0" i="0">
                <a:solidFill>
                  <a:srgbClr val="1F1F1F"/>
                </a:solidFill>
                <a:effectLst/>
                <a:latin typeface="Kanit Light" panose="020B0604020202020204" charset="-34"/>
              </a:rPr>
              <a:t> </a:t>
            </a:r>
            <a:r>
              <a:rPr lang="tr-TR">
                <a:solidFill>
                  <a:srgbClr val="1F1F1F"/>
                </a:solidFill>
                <a:latin typeface="Kanit Light" panose="020B0604020202020204" charset="-34"/>
              </a:rPr>
              <a:t>Y</a:t>
            </a:r>
            <a:r>
              <a:rPr lang="tr-TR" b="0" i="0">
                <a:solidFill>
                  <a:srgbClr val="1F1F1F"/>
                </a:solidFill>
                <a:effectLst/>
                <a:latin typeface="Kanit Light" panose="020B0604020202020204" charset="-34"/>
              </a:rPr>
              <a:t>aş ve Ödeme </a:t>
            </a:r>
            <a:r>
              <a:rPr lang="tr-TR">
                <a:solidFill>
                  <a:srgbClr val="1F1F1F"/>
                </a:solidFill>
                <a:latin typeface="Kanit Light" panose="020B0604020202020204" charset="-34"/>
              </a:rPr>
              <a:t>M</a:t>
            </a:r>
            <a:r>
              <a:rPr lang="tr-TR" b="0" i="0">
                <a:solidFill>
                  <a:srgbClr val="1F1F1F"/>
                </a:solidFill>
                <a:effectLst/>
                <a:latin typeface="Kanit Light" panose="020B0604020202020204" charset="-34"/>
              </a:rPr>
              <a:t>iktarı (</a:t>
            </a:r>
            <a:r>
              <a:rPr lang="tr-TR" b="1">
                <a:solidFill>
                  <a:srgbClr val="1F1F1F"/>
                </a:solidFill>
                <a:latin typeface="Kanit Light" panose="020B0604020202020204" charset="-34"/>
              </a:rPr>
              <a:t>s</a:t>
            </a:r>
            <a:r>
              <a:rPr lang="sv-SE" b="1" i="0">
                <a:solidFill>
                  <a:srgbClr val="1F1F1F"/>
                </a:solidFill>
                <a:effectLst/>
                <a:latin typeface="Kanit Light" panose="020B0604020202020204" charset="-34"/>
              </a:rPr>
              <a:t>igara durumuna göre</a:t>
            </a:r>
            <a:r>
              <a:rPr lang="tr-TR" b="1" i="0">
                <a:solidFill>
                  <a:srgbClr val="1F1F1F"/>
                </a:solidFill>
                <a:effectLst/>
                <a:latin typeface="Kanit Light" panose="020B0604020202020204" charset="-34"/>
              </a:rPr>
              <a:t>)</a:t>
            </a:r>
            <a:endParaRPr lang="tr-TR">
              <a:latin typeface="Kanit Light" panose="020B0604020202020204" charset="-34"/>
            </a:endParaRPr>
          </a:p>
        </p:txBody>
      </p:sp>
    </p:spTree>
    <p:extLst>
      <p:ext uri="{BB962C8B-B14F-4D97-AF65-F5344CB8AC3E}">
        <p14:creationId xmlns:p14="http://schemas.microsoft.com/office/powerpoint/2010/main" val="28601095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31AE5-6EE4-9216-442C-344CC7A74C3B}"/>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7C241213-FE7D-7E05-82D5-691289F61510}"/>
              </a:ext>
            </a:extLst>
          </p:cNvPr>
          <p:cNvPicPr>
            <a:picLocks noChangeAspect="1"/>
          </p:cNvPicPr>
          <p:nvPr/>
        </p:nvPicPr>
        <p:blipFill>
          <a:blip r:embed="rId3"/>
          <a:stretch>
            <a:fillRect/>
          </a:stretch>
        </p:blipFill>
        <p:spPr>
          <a:xfrm>
            <a:off x="13525500" y="228600"/>
            <a:ext cx="876300" cy="540306"/>
          </a:xfrm>
          <a:prstGeom prst="rect">
            <a:avLst/>
          </a:prstGeom>
        </p:spPr>
      </p:pic>
      <p:pic>
        <p:nvPicPr>
          <p:cNvPr id="3" name="Image 0" descr="preencoded.png">
            <a:extLst>
              <a:ext uri="{FF2B5EF4-FFF2-40B4-BE49-F238E27FC236}">
                <a16:creationId xmlns:a16="http://schemas.microsoft.com/office/drawing/2014/main" id="{55D4634E-126F-B7B1-EC6C-52B82B0F83AA}"/>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1" name="Metin kutusu 10">
            <a:extLst>
              <a:ext uri="{FF2B5EF4-FFF2-40B4-BE49-F238E27FC236}">
                <a16:creationId xmlns:a16="http://schemas.microsoft.com/office/drawing/2014/main" id="{B9BBC23D-4485-4873-75FA-B563F7A73671}"/>
              </a:ext>
            </a:extLst>
          </p:cNvPr>
          <p:cNvSpPr txBox="1"/>
          <p:nvPr/>
        </p:nvSpPr>
        <p:spPr>
          <a:xfrm>
            <a:off x="585216" y="2040210"/>
            <a:ext cx="10406270" cy="369332"/>
          </a:xfrm>
          <a:prstGeom prst="rect">
            <a:avLst/>
          </a:prstGeom>
          <a:noFill/>
        </p:spPr>
        <p:txBody>
          <a:bodyPr wrap="square">
            <a:spAutoFit/>
          </a:bodyPr>
          <a:lstStyle/>
          <a:p>
            <a:pPr algn="l"/>
            <a:r>
              <a:rPr lang="tr-TR" b="1" i="0" dirty="0">
                <a:solidFill>
                  <a:srgbClr val="1F1F1F"/>
                </a:solidFill>
                <a:effectLst/>
                <a:latin typeface="Kanit Light" panose="020B0604020202020204" charset="-34"/>
              </a:rPr>
              <a:t>Örnek 3:</a:t>
            </a:r>
            <a:r>
              <a:rPr lang="tr-TR" b="0" i="0" dirty="0">
                <a:solidFill>
                  <a:srgbClr val="1F1F1F"/>
                </a:solidFill>
                <a:effectLst/>
                <a:latin typeface="Kanit Light" panose="020B0604020202020204" charset="-34"/>
              </a:rPr>
              <a:t> Seçili müşteriler üzerinden yaş ve ödeme miktarı scatter plot.</a:t>
            </a:r>
            <a:endParaRPr lang="tr-TR" b="1" i="0" dirty="0">
              <a:solidFill>
                <a:srgbClr val="1F1F1F"/>
              </a:solidFill>
              <a:effectLst/>
              <a:latin typeface="Kanit Light" panose="020B0604020202020204" charset="-34"/>
            </a:endParaRPr>
          </a:p>
        </p:txBody>
      </p:sp>
      <p:pic>
        <p:nvPicPr>
          <p:cNvPr id="4" name="Resim 3">
            <a:extLst>
              <a:ext uri="{FF2B5EF4-FFF2-40B4-BE49-F238E27FC236}">
                <a16:creationId xmlns:a16="http://schemas.microsoft.com/office/drawing/2014/main" id="{68868BBB-EF7D-6584-EF34-47534BF223C4}"/>
              </a:ext>
            </a:extLst>
          </p:cNvPr>
          <p:cNvPicPr>
            <a:picLocks noChangeAspect="1"/>
          </p:cNvPicPr>
          <p:nvPr/>
        </p:nvPicPr>
        <p:blipFill>
          <a:blip r:embed="rId4"/>
          <a:stretch>
            <a:fillRect/>
          </a:stretch>
        </p:blipFill>
        <p:spPr>
          <a:xfrm>
            <a:off x="585216" y="2467725"/>
            <a:ext cx="10829925" cy="5133975"/>
          </a:xfrm>
          <a:prstGeom prst="rect">
            <a:avLst/>
          </a:prstGeom>
        </p:spPr>
      </p:pic>
      <p:pic>
        <p:nvPicPr>
          <p:cNvPr id="9" name="Resim 8">
            <a:extLst>
              <a:ext uri="{FF2B5EF4-FFF2-40B4-BE49-F238E27FC236}">
                <a16:creationId xmlns:a16="http://schemas.microsoft.com/office/drawing/2014/main" id="{D7BA4A43-CCEB-A578-264F-3697582048F9}"/>
              </a:ext>
            </a:extLst>
          </p:cNvPr>
          <p:cNvPicPr>
            <a:picLocks noChangeAspect="1"/>
          </p:cNvPicPr>
          <p:nvPr/>
        </p:nvPicPr>
        <p:blipFill>
          <a:blip r:embed="rId5"/>
          <a:srcRect r="3631"/>
          <a:stretch/>
        </p:blipFill>
        <p:spPr>
          <a:xfrm>
            <a:off x="8381767" y="3816229"/>
            <a:ext cx="6066747" cy="4303643"/>
          </a:xfrm>
          <a:prstGeom prst="rect">
            <a:avLst/>
          </a:prstGeom>
        </p:spPr>
      </p:pic>
      <p:sp>
        <p:nvSpPr>
          <p:cNvPr id="13" name="Metin kutusu 12">
            <a:extLst>
              <a:ext uri="{FF2B5EF4-FFF2-40B4-BE49-F238E27FC236}">
                <a16:creationId xmlns:a16="http://schemas.microsoft.com/office/drawing/2014/main" id="{A2718901-B57D-10DC-CDBE-7778429A7C16}"/>
              </a:ext>
            </a:extLst>
          </p:cNvPr>
          <p:cNvSpPr txBox="1"/>
          <p:nvPr/>
        </p:nvSpPr>
        <p:spPr>
          <a:xfrm>
            <a:off x="585216" y="781699"/>
            <a:ext cx="13277088" cy="1200329"/>
          </a:xfrm>
          <a:prstGeom prst="rect">
            <a:avLst/>
          </a:prstGeom>
          <a:noFill/>
        </p:spPr>
        <p:txBody>
          <a:bodyPr wrap="square">
            <a:spAutoFit/>
          </a:bodyPr>
          <a:lstStyle/>
          <a:p>
            <a:pPr algn="just"/>
            <a:r>
              <a:rPr lang="tr-TR">
                <a:latin typeface="Kanit Light" panose="020B0604020202020204" charset="-34"/>
              </a:rPr>
              <a:t>Serpilme diyagramındaki noktalar soldan sağa doğru yokuş yukarı bir grafik çiziyorsa x ve y eksenlerindeki nitelikler arasında </a:t>
            </a:r>
            <a:r>
              <a:rPr lang="tr-TR" b="1">
                <a:latin typeface="Kanit Light" panose="020B0604020202020204" charset="-34"/>
              </a:rPr>
              <a:t>pozitif yönlü bir ilişki </a:t>
            </a:r>
            <a:r>
              <a:rPr lang="tr-TR">
                <a:latin typeface="Kanit Light" panose="020B0604020202020204" charset="-34"/>
              </a:rPr>
              <a:t>olduğu anlamına gelir. Yani x arttığında de artma eğilimindedir. Eğer noktalar soldan sağa doğru yokuş aşağı bir grafik çiziyorsa bu durumda da x ve eksenlerindeki nitelikler arasında </a:t>
            </a:r>
            <a:r>
              <a:rPr lang="tr-TR" b="1">
                <a:latin typeface="Kanit Light" panose="020B0604020202020204" charset="-34"/>
              </a:rPr>
              <a:t>negatif yönlü bir ilişki </a:t>
            </a:r>
            <a:r>
              <a:rPr lang="tr-TR">
                <a:latin typeface="Kanit Light" panose="020B0604020202020204" charset="-34"/>
              </a:rPr>
              <a:t>olduğu söylenir. Yani x arttığında y azalma eğilimindedir. Bahsedilen iki durumdan hiçbiri yoksa </a:t>
            </a:r>
            <a:r>
              <a:rPr lang="tr-TR" b="1">
                <a:latin typeface="Kanit Light" panose="020B0604020202020204" charset="-34"/>
              </a:rPr>
              <a:t>x ile y arasında bir ilişki yoktur </a:t>
            </a:r>
            <a:r>
              <a:rPr lang="tr-TR">
                <a:latin typeface="Kanit Light" panose="020B0604020202020204" charset="-34"/>
              </a:rPr>
              <a:t>denebilir.</a:t>
            </a:r>
          </a:p>
        </p:txBody>
      </p:sp>
      <p:sp>
        <p:nvSpPr>
          <p:cNvPr id="14" name="Metin kutusu 13">
            <a:extLst>
              <a:ext uri="{FF2B5EF4-FFF2-40B4-BE49-F238E27FC236}">
                <a16:creationId xmlns:a16="http://schemas.microsoft.com/office/drawing/2014/main" id="{C6996561-3D47-87A0-8C11-E6BE6D332D9B}"/>
              </a:ext>
            </a:extLst>
          </p:cNvPr>
          <p:cNvSpPr txBox="1"/>
          <p:nvPr/>
        </p:nvSpPr>
        <p:spPr>
          <a:xfrm>
            <a:off x="585216" y="296002"/>
            <a:ext cx="11423904" cy="523220"/>
          </a:xfrm>
          <a:prstGeom prst="rect">
            <a:avLst/>
          </a:prstGeom>
          <a:noFill/>
        </p:spPr>
        <p:txBody>
          <a:bodyPr wrap="square">
            <a:spAutoFit/>
          </a:bodyPr>
          <a:lstStyle/>
          <a:p>
            <a:pPr algn="l"/>
            <a:r>
              <a:rPr lang="tr-TR" sz="2800" i="0" dirty="0">
                <a:solidFill>
                  <a:srgbClr val="1F1F1F"/>
                </a:solidFill>
                <a:effectLst/>
                <a:latin typeface="Kanit Light" panose="020B0604020202020204" charset="-34"/>
              </a:rPr>
              <a:t>1.4.4 Dağılım Grafiği (Scatter Plot)</a:t>
            </a:r>
          </a:p>
        </p:txBody>
      </p:sp>
    </p:spTree>
    <p:extLst>
      <p:ext uri="{BB962C8B-B14F-4D97-AF65-F5344CB8AC3E}">
        <p14:creationId xmlns:p14="http://schemas.microsoft.com/office/powerpoint/2010/main" val="16720754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C5852-332B-2101-FEA3-82690B1893E3}"/>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AD652DB2-0E00-3D54-4D56-3AB632D5BA8D}"/>
              </a:ext>
            </a:extLst>
          </p:cNvPr>
          <p:cNvPicPr>
            <a:picLocks noChangeAspect="1"/>
          </p:cNvPicPr>
          <p:nvPr/>
        </p:nvPicPr>
        <p:blipFill>
          <a:blip r:embed="rId3"/>
          <a:stretch>
            <a:fillRect/>
          </a:stretch>
        </p:blipFill>
        <p:spPr>
          <a:xfrm>
            <a:off x="13525500" y="228600"/>
            <a:ext cx="876300" cy="540306"/>
          </a:xfrm>
          <a:prstGeom prst="rect">
            <a:avLst/>
          </a:prstGeom>
        </p:spPr>
      </p:pic>
      <p:sp>
        <p:nvSpPr>
          <p:cNvPr id="3" name="Metin kutusu 2">
            <a:extLst>
              <a:ext uri="{FF2B5EF4-FFF2-40B4-BE49-F238E27FC236}">
                <a16:creationId xmlns:a16="http://schemas.microsoft.com/office/drawing/2014/main" id="{A0A7CFB4-E583-AF07-48B3-D5593189C0AA}"/>
              </a:ext>
            </a:extLst>
          </p:cNvPr>
          <p:cNvSpPr txBox="1"/>
          <p:nvPr/>
        </p:nvSpPr>
        <p:spPr>
          <a:xfrm>
            <a:off x="585216" y="296002"/>
            <a:ext cx="11423904" cy="523220"/>
          </a:xfrm>
          <a:prstGeom prst="rect">
            <a:avLst/>
          </a:prstGeom>
          <a:noFill/>
        </p:spPr>
        <p:txBody>
          <a:bodyPr wrap="square">
            <a:spAutoFit/>
          </a:bodyPr>
          <a:lstStyle/>
          <a:p>
            <a:r>
              <a:rPr lang="tr-TR" sz="2800">
                <a:solidFill>
                  <a:srgbClr val="1F1F1F"/>
                </a:solidFill>
                <a:latin typeface="Kanit Light" panose="020B0604020202020204" charset="-34"/>
              </a:rPr>
              <a:t>1.4.5 Histogram</a:t>
            </a:r>
          </a:p>
        </p:txBody>
      </p:sp>
      <p:sp>
        <p:nvSpPr>
          <p:cNvPr id="9" name="Metin kutusu 8">
            <a:extLst>
              <a:ext uri="{FF2B5EF4-FFF2-40B4-BE49-F238E27FC236}">
                <a16:creationId xmlns:a16="http://schemas.microsoft.com/office/drawing/2014/main" id="{598EFFF9-1E8C-FC64-54A9-5A75BA76875A}"/>
              </a:ext>
            </a:extLst>
          </p:cNvPr>
          <p:cNvSpPr txBox="1"/>
          <p:nvPr/>
        </p:nvSpPr>
        <p:spPr>
          <a:xfrm>
            <a:off x="585216" y="975684"/>
            <a:ext cx="13512837" cy="3416320"/>
          </a:xfrm>
          <a:prstGeom prst="rect">
            <a:avLst/>
          </a:prstGeom>
          <a:noFill/>
        </p:spPr>
        <p:txBody>
          <a:bodyPr wrap="square">
            <a:spAutoFit/>
          </a:bodyPr>
          <a:lstStyle/>
          <a:p>
            <a:r>
              <a:rPr lang="tr-TR">
                <a:latin typeface="Kanit Light" panose="020B0604020202020204" charset="-34"/>
              </a:rPr>
              <a:t>Genellikle sütun grafiğine benzeyen veri görselleştirme yöntemlerinden biri de histogramlardır; ancak aralarındaki en önemli farklardan biri yatay eksende sütun grafiğinde kategorik bir nitelik yer alırken histogramda sürekli değerli bir nitelik kullanılır. Ayrıca sütun grafiğinde yalnızca sütunun yüksekliği yorumlanırken histogramda sütuna ait hem yükseklik hem de genişlik değerlendirmeye alınır.</a:t>
            </a:r>
          </a:p>
          <a:p>
            <a:r>
              <a:rPr lang="tr-TR">
                <a:latin typeface="Kanit Light" panose="020B0604020202020204" charset="-34"/>
              </a:rPr>
              <a:t>Histogram, her sınıfa özgü oluşturulan dikdörtgenlerden oluşturulur. Dikdörtgenlere ya da her aralığa düşen gözlemlerin sayısı sayılır ve bir frekans dağılım grafiği elde edilir: Dikey eksen frekansı, yatay eksen ise veri değerlerinin olası aralığını temsil eder. Histogramlar, tek bir sürekli niteliğin normal dağılıma (Gauss dağılımına) uyup uymadığı (normalliği), sağa ya da sola çarpık olma ya da ortaya toplanmış olma durumu hakkında bilgi verir.</a:t>
            </a:r>
          </a:p>
          <a:p>
            <a:endParaRPr lang="tr-TR">
              <a:latin typeface="Kanit Light" panose="020B0604020202020204" charset="-34"/>
            </a:endParaRPr>
          </a:p>
          <a:p>
            <a:r>
              <a:rPr lang="tr-TR">
                <a:latin typeface="Kanit Light" panose="020B0604020202020204" charset="-34"/>
              </a:rPr>
              <a:t>Örneğin müşterilerin vücut kitle indeksleri incelenmek istensin. Aşağıda </a:t>
            </a:r>
            <a:r>
              <a:rPr lang="tr-TR" b="1" err="1">
                <a:latin typeface="Kanit Light" panose="020B0604020202020204" charset="-34"/>
              </a:rPr>
              <a:t>sns.histplot</a:t>
            </a:r>
            <a:r>
              <a:rPr lang="tr-TR" b="1">
                <a:latin typeface="Kanit Light" panose="020B0604020202020204" charset="-34"/>
              </a:rPr>
              <a:t>() </a:t>
            </a:r>
            <a:r>
              <a:rPr lang="tr-TR">
                <a:latin typeface="Kanit Light" panose="020B0604020202020204" charset="-34"/>
              </a:rPr>
              <a:t>fonksiyonu ile dikey ve yatay iki histogram çizilmiştir. Veri setinde histogramı çizilecek olan niteliğin adı, </a:t>
            </a:r>
            <a:r>
              <a:rPr lang="tr-TR" b="1">
                <a:latin typeface="Kanit Light" panose="020B0604020202020204" charset="-34"/>
              </a:rPr>
              <a:t>ilk dikey histogramda x</a:t>
            </a:r>
            <a:r>
              <a:rPr lang="tr-TR">
                <a:latin typeface="Kanit Light" panose="020B0604020202020204" charset="-34"/>
              </a:rPr>
              <a:t>, ikinci </a:t>
            </a:r>
            <a:r>
              <a:rPr lang="tr-TR" b="1">
                <a:latin typeface="Kanit Light" panose="020B0604020202020204" charset="-34"/>
              </a:rPr>
              <a:t>yatay histogramda ise y </a:t>
            </a:r>
            <a:r>
              <a:rPr lang="tr-TR">
                <a:latin typeface="Kanit Light" panose="020B0604020202020204" charset="-34"/>
              </a:rPr>
              <a:t>parametresine verilmiştir.</a:t>
            </a:r>
          </a:p>
        </p:txBody>
      </p:sp>
      <p:pic>
        <p:nvPicPr>
          <p:cNvPr id="11" name="Resim 10">
            <a:extLst>
              <a:ext uri="{FF2B5EF4-FFF2-40B4-BE49-F238E27FC236}">
                <a16:creationId xmlns:a16="http://schemas.microsoft.com/office/drawing/2014/main" id="{167CFB66-BAA5-628B-8095-396267F51163}"/>
              </a:ext>
            </a:extLst>
          </p:cNvPr>
          <p:cNvPicPr>
            <a:picLocks noChangeAspect="1"/>
          </p:cNvPicPr>
          <p:nvPr/>
        </p:nvPicPr>
        <p:blipFill>
          <a:blip r:embed="rId4"/>
          <a:stretch>
            <a:fillRect/>
          </a:stretch>
        </p:blipFill>
        <p:spPr>
          <a:xfrm>
            <a:off x="685509" y="3994468"/>
            <a:ext cx="8723332" cy="3752983"/>
          </a:xfrm>
          <a:prstGeom prst="rect">
            <a:avLst/>
          </a:prstGeom>
        </p:spPr>
      </p:pic>
    </p:spTree>
    <p:extLst>
      <p:ext uri="{BB962C8B-B14F-4D97-AF65-F5344CB8AC3E}">
        <p14:creationId xmlns:p14="http://schemas.microsoft.com/office/powerpoint/2010/main" val="40260981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ABCBB-81DC-496B-1304-3BD42B30DFD8}"/>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133F9C60-C83D-E342-C3B1-14E627FB9625}"/>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E38DD449-24A5-ECF7-DB07-EAF4B849F29F}"/>
              </a:ext>
            </a:extLst>
          </p:cNvPr>
          <p:cNvSpPr txBox="1"/>
          <p:nvPr/>
        </p:nvSpPr>
        <p:spPr>
          <a:xfrm>
            <a:off x="585216" y="830996"/>
            <a:ext cx="13265187" cy="923330"/>
          </a:xfrm>
          <a:prstGeom prst="rect">
            <a:avLst/>
          </a:prstGeom>
          <a:noFill/>
        </p:spPr>
        <p:txBody>
          <a:bodyPr wrap="square">
            <a:spAutoFit/>
          </a:bodyPr>
          <a:lstStyle/>
          <a:p>
            <a:r>
              <a:rPr lang="tr-TR">
                <a:latin typeface="Kanit Light" panose="020B0604020202020204" charset="-34"/>
              </a:rPr>
              <a:t>Histogramın en önemli parametrelerinden biri eşit genişlikli dikdörtgenlerin ya da bölmelerin sayısını belirleyecek olan </a:t>
            </a:r>
            <a:r>
              <a:rPr lang="tr-TR" b="1" err="1">
                <a:latin typeface="Kanit Light" panose="020B0604020202020204" charset="-34"/>
              </a:rPr>
              <a:t>bins</a:t>
            </a:r>
            <a:r>
              <a:rPr lang="tr-TR">
                <a:latin typeface="Kanit Light" panose="020B0604020202020204" charset="-34"/>
              </a:rPr>
              <a:t> parametresidir. Varsayılan olarak bunu </a:t>
            </a:r>
            <a:r>
              <a:rPr lang="tr-TR" b="1" err="1">
                <a:latin typeface="Kanit Light" panose="020B0604020202020204" charset="-34"/>
              </a:rPr>
              <a:t>sns.histplot</a:t>
            </a:r>
            <a:r>
              <a:rPr lang="tr-TR" b="1">
                <a:latin typeface="Kanit Light" panose="020B0604020202020204" charset="-34"/>
              </a:rPr>
              <a:t>() </a:t>
            </a:r>
            <a:r>
              <a:rPr lang="tr-TR">
                <a:latin typeface="Kanit Light" panose="020B0604020202020204" charset="-34"/>
              </a:rPr>
              <a:t>fonksiyonu otomatik olarak belirlemektedir; ancak </a:t>
            </a:r>
            <a:r>
              <a:rPr lang="tr-TR" b="1" err="1">
                <a:latin typeface="Kanit Light" panose="020B0604020202020204" charset="-34"/>
              </a:rPr>
              <a:t>bins</a:t>
            </a:r>
            <a:r>
              <a:rPr lang="tr-TR" b="1">
                <a:latin typeface="Kanit Light" panose="020B0604020202020204" charset="-34"/>
              </a:rPr>
              <a:t> </a:t>
            </a:r>
            <a:r>
              <a:rPr lang="tr-TR">
                <a:latin typeface="Kanit Light" panose="020B0604020202020204" charset="-34"/>
              </a:rPr>
              <a:t>belirli sayısal değerler de alabilir.</a:t>
            </a:r>
          </a:p>
        </p:txBody>
      </p:sp>
      <p:sp>
        <p:nvSpPr>
          <p:cNvPr id="12" name="Metin kutusu 11">
            <a:extLst>
              <a:ext uri="{FF2B5EF4-FFF2-40B4-BE49-F238E27FC236}">
                <a16:creationId xmlns:a16="http://schemas.microsoft.com/office/drawing/2014/main" id="{DCE51DF2-B72D-19CA-8E7B-B54A4FD2F0CA}"/>
              </a:ext>
            </a:extLst>
          </p:cNvPr>
          <p:cNvSpPr txBox="1"/>
          <p:nvPr/>
        </p:nvSpPr>
        <p:spPr>
          <a:xfrm>
            <a:off x="585216" y="1604935"/>
            <a:ext cx="10236237" cy="369332"/>
          </a:xfrm>
          <a:prstGeom prst="rect">
            <a:avLst/>
          </a:prstGeom>
          <a:noFill/>
        </p:spPr>
        <p:txBody>
          <a:bodyPr wrap="square">
            <a:spAutoFit/>
          </a:bodyPr>
          <a:lstStyle/>
          <a:p>
            <a:r>
              <a:rPr lang="tr-TR" b="1">
                <a:latin typeface="Kanit Light" panose="020B0604020202020204" charset="-34"/>
              </a:rPr>
              <a:t>Örnek: </a:t>
            </a:r>
            <a:r>
              <a:rPr lang="tr-TR">
                <a:latin typeface="Kanit Light" panose="020B0604020202020204" charset="-34"/>
              </a:rPr>
              <a:t>Farklı bölme sayıları kullanarak çizilen vücut kitle indeksi histogramları.</a:t>
            </a:r>
          </a:p>
        </p:txBody>
      </p:sp>
      <p:sp>
        <p:nvSpPr>
          <p:cNvPr id="15" name="Metin kutusu 14">
            <a:extLst>
              <a:ext uri="{FF2B5EF4-FFF2-40B4-BE49-F238E27FC236}">
                <a16:creationId xmlns:a16="http://schemas.microsoft.com/office/drawing/2014/main" id="{35B43A02-471D-8DB2-5039-D1F10AFED783}"/>
              </a:ext>
            </a:extLst>
          </p:cNvPr>
          <p:cNvSpPr txBox="1"/>
          <p:nvPr/>
        </p:nvSpPr>
        <p:spPr>
          <a:xfrm>
            <a:off x="361804" y="7170003"/>
            <a:ext cx="13906791" cy="830997"/>
          </a:xfrm>
          <a:prstGeom prst="rect">
            <a:avLst/>
          </a:prstGeom>
          <a:noFill/>
        </p:spPr>
        <p:txBody>
          <a:bodyPr wrap="square">
            <a:spAutoFit/>
          </a:bodyPr>
          <a:lstStyle/>
          <a:p>
            <a:r>
              <a:rPr lang="tr-TR" sz="1600">
                <a:latin typeface="Kanit Light" panose="020B0604020202020204" charset="-34"/>
              </a:rPr>
              <a:t>sarı histogram grafikte 8 adet bölme ortaya çizdirilmiştir. İlk bölmede vücut kitle indeksi yaklaşık 16 ile 21 arasında olan 50 müşteri yer alırken, ikinci bölme vücut kitle indeksi 21 ile 26 arasında olan 200 kişinin olduğuna işaret etmektedir. Grafiğin en sağ tarafında yer alan bölmedeki müşteriler uç nokta olarak düşünülebilir. Çünkü vücut kitle indeksi 48 ve üzerinde oldukça az sayıda müşteri mevcuttur</a:t>
            </a:r>
          </a:p>
        </p:txBody>
      </p:sp>
      <p:sp>
        <p:nvSpPr>
          <p:cNvPr id="3" name="Metin kutusu 2">
            <a:extLst>
              <a:ext uri="{FF2B5EF4-FFF2-40B4-BE49-F238E27FC236}">
                <a16:creationId xmlns:a16="http://schemas.microsoft.com/office/drawing/2014/main" id="{6AF4CBB9-88CD-4FBF-1967-3F163D65F548}"/>
              </a:ext>
            </a:extLst>
          </p:cNvPr>
          <p:cNvSpPr txBox="1"/>
          <p:nvPr/>
        </p:nvSpPr>
        <p:spPr>
          <a:xfrm>
            <a:off x="585216" y="296002"/>
            <a:ext cx="11423904" cy="523220"/>
          </a:xfrm>
          <a:prstGeom prst="rect">
            <a:avLst/>
          </a:prstGeom>
          <a:noFill/>
        </p:spPr>
        <p:txBody>
          <a:bodyPr wrap="square">
            <a:spAutoFit/>
          </a:bodyPr>
          <a:lstStyle/>
          <a:p>
            <a:r>
              <a:rPr lang="tr-TR" sz="2800">
                <a:solidFill>
                  <a:srgbClr val="1F1F1F"/>
                </a:solidFill>
                <a:latin typeface="Kanit Light" panose="020B0604020202020204" charset="-34"/>
              </a:rPr>
              <a:t>1.4.5 Histogram</a:t>
            </a:r>
          </a:p>
        </p:txBody>
      </p:sp>
      <p:pic>
        <p:nvPicPr>
          <p:cNvPr id="2" name="Resim 1">
            <a:extLst>
              <a:ext uri="{FF2B5EF4-FFF2-40B4-BE49-F238E27FC236}">
                <a16:creationId xmlns:a16="http://schemas.microsoft.com/office/drawing/2014/main" id="{8F5B5DF0-3E05-A264-81A8-064F52B1CA9F}"/>
              </a:ext>
            </a:extLst>
          </p:cNvPr>
          <p:cNvPicPr>
            <a:picLocks noChangeAspect="1"/>
          </p:cNvPicPr>
          <p:nvPr/>
        </p:nvPicPr>
        <p:blipFill>
          <a:blip r:embed="rId4"/>
          <a:stretch>
            <a:fillRect/>
          </a:stretch>
        </p:blipFill>
        <p:spPr>
          <a:xfrm>
            <a:off x="585216" y="1927363"/>
            <a:ext cx="7193280" cy="5212389"/>
          </a:xfrm>
          <a:prstGeom prst="rect">
            <a:avLst/>
          </a:prstGeom>
        </p:spPr>
      </p:pic>
      <p:pic>
        <p:nvPicPr>
          <p:cNvPr id="5" name="Resim 4">
            <a:extLst>
              <a:ext uri="{FF2B5EF4-FFF2-40B4-BE49-F238E27FC236}">
                <a16:creationId xmlns:a16="http://schemas.microsoft.com/office/drawing/2014/main" id="{D6D5EDEE-0E68-D9CB-A644-BDED73CE220D}"/>
              </a:ext>
            </a:extLst>
          </p:cNvPr>
          <p:cNvPicPr>
            <a:picLocks noChangeAspect="1"/>
          </p:cNvPicPr>
          <p:nvPr/>
        </p:nvPicPr>
        <p:blipFill>
          <a:blip r:embed="rId5"/>
          <a:stretch>
            <a:fillRect/>
          </a:stretch>
        </p:blipFill>
        <p:spPr>
          <a:xfrm>
            <a:off x="8137039" y="1514472"/>
            <a:ext cx="4070554" cy="2799289"/>
          </a:xfrm>
          <a:prstGeom prst="rect">
            <a:avLst/>
          </a:prstGeom>
        </p:spPr>
      </p:pic>
      <p:pic>
        <p:nvPicPr>
          <p:cNvPr id="7" name="Resim 6">
            <a:extLst>
              <a:ext uri="{FF2B5EF4-FFF2-40B4-BE49-F238E27FC236}">
                <a16:creationId xmlns:a16="http://schemas.microsoft.com/office/drawing/2014/main" id="{19434C86-C260-8B17-C500-79EEF1C18228}"/>
              </a:ext>
            </a:extLst>
          </p:cNvPr>
          <p:cNvPicPr>
            <a:picLocks noChangeAspect="1"/>
          </p:cNvPicPr>
          <p:nvPr/>
        </p:nvPicPr>
        <p:blipFill>
          <a:blip r:embed="rId6"/>
          <a:stretch>
            <a:fillRect/>
          </a:stretch>
        </p:blipFill>
        <p:spPr>
          <a:xfrm>
            <a:off x="8137039" y="4300164"/>
            <a:ext cx="4429097" cy="2799289"/>
          </a:xfrm>
          <a:prstGeom prst="rect">
            <a:avLst/>
          </a:prstGeom>
        </p:spPr>
      </p:pic>
    </p:spTree>
    <p:extLst>
      <p:ext uri="{BB962C8B-B14F-4D97-AF65-F5344CB8AC3E}">
        <p14:creationId xmlns:p14="http://schemas.microsoft.com/office/powerpoint/2010/main" val="1436660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66593"/>
          </a:xfrm>
          <a:prstGeom prst="rect">
            <a:avLst/>
          </a:prstGeom>
        </p:spPr>
      </p:pic>
      <p:sp>
        <p:nvSpPr>
          <p:cNvPr id="3" name="Text 0"/>
          <p:cNvSpPr/>
          <p:nvPr/>
        </p:nvSpPr>
        <p:spPr>
          <a:xfrm>
            <a:off x="423029" y="2843213"/>
            <a:ext cx="5802407" cy="377666"/>
          </a:xfrm>
          <a:prstGeom prst="rect">
            <a:avLst/>
          </a:prstGeom>
          <a:noFill/>
          <a:ln/>
        </p:spPr>
        <p:txBody>
          <a:bodyPr wrap="none" lIns="0" tIns="0" rIns="0" bIns="0" rtlCol="0" anchor="t"/>
          <a:lstStyle/>
          <a:p>
            <a:pPr marL="0" indent="0">
              <a:lnSpc>
                <a:spcPts val="2950"/>
              </a:lnSpc>
              <a:buNone/>
            </a:pPr>
            <a:r>
              <a:rPr lang="en-US" sz="2800" dirty="0">
                <a:solidFill>
                  <a:srgbClr val="272D45"/>
                </a:solidFill>
                <a:latin typeface="Kanit Light" pitchFamily="34" charset="0"/>
                <a:ea typeface="Kanit Light" pitchFamily="34" charset="-122"/>
                <a:cs typeface="Kanit Light" pitchFamily="34" charset="-120"/>
              </a:rPr>
              <a:t>Makine Öğrenmesi Ders Bölümleri</a:t>
            </a:r>
            <a:endParaRPr lang="en-US" sz="2800" dirty="0">
              <a:latin typeface="Kanit Light" panose="020B0604020202020204" charset="-34"/>
            </a:endParaRPr>
          </a:p>
        </p:txBody>
      </p:sp>
      <p:sp>
        <p:nvSpPr>
          <p:cNvPr id="4" name="Shape 1"/>
          <p:cNvSpPr/>
          <p:nvPr/>
        </p:nvSpPr>
        <p:spPr>
          <a:xfrm>
            <a:off x="423029" y="3402092"/>
            <a:ext cx="13784342" cy="4250769"/>
          </a:xfrm>
          <a:prstGeom prst="roundRect">
            <a:avLst>
              <a:gd name="adj" fmla="val 1194"/>
            </a:avLst>
          </a:prstGeom>
          <a:noFill/>
          <a:ln w="7620">
            <a:solidFill>
              <a:srgbClr val="000000">
                <a:alpha val="8000"/>
              </a:srgbClr>
            </a:solidFill>
            <a:prstDash val="solid"/>
          </a:ln>
        </p:spPr>
        <p:txBody>
          <a:bodyPr/>
          <a:lstStyle/>
          <a:p>
            <a:endParaRPr lang="tr-TR" dirty="0">
              <a:latin typeface="Kanit Light" panose="020B0604020202020204" charset="-34"/>
            </a:endParaRPr>
          </a:p>
        </p:txBody>
      </p:sp>
      <p:sp>
        <p:nvSpPr>
          <p:cNvPr id="5" name="Shape 2"/>
          <p:cNvSpPr/>
          <p:nvPr/>
        </p:nvSpPr>
        <p:spPr>
          <a:xfrm>
            <a:off x="430649" y="3409712"/>
            <a:ext cx="13769102" cy="368856"/>
          </a:xfrm>
          <a:prstGeom prst="rect">
            <a:avLst/>
          </a:prstGeom>
          <a:solidFill>
            <a:srgbClr val="FFFFFF">
              <a:alpha val="4000"/>
            </a:srgbClr>
          </a:solidFill>
          <a:ln/>
        </p:spPr>
        <p:txBody>
          <a:bodyPr/>
          <a:lstStyle/>
          <a:p>
            <a:endParaRPr lang="tr-TR" dirty="0">
              <a:latin typeface="Kanit Light" panose="020B0604020202020204" charset="-34"/>
            </a:endParaRPr>
          </a:p>
        </p:txBody>
      </p:sp>
      <p:sp>
        <p:nvSpPr>
          <p:cNvPr id="6" name="Text 3"/>
          <p:cNvSpPr/>
          <p:nvPr/>
        </p:nvSpPr>
        <p:spPr>
          <a:xfrm>
            <a:off x="551736" y="3489841"/>
            <a:ext cx="4345067" cy="208598"/>
          </a:xfrm>
          <a:prstGeom prst="rect">
            <a:avLst/>
          </a:prstGeom>
          <a:noFill/>
          <a:ln/>
        </p:spPr>
        <p:txBody>
          <a:bodyPr wrap="none" lIns="0" tIns="0" rIns="0" bIns="0" rtlCol="0" anchor="t"/>
          <a:lstStyle/>
          <a:p>
            <a:pPr marL="0" indent="0">
              <a:lnSpc>
                <a:spcPts val="1500"/>
              </a:lnSpc>
              <a:buNone/>
            </a:pPr>
            <a:r>
              <a:rPr lang="en-US" sz="950" dirty="0">
                <a:solidFill>
                  <a:srgbClr val="000000"/>
                </a:solidFill>
                <a:latin typeface="Kanit Light" panose="020B0604020202020204" charset="-34"/>
                <a:ea typeface="Martel Sans" pitchFamily="34" charset="-122"/>
                <a:cs typeface="Kanit Light" panose="020B0604020202020204" charset="-34"/>
              </a:rPr>
              <a:t>🚀</a:t>
            </a:r>
            <a:r>
              <a:rPr lang="en-US" sz="950" b="1" dirty="0">
                <a:solidFill>
                  <a:srgbClr val="2C3249"/>
                </a:solidFill>
                <a:latin typeface="Kanit Light" panose="020B0604020202020204" charset="-34"/>
                <a:ea typeface="Martel Sans" pitchFamily="34" charset="-122"/>
                <a:cs typeface="Kanit Light" panose="020B0604020202020204" charset="-34"/>
              </a:rPr>
              <a:t> Makine Öğrenmesi Dersinin Yolculuğu</a:t>
            </a:r>
            <a:endParaRPr lang="en-US" sz="950" dirty="0">
              <a:latin typeface="Kanit Light" panose="020B0604020202020204" charset="-34"/>
            </a:endParaRPr>
          </a:p>
        </p:txBody>
      </p:sp>
      <p:sp>
        <p:nvSpPr>
          <p:cNvPr id="7" name="Text 4"/>
          <p:cNvSpPr/>
          <p:nvPr/>
        </p:nvSpPr>
        <p:spPr>
          <a:xfrm>
            <a:off x="5146119" y="3489841"/>
            <a:ext cx="4339828" cy="208598"/>
          </a:xfrm>
          <a:prstGeom prst="rect">
            <a:avLst/>
          </a:prstGeom>
          <a:noFill/>
          <a:ln/>
        </p:spPr>
        <p:txBody>
          <a:bodyPr wrap="none" lIns="0" tIns="0" rIns="0" bIns="0" rtlCol="0" anchor="t"/>
          <a:lstStyle/>
          <a:p>
            <a:pPr marL="0" indent="0">
              <a:lnSpc>
                <a:spcPts val="1500"/>
              </a:lnSpc>
              <a:buNone/>
            </a:pPr>
            <a:r>
              <a:rPr lang="en-US" sz="950" dirty="0">
                <a:solidFill>
                  <a:srgbClr val="000000"/>
                </a:solidFill>
                <a:latin typeface="Kanit Light" panose="020B0604020202020204" charset="-34"/>
                <a:ea typeface="Martel Sans" pitchFamily="34" charset="-122"/>
                <a:cs typeface="Kanit Light" panose="020B0604020202020204" charset="-34"/>
              </a:rPr>
              <a:t>🎯</a:t>
            </a:r>
            <a:r>
              <a:rPr lang="en-US" sz="950" b="1" dirty="0">
                <a:solidFill>
                  <a:srgbClr val="2C3249"/>
                </a:solidFill>
                <a:latin typeface="Kanit Light" panose="020B0604020202020204" charset="-34"/>
                <a:ea typeface="Martel Sans" pitchFamily="34" charset="-122"/>
                <a:cs typeface="Kanit Light" panose="020B0604020202020204" charset="-34"/>
              </a:rPr>
              <a:t> Bu Bölümde Ne Öğreneceğiz?</a:t>
            </a:r>
            <a:endParaRPr lang="en-US" sz="950" dirty="0">
              <a:latin typeface="Kanit Light" panose="020B0604020202020204" charset="-34"/>
            </a:endParaRPr>
          </a:p>
        </p:txBody>
      </p:sp>
      <p:sp>
        <p:nvSpPr>
          <p:cNvPr id="8" name="Text 5"/>
          <p:cNvSpPr/>
          <p:nvPr/>
        </p:nvSpPr>
        <p:spPr>
          <a:xfrm>
            <a:off x="9735264" y="3489841"/>
            <a:ext cx="4343638" cy="208598"/>
          </a:xfrm>
          <a:prstGeom prst="rect">
            <a:avLst/>
          </a:prstGeom>
          <a:noFill/>
          <a:ln/>
        </p:spPr>
        <p:txBody>
          <a:bodyPr wrap="none" lIns="0" tIns="0" rIns="0" bIns="0" rtlCol="0" anchor="t"/>
          <a:lstStyle/>
          <a:p>
            <a:pPr marL="0" indent="0">
              <a:lnSpc>
                <a:spcPts val="1500"/>
              </a:lnSpc>
              <a:buNone/>
            </a:pPr>
            <a:r>
              <a:rPr lang="en-US" sz="950" dirty="0">
                <a:solidFill>
                  <a:srgbClr val="000000"/>
                </a:solidFill>
                <a:latin typeface="Kanit Light" panose="020B0604020202020204" charset="-34"/>
                <a:ea typeface="Martel Sans" pitchFamily="34" charset="-122"/>
                <a:cs typeface="Kanit Light" panose="020B0604020202020204" charset="-34"/>
              </a:rPr>
              <a:t>🛠</a:t>
            </a:r>
            <a:r>
              <a:rPr lang="en-US" sz="950" b="1" dirty="0">
                <a:solidFill>
                  <a:srgbClr val="2C3249"/>
                </a:solidFill>
                <a:latin typeface="Kanit Light" panose="020B0604020202020204" charset="-34"/>
                <a:ea typeface="Martel Sans" pitchFamily="34" charset="-122"/>
                <a:cs typeface="Kanit Light" panose="020B0604020202020204" charset="-34"/>
              </a:rPr>
              <a:t> Gerçek Hayattaki Uygulamalar</a:t>
            </a:r>
            <a:endParaRPr lang="en-US" sz="950" dirty="0">
              <a:latin typeface="Kanit Light" panose="020B0604020202020204" charset="-34"/>
            </a:endParaRPr>
          </a:p>
        </p:txBody>
      </p:sp>
      <p:sp>
        <p:nvSpPr>
          <p:cNvPr id="9" name="Shape 6"/>
          <p:cNvSpPr/>
          <p:nvPr/>
        </p:nvSpPr>
        <p:spPr>
          <a:xfrm>
            <a:off x="430649" y="3778568"/>
            <a:ext cx="13769102" cy="546973"/>
          </a:xfrm>
          <a:prstGeom prst="rect">
            <a:avLst/>
          </a:prstGeom>
          <a:solidFill>
            <a:srgbClr val="000000">
              <a:alpha val="4000"/>
            </a:srgbClr>
          </a:solidFill>
          <a:ln/>
        </p:spPr>
        <p:txBody>
          <a:bodyPr/>
          <a:lstStyle/>
          <a:p>
            <a:endParaRPr lang="tr-TR" dirty="0">
              <a:latin typeface="Kanit Light" panose="020B0604020202020204" charset="-34"/>
            </a:endParaRPr>
          </a:p>
        </p:txBody>
      </p:sp>
      <p:sp>
        <p:nvSpPr>
          <p:cNvPr id="10" name="Text 7"/>
          <p:cNvSpPr/>
          <p:nvPr/>
        </p:nvSpPr>
        <p:spPr>
          <a:xfrm>
            <a:off x="551736" y="3858697"/>
            <a:ext cx="4345067" cy="208598"/>
          </a:xfrm>
          <a:prstGeom prst="rect">
            <a:avLst/>
          </a:prstGeom>
          <a:noFill/>
          <a:ln/>
        </p:spPr>
        <p:txBody>
          <a:bodyPr wrap="none" lIns="0" tIns="0" rIns="0" bIns="0" rtlCol="0" anchor="t"/>
          <a:lstStyle/>
          <a:p>
            <a:pPr marL="0" indent="0">
              <a:lnSpc>
                <a:spcPts val="1500"/>
              </a:lnSpc>
              <a:buNone/>
            </a:pPr>
            <a:r>
              <a:rPr lang="en-US" sz="950" dirty="0">
                <a:solidFill>
                  <a:srgbClr val="000000"/>
                </a:solidFill>
                <a:latin typeface="Kanit Light" panose="020B0604020202020204" charset="-34"/>
                <a:ea typeface="Martel Sans" pitchFamily="34" charset="-122"/>
                <a:cs typeface="Kanit Light" panose="020B0604020202020204" charset="-34"/>
              </a:rPr>
              <a:t>1️⃣</a:t>
            </a:r>
            <a:r>
              <a:rPr lang="en-US" sz="950" b="1" dirty="0">
                <a:solidFill>
                  <a:srgbClr val="2C3249"/>
                </a:solidFill>
                <a:latin typeface="Kanit Light" panose="020B0604020202020204" charset="-34"/>
                <a:ea typeface="Martel Sans" pitchFamily="34" charset="-122"/>
                <a:cs typeface="Kanit Light" panose="020B0604020202020204" charset="-34"/>
              </a:rPr>
              <a:t> Yapay Zeka, Makine Öğrenmesi ve Temel Kavramlar</a:t>
            </a:r>
            <a:endParaRPr lang="en-US" sz="950" dirty="0">
              <a:latin typeface="Kanit Light" panose="020B0604020202020204" charset="-34"/>
            </a:endParaRPr>
          </a:p>
        </p:txBody>
      </p:sp>
      <p:sp>
        <p:nvSpPr>
          <p:cNvPr id="11" name="Text 8"/>
          <p:cNvSpPr/>
          <p:nvPr/>
        </p:nvSpPr>
        <p:spPr>
          <a:xfrm>
            <a:off x="5146119" y="3858697"/>
            <a:ext cx="4339828" cy="386715"/>
          </a:xfrm>
          <a:prstGeom prst="rect">
            <a:avLst/>
          </a:prstGeom>
          <a:noFill/>
          <a:ln/>
        </p:spPr>
        <p:txBody>
          <a:bodyPr wrap="square" lIns="0" tIns="0" rIns="0" bIns="0" rtlCol="0" anchor="t"/>
          <a:lstStyle/>
          <a:p>
            <a:pPr marL="0" indent="0">
              <a:lnSpc>
                <a:spcPts val="1500"/>
              </a:lnSpc>
              <a:buNone/>
            </a:pPr>
            <a:r>
              <a:rPr lang="en-US" sz="950" b="1" dirty="0">
                <a:solidFill>
                  <a:srgbClr val="2C3249"/>
                </a:solidFill>
                <a:latin typeface="Kanit Light" panose="020B0604020202020204" charset="-34"/>
                <a:ea typeface="Martel Sans" pitchFamily="34" charset="-122"/>
                <a:cs typeface="Kanit Light" panose="020B0604020202020204" charset="-34"/>
              </a:rPr>
              <a:t>Makine öğrenmesinin temel prensipleri, denetimli/denetimsiz öğrenme, veri türleri</a:t>
            </a:r>
            <a:endParaRPr lang="en-US" sz="950" dirty="0">
              <a:latin typeface="Kanit Light" panose="020B0604020202020204" charset="-34"/>
            </a:endParaRPr>
          </a:p>
        </p:txBody>
      </p:sp>
      <p:sp>
        <p:nvSpPr>
          <p:cNvPr id="12" name="Text 9"/>
          <p:cNvSpPr/>
          <p:nvPr/>
        </p:nvSpPr>
        <p:spPr>
          <a:xfrm>
            <a:off x="9735264" y="3858697"/>
            <a:ext cx="4343638" cy="193358"/>
          </a:xfrm>
          <a:prstGeom prst="rect">
            <a:avLst/>
          </a:prstGeom>
          <a:noFill/>
          <a:ln/>
        </p:spPr>
        <p:txBody>
          <a:bodyPr wrap="none" lIns="0" tIns="0" rIns="0" bIns="0" rtlCol="0" anchor="t"/>
          <a:lstStyle/>
          <a:p>
            <a:pPr marL="0" indent="0">
              <a:lnSpc>
                <a:spcPts val="1500"/>
              </a:lnSpc>
              <a:buNone/>
            </a:pPr>
            <a:r>
              <a:rPr lang="en-US" sz="950" b="1" dirty="0">
                <a:solidFill>
                  <a:srgbClr val="2C3249"/>
                </a:solidFill>
                <a:latin typeface="Kanit Light" panose="020B0604020202020204" charset="-34"/>
                <a:ea typeface="Martel Sans" pitchFamily="34" charset="-122"/>
                <a:cs typeface="Kanit Light" panose="020B0604020202020204" charset="-34"/>
              </a:rPr>
              <a:t>Yapay zeka destekli sistemlerin nasıl çalıştığını anlamak</a:t>
            </a:r>
            <a:endParaRPr lang="en-US" sz="950" dirty="0">
              <a:latin typeface="Kanit Light" panose="020B0604020202020204" charset="-34"/>
            </a:endParaRPr>
          </a:p>
        </p:txBody>
      </p:sp>
      <p:sp>
        <p:nvSpPr>
          <p:cNvPr id="13" name="Shape 10"/>
          <p:cNvSpPr/>
          <p:nvPr/>
        </p:nvSpPr>
        <p:spPr>
          <a:xfrm>
            <a:off x="430649" y="4325541"/>
            <a:ext cx="13769102" cy="368856"/>
          </a:xfrm>
          <a:prstGeom prst="rect">
            <a:avLst/>
          </a:prstGeom>
          <a:solidFill>
            <a:srgbClr val="FFFFFF">
              <a:alpha val="4000"/>
            </a:srgbClr>
          </a:solidFill>
          <a:ln/>
        </p:spPr>
        <p:txBody>
          <a:bodyPr/>
          <a:lstStyle/>
          <a:p>
            <a:endParaRPr lang="tr-TR" dirty="0">
              <a:latin typeface="Kanit Light" panose="020B0604020202020204" charset="-34"/>
            </a:endParaRPr>
          </a:p>
        </p:txBody>
      </p:sp>
      <p:sp>
        <p:nvSpPr>
          <p:cNvPr id="14" name="Text 11"/>
          <p:cNvSpPr/>
          <p:nvPr/>
        </p:nvSpPr>
        <p:spPr>
          <a:xfrm>
            <a:off x="551736" y="4405670"/>
            <a:ext cx="4345067" cy="208598"/>
          </a:xfrm>
          <a:prstGeom prst="rect">
            <a:avLst/>
          </a:prstGeom>
          <a:noFill/>
          <a:ln/>
        </p:spPr>
        <p:txBody>
          <a:bodyPr wrap="none" lIns="0" tIns="0" rIns="0" bIns="0" rtlCol="0" anchor="t"/>
          <a:lstStyle/>
          <a:p>
            <a:pPr marL="0" indent="0">
              <a:lnSpc>
                <a:spcPts val="1500"/>
              </a:lnSpc>
              <a:buNone/>
            </a:pPr>
            <a:r>
              <a:rPr lang="en-US" sz="950" dirty="0">
                <a:solidFill>
                  <a:srgbClr val="000000"/>
                </a:solidFill>
                <a:latin typeface="Kanit Light" panose="020B0604020202020204" charset="-34"/>
                <a:ea typeface="Martel Sans" pitchFamily="34" charset="-122"/>
                <a:cs typeface="Kanit Light" panose="020B0604020202020204" charset="-34"/>
              </a:rPr>
              <a:t>2️⃣</a:t>
            </a:r>
            <a:r>
              <a:rPr lang="en-US" sz="950" b="1" dirty="0">
                <a:solidFill>
                  <a:srgbClr val="2C3249"/>
                </a:solidFill>
                <a:latin typeface="Kanit Light" panose="020B0604020202020204" charset="-34"/>
                <a:ea typeface="Martel Sans" pitchFamily="34" charset="-122"/>
                <a:cs typeface="Kanit Light" panose="020B0604020202020204" charset="-34"/>
              </a:rPr>
              <a:t> Makine Öğrenmesi Süreci</a:t>
            </a:r>
            <a:endParaRPr lang="en-US" sz="950" dirty="0">
              <a:latin typeface="Kanit Light" panose="020B0604020202020204" charset="-34"/>
            </a:endParaRPr>
          </a:p>
        </p:txBody>
      </p:sp>
      <p:sp>
        <p:nvSpPr>
          <p:cNvPr id="15" name="Text 12"/>
          <p:cNvSpPr/>
          <p:nvPr/>
        </p:nvSpPr>
        <p:spPr>
          <a:xfrm>
            <a:off x="5146119" y="4405670"/>
            <a:ext cx="4339828" cy="193358"/>
          </a:xfrm>
          <a:prstGeom prst="rect">
            <a:avLst/>
          </a:prstGeom>
          <a:noFill/>
          <a:ln/>
        </p:spPr>
        <p:txBody>
          <a:bodyPr wrap="none" lIns="0" tIns="0" rIns="0" bIns="0" rtlCol="0" anchor="t"/>
          <a:lstStyle/>
          <a:p>
            <a:pPr marL="0" indent="0">
              <a:lnSpc>
                <a:spcPts val="1500"/>
              </a:lnSpc>
              <a:buNone/>
            </a:pPr>
            <a:r>
              <a:rPr lang="en-US" sz="950" b="1" dirty="0">
                <a:solidFill>
                  <a:srgbClr val="2C3249"/>
                </a:solidFill>
                <a:latin typeface="Kanit Light" panose="020B0604020202020204" charset="-34"/>
                <a:ea typeface="Martel Sans" pitchFamily="34" charset="-122"/>
                <a:cs typeface="Kanit Light" panose="020B0604020202020204" charset="-34"/>
              </a:rPr>
              <a:t>Veri toplama, model geliştirme ve </a:t>
            </a:r>
            <a:r>
              <a:rPr lang="en-US" sz="950" b="1" dirty="0" err="1">
                <a:solidFill>
                  <a:srgbClr val="2C3249"/>
                </a:solidFill>
                <a:latin typeface="Kanit Light" panose="020B0604020202020204" charset="-34"/>
                <a:ea typeface="Martel Sans" pitchFamily="34" charset="-122"/>
                <a:cs typeface="Kanit Light" panose="020B0604020202020204" charset="-34"/>
              </a:rPr>
              <a:t>değerlendirme</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süreci</a:t>
            </a:r>
            <a:endParaRPr lang="en-US" sz="950" dirty="0">
              <a:latin typeface="Kanit Light" panose="020B0604020202020204" charset="-34"/>
            </a:endParaRPr>
          </a:p>
        </p:txBody>
      </p:sp>
      <p:sp>
        <p:nvSpPr>
          <p:cNvPr id="16" name="Text 13"/>
          <p:cNvSpPr/>
          <p:nvPr/>
        </p:nvSpPr>
        <p:spPr>
          <a:xfrm>
            <a:off x="9735264" y="4405670"/>
            <a:ext cx="4343638" cy="193358"/>
          </a:xfrm>
          <a:prstGeom prst="rect">
            <a:avLst/>
          </a:prstGeom>
          <a:noFill/>
          <a:ln/>
        </p:spPr>
        <p:txBody>
          <a:bodyPr wrap="none" lIns="0" tIns="0" rIns="0" bIns="0" rtlCol="0" anchor="t"/>
          <a:lstStyle/>
          <a:p>
            <a:pPr marL="0" indent="0">
              <a:lnSpc>
                <a:spcPts val="1500"/>
              </a:lnSpc>
              <a:buNone/>
            </a:pPr>
            <a:r>
              <a:rPr lang="en-US" sz="950" b="1" dirty="0">
                <a:solidFill>
                  <a:srgbClr val="2C3249"/>
                </a:solidFill>
                <a:latin typeface="Kanit Light" panose="020B0604020202020204" charset="-34"/>
                <a:ea typeface="Martel Sans" pitchFamily="34" charset="-122"/>
                <a:cs typeface="Kanit Light" panose="020B0604020202020204" charset="-34"/>
              </a:rPr>
              <a:t>Büyük veri </a:t>
            </a:r>
            <a:r>
              <a:rPr lang="en-US" sz="950" b="1" dirty="0" err="1">
                <a:solidFill>
                  <a:srgbClr val="2C3249"/>
                </a:solidFill>
                <a:latin typeface="Kanit Light" panose="020B0604020202020204" charset="-34"/>
                <a:ea typeface="Martel Sans" pitchFamily="34" charset="-122"/>
                <a:cs typeface="Kanit Light" panose="020B0604020202020204" charset="-34"/>
              </a:rPr>
              <a:t>analizleri</a:t>
            </a:r>
            <a:r>
              <a:rPr lang="en-US" sz="950" b="1" dirty="0">
                <a:solidFill>
                  <a:srgbClr val="2C3249"/>
                </a:solidFill>
                <a:latin typeface="Kanit Light" panose="020B0604020202020204" charset="-34"/>
                <a:ea typeface="Martel Sans" pitchFamily="34" charset="-122"/>
                <a:cs typeface="Kanit Light" panose="020B0604020202020204" charset="-34"/>
              </a:rPr>
              <a:t> ve </a:t>
            </a:r>
            <a:r>
              <a:rPr lang="en-US" sz="950" b="1" dirty="0" err="1">
                <a:solidFill>
                  <a:srgbClr val="2C3249"/>
                </a:solidFill>
                <a:latin typeface="Kanit Light" panose="020B0604020202020204" charset="-34"/>
                <a:ea typeface="Martel Sans" pitchFamily="34" charset="-122"/>
                <a:cs typeface="Kanit Light" panose="020B0604020202020204" charset="-34"/>
              </a:rPr>
              <a:t>iş</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zekası</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uygulamaları</a:t>
            </a:r>
            <a:endParaRPr lang="en-US" sz="950" dirty="0">
              <a:latin typeface="Kanit Light" panose="020B0604020202020204" charset="-34"/>
            </a:endParaRPr>
          </a:p>
        </p:txBody>
      </p:sp>
      <p:sp>
        <p:nvSpPr>
          <p:cNvPr id="17" name="Shape 14"/>
          <p:cNvSpPr/>
          <p:nvPr/>
        </p:nvSpPr>
        <p:spPr>
          <a:xfrm>
            <a:off x="430649" y="4694396"/>
            <a:ext cx="13769102" cy="368856"/>
          </a:xfrm>
          <a:prstGeom prst="rect">
            <a:avLst/>
          </a:prstGeom>
          <a:solidFill>
            <a:srgbClr val="000000">
              <a:alpha val="4000"/>
            </a:srgbClr>
          </a:solidFill>
          <a:ln/>
        </p:spPr>
        <p:txBody>
          <a:bodyPr/>
          <a:lstStyle/>
          <a:p>
            <a:endParaRPr lang="tr-TR">
              <a:latin typeface="Kanit Light" panose="020B0604020202020204" charset="-34"/>
            </a:endParaRPr>
          </a:p>
        </p:txBody>
      </p:sp>
      <p:sp>
        <p:nvSpPr>
          <p:cNvPr id="18" name="Text 15"/>
          <p:cNvSpPr/>
          <p:nvPr/>
        </p:nvSpPr>
        <p:spPr>
          <a:xfrm>
            <a:off x="551736" y="4774525"/>
            <a:ext cx="4345067" cy="208598"/>
          </a:xfrm>
          <a:prstGeom prst="rect">
            <a:avLst/>
          </a:prstGeom>
          <a:noFill/>
          <a:ln/>
        </p:spPr>
        <p:txBody>
          <a:bodyPr wrap="none" lIns="0" tIns="0" rIns="0" bIns="0" rtlCol="0" anchor="t"/>
          <a:lstStyle/>
          <a:p>
            <a:pPr marL="0" indent="0">
              <a:lnSpc>
                <a:spcPts val="1500"/>
              </a:lnSpc>
              <a:buNone/>
            </a:pPr>
            <a:r>
              <a:rPr lang="en-US" sz="950" dirty="0">
                <a:solidFill>
                  <a:srgbClr val="000000"/>
                </a:solidFill>
                <a:latin typeface="Kanit Light" panose="020B0604020202020204" charset="-34"/>
                <a:ea typeface="Martel Sans" pitchFamily="34" charset="-122"/>
                <a:cs typeface="Kanit Light" panose="020B0604020202020204" charset="-34"/>
              </a:rPr>
              <a:t>3️⃣</a:t>
            </a:r>
            <a:r>
              <a:rPr lang="en-US" sz="950" b="1" dirty="0">
                <a:solidFill>
                  <a:srgbClr val="2C3249"/>
                </a:solidFill>
                <a:latin typeface="Kanit Light" panose="020B0604020202020204" charset="-34"/>
                <a:ea typeface="Martel Sans" pitchFamily="34" charset="-122"/>
                <a:cs typeface="Kanit Light" panose="020B0604020202020204" charset="-34"/>
              </a:rPr>
              <a:t> Python ile Veri Görselleştirme</a:t>
            </a:r>
            <a:endParaRPr lang="en-US" sz="950" dirty="0">
              <a:latin typeface="Kanit Light" panose="020B0604020202020204" charset="-34"/>
            </a:endParaRPr>
          </a:p>
        </p:txBody>
      </p:sp>
      <p:sp>
        <p:nvSpPr>
          <p:cNvPr id="19" name="Text 16"/>
          <p:cNvSpPr/>
          <p:nvPr/>
        </p:nvSpPr>
        <p:spPr>
          <a:xfrm>
            <a:off x="5146119" y="4774525"/>
            <a:ext cx="4339828" cy="193358"/>
          </a:xfrm>
          <a:prstGeom prst="rect">
            <a:avLst/>
          </a:prstGeom>
          <a:noFill/>
          <a:ln/>
        </p:spPr>
        <p:txBody>
          <a:bodyPr wrap="none" lIns="0" tIns="0" rIns="0" bIns="0" rtlCol="0" anchor="t"/>
          <a:lstStyle/>
          <a:p>
            <a:pPr marL="0" indent="0">
              <a:lnSpc>
                <a:spcPts val="1500"/>
              </a:lnSpc>
              <a:buNone/>
            </a:pPr>
            <a:r>
              <a:rPr lang="en-US" sz="950" b="1" dirty="0">
                <a:solidFill>
                  <a:srgbClr val="2C3249"/>
                </a:solidFill>
                <a:latin typeface="Kanit Light" panose="020B0604020202020204" charset="-34"/>
                <a:ea typeface="Martel Sans" pitchFamily="34" charset="-122"/>
                <a:cs typeface="Kanit Light" panose="020B0604020202020204" charset="-34"/>
              </a:rPr>
              <a:t>Matplotlib, Seaborn kullanarak veri analizi ve trend </a:t>
            </a:r>
            <a:r>
              <a:rPr lang="en-US" sz="950" b="1" dirty="0" err="1">
                <a:solidFill>
                  <a:srgbClr val="2C3249"/>
                </a:solidFill>
                <a:latin typeface="Kanit Light" panose="020B0604020202020204" charset="-34"/>
                <a:ea typeface="Martel Sans" pitchFamily="34" charset="-122"/>
                <a:cs typeface="Kanit Light" panose="020B0604020202020204" charset="-34"/>
              </a:rPr>
              <a:t>belirleme</a:t>
            </a:r>
            <a:endParaRPr lang="en-US" sz="950" dirty="0">
              <a:latin typeface="Kanit Light" panose="020B0604020202020204" charset="-34"/>
            </a:endParaRPr>
          </a:p>
        </p:txBody>
      </p:sp>
      <p:sp>
        <p:nvSpPr>
          <p:cNvPr id="20" name="Text 17"/>
          <p:cNvSpPr/>
          <p:nvPr/>
        </p:nvSpPr>
        <p:spPr>
          <a:xfrm>
            <a:off x="9735264" y="4774525"/>
            <a:ext cx="4343638" cy="193358"/>
          </a:xfrm>
          <a:prstGeom prst="rect">
            <a:avLst/>
          </a:prstGeom>
          <a:noFill/>
          <a:ln/>
        </p:spPr>
        <p:txBody>
          <a:bodyPr wrap="none" lIns="0" tIns="0" rIns="0" bIns="0" rtlCol="0" anchor="t"/>
          <a:lstStyle/>
          <a:p>
            <a:pPr marL="0" indent="0">
              <a:lnSpc>
                <a:spcPts val="1500"/>
              </a:lnSpc>
              <a:buNone/>
            </a:pPr>
            <a:r>
              <a:rPr lang="en-US" sz="950" b="1" dirty="0">
                <a:solidFill>
                  <a:srgbClr val="2C3249"/>
                </a:solidFill>
                <a:latin typeface="Kanit Light" panose="020B0604020202020204" charset="-34"/>
                <a:ea typeface="Martel Sans" pitchFamily="34" charset="-122"/>
                <a:cs typeface="Kanit Light" panose="020B0604020202020204" charset="-34"/>
              </a:rPr>
              <a:t>Finans ve </a:t>
            </a:r>
            <a:r>
              <a:rPr lang="en-US" sz="950" b="1" dirty="0" err="1">
                <a:solidFill>
                  <a:srgbClr val="2C3249"/>
                </a:solidFill>
                <a:latin typeface="Kanit Light" panose="020B0604020202020204" charset="-34"/>
                <a:ea typeface="Martel Sans" pitchFamily="34" charset="-122"/>
                <a:cs typeface="Kanit Light" panose="020B0604020202020204" charset="-34"/>
              </a:rPr>
              <a:t>pazarlama</a:t>
            </a:r>
            <a:r>
              <a:rPr lang="en-US" sz="950" b="1" dirty="0">
                <a:solidFill>
                  <a:srgbClr val="2C3249"/>
                </a:solidFill>
                <a:latin typeface="Kanit Light" panose="020B0604020202020204" charset="-34"/>
                <a:ea typeface="Martel Sans" pitchFamily="34" charset="-122"/>
                <a:cs typeface="Kanit Light" panose="020B0604020202020204" charset="-34"/>
              </a:rPr>
              <a:t> verilerini görselleştirme</a:t>
            </a:r>
            <a:endParaRPr lang="en-US" sz="950" dirty="0">
              <a:latin typeface="Kanit Light" panose="020B0604020202020204" charset="-34"/>
            </a:endParaRPr>
          </a:p>
        </p:txBody>
      </p:sp>
      <p:sp>
        <p:nvSpPr>
          <p:cNvPr id="21" name="Shape 18"/>
          <p:cNvSpPr/>
          <p:nvPr/>
        </p:nvSpPr>
        <p:spPr>
          <a:xfrm>
            <a:off x="430649" y="5063252"/>
            <a:ext cx="13769102" cy="368856"/>
          </a:xfrm>
          <a:prstGeom prst="rect">
            <a:avLst/>
          </a:prstGeom>
          <a:solidFill>
            <a:srgbClr val="FFFFFF">
              <a:alpha val="4000"/>
            </a:srgbClr>
          </a:solidFill>
          <a:ln/>
        </p:spPr>
        <p:txBody>
          <a:bodyPr/>
          <a:lstStyle/>
          <a:p>
            <a:endParaRPr lang="tr-TR">
              <a:latin typeface="Kanit Light" panose="020B0604020202020204" charset="-34"/>
            </a:endParaRPr>
          </a:p>
        </p:txBody>
      </p:sp>
      <p:sp>
        <p:nvSpPr>
          <p:cNvPr id="22" name="Text 19"/>
          <p:cNvSpPr/>
          <p:nvPr/>
        </p:nvSpPr>
        <p:spPr>
          <a:xfrm>
            <a:off x="551736" y="5143381"/>
            <a:ext cx="4345067" cy="208598"/>
          </a:xfrm>
          <a:prstGeom prst="rect">
            <a:avLst/>
          </a:prstGeom>
          <a:noFill/>
          <a:ln/>
        </p:spPr>
        <p:txBody>
          <a:bodyPr wrap="none" lIns="0" tIns="0" rIns="0" bIns="0" rtlCol="0" anchor="t"/>
          <a:lstStyle/>
          <a:p>
            <a:pPr marL="0" indent="0">
              <a:lnSpc>
                <a:spcPts val="1500"/>
              </a:lnSpc>
              <a:buNone/>
            </a:pPr>
            <a:r>
              <a:rPr lang="en-US" sz="950" dirty="0">
                <a:solidFill>
                  <a:srgbClr val="000000"/>
                </a:solidFill>
                <a:latin typeface="Kanit Light" panose="020B0604020202020204" charset="-34"/>
                <a:ea typeface="Martel Sans" pitchFamily="34" charset="-122"/>
                <a:cs typeface="Kanit Light" panose="020B0604020202020204" charset="-34"/>
              </a:rPr>
              <a:t>4️⃣</a:t>
            </a:r>
            <a:r>
              <a:rPr lang="en-US" sz="950" b="1" dirty="0">
                <a:solidFill>
                  <a:srgbClr val="2C3249"/>
                </a:solidFill>
                <a:latin typeface="Kanit Light" panose="020B0604020202020204" charset="-34"/>
                <a:ea typeface="Martel Sans" pitchFamily="34" charset="-122"/>
                <a:cs typeface="Kanit Light" panose="020B0604020202020204" charset="-34"/>
              </a:rPr>
              <a:t> Python ile Veri </a:t>
            </a:r>
            <a:r>
              <a:rPr lang="en-US" sz="950" b="1" dirty="0" err="1">
                <a:solidFill>
                  <a:srgbClr val="2C3249"/>
                </a:solidFill>
                <a:latin typeface="Kanit Light" panose="020B0604020202020204" charset="-34"/>
                <a:ea typeface="Martel Sans" pitchFamily="34" charset="-122"/>
                <a:cs typeface="Kanit Light" panose="020B0604020202020204" charset="-34"/>
              </a:rPr>
              <a:t>Ön</a:t>
            </a:r>
            <a:r>
              <a:rPr lang="en-US" sz="950" b="1" dirty="0">
                <a:solidFill>
                  <a:srgbClr val="2C3249"/>
                </a:solidFill>
                <a:latin typeface="Kanit Light" panose="020B0604020202020204" charset="-34"/>
                <a:ea typeface="Martel Sans" pitchFamily="34" charset="-122"/>
                <a:cs typeface="Kanit Light" panose="020B0604020202020204" charset="-34"/>
              </a:rPr>
              <a:t> İşleme</a:t>
            </a:r>
            <a:endParaRPr lang="en-US" sz="950" dirty="0">
              <a:latin typeface="Kanit Light" panose="020B0604020202020204" charset="-34"/>
            </a:endParaRPr>
          </a:p>
        </p:txBody>
      </p:sp>
      <p:sp>
        <p:nvSpPr>
          <p:cNvPr id="23" name="Text 20"/>
          <p:cNvSpPr/>
          <p:nvPr/>
        </p:nvSpPr>
        <p:spPr>
          <a:xfrm>
            <a:off x="5146119" y="5143381"/>
            <a:ext cx="4339828" cy="193358"/>
          </a:xfrm>
          <a:prstGeom prst="rect">
            <a:avLst/>
          </a:prstGeom>
          <a:noFill/>
          <a:ln/>
        </p:spPr>
        <p:txBody>
          <a:bodyPr wrap="none" lIns="0" tIns="0" rIns="0" bIns="0" rtlCol="0" anchor="t"/>
          <a:lstStyle/>
          <a:p>
            <a:pPr marL="0" indent="0">
              <a:lnSpc>
                <a:spcPts val="1500"/>
              </a:lnSpc>
              <a:buNone/>
            </a:pPr>
            <a:r>
              <a:rPr lang="en-US" sz="950" b="1" dirty="0">
                <a:solidFill>
                  <a:srgbClr val="2C3249"/>
                </a:solidFill>
                <a:latin typeface="Kanit Light" panose="020B0604020202020204" charset="-34"/>
                <a:ea typeface="Martel Sans" pitchFamily="34" charset="-122"/>
                <a:cs typeface="Kanit Light" panose="020B0604020202020204" charset="-34"/>
              </a:rPr>
              <a:t>Eksik veri </a:t>
            </a:r>
            <a:r>
              <a:rPr lang="en-US" sz="950" b="1" dirty="0" err="1">
                <a:solidFill>
                  <a:srgbClr val="2C3249"/>
                </a:solidFill>
                <a:latin typeface="Kanit Light" panose="020B0604020202020204" charset="-34"/>
                <a:ea typeface="Martel Sans" pitchFamily="34" charset="-122"/>
                <a:cs typeface="Kanit Light" panose="020B0604020202020204" charset="-34"/>
              </a:rPr>
              <a:t>yönetimi</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aykırı</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değer</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tespiti</a:t>
            </a:r>
            <a:r>
              <a:rPr lang="en-US" sz="950" b="1" dirty="0">
                <a:solidFill>
                  <a:srgbClr val="2C3249"/>
                </a:solidFill>
                <a:latin typeface="Kanit Light" panose="020B0604020202020204" charset="-34"/>
                <a:ea typeface="Martel Sans" pitchFamily="34" charset="-122"/>
                <a:cs typeface="Kanit Light" panose="020B0604020202020204" charset="-34"/>
              </a:rPr>
              <a:t>, veri </a:t>
            </a:r>
            <a:r>
              <a:rPr lang="en-US" sz="950" b="1" dirty="0" err="1">
                <a:solidFill>
                  <a:srgbClr val="2C3249"/>
                </a:solidFill>
                <a:latin typeface="Kanit Light" panose="020B0604020202020204" charset="-34"/>
                <a:ea typeface="Martel Sans" pitchFamily="34" charset="-122"/>
                <a:cs typeface="Kanit Light" panose="020B0604020202020204" charset="-34"/>
              </a:rPr>
              <a:t>ölçekleme</a:t>
            </a:r>
            <a:endParaRPr lang="en-US" sz="950" dirty="0">
              <a:latin typeface="Kanit Light" panose="020B0604020202020204" charset="-34"/>
            </a:endParaRPr>
          </a:p>
        </p:txBody>
      </p:sp>
      <p:sp>
        <p:nvSpPr>
          <p:cNvPr id="24" name="Text 21"/>
          <p:cNvSpPr/>
          <p:nvPr/>
        </p:nvSpPr>
        <p:spPr>
          <a:xfrm>
            <a:off x="9735264" y="5143381"/>
            <a:ext cx="4343638" cy="193358"/>
          </a:xfrm>
          <a:prstGeom prst="rect">
            <a:avLst/>
          </a:prstGeom>
          <a:noFill/>
          <a:ln/>
        </p:spPr>
        <p:txBody>
          <a:bodyPr wrap="none" lIns="0" tIns="0" rIns="0" bIns="0" rtlCol="0" anchor="t"/>
          <a:lstStyle/>
          <a:p>
            <a:pPr marL="0" indent="0">
              <a:lnSpc>
                <a:spcPts val="1500"/>
              </a:lnSpc>
              <a:buNone/>
            </a:pPr>
            <a:r>
              <a:rPr lang="en-US" sz="950" b="1" dirty="0" err="1">
                <a:solidFill>
                  <a:srgbClr val="2C3249"/>
                </a:solidFill>
                <a:latin typeface="Kanit Light" panose="020B0604020202020204" charset="-34"/>
                <a:ea typeface="Martel Sans" pitchFamily="34" charset="-122"/>
                <a:cs typeface="Kanit Light" panose="020B0604020202020204" charset="-34"/>
              </a:rPr>
              <a:t>Sahtekarlık</a:t>
            </a:r>
            <a:r>
              <a:rPr lang="en-US" sz="950" b="1" dirty="0">
                <a:solidFill>
                  <a:srgbClr val="2C3249"/>
                </a:solidFill>
                <a:latin typeface="Kanit Light" panose="020B0604020202020204" charset="-34"/>
                <a:ea typeface="Martel Sans" pitchFamily="34" charset="-122"/>
                <a:cs typeface="Kanit Light" panose="020B0604020202020204" charset="-34"/>
              </a:rPr>
              <a:t> tespit </a:t>
            </a:r>
            <a:r>
              <a:rPr lang="en-US" sz="950" b="1" dirty="0" err="1">
                <a:solidFill>
                  <a:srgbClr val="2C3249"/>
                </a:solidFill>
                <a:latin typeface="Kanit Light" panose="020B0604020202020204" charset="-34"/>
                <a:ea typeface="Martel Sans" pitchFamily="34" charset="-122"/>
                <a:cs typeface="Kanit Light" panose="020B0604020202020204" charset="-34"/>
              </a:rPr>
              <a:t>sistemleri</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müşteri</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analitiği</a:t>
            </a:r>
            <a:endParaRPr lang="en-US" sz="950" dirty="0">
              <a:latin typeface="Kanit Light" panose="020B0604020202020204" charset="-34"/>
            </a:endParaRPr>
          </a:p>
        </p:txBody>
      </p:sp>
      <p:sp>
        <p:nvSpPr>
          <p:cNvPr id="25" name="Shape 22"/>
          <p:cNvSpPr/>
          <p:nvPr/>
        </p:nvSpPr>
        <p:spPr>
          <a:xfrm>
            <a:off x="430649" y="5432107"/>
            <a:ext cx="13769102" cy="368856"/>
          </a:xfrm>
          <a:prstGeom prst="rect">
            <a:avLst/>
          </a:prstGeom>
          <a:solidFill>
            <a:srgbClr val="000000">
              <a:alpha val="4000"/>
            </a:srgbClr>
          </a:solidFill>
          <a:ln/>
        </p:spPr>
        <p:txBody>
          <a:bodyPr/>
          <a:lstStyle/>
          <a:p>
            <a:endParaRPr lang="tr-TR">
              <a:latin typeface="Kanit Light" panose="020B0604020202020204" charset="-34"/>
            </a:endParaRPr>
          </a:p>
        </p:txBody>
      </p:sp>
      <p:sp>
        <p:nvSpPr>
          <p:cNvPr id="26" name="Text 23"/>
          <p:cNvSpPr/>
          <p:nvPr/>
        </p:nvSpPr>
        <p:spPr>
          <a:xfrm>
            <a:off x="551736" y="5512237"/>
            <a:ext cx="4345067" cy="208598"/>
          </a:xfrm>
          <a:prstGeom prst="rect">
            <a:avLst/>
          </a:prstGeom>
          <a:noFill/>
          <a:ln/>
        </p:spPr>
        <p:txBody>
          <a:bodyPr wrap="none" lIns="0" tIns="0" rIns="0" bIns="0" rtlCol="0" anchor="t"/>
          <a:lstStyle/>
          <a:p>
            <a:pPr marL="0" indent="0">
              <a:lnSpc>
                <a:spcPts val="1500"/>
              </a:lnSpc>
              <a:buNone/>
            </a:pPr>
            <a:r>
              <a:rPr lang="en-US" sz="950" dirty="0">
                <a:solidFill>
                  <a:srgbClr val="000000"/>
                </a:solidFill>
                <a:latin typeface="Kanit Light" panose="020B0604020202020204" charset="-34"/>
                <a:ea typeface="Martel Sans" pitchFamily="34" charset="-122"/>
                <a:cs typeface="Kanit Light" panose="020B0604020202020204" charset="-34"/>
              </a:rPr>
              <a:t>5️⃣</a:t>
            </a:r>
            <a:r>
              <a:rPr lang="en-US" sz="950" b="1" dirty="0">
                <a:solidFill>
                  <a:srgbClr val="2C3249"/>
                </a:solidFill>
                <a:latin typeface="Kanit Light" panose="020B0604020202020204" charset="-34"/>
                <a:ea typeface="Martel Sans" pitchFamily="34" charset="-122"/>
                <a:cs typeface="Kanit Light" panose="020B0604020202020204" charset="-34"/>
              </a:rPr>
              <a:t> K-Ortalamalar Algoritması (K-Means) ile Kümeleme</a:t>
            </a:r>
            <a:endParaRPr lang="en-US" sz="950" dirty="0">
              <a:latin typeface="Kanit Light" panose="020B0604020202020204" charset="-34"/>
            </a:endParaRPr>
          </a:p>
        </p:txBody>
      </p:sp>
      <p:sp>
        <p:nvSpPr>
          <p:cNvPr id="27" name="Text 24"/>
          <p:cNvSpPr/>
          <p:nvPr/>
        </p:nvSpPr>
        <p:spPr>
          <a:xfrm>
            <a:off x="5146119" y="5512237"/>
            <a:ext cx="4339828" cy="193358"/>
          </a:xfrm>
          <a:prstGeom prst="rect">
            <a:avLst/>
          </a:prstGeom>
          <a:noFill/>
          <a:ln/>
        </p:spPr>
        <p:txBody>
          <a:bodyPr wrap="none" lIns="0" tIns="0" rIns="0" bIns="0" rtlCol="0" anchor="t"/>
          <a:lstStyle/>
          <a:p>
            <a:pPr marL="0" indent="0">
              <a:lnSpc>
                <a:spcPts val="1500"/>
              </a:lnSpc>
              <a:buNone/>
            </a:pPr>
            <a:r>
              <a:rPr lang="en-US" sz="950" b="1" dirty="0">
                <a:solidFill>
                  <a:srgbClr val="2C3249"/>
                </a:solidFill>
                <a:latin typeface="Kanit Light" panose="020B0604020202020204" charset="-34"/>
                <a:ea typeface="Martel Sans" pitchFamily="34" charset="-122"/>
                <a:cs typeface="Kanit Light" panose="020B0604020202020204" charset="-34"/>
              </a:rPr>
              <a:t>Kümeleme algoritmaları ile veri </a:t>
            </a:r>
            <a:r>
              <a:rPr lang="en-US" sz="950" b="1" dirty="0" err="1">
                <a:solidFill>
                  <a:srgbClr val="2C3249"/>
                </a:solidFill>
                <a:latin typeface="Kanit Light" panose="020B0604020202020204" charset="-34"/>
                <a:ea typeface="Martel Sans" pitchFamily="34" charset="-122"/>
                <a:cs typeface="Kanit Light" panose="020B0604020202020204" charset="-34"/>
              </a:rPr>
              <a:t>gruplandırma</a:t>
            </a:r>
            <a:endParaRPr lang="en-US" sz="950" dirty="0">
              <a:latin typeface="Kanit Light" panose="020B0604020202020204" charset="-34"/>
            </a:endParaRPr>
          </a:p>
        </p:txBody>
      </p:sp>
      <p:sp>
        <p:nvSpPr>
          <p:cNvPr id="28" name="Text 25"/>
          <p:cNvSpPr/>
          <p:nvPr/>
        </p:nvSpPr>
        <p:spPr>
          <a:xfrm>
            <a:off x="9735264" y="5512237"/>
            <a:ext cx="4343638" cy="193358"/>
          </a:xfrm>
          <a:prstGeom prst="rect">
            <a:avLst/>
          </a:prstGeom>
          <a:noFill/>
          <a:ln/>
        </p:spPr>
        <p:txBody>
          <a:bodyPr wrap="none" lIns="0" tIns="0" rIns="0" bIns="0" rtlCol="0" anchor="t"/>
          <a:lstStyle/>
          <a:p>
            <a:pPr marL="0" indent="0">
              <a:lnSpc>
                <a:spcPts val="1500"/>
              </a:lnSpc>
              <a:buNone/>
            </a:pPr>
            <a:r>
              <a:rPr lang="en-US" sz="950" b="1">
                <a:solidFill>
                  <a:srgbClr val="2C3249"/>
                </a:solidFill>
                <a:latin typeface="Kanit Light" panose="020B0604020202020204" charset="-34"/>
                <a:ea typeface="Martel Sans" pitchFamily="34" charset="-122"/>
                <a:cs typeface="Kanit Light" panose="020B0604020202020204" charset="-34"/>
              </a:rPr>
              <a:t>Müşteri segmentasyonu, biyoinformatik analizler</a:t>
            </a:r>
            <a:endParaRPr lang="en-US" sz="950">
              <a:latin typeface="Kanit Light" panose="020B0604020202020204" charset="-34"/>
            </a:endParaRPr>
          </a:p>
        </p:txBody>
      </p:sp>
      <p:sp>
        <p:nvSpPr>
          <p:cNvPr id="29" name="Shape 26"/>
          <p:cNvSpPr/>
          <p:nvPr/>
        </p:nvSpPr>
        <p:spPr>
          <a:xfrm>
            <a:off x="430649" y="5800963"/>
            <a:ext cx="13769102" cy="368856"/>
          </a:xfrm>
          <a:prstGeom prst="rect">
            <a:avLst/>
          </a:prstGeom>
          <a:solidFill>
            <a:srgbClr val="FFFFFF">
              <a:alpha val="4000"/>
            </a:srgbClr>
          </a:solidFill>
          <a:ln/>
        </p:spPr>
        <p:txBody>
          <a:bodyPr/>
          <a:lstStyle/>
          <a:p>
            <a:endParaRPr lang="tr-TR">
              <a:latin typeface="Kanit Light" panose="020B0604020202020204" charset="-34"/>
            </a:endParaRPr>
          </a:p>
        </p:txBody>
      </p:sp>
      <p:sp>
        <p:nvSpPr>
          <p:cNvPr id="30" name="Text 27"/>
          <p:cNvSpPr/>
          <p:nvPr/>
        </p:nvSpPr>
        <p:spPr>
          <a:xfrm>
            <a:off x="551736" y="5881092"/>
            <a:ext cx="4345067" cy="208598"/>
          </a:xfrm>
          <a:prstGeom prst="rect">
            <a:avLst/>
          </a:prstGeom>
          <a:noFill/>
          <a:ln/>
        </p:spPr>
        <p:txBody>
          <a:bodyPr wrap="none" lIns="0" tIns="0" rIns="0" bIns="0" rtlCol="0" anchor="t"/>
          <a:lstStyle/>
          <a:p>
            <a:pPr marL="0" indent="0">
              <a:lnSpc>
                <a:spcPts val="1500"/>
              </a:lnSpc>
              <a:buNone/>
            </a:pPr>
            <a:r>
              <a:rPr lang="en-US" sz="950" dirty="0">
                <a:solidFill>
                  <a:srgbClr val="000000"/>
                </a:solidFill>
                <a:latin typeface="Kanit Light" panose="020B0604020202020204" charset="-34"/>
                <a:ea typeface="Martel Sans" pitchFamily="34" charset="-122"/>
                <a:cs typeface="Kanit Light" panose="020B0604020202020204" charset="-34"/>
              </a:rPr>
              <a:t>6️⃣</a:t>
            </a:r>
            <a:r>
              <a:rPr lang="en-US" sz="950" b="1" dirty="0">
                <a:solidFill>
                  <a:srgbClr val="2C3249"/>
                </a:solidFill>
                <a:latin typeface="Kanit Light" panose="020B0604020202020204" charset="-34"/>
                <a:ea typeface="Martel Sans" pitchFamily="34" charset="-122"/>
                <a:cs typeface="Kanit Light" panose="020B0604020202020204" charset="-34"/>
              </a:rPr>
              <a:t> Basit/Çoklu Doğrusal Regresyon ile Tahmin Modelleri</a:t>
            </a:r>
            <a:endParaRPr lang="en-US" sz="950" dirty="0">
              <a:latin typeface="Kanit Light" panose="020B0604020202020204" charset="-34"/>
            </a:endParaRPr>
          </a:p>
        </p:txBody>
      </p:sp>
      <p:sp>
        <p:nvSpPr>
          <p:cNvPr id="31" name="Text 28"/>
          <p:cNvSpPr/>
          <p:nvPr/>
        </p:nvSpPr>
        <p:spPr>
          <a:xfrm>
            <a:off x="5146119" y="5881092"/>
            <a:ext cx="4339828" cy="193358"/>
          </a:xfrm>
          <a:prstGeom prst="rect">
            <a:avLst/>
          </a:prstGeom>
          <a:noFill/>
          <a:ln/>
        </p:spPr>
        <p:txBody>
          <a:bodyPr wrap="none" lIns="0" tIns="0" rIns="0" bIns="0" rtlCol="0" anchor="t"/>
          <a:lstStyle/>
          <a:p>
            <a:pPr marL="0" indent="0">
              <a:lnSpc>
                <a:spcPts val="1500"/>
              </a:lnSpc>
              <a:buNone/>
            </a:pPr>
            <a:r>
              <a:rPr lang="en-US" sz="950" b="1" dirty="0" err="1">
                <a:solidFill>
                  <a:srgbClr val="2C3249"/>
                </a:solidFill>
                <a:latin typeface="Kanit Light" panose="020B0604020202020204" charset="-34"/>
                <a:ea typeface="Martel Sans" pitchFamily="34" charset="-122"/>
                <a:cs typeface="Kanit Light" panose="020B0604020202020204" charset="-34"/>
              </a:rPr>
              <a:t>Finansal</a:t>
            </a:r>
            <a:r>
              <a:rPr lang="en-US" sz="950" b="1" dirty="0">
                <a:solidFill>
                  <a:srgbClr val="2C3249"/>
                </a:solidFill>
                <a:latin typeface="Kanit Light" panose="020B0604020202020204" charset="-34"/>
                <a:ea typeface="Martel Sans" pitchFamily="34" charset="-122"/>
                <a:cs typeface="Kanit Light" panose="020B0604020202020204" charset="-34"/>
              </a:rPr>
              <a:t> tahmin, </a:t>
            </a:r>
            <a:r>
              <a:rPr lang="en-US" sz="950" b="1" dirty="0" err="1">
                <a:solidFill>
                  <a:srgbClr val="2C3249"/>
                </a:solidFill>
                <a:latin typeface="Kanit Light" panose="020B0604020202020204" charset="-34"/>
                <a:ea typeface="Martel Sans" pitchFamily="34" charset="-122"/>
                <a:cs typeface="Kanit Light" panose="020B0604020202020204" charset="-34"/>
              </a:rPr>
              <a:t>fiyat</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modelleme</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talep</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tahmini</a:t>
            </a:r>
            <a:endParaRPr lang="en-US" sz="950" dirty="0">
              <a:latin typeface="Kanit Light" panose="020B0604020202020204" charset="-34"/>
            </a:endParaRPr>
          </a:p>
        </p:txBody>
      </p:sp>
      <p:sp>
        <p:nvSpPr>
          <p:cNvPr id="32" name="Text 29"/>
          <p:cNvSpPr/>
          <p:nvPr/>
        </p:nvSpPr>
        <p:spPr>
          <a:xfrm>
            <a:off x="9735264" y="5881092"/>
            <a:ext cx="4343638" cy="193358"/>
          </a:xfrm>
          <a:prstGeom prst="rect">
            <a:avLst/>
          </a:prstGeom>
          <a:noFill/>
          <a:ln/>
        </p:spPr>
        <p:txBody>
          <a:bodyPr wrap="none" lIns="0" tIns="0" rIns="0" bIns="0" rtlCol="0" anchor="t"/>
          <a:lstStyle/>
          <a:p>
            <a:pPr marL="0" indent="0">
              <a:lnSpc>
                <a:spcPts val="1500"/>
              </a:lnSpc>
              <a:buNone/>
            </a:pPr>
            <a:r>
              <a:rPr lang="en-US" sz="950" b="1" dirty="0">
                <a:solidFill>
                  <a:srgbClr val="2C3249"/>
                </a:solidFill>
                <a:latin typeface="Kanit Light" panose="020B0604020202020204" charset="-34"/>
                <a:ea typeface="Martel Sans" pitchFamily="34" charset="-122"/>
                <a:cs typeface="Kanit Light" panose="020B0604020202020204" charset="-34"/>
              </a:rPr>
              <a:t>Hisse </a:t>
            </a:r>
            <a:r>
              <a:rPr lang="en-US" sz="950" b="1" dirty="0" err="1">
                <a:solidFill>
                  <a:srgbClr val="2C3249"/>
                </a:solidFill>
                <a:latin typeface="Kanit Light" panose="020B0604020202020204" charset="-34"/>
                <a:ea typeface="Martel Sans" pitchFamily="34" charset="-122"/>
                <a:cs typeface="Kanit Light" panose="020B0604020202020204" charset="-34"/>
              </a:rPr>
              <a:t>senedi</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fiyat</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tahmini</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konut</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fiyat</a:t>
            </a:r>
            <a:r>
              <a:rPr lang="en-US" sz="950" b="1" dirty="0">
                <a:solidFill>
                  <a:srgbClr val="2C3249"/>
                </a:solidFill>
                <a:latin typeface="Kanit Light" panose="020B0604020202020204" charset="-34"/>
                <a:ea typeface="Martel Sans" pitchFamily="34" charset="-122"/>
                <a:cs typeface="Kanit Light" panose="020B0604020202020204" charset="-34"/>
              </a:rPr>
              <a:t> analizi</a:t>
            </a:r>
            <a:endParaRPr lang="en-US" sz="950" dirty="0">
              <a:latin typeface="Kanit Light" panose="020B0604020202020204" charset="-34"/>
            </a:endParaRPr>
          </a:p>
        </p:txBody>
      </p:sp>
      <p:sp>
        <p:nvSpPr>
          <p:cNvPr id="33" name="Shape 30"/>
          <p:cNvSpPr/>
          <p:nvPr/>
        </p:nvSpPr>
        <p:spPr>
          <a:xfrm>
            <a:off x="430649" y="6169819"/>
            <a:ext cx="13769102" cy="368856"/>
          </a:xfrm>
          <a:prstGeom prst="rect">
            <a:avLst/>
          </a:prstGeom>
          <a:solidFill>
            <a:srgbClr val="000000">
              <a:alpha val="4000"/>
            </a:srgbClr>
          </a:solidFill>
          <a:ln/>
        </p:spPr>
        <p:txBody>
          <a:bodyPr/>
          <a:lstStyle/>
          <a:p>
            <a:endParaRPr lang="tr-TR">
              <a:latin typeface="Kanit Light" panose="020B0604020202020204" charset="-34"/>
            </a:endParaRPr>
          </a:p>
        </p:txBody>
      </p:sp>
      <p:sp>
        <p:nvSpPr>
          <p:cNvPr id="34" name="Text 31"/>
          <p:cNvSpPr/>
          <p:nvPr/>
        </p:nvSpPr>
        <p:spPr>
          <a:xfrm>
            <a:off x="551736" y="6249948"/>
            <a:ext cx="4345067" cy="208598"/>
          </a:xfrm>
          <a:prstGeom prst="rect">
            <a:avLst/>
          </a:prstGeom>
          <a:noFill/>
          <a:ln/>
        </p:spPr>
        <p:txBody>
          <a:bodyPr wrap="none" lIns="0" tIns="0" rIns="0" bIns="0" rtlCol="0" anchor="t"/>
          <a:lstStyle/>
          <a:p>
            <a:pPr marL="0" indent="0">
              <a:lnSpc>
                <a:spcPts val="1500"/>
              </a:lnSpc>
              <a:buNone/>
            </a:pPr>
            <a:r>
              <a:rPr lang="en-US" sz="950" dirty="0">
                <a:solidFill>
                  <a:srgbClr val="000000"/>
                </a:solidFill>
                <a:latin typeface="Kanit Light" panose="020B0604020202020204" charset="-34"/>
                <a:ea typeface="Martel Sans" pitchFamily="34" charset="-122"/>
                <a:cs typeface="Kanit Light" panose="020B0604020202020204" charset="-34"/>
              </a:rPr>
              <a:t>7️⃣</a:t>
            </a:r>
            <a:r>
              <a:rPr lang="en-US" sz="950" b="1" dirty="0">
                <a:solidFill>
                  <a:srgbClr val="2C3249"/>
                </a:solidFill>
                <a:latin typeface="Kanit Light" panose="020B0604020202020204" charset="-34"/>
                <a:ea typeface="Martel Sans" pitchFamily="34" charset="-122"/>
                <a:cs typeface="Kanit Light" panose="020B0604020202020204" charset="-34"/>
              </a:rPr>
              <a:t> K-En Yakın Komşu Algoritması (KNN)</a:t>
            </a:r>
            <a:endParaRPr lang="en-US" sz="950" dirty="0">
              <a:latin typeface="Kanit Light" panose="020B0604020202020204" charset="-34"/>
            </a:endParaRPr>
          </a:p>
        </p:txBody>
      </p:sp>
      <p:sp>
        <p:nvSpPr>
          <p:cNvPr id="35" name="Text 32"/>
          <p:cNvSpPr/>
          <p:nvPr/>
        </p:nvSpPr>
        <p:spPr>
          <a:xfrm>
            <a:off x="5146119" y="6249948"/>
            <a:ext cx="4339828" cy="193358"/>
          </a:xfrm>
          <a:prstGeom prst="rect">
            <a:avLst/>
          </a:prstGeom>
          <a:noFill/>
          <a:ln/>
        </p:spPr>
        <p:txBody>
          <a:bodyPr wrap="none" lIns="0" tIns="0" rIns="0" bIns="0" rtlCol="0" anchor="t"/>
          <a:lstStyle/>
          <a:p>
            <a:pPr marL="0" indent="0">
              <a:lnSpc>
                <a:spcPts val="1500"/>
              </a:lnSpc>
              <a:buNone/>
            </a:pPr>
            <a:r>
              <a:rPr lang="en-US" sz="950" b="1">
                <a:solidFill>
                  <a:srgbClr val="2C3249"/>
                </a:solidFill>
                <a:latin typeface="Kanit Light" panose="020B0604020202020204" charset="-34"/>
                <a:ea typeface="Martel Sans" pitchFamily="34" charset="-122"/>
                <a:cs typeface="Kanit Light" panose="020B0604020202020204" charset="-34"/>
              </a:rPr>
              <a:t>Benzerlik bazlı tahminler, örüntü tanıma</a:t>
            </a:r>
            <a:endParaRPr lang="en-US" sz="950">
              <a:latin typeface="Kanit Light" panose="020B0604020202020204" charset="-34"/>
            </a:endParaRPr>
          </a:p>
        </p:txBody>
      </p:sp>
      <p:sp>
        <p:nvSpPr>
          <p:cNvPr id="36" name="Text 33"/>
          <p:cNvSpPr/>
          <p:nvPr/>
        </p:nvSpPr>
        <p:spPr>
          <a:xfrm>
            <a:off x="9735264" y="6249948"/>
            <a:ext cx="4343638" cy="193358"/>
          </a:xfrm>
          <a:prstGeom prst="rect">
            <a:avLst/>
          </a:prstGeom>
          <a:noFill/>
          <a:ln/>
        </p:spPr>
        <p:txBody>
          <a:bodyPr wrap="none" lIns="0" tIns="0" rIns="0" bIns="0" rtlCol="0" anchor="t"/>
          <a:lstStyle/>
          <a:p>
            <a:pPr marL="0" indent="0">
              <a:lnSpc>
                <a:spcPts val="1500"/>
              </a:lnSpc>
              <a:buNone/>
            </a:pPr>
            <a:r>
              <a:rPr lang="en-US" sz="950" b="1" dirty="0">
                <a:solidFill>
                  <a:srgbClr val="2C3249"/>
                </a:solidFill>
                <a:latin typeface="Kanit Light" panose="020B0604020202020204" charset="-34"/>
                <a:ea typeface="Martel Sans" pitchFamily="34" charset="-122"/>
                <a:cs typeface="Kanit Light" panose="020B0604020202020204" charset="-34"/>
              </a:rPr>
              <a:t>Kredi </a:t>
            </a:r>
            <a:r>
              <a:rPr lang="en-US" sz="950" b="1" dirty="0" err="1">
                <a:solidFill>
                  <a:srgbClr val="2C3249"/>
                </a:solidFill>
                <a:latin typeface="Kanit Light" panose="020B0604020202020204" charset="-34"/>
                <a:ea typeface="Martel Sans" pitchFamily="34" charset="-122"/>
                <a:cs typeface="Kanit Light" panose="020B0604020202020204" charset="-34"/>
              </a:rPr>
              <a:t>skorlama</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yüz</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tanıma</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sistemleri</a:t>
            </a:r>
            <a:endParaRPr lang="en-US" sz="950" dirty="0">
              <a:latin typeface="Kanit Light" panose="020B0604020202020204" charset="-34"/>
            </a:endParaRPr>
          </a:p>
        </p:txBody>
      </p:sp>
      <p:sp>
        <p:nvSpPr>
          <p:cNvPr id="37" name="Shape 34"/>
          <p:cNvSpPr/>
          <p:nvPr/>
        </p:nvSpPr>
        <p:spPr>
          <a:xfrm>
            <a:off x="430649" y="6538674"/>
            <a:ext cx="13769102" cy="368856"/>
          </a:xfrm>
          <a:prstGeom prst="rect">
            <a:avLst/>
          </a:prstGeom>
          <a:solidFill>
            <a:srgbClr val="FFFFFF">
              <a:alpha val="4000"/>
            </a:srgbClr>
          </a:solidFill>
          <a:ln/>
        </p:spPr>
        <p:txBody>
          <a:bodyPr/>
          <a:lstStyle/>
          <a:p>
            <a:endParaRPr lang="tr-TR">
              <a:latin typeface="Kanit Light" panose="020B0604020202020204" charset="-34"/>
            </a:endParaRPr>
          </a:p>
        </p:txBody>
      </p:sp>
      <p:sp>
        <p:nvSpPr>
          <p:cNvPr id="38" name="Text 35"/>
          <p:cNvSpPr/>
          <p:nvPr/>
        </p:nvSpPr>
        <p:spPr>
          <a:xfrm>
            <a:off x="551736" y="6618803"/>
            <a:ext cx="4345067" cy="208598"/>
          </a:xfrm>
          <a:prstGeom prst="rect">
            <a:avLst/>
          </a:prstGeom>
          <a:noFill/>
          <a:ln/>
        </p:spPr>
        <p:txBody>
          <a:bodyPr wrap="none" lIns="0" tIns="0" rIns="0" bIns="0" rtlCol="0" anchor="t"/>
          <a:lstStyle/>
          <a:p>
            <a:pPr marL="0" indent="0">
              <a:lnSpc>
                <a:spcPts val="1500"/>
              </a:lnSpc>
              <a:buNone/>
            </a:pPr>
            <a:r>
              <a:rPr lang="en-US" sz="950" dirty="0">
                <a:solidFill>
                  <a:srgbClr val="000000"/>
                </a:solidFill>
                <a:latin typeface="Kanit Light" panose="020B0604020202020204" charset="-34"/>
                <a:ea typeface="Martel Sans" pitchFamily="34" charset="-122"/>
                <a:cs typeface="Kanit Light" panose="020B0604020202020204" charset="-34"/>
              </a:rPr>
              <a:t>8️⃣</a:t>
            </a:r>
            <a:r>
              <a:rPr lang="en-US" sz="950" b="1" dirty="0">
                <a:solidFill>
                  <a:srgbClr val="2C3249"/>
                </a:solidFill>
                <a:latin typeface="Kanit Light" panose="020B0604020202020204" charset="-34"/>
                <a:ea typeface="Martel Sans" pitchFamily="34" charset="-122"/>
                <a:cs typeface="Kanit Light" panose="020B0604020202020204" charset="-34"/>
              </a:rPr>
              <a:t> Naïve Bayes Algoritması</a:t>
            </a:r>
            <a:endParaRPr lang="en-US" sz="950" dirty="0">
              <a:latin typeface="Kanit Light" panose="020B0604020202020204" charset="-34"/>
            </a:endParaRPr>
          </a:p>
        </p:txBody>
      </p:sp>
      <p:sp>
        <p:nvSpPr>
          <p:cNvPr id="39" name="Text 36"/>
          <p:cNvSpPr/>
          <p:nvPr/>
        </p:nvSpPr>
        <p:spPr>
          <a:xfrm>
            <a:off x="5146119" y="6618803"/>
            <a:ext cx="4339828" cy="193358"/>
          </a:xfrm>
          <a:prstGeom prst="rect">
            <a:avLst/>
          </a:prstGeom>
          <a:noFill/>
          <a:ln/>
        </p:spPr>
        <p:txBody>
          <a:bodyPr wrap="none" lIns="0" tIns="0" rIns="0" bIns="0" rtlCol="0" anchor="t"/>
          <a:lstStyle/>
          <a:p>
            <a:pPr marL="0" indent="0">
              <a:lnSpc>
                <a:spcPts val="1500"/>
              </a:lnSpc>
              <a:buNone/>
            </a:pPr>
            <a:r>
              <a:rPr lang="en-US" sz="950" b="1" dirty="0">
                <a:solidFill>
                  <a:srgbClr val="2C3249"/>
                </a:solidFill>
                <a:latin typeface="Kanit Light" panose="020B0604020202020204" charset="-34"/>
                <a:ea typeface="Martel Sans" pitchFamily="34" charset="-122"/>
                <a:cs typeface="Kanit Light" panose="020B0604020202020204" charset="-34"/>
              </a:rPr>
              <a:t>Olasılıksal sınıflandırma, spam </a:t>
            </a:r>
            <a:r>
              <a:rPr lang="en-US" sz="950" b="1" dirty="0" err="1">
                <a:solidFill>
                  <a:srgbClr val="2C3249"/>
                </a:solidFill>
                <a:latin typeface="Kanit Light" panose="020B0604020202020204" charset="-34"/>
                <a:ea typeface="Martel Sans" pitchFamily="34" charset="-122"/>
                <a:cs typeface="Kanit Light" panose="020B0604020202020204" charset="-34"/>
              </a:rPr>
              <a:t>filtreleme</a:t>
            </a:r>
            <a:endParaRPr lang="en-US" sz="950" dirty="0">
              <a:latin typeface="Kanit Light" panose="020B0604020202020204" charset="-34"/>
            </a:endParaRPr>
          </a:p>
        </p:txBody>
      </p:sp>
      <p:sp>
        <p:nvSpPr>
          <p:cNvPr id="40" name="Text 37"/>
          <p:cNvSpPr/>
          <p:nvPr/>
        </p:nvSpPr>
        <p:spPr>
          <a:xfrm>
            <a:off x="9735264" y="6618803"/>
            <a:ext cx="4343638" cy="193358"/>
          </a:xfrm>
          <a:prstGeom prst="rect">
            <a:avLst/>
          </a:prstGeom>
          <a:noFill/>
          <a:ln/>
        </p:spPr>
        <p:txBody>
          <a:bodyPr wrap="none" lIns="0" tIns="0" rIns="0" bIns="0" rtlCol="0" anchor="t"/>
          <a:lstStyle/>
          <a:p>
            <a:pPr marL="0" indent="0">
              <a:lnSpc>
                <a:spcPts val="1500"/>
              </a:lnSpc>
              <a:buNone/>
            </a:pPr>
            <a:r>
              <a:rPr lang="en-US" sz="950" b="1" dirty="0">
                <a:solidFill>
                  <a:srgbClr val="2C3249"/>
                </a:solidFill>
                <a:latin typeface="Kanit Light" panose="020B0604020202020204" charset="-34"/>
                <a:ea typeface="Martel Sans" pitchFamily="34" charset="-122"/>
                <a:cs typeface="Kanit Light" panose="020B0604020202020204" charset="-34"/>
              </a:rPr>
              <a:t>E-</a:t>
            </a:r>
            <a:r>
              <a:rPr lang="en-US" sz="950" b="1" dirty="0" err="1">
                <a:solidFill>
                  <a:srgbClr val="2C3249"/>
                </a:solidFill>
                <a:latin typeface="Kanit Light" panose="020B0604020202020204" charset="-34"/>
                <a:ea typeface="Martel Sans" pitchFamily="34" charset="-122"/>
                <a:cs typeface="Kanit Light" panose="020B0604020202020204" charset="-34"/>
              </a:rPr>
              <a:t>posta</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sahtekarlık</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tespiti</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duygu</a:t>
            </a:r>
            <a:r>
              <a:rPr lang="en-US" sz="950" b="1" dirty="0">
                <a:solidFill>
                  <a:srgbClr val="2C3249"/>
                </a:solidFill>
                <a:latin typeface="Kanit Light" panose="020B0604020202020204" charset="-34"/>
                <a:ea typeface="Martel Sans" pitchFamily="34" charset="-122"/>
                <a:cs typeface="Kanit Light" panose="020B0604020202020204" charset="-34"/>
              </a:rPr>
              <a:t> analizi</a:t>
            </a:r>
            <a:endParaRPr lang="en-US" sz="950" dirty="0">
              <a:latin typeface="Kanit Light" panose="020B0604020202020204" charset="-34"/>
            </a:endParaRPr>
          </a:p>
        </p:txBody>
      </p:sp>
      <p:sp>
        <p:nvSpPr>
          <p:cNvPr id="41" name="Shape 38"/>
          <p:cNvSpPr/>
          <p:nvPr/>
        </p:nvSpPr>
        <p:spPr>
          <a:xfrm>
            <a:off x="430649" y="6907530"/>
            <a:ext cx="13769102" cy="368856"/>
          </a:xfrm>
          <a:prstGeom prst="rect">
            <a:avLst/>
          </a:prstGeom>
          <a:solidFill>
            <a:srgbClr val="000000">
              <a:alpha val="4000"/>
            </a:srgbClr>
          </a:solidFill>
          <a:ln/>
        </p:spPr>
        <p:txBody>
          <a:bodyPr/>
          <a:lstStyle/>
          <a:p>
            <a:endParaRPr lang="tr-TR">
              <a:latin typeface="Kanit Light" panose="020B0604020202020204" charset="-34"/>
            </a:endParaRPr>
          </a:p>
        </p:txBody>
      </p:sp>
      <p:sp>
        <p:nvSpPr>
          <p:cNvPr id="42" name="Text 39"/>
          <p:cNvSpPr/>
          <p:nvPr/>
        </p:nvSpPr>
        <p:spPr>
          <a:xfrm>
            <a:off x="551736" y="6987659"/>
            <a:ext cx="4345067" cy="208598"/>
          </a:xfrm>
          <a:prstGeom prst="rect">
            <a:avLst/>
          </a:prstGeom>
          <a:noFill/>
          <a:ln/>
        </p:spPr>
        <p:txBody>
          <a:bodyPr wrap="none" lIns="0" tIns="0" rIns="0" bIns="0" rtlCol="0" anchor="t"/>
          <a:lstStyle/>
          <a:p>
            <a:pPr marL="0" indent="0">
              <a:lnSpc>
                <a:spcPts val="1500"/>
              </a:lnSpc>
              <a:buNone/>
            </a:pPr>
            <a:r>
              <a:rPr lang="en-US" sz="950" dirty="0">
                <a:solidFill>
                  <a:srgbClr val="000000"/>
                </a:solidFill>
                <a:latin typeface="Kanit Light" panose="020B0604020202020204" charset="-34"/>
                <a:ea typeface="Martel Sans" pitchFamily="34" charset="-122"/>
                <a:cs typeface="Kanit Light" panose="020B0604020202020204" charset="-34"/>
              </a:rPr>
              <a:t>9️⃣</a:t>
            </a:r>
            <a:r>
              <a:rPr lang="en-US" sz="950" b="1" dirty="0">
                <a:solidFill>
                  <a:srgbClr val="2C3249"/>
                </a:solidFill>
                <a:latin typeface="Kanit Light" panose="020B0604020202020204" charset="-34"/>
                <a:ea typeface="Martel Sans" pitchFamily="34" charset="-122"/>
                <a:cs typeface="Kanit Light" panose="020B0604020202020204" charset="-34"/>
              </a:rPr>
              <a:t> Karar Ağaçları</a:t>
            </a:r>
            <a:endParaRPr lang="en-US" sz="950" dirty="0">
              <a:latin typeface="Kanit Light" panose="020B0604020202020204" charset="-34"/>
            </a:endParaRPr>
          </a:p>
        </p:txBody>
      </p:sp>
      <p:sp>
        <p:nvSpPr>
          <p:cNvPr id="43" name="Text 40"/>
          <p:cNvSpPr/>
          <p:nvPr/>
        </p:nvSpPr>
        <p:spPr>
          <a:xfrm>
            <a:off x="5146119" y="6987659"/>
            <a:ext cx="4339828" cy="193358"/>
          </a:xfrm>
          <a:prstGeom prst="rect">
            <a:avLst/>
          </a:prstGeom>
          <a:noFill/>
          <a:ln/>
        </p:spPr>
        <p:txBody>
          <a:bodyPr wrap="none" lIns="0" tIns="0" rIns="0" bIns="0" rtlCol="0" anchor="t"/>
          <a:lstStyle/>
          <a:p>
            <a:pPr marL="0" indent="0">
              <a:lnSpc>
                <a:spcPts val="1500"/>
              </a:lnSpc>
              <a:buNone/>
            </a:pPr>
            <a:r>
              <a:rPr lang="en-US" sz="950" b="1" dirty="0">
                <a:solidFill>
                  <a:srgbClr val="2C3249"/>
                </a:solidFill>
                <a:latin typeface="Kanit Light" panose="020B0604020202020204" charset="-34"/>
                <a:ea typeface="Martel Sans" pitchFamily="34" charset="-122"/>
                <a:cs typeface="Kanit Light" panose="020B0604020202020204" charset="-34"/>
              </a:rPr>
              <a:t>Karar </a:t>
            </a:r>
            <a:r>
              <a:rPr lang="en-US" sz="950" b="1" dirty="0" err="1">
                <a:solidFill>
                  <a:srgbClr val="2C3249"/>
                </a:solidFill>
                <a:latin typeface="Kanit Light" panose="020B0604020202020204" charset="-34"/>
                <a:ea typeface="Martel Sans" pitchFamily="34" charset="-122"/>
                <a:cs typeface="Kanit Light" panose="020B0604020202020204" charset="-34"/>
              </a:rPr>
              <a:t>destek</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sistemleri</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kredi</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skorlama</a:t>
            </a:r>
            <a:endParaRPr lang="en-US" sz="950" dirty="0">
              <a:latin typeface="Kanit Light" panose="020B0604020202020204" charset="-34"/>
            </a:endParaRPr>
          </a:p>
        </p:txBody>
      </p:sp>
      <p:sp>
        <p:nvSpPr>
          <p:cNvPr id="44" name="Text 41"/>
          <p:cNvSpPr/>
          <p:nvPr/>
        </p:nvSpPr>
        <p:spPr>
          <a:xfrm>
            <a:off x="9735264" y="6987659"/>
            <a:ext cx="4343638" cy="193358"/>
          </a:xfrm>
          <a:prstGeom prst="rect">
            <a:avLst/>
          </a:prstGeom>
          <a:noFill/>
          <a:ln/>
        </p:spPr>
        <p:txBody>
          <a:bodyPr wrap="none" lIns="0" tIns="0" rIns="0" bIns="0" rtlCol="0" anchor="t"/>
          <a:lstStyle/>
          <a:p>
            <a:pPr marL="0" indent="0">
              <a:lnSpc>
                <a:spcPts val="1500"/>
              </a:lnSpc>
              <a:buNone/>
            </a:pPr>
            <a:r>
              <a:rPr lang="en-US" sz="950" b="1" dirty="0" err="1">
                <a:solidFill>
                  <a:srgbClr val="2C3249"/>
                </a:solidFill>
                <a:latin typeface="Kanit Light" panose="020B0604020202020204" charset="-34"/>
                <a:ea typeface="Martel Sans" pitchFamily="34" charset="-122"/>
                <a:cs typeface="Kanit Light" panose="020B0604020202020204" charset="-34"/>
              </a:rPr>
              <a:t>Tıbbi</a:t>
            </a:r>
            <a:r>
              <a:rPr lang="en-US" sz="950" b="1" dirty="0">
                <a:solidFill>
                  <a:srgbClr val="2C3249"/>
                </a:solidFill>
                <a:latin typeface="Kanit Light" panose="020B0604020202020204" charset="-34"/>
                <a:ea typeface="Martel Sans" pitchFamily="34" charset="-122"/>
                <a:cs typeface="Kanit Light" panose="020B0604020202020204" charset="-34"/>
              </a:rPr>
              <a:t> teşhis, </a:t>
            </a:r>
            <a:r>
              <a:rPr lang="en-US" sz="950" b="1" dirty="0" err="1">
                <a:solidFill>
                  <a:srgbClr val="2C3249"/>
                </a:solidFill>
                <a:latin typeface="Kanit Light" panose="020B0604020202020204" charset="-34"/>
                <a:ea typeface="Martel Sans" pitchFamily="34" charset="-122"/>
                <a:cs typeface="Kanit Light" panose="020B0604020202020204" charset="-34"/>
              </a:rPr>
              <a:t>müşteri</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davranış</a:t>
            </a:r>
            <a:r>
              <a:rPr lang="en-US" sz="950" b="1" dirty="0">
                <a:solidFill>
                  <a:srgbClr val="2C3249"/>
                </a:solidFill>
                <a:latin typeface="Kanit Light" panose="020B0604020202020204" charset="-34"/>
                <a:ea typeface="Martel Sans" pitchFamily="34" charset="-122"/>
                <a:cs typeface="Kanit Light" panose="020B0604020202020204" charset="-34"/>
              </a:rPr>
              <a:t> analizi</a:t>
            </a:r>
            <a:endParaRPr lang="en-US" sz="950" dirty="0">
              <a:latin typeface="Kanit Light" panose="020B0604020202020204" charset="-34"/>
            </a:endParaRPr>
          </a:p>
        </p:txBody>
      </p:sp>
      <p:sp>
        <p:nvSpPr>
          <p:cNvPr id="45" name="Shape 42"/>
          <p:cNvSpPr/>
          <p:nvPr/>
        </p:nvSpPr>
        <p:spPr>
          <a:xfrm>
            <a:off x="430649" y="7276386"/>
            <a:ext cx="13769102" cy="368856"/>
          </a:xfrm>
          <a:prstGeom prst="rect">
            <a:avLst/>
          </a:prstGeom>
          <a:solidFill>
            <a:srgbClr val="FFFFFF">
              <a:alpha val="4000"/>
            </a:srgbClr>
          </a:solidFill>
          <a:ln/>
        </p:spPr>
        <p:txBody>
          <a:bodyPr/>
          <a:lstStyle/>
          <a:p>
            <a:endParaRPr lang="tr-TR">
              <a:latin typeface="Kanit Light" panose="020B0604020202020204" charset="-34"/>
            </a:endParaRPr>
          </a:p>
        </p:txBody>
      </p:sp>
      <p:sp>
        <p:nvSpPr>
          <p:cNvPr id="46" name="Text 43"/>
          <p:cNvSpPr/>
          <p:nvPr/>
        </p:nvSpPr>
        <p:spPr>
          <a:xfrm>
            <a:off x="551736" y="7356515"/>
            <a:ext cx="4345067" cy="208598"/>
          </a:xfrm>
          <a:prstGeom prst="rect">
            <a:avLst/>
          </a:prstGeom>
          <a:noFill/>
          <a:ln/>
        </p:spPr>
        <p:txBody>
          <a:bodyPr wrap="none" lIns="0" tIns="0" rIns="0" bIns="0" rtlCol="0" anchor="t"/>
          <a:lstStyle/>
          <a:p>
            <a:pPr marL="0" indent="0">
              <a:lnSpc>
                <a:spcPts val="1500"/>
              </a:lnSpc>
              <a:buNone/>
            </a:pPr>
            <a:r>
              <a:rPr lang="en-US" sz="950" dirty="0">
                <a:solidFill>
                  <a:srgbClr val="000000"/>
                </a:solidFill>
                <a:latin typeface="Kanit Light" panose="020B0604020202020204" charset="-34"/>
                <a:ea typeface="Martel Sans" pitchFamily="34" charset="-122"/>
                <a:cs typeface="Kanit Light" panose="020B0604020202020204" charset="-34"/>
              </a:rPr>
              <a:t>🔟</a:t>
            </a:r>
            <a:r>
              <a:rPr lang="en-US" sz="950" b="1" dirty="0">
                <a:solidFill>
                  <a:srgbClr val="2C3249"/>
                </a:solidFill>
                <a:latin typeface="Kanit Light" panose="020B0604020202020204" charset="-34"/>
                <a:ea typeface="Martel Sans" pitchFamily="34" charset="-122"/>
                <a:cs typeface="Kanit Light" panose="020B0604020202020204" charset="-34"/>
              </a:rPr>
              <a:t> Yapay Sinir Ağları (Neural Networks)</a:t>
            </a:r>
            <a:endParaRPr lang="en-US" sz="950" dirty="0">
              <a:latin typeface="Kanit Light" panose="020B0604020202020204" charset="-34"/>
            </a:endParaRPr>
          </a:p>
        </p:txBody>
      </p:sp>
      <p:sp>
        <p:nvSpPr>
          <p:cNvPr id="47" name="Text 44"/>
          <p:cNvSpPr/>
          <p:nvPr/>
        </p:nvSpPr>
        <p:spPr>
          <a:xfrm>
            <a:off x="5146119" y="7356515"/>
            <a:ext cx="4339828" cy="193358"/>
          </a:xfrm>
          <a:prstGeom prst="rect">
            <a:avLst/>
          </a:prstGeom>
          <a:noFill/>
          <a:ln/>
        </p:spPr>
        <p:txBody>
          <a:bodyPr wrap="none" lIns="0" tIns="0" rIns="0" bIns="0" rtlCol="0" anchor="t"/>
          <a:lstStyle/>
          <a:p>
            <a:pPr marL="0" indent="0">
              <a:lnSpc>
                <a:spcPts val="1500"/>
              </a:lnSpc>
              <a:buNone/>
            </a:pPr>
            <a:r>
              <a:rPr lang="en-US" sz="950" b="1" dirty="0">
                <a:solidFill>
                  <a:srgbClr val="2C3249"/>
                </a:solidFill>
                <a:latin typeface="Kanit Light" panose="020B0604020202020204" charset="-34"/>
                <a:ea typeface="Martel Sans" pitchFamily="34" charset="-122"/>
                <a:cs typeface="Kanit Light" panose="020B0604020202020204" charset="-34"/>
              </a:rPr>
              <a:t>Derin öğrenme, </a:t>
            </a:r>
            <a:r>
              <a:rPr lang="en-US" sz="950" b="1" dirty="0" err="1">
                <a:solidFill>
                  <a:srgbClr val="2C3249"/>
                </a:solidFill>
                <a:latin typeface="Kanit Light" panose="020B0604020202020204" charset="-34"/>
                <a:ea typeface="Martel Sans" pitchFamily="34" charset="-122"/>
                <a:cs typeface="Kanit Light" panose="020B0604020202020204" charset="-34"/>
              </a:rPr>
              <a:t>büyük</a:t>
            </a:r>
            <a:r>
              <a:rPr lang="en-US" sz="950" b="1" dirty="0">
                <a:solidFill>
                  <a:srgbClr val="2C3249"/>
                </a:solidFill>
                <a:latin typeface="Kanit Light" panose="020B0604020202020204" charset="-34"/>
                <a:ea typeface="Martel Sans" pitchFamily="34" charset="-122"/>
                <a:cs typeface="Kanit Light" panose="020B0604020202020204" charset="-34"/>
              </a:rPr>
              <a:t> veri analizi</a:t>
            </a:r>
            <a:endParaRPr lang="en-US" sz="950" dirty="0">
              <a:latin typeface="Kanit Light" panose="020B0604020202020204" charset="-34"/>
            </a:endParaRPr>
          </a:p>
        </p:txBody>
      </p:sp>
      <p:sp>
        <p:nvSpPr>
          <p:cNvPr id="48" name="Text 45"/>
          <p:cNvSpPr/>
          <p:nvPr/>
        </p:nvSpPr>
        <p:spPr>
          <a:xfrm>
            <a:off x="9735264" y="7356515"/>
            <a:ext cx="4343638" cy="193358"/>
          </a:xfrm>
          <a:prstGeom prst="rect">
            <a:avLst/>
          </a:prstGeom>
          <a:noFill/>
          <a:ln/>
        </p:spPr>
        <p:txBody>
          <a:bodyPr wrap="none" lIns="0" tIns="0" rIns="0" bIns="0" rtlCol="0" anchor="t"/>
          <a:lstStyle/>
          <a:p>
            <a:pPr marL="0" indent="0">
              <a:lnSpc>
                <a:spcPts val="1500"/>
              </a:lnSpc>
              <a:buNone/>
            </a:pPr>
            <a:r>
              <a:rPr lang="en-US" sz="950" b="1" dirty="0">
                <a:solidFill>
                  <a:srgbClr val="2C3249"/>
                </a:solidFill>
                <a:latin typeface="Kanit Light" panose="020B0604020202020204" charset="-34"/>
                <a:ea typeface="Martel Sans" pitchFamily="34" charset="-122"/>
                <a:cs typeface="Kanit Light" panose="020B0604020202020204" charset="-34"/>
              </a:rPr>
              <a:t>Otonom sürüş, </a:t>
            </a:r>
            <a:r>
              <a:rPr lang="en-US" sz="950" b="1" dirty="0" err="1">
                <a:solidFill>
                  <a:srgbClr val="2C3249"/>
                </a:solidFill>
                <a:latin typeface="Kanit Light" panose="020B0604020202020204" charset="-34"/>
                <a:ea typeface="Martel Sans" pitchFamily="34" charset="-122"/>
                <a:cs typeface="Kanit Light" panose="020B0604020202020204" charset="-34"/>
              </a:rPr>
              <a:t>doğal</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dil</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işleme</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görüntü</a:t>
            </a:r>
            <a:r>
              <a:rPr lang="en-US" sz="950" b="1" dirty="0">
                <a:solidFill>
                  <a:srgbClr val="2C3249"/>
                </a:solidFill>
                <a:latin typeface="Kanit Light" panose="020B0604020202020204" charset="-34"/>
                <a:ea typeface="Martel Sans" pitchFamily="34" charset="-122"/>
                <a:cs typeface="Kanit Light" panose="020B0604020202020204" charset="-34"/>
              </a:rPr>
              <a:t> </a:t>
            </a:r>
            <a:r>
              <a:rPr lang="en-US" sz="950" b="1" dirty="0" err="1">
                <a:solidFill>
                  <a:srgbClr val="2C3249"/>
                </a:solidFill>
                <a:latin typeface="Kanit Light" panose="020B0604020202020204" charset="-34"/>
                <a:ea typeface="Martel Sans" pitchFamily="34" charset="-122"/>
                <a:cs typeface="Kanit Light" panose="020B0604020202020204" charset="-34"/>
              </a:rPr>
              <a:t>tanıma</a:t>
            </a:r>
            <a:endParaRPr lang="en-US" sz="950" dirty="0">
              <a:latin typeface="Kanit Light" panose="020B0604020202020204" charset="-34"/>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F8712-9FE6-FEC4-D49D-058C61BD6389}"/>
            </a:ext>
          </a:extLst>
        </p:cNvPr>
        <p:cNvGrpSpPr/>
        <p:nvPr/>
      </p:nvGrpSpPr>
      <p:grpSpPr>
        <a:xfrm>
          <a:off x="0" y="0"/>
          <a:ext cx="0" cy="0"/>
          <a:chOff x="0" y="0"/>
          <a:chExt cx="0" cy="0"/>
        </a:xfrm>
      </p:grpSpPr>
      <p:sp>
        <p:nvSpPr>
          <p:cNvPr id="16" name="Text 0">
            <a:extLst>
              <a:ext uri="{FF2B5EF4-FFF2-40B4-BE49-F238E27FC236}">
                <a16:creationId xmlns:a16="http://schemas.microsoft.com/office/drawing/2014/main" id="{F557E99B-ACB7-8691-310B-0E47FC458B65}"/>
              </a:ext>
            </a:extLst>
          </p:cNvPr>
          <p:cNvSpPr/>
          <p:nvPr/>
        </p:nvSpPr>
        <p:spPr>
          <a:xfrm>
            <a:off x="410307" y="3235569"/>
            <a:ext cx="13313988" cy="1805354"/>
          </a:xfrm>
          <a:prstGeom prst="rect">
            <a:avLst/>
          </a:prstGeom>
          <a:noFill/>
          <a:ln/>
        </p:spPr>
        <p:txBody>
          <a:bodyPr wrap="none" lIns="0" tIns="0" rIns="0" bIns="0" rtlCol="0" anchor="t"/>
          <a:lstStyle/>
          <a:p>
            <a:pPr algn="ctr"/>
            <a:r>
              <a:rPr lang="tr-TR" sz="4400">
                <a:solidFill>
                  <a:srgbClr val="004483"/>
                </a:solidFill>
                <a:latin typeface="Kanit Light" panose="020B0604020202020204" charset="-34"/>
                <a:cs typeface="Kanit Light" panose="020B0604020202020204" charset="-34"/>
              </a:rPr>
              <a:t>Veri Hazırlama (Veri Önişleme)</a:t>
            </a:r>
            <a:endParaRPr lang="en-US" sz="4400">
              <a:solidFill>
                <a:srgbClr val="004483"/>
              </a:solidFill>
              <a:latin typeface="Kanit Light" panose="020B0604020202020204" charset="-34"/>
              <a:cs typeface="Kanit Light" panose="020B0604020202020204" charset="-34"/>
            </a:endParaRPr>
          </a:p>
        </p:txBody>
      </p:sp>
      <p:sp>
        <p:nvSpPr>
          <p:cNvPr id="17" name="Text 1">
            <a:extLst>
              <a:ext uri="{FF2B5EF4-FFF2-40B4-BE49-F238E27FC236}">
                <a16:creationId xmlns:a16="http://schemas.microsoft.com/office/drawing/2014/main" id="{CBFFEC69-83BE-8F75-9EC6-4E6685DCFAED}"/>
              </a:ext>
            </a:extLst>
          </p:cNvPr>
          <p:cNvSpPr/>
          <p:nvPr/>
        </p:nvSpPr>
        <p:spPr>
          <a:xfrm>
            <a:off x="793790" y="2167057"/>
            <a:ext cx="3402330" cy="425291"/>
          </a:xfrm>
          <a:prstGeom prst="rect">
            <a:avLst/>
          </a:prstGeom>
          <a:noFill/>
          <a:ln/>
        </p:spPr>
        <p:txBody>
          <a:bodyPr wrap="none" lIns="0" tIns="0" rIns="0" bIns="0" rtlCol="0" anchor="t"/>
          <a:lstStyle/>
          <a:p>
            <a:pPr marL="0" indent="0">
              <a:lnSpc>
                <a:spcPts val="3300"/>
              </a:lnSpc>
              <a:buNone/>
            </a:pPr>
            <a:endParaRPr lang="en-US" sz="2650">
              <a:latin typeface="Kanit Light" panose="020B0604020202020204" charset="-34"/>
            </a:endParaRPr>
          </a:p>
        </p:txBody>
      </p:sp>
      <p:sp>
        <p:nvSpPr>
          <p:cNvPr id="20" name="Text 4">
            <a:extLst>
              <a:ext uri="{FF2B5EF4-FFF2-40B4-BE49-F238E27FC236}">
                <a16:creationId xmlns:a16="http://schemas.microsoft.com/office/drawing/2014/main" id="{74DA5223-1F38-91C4-358B-75F6AAD7B356}"/>
              </a:ext>
            </a:extLst>
          </p:cNvPr>
          <p:cNvSpPr/>
          <p:nvPr/>
        </p:nvSpPr>
        <p:spPr>
          <a:xfrm>
            <a:off x="793790" y="6431042"/>
            <a:ext cx="3402330" cy="425291"/>
          </a:xfrm>
          <a:prstGeom prst="rect">
            <a:avLst/>
          </a:prstGeom>
          <a:noFill/>
          <a:ln/>
        </p:spPr>
        <p:txBody>
          <a:bodyPr wrap="none" lIns="0" tIns="0" rIns="0" bIns="0" rtlCol="0" anchor="t"/>
          <a:lstStyle/>
          <a:p>
            <a:pPr marL="0" indent="0">
              <a:lnSpc>
                <a:spcPts val="3300"/>
              </a:lnSpc>
              <a:buNone/>
            </a:pPr>
            <a:endParaRPr lang="en-US" sz="2650">
              <a:latin typeface="Kanit Light" panose="020B0604020202020204" charset="-34"/>
            </a:endParaRPr>
          </a:p>
        </p:txBody>
      </p:sp>
      <p:pic>
        <p:nvPicPr>
          <p:cNvPr id="1026" name="Picture 2" descr="Yeditepe Üniversitesi | AXSIS - Akademik ve Açık Erişim Bilgi Sistemi">
            <a:extLst>
              <a:ext uri="{FF2B5EF4-FFF2-40B4-BE49-F238E27FC236}">
                <a16:creationId xmlns:a16="http://schemas.microsoft.com/office/drawing/2014/main" id="{E5F98517-7149-5B52-4A4F-2109B6355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6222" y="156410"/>
            <a:ext cx="2081120" cy="1285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8387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6BD81-323E-0EE2-A498-2D7B8E058D7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AF8382D-E934-D629-69B1-D1818F6AD9A2}"/>
              </a:ext>
            </a:extLst>
          </p:cNvPr>
          <p:cNvSpPr/>
          <p:nvPr/>
        </p:nvSpPr>
        <p:spPr>
          <a:xfrm>
            <a:off x="493923" y="325687"/>
            <a:ext cx="6172200" cy="771525"/>
          </a:xfrm>
          <a:prstGeom prst="rect">
            <a:avLst/>
          </a:prstGeom>
          <a:noFill/>
          <a:ln/>
        </p:spPr>
        <p:txBody>
          <a:bodyPr wrap="none" lIns="0" tIns="0" rIns="0" bIns="0" rtlCol="0" anchor="t"/>
          <a:lstStyle/>
          <a:p>
            <a:pPr>
              <a:lnSpc>
                <a:spcPts val="6050"/>
              </a:lnSpc>
            </a:pPr>
            <a:r>
              <a:rPr lang="tr-TR" sz="4850">
                <a:solidFill>
                  <a:srgbClr val="272D45"/>
                </a:solidFill>
                <a:latin typeface="Kanit Light" panose="020B0604020202020204" charset="-34"/>
                <a:cs typeface="Kanit Light" panose="020B0604020202020204" charset="-34"/>
              </a:rPr>
              <a:t>2_veri_hazirlama</a:t>
            </a:r>
          </a:p>
          <a:p>
            <a:pPr marL="0" indent="0">
              <a:lnSpc>
                <a:spcPts val="6050"/>
              </a:lnSpc>
              <a:buNone/>
            </a:pPr>
            <a:endParaRPr lang="en-US" sz="4850">
              <a:latin typeface="Kanit Light" panose="020B0604020202020204" charset="-34"/>
            </a:endParaRPr>
          </a:p>
        </p:txBody>
      </p:sp>
      <p:pic>
        <p:nvPicPr>
          <p:cNvPr id="6" name="Image 0" descr="preencoded.png">
            <a:extLst>
              <a:ext uri="{FF2B5EF4-FFF2-40B4-BE49-F238E27FC236}">
                <a16:creationId xmlns:a16="http://schemas.microsoft.com/office/drawing/2014/main" id="{31D7138B-2648-3A60-390F-E43F77C34511}"/>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8C6B5B43-681C-FACB-B318-4EAE1760D750}"/>
              </a:ext>
            </a:extLst>
          </p:cNvPr>
          <p:cNvSpPr txBox="1"/>
          <p:nvPr/>
        </p:nvSpPr>
        <p:spPr>
          <a:xfrm>
            <a:off x="688931" y="1312859"/>
            <a:ext cx="6419005" cy="3547381"/>
          </a:xfrm>
          <a:prstGeom prst="rect">
            <a:avLst/>
          </a:prstGeom>
          <a:noFill/>
        </p:spPr>
        <p:txBody>
          <a:bodyPr wrap="square">
            <a:spAutoFit/>
          </a:bodyPr>
          <a:lstStyle/>
          <a:p>
            <a:pPr algn="just">
              <a:lnSpc>
                <a:spcPct val="107000"/>
              </a:lnSpc>
              <a:spcAft>
                <a:spcPts val="800"/>
              </a:spcAft>
            </a:pPr>
            <a:r>
              <a:rPr lang="tr-TR" sz="1800" kern="100">
                <a:effectLst/>
                <a:latin typeface="Kanit Light" panose="020B0604020202020204" charset="-34"/>
                <a:ea typeface="Aptos" panose="020B0004020202020204" pitchFamily="34" charset="0"/>
                <a:cs typeface="Times New Roman" panose="02020603050405020304" pitchFamily="18" charset="0"/>
              </a:rPr>
              <a:t>Makine öğrenmesi sürecinde deneyim olarak algoritmaya sunulan gerçek dünya verisinin analizlerde başarıyla kullanılabilmesi için veri ön-işleme adımları hayati önem taşımaktadır. Bu bölümde yapılan analizlerde araç özelliklerine ilişkin UCI Makine Öğrenmesi Veri Deposu'nda (</a:t>
            </a:r>
            <a:r>
              <a:rPr lang="tr-TR" sz="1800" i="1" kern="100">
                <a:effectLst/>
                <a:latin typeface="Kanit Light" panose="020B0604020202020204" charset="-34"/>
                <a:ea typeface="Aptos" panose="020B0004020202020204" pitchFamily="34" charset="0"/>
                <a:cs typeface="Times New Roman" panose="02020603050405020304" pitchFamily="18" charset="0"/>
              </a:rPr>
              <a:t>UCI Machine Learning </a:t>
            </a:r>
            <a:r>
              <a:rPr lang="tr-TR" sz="1800" i="1" kern="100" err="1">
                <a:effectLst/>
                <a:latin typeface="Kanit Light" panose="020B0604020202020204" charset="-34"/>
                <a:ea typeface="Aptos" panose="020B0004020202020204" pitchFamily="34" charset="0"/>
                <a:cs typeface="Times New Roman" panose="02020603050405020304" pitchFamily="18" charset="0"/>
              </a:rPr>
              <a:t>Repository</a:t>
            </a:r>
            <a:r>
              <a:rPr lang="tr-TR" sz="1800" kern="100">
                <a:effectLst/>
                <a:latin typeface="Kanit Light" panose="020B0604020202020204" charset="-34"/>
                <a:ea typeface="Aptos" panose="020B0004020202020204" pitchFamily="34" charset="0"/>
                <a:cs typeface="Times New Roman" panose="02020603050405020304" pitchFamily="18" charset="0"/>
              </a:rPr>
              <a:t>) </a:t>
            </a:r>
            <a:r>
              <a:rPr lang="tr-TR" sz="1800" b="1" i="1" kern="100" err="1">
                <a:effectLst/>
                <a:latin typeface="Kanit Light" panose="020B0604020202020204" charset="-34"/>
                <a:ea typeface="Aptos" panose="020B0004020202020204" pitchFamily="34" charset="0"/>
                <a:cs typeface="Times New Roman" panose="02020603050405020304" pitchFamily="18" charset="0"/>
              </a:rPr>
              <a:t>auto-mpg.data</a:t>
            </a:r>
            <a:r>
              <a:rPr lang="tr-TR" sz="1800" b="1" kern="100">
                <a:effectLst/>
                <a:latin typeface="Kanit Light" panose="020B0604020202020204" charset="-34"/>
                <a:ea typeface="Aptos" panose="020B0004020202020204" pitchFamily="34" charset="0"/>
                <a:cs typeface="Times New Roman" panose="02020603050405020304" pitchFamily="18" charset="0"/>
              </a:rPr>
              <a:t> </a:t>
            </a:r>
            <a:r>
              <a:rPr lang="tr-TR" sz="1800" kern="100">
                <a:effectLst/>
                <a:latin typeface="Kanit Light" panose="020B0604020202020204" charset="-34"/>
                <a:ea typeface="Aptos" panose="020B0004020202020204" pitchFamily="34" charset="0"/>
                <a:cs typeface="Times New Roman" panose="02020603050405020304" pitchFamily="18" charset="0"/>
              </a:rPr>
              <a:t>veri seti kullanılmıştır. </a:t>
            </a:r>
          </a:p>
          <a:p>
            <a:pPr algn="just">
              <a:lnSpc>
                <a:spcPct val="107000"/>
              </a:lnSpc>
              <a:spcAft>
                <a:spcPts val="800"/>
              </a:spcAft>
            </a:pPr>
            <a:r>
              <a:rPr lang="tr-TR" sz="1800" kern="100">
                <a:effectLst/>
                <a:latin typeface="Kanit Light" panose="020B0604020202020204" charset="-34"/>
                <a:ea typeface="Aptos" panose="020B0004020202020204" pitchFamily="34" charset="0"/>
                <a:cs typeface="Times New Roman" panose="02020603050405020304" pitchFamily="18" charset="0"/>
              </a:rPr>
              <a:t>veri ön-işleme sürecindeki temel adımları Python programlama dilini kullanarak uygulamalı biçimde sunmaktadır.</a:t>
            </a:r>
          </a:p>
          <a:p>
            <a:pPr marL="342900" indent="-342900">
              <a:lnSpc>
                <a:spcPct val="107000"/>
              </a:lnSpc>
              <a:spcAft>
                <a:spcPts val="800"/>
              </a:spcAft>
              <a:buFont typeface="+mj-lt"/>
              <a:buAutoNum type="arabicPeriod"/>
            </a:pPr>
            <a:endParaRPr lang="tr-TR" sz="1800" kern="100">
              <a:effectLst/>
              <a:latin typeface="Kanit Light" panose="020B0604020202020204" charset="-34"/>
              <a:ea typeface="Aptos" panose="020B0004020202020204" pitchFamily="34" charset="0"/>
              <a:cs typeface="Times New Roman" panose="02020603050405020304" pitchFamily="18" charset="0"/>
            </a:endParaRPr>
          </a:p>
        </p:txBody>
      </p:sp>
      <p:sp>
        <p:nvSpPr>
          <p:cNvPr id="3" name="Rectangle 1">
            <a:extLst>
              <a:ext uri="{FF2B5EF4-FFF2-40B4-BE49-F238E27FC236}">
                <a16:creationId xmlns:a16="http://schemas.microsoft.com/office/drawing/2014/main" id="{68C43522-CCFA-85D5-E047-7F44278DDDE9}"/>
              </a:ext>
            </a:extLst>
          </p:cNvPr>
          <p:cNvSpPr>
            <a:spLocks noChangeArrowheads="1"/>
          </p:cNvSpPr>
          <p:nvPr/>
        </p:nvSpPr>
        <p:spPr bwMode="auto">
          <a:xfrm>
            <a:off x="7522466" y="727806"/>
            <a:ext cx="6676764"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tr-TR" altLang="tr-TR" sz="1400" b="1" i="0" u="none" strike="noStrike" cap="none" normalizeH="0" baseline="0" dirty="0">
                <a:ln>
                  <a:noFill/>
                </a:ln>
                <a:solidFill>
                  <a:schemeClr val="tx1"/>
                </a:solidFill>
                <a:effectLst/>
                <a:latin typeface="Kanit Light" panose="020B0604020202020204" charset="-34"/>
              </a:rPr>
              <a:t>1- Gerekli Kütüphanelerin Yüklenmesi</a:t>
            </a:r>
            <a:endParaRPr kumimoji="0" lang="tr-TR" altLang="tr-TR" sz="1400" b="0" i="0" u="none" strike="noStrike" cap="none" normalizeH="0" baseline="0" dirty="0">
              <a:ln>
                <a:noFill/>
              </a:ln>
              <a:solidFill>
                <a:schemeClr val="tx1"/>
              </a:solidFill>
              <a:effectLst/>
              <a:latin typeface="Kanit Light" panose="020B0604020202020204" charset="-34"/>
            </a:endParaRPr>
          </a:p>
          <a:p>
            <a:pPr lvl="1" eaLnBrk="0" fontAlgn="base" hangingPunct="0">
              <a:spcBef>
                <a:spcPct val="0"/>
              </a:spcBef>
              <a:spcAft>
                <a:spcPct val="0"/>
              </a:spcAft>
            </a:pPr>
            <a:r>
              <a:rPr kumimoji="0" lang="tr-TR" altLang="tr-TR" sz="1400" b="0" i="0" u="none" strike="noStrike" cap="none" normalizeH="0" baseline="0" dirty="0">
                <a:ln>
                  <a:noFill/>
                </a:ln>
                <a:solidFill>
                  <a:schemeClr val="tx1"/>
                </a:solidFill>
                <a:effectLst/>
                <a:latin typeface="Kanit Light" panose="020B0604020202020204" charset="-34"/>
              </a:rPr>
              <a:t>	</a:t>
            </a:r>
            <a:r>
              <a:rPr kumimoji="0" lang="tr-TR" altLang="tr-TR" sz="1400" b="0" i="0" u="none" strike="noStrike" cap="none" normalizeH="0" baseline="0" dirty="0" err="1">
                <a:ln>
                  <a:noFill/>
                </a:ln>
                <a:solidFill>
                  <a:schemeClr val="tx1"/>
                </a:solidFill>
                <a:effectLst/>
                <a:latin typeface="Kanit Light" panose="020B0604020202020204" charset="-34"/>
              </a:rPr>
              <a:t>NumPy</a:t>
            </a:r>
            <a:r>
              <a:rPr kumimoji="0" lang="tr-TR" altLang="tr-TR" sz="1400" b="0" i="0" u="none" strike="noStrike" cap="none" normalizeH="0" baseline="0" dirty="0">
                <a:ln>
                  <a:noFill/>
                </a:ln>
                <a:solidFill>
                  <a:schemeClr val="tx1"/>
                </a:solidFill>
                <a:effectLst/>
                <a:latin typeface="Kanit Light" panose="020B0604020202020204" charset="-34"/>
              </a:rPr>
              <a:t>, Pandas, </a:t>
            </a:r>
            <a:r>
              <a:rPr kumimoji="0" lang="tr-TR" altLang="tr-TR" sz="1400" b="0" i="0" u="none" strike="noStrike" cap="none" normalizeH="0" baseline="0" dirty="0" err="1">
                <a:ln>
                  <a:noFill/>
                </a:ln>
                <a:solidFill>
                  <a:schemeClr val="tx1"/>
                </a:solidFill>
                <a:effectLst/>
                <a:latin typeface="Kanit Light" panose="020B0604020202020204" charset="-34"/>
              </a:rPr>
              <a:t>Scikit-learn</a:t>
            </a:r>
            <a:r>
              <a:rPr kumimoji="0" lang="tr-TR" altLang="tr-TR" sz="1400" b="0" i="0" u="none" strike="noStrike" cap="none" normalizeH="0" baseline="0" dirty="0">
                <a:ln>
                  <a:noFill/>
                </a:ln>
                <a:solidFill>
                  <a:schemeClr val="tx1"/>
                </a:solidFill>
                <a:effectLst/>
                <a:latin typeface="Kanit Light" panose="020B0604020202020204" charset="-34"/>
              </a:rPr>
              <a:t>, </a:t>
            </a:r>
            <a:r>
              <a:rPr kumimoji="0" lang="tr-TR" altLang="tr-TR" sz="1400" b="0" i="0" u="none" strike="noStrike" cap="none" normalizeH="0" baseline="0" dirty="0" err="1">
                <a:ln>
                  <a:noFill/>
                </a:ln>
                <a:solidFill>
                  <a:schemeClr val="tx1"/>
                </a:solidFill>
                <a:effectLst/>
                <a:latin typeface="Kanit Light" panose="020B0604020202020204" charset="-34"/>
              </a:rPr>
              <a:t>random</a:t>
            </a:r>
            <a:r>
              <a:rPr kumimoji="0" lang="tr-TR" altLang="tr-TR" sz="1400" b="0" i="0" u="none" strike="noStrike" cap="none" normalizeH="0" baseline="0" dirty="0">
                <a:ln>
                  <a:noFill/>
                </a:ln>
                <a:solidFill>
                  <a:schemeClr val="tx1"/>
                </a:solidFill>
                <a:effectLst/>
                <a:latin typeface="Kanit Light" panose="020B0604020202020204" charset="-34"/>
              </a:rPr>
              <a:t>, Seaborn</a:t>
            </a:r>
          </a:p>
          <a:p>
            <a:pPr lvl="1" eaLnBrk="0" fontAlgn="base" hangingPunct="0">
              <a:spcBef>
                <a:spcPct val="0"/>
              </a:spcBef>
              <a:spcAft>
                <a:spcPct val="0"/>
              </a:spcAft>
            </a:pPr>
            <a:endParaRPr kumimoji="0" lang="tr-TR" altLang="tr-TR" sz="1400" b="0" i="0" u="none" strike="noStrike" cap="none" normalizeH="0" baseline="0" dirty="0">
              <a:ln>
                <a:noFill/>
              </a:ln>
              <a:solidFill>
                <a:schemeClr val="tx1"/>
              </a:solidFill>
              <a:effectLst/>
              <a:latin typeface="Kanit Light" panose="020B0604020202020204" charset="-34"/>
            </a:endParaRPr>
          </a:p>
          <a:p>
            <a:pPr marR="0" lvl="0" algn="l" defTabSz="914400" rtl="0" eaLnBrk="0" fontAlgn="base" latinLnBrk="0" hangingPunct="0">
              <a:lnSpc>
                <a:spcPct val="100000"/>
              </a:lnSpc>
              <a:spcBef>
                <a:spcPct val="0"/>
              </a:spcBef>
              <a:spcAft>
                <a:spcPct val="0"/>
              </a:spcAft>
              <a:buClrTx/>
              <a:buSzTx/>
              <a:tabLst/>
            </a:pPr>
            <a:r>
              <a:rPr kumimoji="0" lang="tr-TR" altLang="tr-TR" sz="1400" b="1" i="0" u="none" strike="noStrike" cap="none" normalizeH="0" baseline="0" dirty="0">
                <a:ln>
                  <a:noFill/>
                </a:ln>
                <a:solidFill>
                  <a:schemeClr val="tx1"/>
                </a:solidFill>
                <a:effectLst/>
                <a:latin typeface="Kanit Light" panose="020B0604020202020204" charset="-34"/>
              </a:rPr>
              <a:t>2- Veri Okuma</a:t>
            </a:r>
            <a:endParaRPr kumimoji="0" lang="tr-TR" altLang="tr-TR" sz="1400" b="0" i="0" u="none" strike="noStrike" cap="none" normalizeH="0" baseline="0" dirty="0">
              <a:ln>
                <a:noFill/>
              </a:ln>
              <a:solidFill>
                <a:schemeClr val="tx1"/>
              </a:solidFill>
              <a:effectLst/>
              <a:latin typeface="Kanit Light" panose="020B0604020202020204" charset="-34"/>
            </a:endParaRPr>
          </a:p>
          <a:p>
            <a:pPr lvl="1" eaLnBrk="0" fontAlgn="base" hangingPunct="0">
              <a:spcBef>
                <a:spcPct val="0"/>
              </a:spcBef>
              <a:spcAft>
                <a:spcPct val="0"/>
              </a:spcAft>
            </a:pPr>
            <a:r>
              <a:rPr kumimoji="0" lang="tr-TR" altLang="tr-TR" sz="1400" b="0" i="0" u="none" strike="noStrike" cap="none" normalizeH="0" baseline="0" dirty="0">
                <a:ln>
                  <a:noFill/>
                </a:ln>
                <a:solidFill>
                  <a:schemeClr val="tx1"/>
                </a:solidFill>
                <a:effectLst/>
                <a:latin typeface="Kanit Light" panose="020B0604020202020204" charset="-34"/>
              </a:rPr>
              <a:t>	Veri Setinin Okunması ve İncelenmesi</a:t>
            </a:r>
          </a:p>
          <a:p>
            <a:pPr lvl="1" eaLnBrk="0" fontAlgn="base" hangingPunct="0">
              <a:spcBef>
                <a:spcPct val="0"/>
              </a:spcBef>
              <a:spcAft>
                <a:spcPct val="0"/>
              </a:spcAft>
            </a:pPr>
            <a:endParaRPr kumimoji="0" lang="tr-TR" altLang="tr-TR" sz="1400" b="0" i="0" u="none" strike="noStrike" cap="none" normalizeH="0" baseline="0" dirty="0">
              <a:ln>
                <a:noFill/>
              </a:ln>
              <a:solidFill>
                <a:schemeClr val="tx1"/>
              </a:solidFill>
              <a:effectLst/>
              <a:latin typeface="Kanit Light" panose="020B0604020202020204" charset="-34"/>
            </a:endParaRPr>
          </a:p>
          <a:p>
            <a:pPr marR="0" lvl="0" algn="l" defTabSz="914400" rtl="0" eaLnBrk="0" fontAlgn="base" latinLnBrk="0" hangingPunct="0">
              <a:lnSpc>
                <a:spcPct val="100000"/>
              </a:lnSpc>
              <a:spcBef>
                <a:spcPct val="0"/>
              </a:spcBef>
              <a:spcAft>
                <a:spcPct val="0"/>
              </a:spcAft>
              <a:buClrTx/>
              <a:buSzTx/>
              <a:tabLst/>
            </a:pPr>
            <a:r>
              <a:rPr kumimoji="0" lang="tr-TR" altLang="tr-TR" sz="1400" b="1" i="0" u="none" strike="noStrike" cap="none" normalizeH="0" baseline="0" dirty="0">
                <a:ln>
                  <a:noFill/>
                </a:ln>
                <a:solidFill>
                  <a:schemeClr val="tx1"/>
                </a:solidFill>
                <a:effectLst/>
                <a:latin typeface="Kanit Light" panose="020B0604020202020204" charset="-34"/>
              </a:rPr>
              <a:t>3- Eksik Veri Tamamlama (</a:t>
            </a:r>
            <a:r>
              <a:rPr kumimoji="0" lang="tr-TR" altLang="tr-TR" sz="1400" b="1" i="0" u="none" strike="noStrike" cap="none" normalizeH="0" baseline="0" dirty="0" err="1">
                <a:ln>
                  <a:noFill/>
                </a:ln>
                <a:solidFill>
                  <a:schemeClr val="tx1"/>
                </a:solidFill>
                <a:effectLst/>
                <a:latin typeface="Kanit Light" panose="020B0604020202020204" charset="-34"/>
              </a:rPr>
              <a:t>Missing</a:t>
            </a:r>
            <a:r>
              <a:rPr kumimoji="0" lang="tr-TR" altLang="tr-TR" sz="1400" b="1" i="0" u="none" strike="noStrike" cap="none" normalizeH="0" baseline="0" dirty="0">
                <a:ln>
                  <a:noFill/>
                </a:ln>
                <a:solidFill>
                  <a:schemeClr val="tx1"/>
                </a:solidFill>
                <a:effectLst/>
                <a:latin typeface="Kanit Light" panose="020B0604020202020204" charset="-34"/>
              </a:rPr>
              <a:t> Data </a:t>
            </a:r>
            <a:r>
              <a:rPr kumimoji="0" lang="tr-TR" altLang="tr-TR" sz="1400" b="1" i="0" u="none" strike="noStrike" cap="none" normalizeH="0" baseline="0" dirty="0" err="1">
                <a:ln>
                  <a:noFill/>
                </a:ln>
                <a:solidFill>
                  <a:schemeClr val="tx1"/>
                </a:solidFill>
                <a:effectLst/>
                <a:latin typeface="Kanit Light" panose="020B0604020202020204" charset="-34"/>
              </a:rPr>
              <a:t>Imputation</a:t>
            </a:r>
            <a:r>
              <a:rPr kumimoji="0" lang="tr-TR" altLang="tr-TR" sz="1400" b="1" i="0" u="none" strike="noStrike" cap="none" normalizeH="0" baseline="0" dirty="0">
                <a:ln>
                  <a:noFill/>
                </a:ln>
                <a:solidFill>
                  <a:schemeClr val="tx1"/>
                </a:solidFill>
                <a:effectLst/>
                <a:latin typeface="Kanit Light" panose="020B0604020202020204" charset="-34"/>
              </a:rPr>
              <a:t>)</a:t>
            </a:r>
            <a:endParaRPr kumimoji="0" lang="tr-TR" altLang="tr-TR" sz="1400" b="0" i="0" u="none" strike="noStrike" cap="none" normalizeH="0" baseline="0" dirty="0">
              <a:ln>
                <a:noFill/>
              </a:ln>
              <a:solidFill>
                <a:schemeClr val="tx1"/>
              </a:solidFill>
              <a:effectLst/>
              <a:latin typeface="Kanit Light" panose="020B0604020202020204" charset="-34"/>
            </a:endParaRPr>
          </a:p>
          <a:p>
            <a:pPr marR="0" lvl="0" algn="l" defTabSz="914400" rtl="0" eaLnBrk="0" fontAlgn="base" latinLnBrk="0" hangingPunct="0">
              <a:lnSpc>
                <a:spcPct val="100000"/>
              </a:lnSpc>
              <a:spcBef>
                <a:spcPct val="0"/>
              </a:spcBef>
              <a:spcAft>
                <a:spcPct val="0"/>
              </a:spcAft>
              <a:buClrTx/>
              <a:buSzTx/>
              <a:tabLst/>
            </a:pPr>
            <a:r>
              <a:rPr lang="tr-TR" altLang="tr-TR" sz="1400" dirty="0">
                <a:latin typeface="Kanit Light" panose="020B0604020202020204" charset="-34"/>
              </a:rPr>
              <a:t>	</a:t>
            </a:r>
            <a:r>
              <a:rPr kumimoji="0" lang="tr-TR" altLang="tr-TR" sz="1400" b="0" i="0" u="none" strike="noStrike" cap="none" normalizeH="0" baseline="0" dirty="0">
                <a:ln>
                  <a:noFill/>
                </a:ln>
                <a:solidFill>
                  <a:schemeClr val="tx1"/>
                </a:solidFill>
                <a:effectLst/>
                <a:latin typeface="Kanit Light" panose="020B0604020202020204" charset="-34"/>
              </a:rPr>
              <a:t>Eksik Değerlerin Tanımlanması ve Doldurulması</a:t>
            </a:r>
          </a:p>
          <a:p>
            <a:pPr marR="0" lvl="0" algn="l" defTabSz="914400" rtl="0" eaLnBrk="0" fontAlgn="base" latinLnBrk="0" hangingPunct="0">
              <a:lnSpc>
                <a:spcPct val="100000"/>
              </a:lnSpc>
              <a:spcBef>
                <a:spcPct val="0"/>
              </a:spcBef>
              <a:spcAft>
                <a:spcPct val="0"/>
              </a:spcAft>
              <a:buClrTx/>
              <a:buSzTx/>
              <a:tabLst/>
            </a:pPr>
            <a:endParaRPr kumimoji="0" lang="tr-TR" altLang="tr-TR" sz="1400" b="0" i="0" u="none" strike="noStrike" cap="none" normalizeH="0" baseline="0" dirty="0">
              <a:ln>
                <a:noFill/>
              </a:ln>
              <a:solidFill>
                <a:schemeClr val="tx1"/>
              </a:solidFill>
              <a:effectLst/>
              <a:latin typeface="Kanit Light" panose="020B0604020202020204" charset="-34"/>
            </a:endParaRPr>
          </a:p>
          <a:p>
            <a:pPr marR="0" lvl="0" algn="l" defTabSz="914400" rtl="0" eaLnBrk="0" fontAlgn="base" latinLnBrk="0" hangingPunct="0">
              <a:lnSpc>
                <a:spcPct val="100000"/>
              </a:lnSpc>
              <a:spcBef>
                <a:spcPct val="0"/>
              </a:spcBef>
              <a:spcAft>
                <a:spcPct val="0"/>
              </a:spcAft>
              <a:buClrTx/>
              <a:buSzTx/>
              <a:tabLst/>
            </a:pPr>
            <a:r>
              <a:rPr kumimoji="0" lang="tr-TR" altLang="tr-TR" sz="1400" b="1" i="0" u="none" strike="noStrike" cap="none" normalizeH="0" baseline="0" dirty="0">
                <a:ln>
                  <a:noFill/>
                </a:ln>
                <a:solidFill>
                  <a:schemeClr val="tx1"/>
                </a:solidFill>
                <a:effectLst/>
                <a:latin typeface="Kanit Light" panose="020B0604020202020204" charset="-34"/>
              </a:rPr>
              <a:t>4- Veri </a:t>
            </a:r>
            <a:r>
              <a:rPr kumimoji="0" lang="tr-TR" altLang="tr-TR" sz="1400" b="1" i="0" u="none" strike="noStrike" cap="none" normalizeH="0" baseline="0" dirty="0" err="1">
                <a:ln>
                  <a:noFill/>
                </a:ln>
                <a:solidFill>
                  <a:schemeClr val="tx1"/>
                </a:solidFill>
                <a:effectLst/>
                <a:latin typeface="Kanit Light" panose="020B0604020202020204" charset="-34"/>
              </a:rPr>
              <a:t>Ayırıklaştırma</a:t>
            </a:r>
            <a:r>
              <a:rPr kumimoji="0" lang="tr-TR" altLang="tr-TR" sz="1400" b="1" i="0" u="none" strike="noStrike" cap="none" normalizeH="0" baseline="0" dirty="0">
                <a:ln>
                  <a:noFill/>
                </a:ln>
                <a:solidFill>
                  <a:schemeClr val="tx1"/>
                </a:solidFill>
                <a:effectLst/>
                <a:latin typeface="Kanit Light" panose="020B0604020202020204" charset="-34"/>
              </a:rPr>
              <a:t> (</a:t>
            </a:r>
            <a:r>
              <a:rPr kumimoji="0" lang="tr-TR" altLang="tr-TR" sz="1400" b="1" i="0" u="none" strike="noStrike" cap="none" normalizeH="0" baseline="0" dirty="0" err="1">
                <a:ln>
                  <a:noFill/>
                </a:ln>
                <a:solidFill>
                  <a:schemeClr val="tx1"/>
                </a:solidFill>
                <a:effectLst/>
                <a:latin typeface="Kanit Light" panose="020B0604020202020204" charset="-34"/>
              </a:rPr>
              <a:t>Binning</a:t>
            </a:r>
            <a:r>
              <a:rPr kumimoji="0" lang="tr-TR" altLang="tr-TR" sz="1400" b="1" i="0" u="none" strike="noStrike" cap="none" normalizeH="0" baseline="0" dirty="0">
                <a:ln>
                  <a:noFill/>
                </a:ln>
                <a:solidFill>
                  <a:schemeClr val="tx1"/>
                </a:solidFill>
                <a:effectLst/>
                <a:latin typeface="Kanit Light" panose="020B0604020202020204" charset="-34"/>
              </a:rPr>
              <a:t> / </a:t>
            </a:r>
            <a:r>
              <a:rPr kumimoji="0" lang="tr-TR" altLang="tr-TR" sz="1400" b="1" i="0" u="none" strike="noStrike" cap="none" normalizeH="0" baseline="0" dirty="0" err="1">
                <a:ln>
                  <a:noFill/>
                </a:ln>
                <a:solidFill>
                  <a:schemeClr val="tx1"/>
                </a:solidFill>
                <a:effectLst/>
                <a:latin typeface="Kanit Light" panose="020B0604020202020204" charset="-34"/>
              </a:rPr>
              <a:t>Discretization</a:t>
            </a:r>
            <a:r>
              <a:rPr kumimoji="0" lang="tr-TR" altLang="tr-TR" sz="1400" b="1" i="0" u="none" strike="noStrike" cap="none" normalizeH="0" baseline="0" dirty="0">
                <a:ln>
                  <a:noFill/>
                </a:ln>
                <a:solidFill>
                  <a:schemeClr val="tx1"/>
                </a:solidFill>
                <a:effectLst/>
                <a:latin typeface="Kanit Light" panose="020B0604020202020204" charset="-34"/>
              </a:rPr>
              <a:t>)</a:t>
            </a:r>
            <a:endParaRPr kumimoji="0" lang="tr-TR" altLang="tr-TR" sz="1400" b="0" i="0" u="none" strike="noStrike" cap="none" normalizeH="0" baseline="0" dirty="0">
              <a:ln>
                <a:noFill/>
              </a:ln>
              <a:solidFill>
                <a:schemeClr val="tx1"/>
              </a:solidFill>
              <a:effectLst/>
              <a:latin typeface="Kanit Light" panose="020B0604020202020204" charset="-34"/>
            </a:endParaRPr>
          </a:p>
          <a:p>
            <a:pPr marR="0" lvl="0" algn="l" defTabSz="914400" rtl="0" eaLnBrk="0" fontAlgn="base" latinLnBrk="0" hangingPunct="0">
              <a:lnSpc>
                <a:spcPct val="100000"/>
              </a:lnSpc>
              <a:spcBef>
                <a:spcPct val="0"/>
              </a:spcBef>
              <a:spcAft>
                <a:spcPct val="0"/>
              </a:spcAft>
              <a:buClrTx/>
              <a:buSzTx/>
              <a:tabLst/>
            </a:pPr>
            <a:r>
              <a:rPr lang="tr-TR" altLang="tr-TR" sz="1400" dirty="0">
                <a:latin typeface="Kanit Light" panose="020B0604020202020204" charset="-34"/>
              </a:rPr>
              <a:t>	</a:t>
            </a:r>
            <a:r>
              <a:rPr kumimoji="0" lang="tr-TR" altLang="tr-TR" sz="1400" b="0" i="0" u="none" strike="noStrike" cap="none" normalizeH="0" baseline="0" dirty="0">
                <a:ln>
                  <a:noFill/>
                </a:ln>
                <a:solidFill>
                  <a:schemeClr val="tx1"/>
                </a:solidFill>
                <a:effectLst/>
                <a:latin typeface="Kanit Light" panose="020B0604020202020204" charset="-34"/>
              </a:rPr>
              <a:t>Kategorik Hale Getirme (Belirli Aralıklara Bölme)</a:t>
            </a:r>
          </a:p>
          <a:p>
            <a:pPr lvl="2" eaLnBrk="0" fontAlgn="base" hangingPunct="0">
              <a:spcBef>
                <a:spcPct val="0"/>
              </a:spcBef>
              <a:spcAft>
                <a:spcPct val="0"/>
              </a:spcAft>
            </a:pPr>
            <a:r>
              <a:rPr kumimoji="0" lang="tr-TR" altLang="tr-TR" sz="1400" b="0" i="0" u="none" strike="noStrike" cap="none" normalizeH="0" baseline="0" dirty="0">
                <a:ln>
                  <a:noFill/>
                </a:ln>
                <a:solidFill>
                  <a:schemeClr val="tx1"/>
                </a:solidFill>
                <a:effectLst/>
                <a:latin typeface="Kanit Light" panose="020B0604020202020204" charset="-34"/>
              </a:rPr>
              <a:t>Eşit Frekans ve Eşit Aralık Yöntemleri</a:t>
            </a:r>
          </a:p>
          <a:p>
            <a:pPr lvl="2" eaLnBrk="0" fontAlgn="base" hangingPunct="0">
              <a:spcBef>
                <a:spcPct val="0"/>
              </a:spcBef>
              <a:spcAft>
                <a:spcPct val="0"/>
              </a:spcAft>
            </a:pPr>
            <a:endParaRPr kumimoji="0" lang="tr-TR" altLang="tr-TR" sz="1400" b="0" i="0" u="none" strike="noStrike" cap="none" normalizeH="0" baseline="0" dirty="0">
              <a:ln>
                <a:noFill/>
              </a:ln>
              <a:solidFill>
                <a:schemeClr val="tx1"/>
              </a:solidFill>
              <a:effectLst/>
              <a:latin typeface="Kanit Light" panose="020B0604020202020204" charset="-34"/>
            </a:endParaRPr>
          </a:p>
          <a:p>
            <a:pPr marR="0" lvl="0" algn="l" defTabSz="914400" rtl="0" eaLnBrk="0" fontAlgn="base" latinLnBrk="0" hangingPunct="0">
              <a:lnSpc>
                <a:spcPct val="100000"/>
              </a:lnSpc>
              <a:spcBef>
                <a:spcPct val="0"/>
              </a:spcBef>
              <a:spcAft>
                <a:spcPct val="0"/>
              </a:spcAft>
              <a:buClrTx/>
              <a:buSzTx/>
              <a:tabLst/>
            </a:pPr>
            <a:r>
              <a:rPr kumimoji="0" lang="tr-TR" altLang="tr-TR" sz="1400" b="1" i="0" u="none" strike="noStrike" cap="none" normalizeH="0" baseline="0" dirty="0">
                <a:ln>
                  <a:noFill/>
                </a:ln>
                <a:solidFill>
                  <a:schemeClr val="tx1"/>
                </a:solidFill>
                <a:effectLst/>
                <a:latin typeface="Kanit Light" panose="020B0604020202020204" charset="-34"/>
              </a:rPr>
              <a:t>5- Veri Seti Özeti</a:t>
            </a:r>
            <a:endParaRPr kumimoji="0" lang="tr-TR" altLang="tr-TR" sz="1400" b="0" i="0" u="none" strike="noStrike" cap="none" normalizeH="0" baseline="0" dirty="0">
              <a:ln>
                <a:noFill/>
              </a:ln>
              <a:solidFill>
                <a:schemeClr val="tx1"/>
              </a:solidFill>
              <a:effectLst/>
              <a:latin typeface="Kanit Light" panose="020B0604020202020204" charset="-34"/>
            </a:endParaRPr>
          </a:p>
          <a:p>
            <a:pPr marR="0" lvl="0" algn="l" defTabSz="914400" rtl="0" eaLnBrk="0" fontAlgn="base" latinLnBrk="0" hangingPunct="0">
              <a:lnSpc>
                <a:spcPct val="100000"/>
              </a:lnSpc>
              <a:spcBef>
                <a:spcPct val="0"/>
              </a:spcBef>
              <a:spcAft>
                <a:spcPct val="0"/>
              </a:spcAft>
              <a:buClrTx/>
              <a:buSzTx/>
              <a:tabLst/>
            </a:pPr>
            <a:r>
              <a:rPr lang="tr-TR" altLang="tr-TR" sz="1400" dirty="0">
                <a:latin typeface="Kanit Light" panose="020B0604020202020204" charset="-34"/>
              </a:rPr>
              <a:t>	</a:t>
            </a:r>
            <a:r>
              <a:rPr kumimoji="0" lang="tr-TR" altLang="tr-TR" sz="1400" b="0" i="0" u="none" strike="noStrike" cap="none" normalizeH="0" baseline="0" dirty="0">
                <a:ln>
                  <a:noFill/>
                </a:ln>
                <a:solidFill>
                  <a:schemeClr val="tx1"/>
                </a:solidFill>
                <a:effectLst/>
                <a:latin typeface="Kanit Light" panose="020B0604020202020204" charset="-34"/>
              </a:rPr>
              <a:t>Sayısal ve Kategorik Verilerin Özet İstatistikleri</a:t>
            </a:r>
          </a:p>
          <a:p>
            <a:pPr marR="0" lvl="0" algn="l" defTabSz="914400" rtl="0" eaLnBrk="0" fontAlgn="base" latinLnBrk="0" hangingPunct="0">
              <a:lnSpc>
                <a:spcPct val="100000"/>
              </a:lnSpc>
              <a:spcBef>
                <a:spcPct val="0"/>
              </a:spcBef>
              <a:spcAft>
                <a:spcPct val="0"/>
              </a:spcAft>
              <a:buClrTx/>
              <a:buSzTx/>
              <a:tabLst/>
            </a:pPr>
            <a:endParaRPr kumimoji="0" lang="tr-TR" altLang="tr-TR" sz="1400" b="0" i="0" u="none" strike="noStrike" cap="none" normalizeH="0" baseline="0" dirty="0">
              <a:ln>
                <a:noFill/>
              </a:ln>
              <a:solidFill>
                <a:schemeClr val="tx1"/>
              </a:solidFill>
              <a:effectLst/>
              <a:latin typeface="Kanit Light" panose="020B0604020202020204" charset="-34"/>
            </a:endParaRPr>
          </a:p>
          <a:p>
            <a:pPr marR="0" lvl="0" algn="l" defTabSz="914400" rtl="0" eaLnBrk="0" fontAlgn="base" latinLnBrk="0" hangingPunct="0">
              <a:lnSpc>
                <a:spcPct val="100000"/>
              </a:lnSpc>
              <a:spcBef>
                <a:spcPct val="0"/>
              </a:spcBef>
              <a:spcAft>
                <a:spcPct val="0"/>
              </a:spcAft>
              <a:buClrTx/>
              <a:buSzTx/>
              <a:tabLst/>
            </a:pPr>
            <a:r>
              <a:rPr kumimoji="0" lang="tr-TR" altLang="tr-TR" sz="1400" b="1" i="0" u="none" strike="noStrike" cap="none" normalizeH="0" baseline="0" dirty="0">
                <a:ln>
                  <a:noFill/>
                </a:ln>
                <a:solidFill>
                  <a:schemeClr val="tx1"/>
                </a:solidFill>
                <a:effectLst/>
                <a:latin typeface="Kanit Light" panose="020B0604020202020204" charset="-34"/>
              </a:rPr>
              <a:t>6- Veri Gruplandırma</a:t>
            </a:r>
            <a:endParaRPr kumimoji="0" lang="tr-TR" altLang="tr-TR" sz="1400" b="0" i="0" u="none" strike="noStrike" cap="none" normalizeH="0" baseline="0" dirty="0">
              <a:ln>
                <a:noFill/>
              </a:ln>
              <a:solidFill>
                <a:schemeClr val="tx1"/>
              </a:solidFill>
              <a:effectLst/>
              <a:latin typeface="Kanit Light" panose="020B0604020202020204" charset="-34"/>
            </a:endParaRPr>
          </a:p>
          <a:p>
            <a:pPr marR="0" lvl="0" algn="l" defTabSz="914400" rtl="0" eaLnBrk="0" fontAlgn="base" latinLnBrk="0" hangingPunct="0">
              <a:lnSpc>
                <a:spcPct val="100000"/>
              </a:lnSpc>
              <a:spcBef>
                <a:spcPct val="0"/>
              </a:spcBef>
              <a:spcAft>
                <a:spcPct val="0"/>
              </a:spcAft>
              <a:buClrTx/>
              <a:buSzTx/>
              <a:tabLst/>
            </a:pPr>
            <a:r>
              <a:rPr kumimoji="0" lang="tr-TR" altLang="tr-TR" sz="1400" b="0" i="0" u="none" strike="noStrike" cap="none" normalizeH="0" baseline="0" dirty="0">
                <a:ln>
                  <a:noFill/>
                </a:ln>
                <a:solidFill>
                  <a:schemeClr val="tx1"/>
                </a:solidFill>
                <a:effectLst/>
                <a:latin typeface="Kanit Light" panose="020B0604020202020204" charset="-34"/>
              </a:rPr>
              <a:t>	Niteliklere Göre Gruplama ve Özetleme İşlemleri</a:t>
            </a:r>
          </a:p>
          <a:p>
            <a:pPr marR="0" lvl="0" algn="l" defTabSz="914400" rtl="0" eaLnBrk="0" fontAlgn="base" latinLnBrk="0" hangingPunct="0">
              <a:lnSpc>
                <a:spcPct val="100000"/>
              </a:lnSpc>
              <a:spcBef>
                <a:spcPct val="0"/>
              </a:spcBef>
              <a:spcAft>
                <a:spcPct val="0"/>
              </a:spcAft>
              <a:buClrTx/>
              <a:buSzTx/>
              <a:tabLst/>
            </a:pPr>
            <a:endParaRPr kumimoji="0" lang="tr-TR" altLang="tr-TR" sz="1400" b="0" i="0" u="none" strike="noStrike" cap="none" normalizeH="0" baseline="0" dirty="0">
              <a:ln>
                <a:noFill/>
              </a:ln>
              <a:solidFill>
                <a:schemeClr val="tx1"/>
              </a:solidFill>
              <a:effectLst/>
              <a:latin typeface="Kanit Light" panose="020B0604020202020204" charset="-34"/>
            </a:endParaRPr>
          </a:p>
          <a:p>
            <a:pPr marR="0" lvl="0" algn="l" defTabSz="914400" rtl="0" eaLnBrk="0" fontAlgn="base" latinLnBrk="0" hangingPunct="0">
              <a:lnSpc>
                <a:spcPct val="100000"/>
              </a:lnSpc>
              <a:spcBef>
                <a:spcPct val="0"/>
              </a:spcBef>
              <a:spcAft>
                <a:spcPct val="0"/>
              </a:spcAft>
              <a:buClrTx/>
              <a:buSzTx/>
              <a:tabLst/>
            </a:pPr>
            <a:r>
              <a:rPr kumimoji="0" lang="tr-TR" altLang="tr-TR" sz="1400" b="1" i="0" u="none" strike="noStrike" cap="none" normalizeH="0" baseline="0" dirty="0">
                <a:ln>
                  <a:noFill/>
                </a:ln>
                <a:solidFill>
                  <a:schemeClr val="tx1"/>
                </a:solidFill>
                <a:effectLst/>
                <a:latin typeface="Kanit Light" panose="020B0604020202020204" charset="-34"/>
              </a:rPr>
              <a:t>7- Tekrar Eden Satırların Bulunması (</a:t>
            </a:r>
            <a:r>
              <a:rPr kumimoji="0" lang="tr-TR" altLang="tr-TR" sz="1400" b="1" i="0" u="none" strike="noStrike" cap="none" normalizeH="0" baseline="0" dirty="0" err="1">
                <a:ln>
                  <a:noFill/>
                </a:ln>
                <a:solidFill>
                  <a:schemeClr val="tx1"/>
                </a:solidFill>
                <a:effectLst/>
                <a:latin typeface="Kanit Light" panose="020B0604020202020204" charset="-34"/>
              </a:rPr>
              <a:t>Duplicated</a:t>
            </a:r>
            <a:r>
              <a:rPr kumimoji="0" lang="tr-TR" altLang="tr-TR" sz="1400" b="1" i="0" u="none" strike="noStrike" cap="none" normalizeH="0" baseline="0" dirty="0">
                <a:ln>
                  <a:noFill/>
                </a:ln>
                <a:solidFill>
                  <a:schemeClr val="tx1"/>
                </a:solidFill>
                <a:effectLst/>
                <a:latin typeface="Kanit Light" panose="020B0604020202020204" charset="-34"/>
              </a:rPr>
              <a:t> </a:t>
            </a:r>
            <a:r>
              <a:rPr kumimoji="0" lang="tr-TR" altLang="tr-TR" sz="1400" b="1" i="0" u="none" strike="noStrike" cap="none" normalizeH="0" baseline="0" dirty="0" err="1">
                <a:ln>
                  <a:noFill/>
                </a:ln>
                <a:solidFill>
                  <a:schemeClr val="tx1"/>
                </a:solidFill>
                <a:effectLst/>
                <a:latin typeface="Kanit Light" panose="020B0604020202020204" charset="-34"/>
              </a:rPr>
              <a:t>Rows</a:t>
            </a:r>
            <a:r>
              <a:rPr kumimoji="0" lang="tr-TR" altLang="tr-TR" sz="1400" b="1" i="0" u="none" strike="noStrike" cap="none" normalizeH="0" baseline="0" dirty="0">
                <a:ln>
                  <a:noFill/>
                </a:ln>
                <a:solidFill>
                  <a:schemeClr val="tx1"/>
                </a:solidFill>
                <a:effectLst/>
                <a:latin typeface="Kanit Light" panose="020B0604020202020204" charset="-34"/>
              </a:rPr>
              <a:t>)</a:t>
            </a:r>
            <a:endParaRPr lang="tr-TR" altLang="tr-TR" sz="1400" dirty="0">
              <a:latin typeface="Kanit Light" panose="020B0604020202020204" charset="-34"/>
            </a:endParaRPr>
          </a:p>
          <a:p>
            <a:pPr lvl="1" eaLnBrk="0" fontAlgn="base" hangingPunct="0">
              <a:spcBef>
                <a:spcPct val="0"/>
              </a:spcBef>
              <a:spcAft>
                <a:spcPct val="0"/>
              </a:spcAft>
            </a:pPr>
            <a:r>
              <a:rPr kumimoji="0" lang="tr-TR" altLang="tr-TR" sz="1400" b="0" i="0" u="none" strike="noStrike" cap="none" normalizeH="0" baseline="0" dirty="0">
                <a:ln>
                  <a:noFill/>
                </a:ln>
                <a:solidFill>
                  <a:schemeClr val="tx1"/>
                </a:solidFill>
                <a:effectLst/>
                <a:latin typeface="Kanit Light" panose="020B0604020202020204" charset="-34"/>
              </a:rPr>
              <a:t>	</a:t>
            </a:r>
            <a:r>
              <a:rPr kumimoji="0" lang="tr-TR" altLang="tr-TR" sz="1400" b="0" i="0" u="none" strike="noStrike" cap="none" normalizeH="0" baseline="0" dirty="0" err="1">
                <a:ln>
                  <a:noFill/>
                </a:ln>
                <a:solidFill>
                  <a:schemeClr val="tx1"/>
                </a:solidFill>
                <a:effectLst/>
                <a:latin typeface="Kanit Light" panose="020B0604020202020204" charset="-34"/>
              </a:rPr>
              <a:t>Duplicated</a:t>
            </a:r>
            <a:r>
              <a:rPr kumimoji="0" lang="tr-TR" altLang="tr-TR" sz="1400" b="0" i="0" u="none" strike="noStrike" cap="none" normalizeH="0" baseline="0" dirty="0">
                <a:ln>
                  <a:noFill/>
                </a:ln>
                <a:solidFill>
                  <a:schemeClr val="tx1"/>
                </a:solidFill>
                <a:effectLst/>
                <a:latin typeface="Kanit Light" panose="020B0604020202020204" charset="-34"/>
              </a:rPr>
              <a:t> Fonksiyonu Kullanımı ve Parametreleri</a:t>
            </a:r>
          </a:p>
          <a:p>
            <a:pPr lvl="1" eaLnBrk="0" fontAlgn="base" hangingPunct="0">
              <a:spcBef>
                <a:spcPct val="0"/>
              </a:spcBef>
              <a:spcAft>
                <a:spcPct val="0"/>
              </a:spcAft>
            </a:pPr>
            <a:endParaRPr kumimoji="0" lang="tr-TR" altLang="tr-TR" sz="1400" b="0" i="0" u="none" strike="noStrike" cap="none" normalizeH="0" baseline="0" dirty="0">
              <a:ln>
                <a:noFill/>
              </a:ln>
              <a:solidFill>
                <a:schemeClr val="tx1"/>
              </a:solidFill>
              <a:effectLst/>
              <a:latin typeface="Kanit Light" panose="020B0604020202020204" charset="-34"/>
            </a:endParaRPr>
          </a:p>
          <a:p>
            <a:pPr marR="0" lvl="0" algn="l" defTabSz="914400" rtl="0" eaLnBrk="0" fontAlgn="base" latinLnBrk="0" hangingPunct="0">
              <a:lnSpc>
                <a:spcPct val="100000"/>
              </a:lnSpc>
              <a:spcBef>
                <a:spcPct val="0"/>
              </a:spcBef>
              <a:spcAft>
                <a:spcPct val="0"/>
              </a:spcAft>
              <a:buClrTx/>
              <a:buSzTx/>
              <a:tabLst/>
            </a:pPr>
            <a:r>
              <a:rPr kumimoji="0" lang="tr-TR" altLang="tr-TR" sz="1400" b="1" i="0" u="none" strike="noStrike" cap="none" normalizeH="0" baseline="0" dirty="0">
                <a:ln>
                  <a:noFill/>
                </a:ln>
                <a:solidFill>
                  <a:schemeClr val="tx1"/>
                </a:solidFill>
                <a:effectLst/>
                <a:latin typeface="Kanit Light" panose="020B0604020202020204" charset="-34"/>
              </a:rPr>
              <a:t>8- Aykırı Değerlerin Tespiti (</a:t>
            </a:r>
            <a:r>
              <a:rPr kumimoji="0" lang="tr-TR" altLang="tr-TR" sz="1400" b="1" i="0" u="none" strike="noStrike" cap="none" normalizeH="0" baseline="0" dirty="0" err="1">
                <a:ln>
                  <a:noFill/>
                </a:ln>
                <a:solidFill>
                  <a:schemeClr val="tx1"/>
                </a:solidFill>
                <a:effectLst/>
                <a:latin typeface="Kanit Light" panose="020B0604020202020204" charset="-34"/>
              </a:rPr>
              <a:t>Outlier</a:t>
            </a:r>
            <a:r>
              <a:rPr kumimoji="0" lang="tr-TR" altLang="tr-TR" sz="1400" b="1" i="0" u="none" strike="noStrike" cap="none" normalizeH="0" baseline="0" dirty="0">
                <a:ln>
                  <a:noFill/>
                </a:ln>
                <a:solidFill>
                  <a:schemeClr val="tx1"/>
                </a:solidFill>
                <a:effectLst/>
                <a:latin typeface="Kanit Light" panose="020B0604020202020204" charset="-34"/>
              </a:rPr>
              <a:t> </a:t>
            </a:r>
            <a:r>
              <a:rPr kumimoji="0" lang="tr-TR" altLang="tr-TR" sz="1400" b="1" i="0" u="none" strike="noStrike" cap="none" normalizeH="0" baseline="0" dirty="0" err="1">
                <a:ln>
                  <a:noFill/>
                </a:ln>
                <a:solidFill>
                  <a:schemeClr val="tx1"/>
                </a:solidFill>
                <a:effectLst/>
                <a:latin typeface="Kanit Light" panose="020B0604020202020204" charset="-34"/>
              </a:rPr>
              <a:t>Detection</a:t>
            </a:r>
            <a:r>
              <a:rPr kumimoji="0" lang="tr-TR" altLang="tr-TR" sz="1400" b="1" i="0" u="none" strike="noStrike" cap="none" normalizeH="0" baseline="0" dirty="0">
                <a:ln>
                  <a:noFill/>
                </a:ln>
                <a:solidFill>
                  <a:schemeClr val="tx1"/>
                </a:solidFill>
                <a:effectLst/>
                <a:latin typeface="Kanit Light" panose="020B0604020202020204" charset="-34"/>
              </a:rPr>
              <a:t>)</a:t>
            </a:r>
            <a:endParaRPr kumimoji="0" lang="tr-TR" altLang="tr-TR" sz="1400" b="0" i="0" u="none" strike="noStrike" cap="none" normalizeH="0" baseline="0" dirty="0">
              <a:ln>
                <a:noFill/>
              </a:ln>
              <a:solidFill>
                <a:schemeClr val="tx1"/>
              </a:solidFill>
              <a:effectLst/>
              <a:latin typeface="Kanit Light" panose="020B0604020202020204" charset="-34"/>
            </a:endParaRPr>
          </a:p>
          <a:p>
            <a:pPr marR="0" lvl="0" algn="l" defTabSz="914400" rtl="0" eaLnBrk="0" fontAlgn="base" latinLnBrk="0" hangingPunct="0">
              <a:lnSpc>
                <a:spcPct val="100000"/>
              </a:lnSpc>
              <a:spcBef>
                <a:spcPct val="0"/>
              </a:spcBef>
              <a:spcAft>
                <a:spcPct val="0"/>
              </a:spcAft>
              <a:buClrTx/>
              <a:buSzTx/>
              <a:tabLst/>
            </a:pPr>
            <a:r>
              <a:rPr lang="tr-TR" altLang="tr-TR" sz="1400" dirty="0">
                <a:latin typeface="Kanit Light" panose="020B0604020202020204" charset="-34"/>
              </a:rPr>
              <a:t>	</a:t>
            </a:r>
            <a:r>
              <a:rPr kumimoji="0" lang="tr-TR" altLang="tr-TR" sz="1400" b="0" i="0" u="none" strike="noStrike" cap="none" normalizeH="0" baseline="0" dirty="0">
                <a:ln>
                  <a:noFill/>
                </a:ln>
                <a:solidFill>
                  <a:schemeClr val="tx1"/>
                </a:solidFill>
                <a:effectLst/>
                <a:latin typeface="Kanit Light" panose="020B0604020202020204" charset="-34"/>
              </a:rPr>
              <a:t>Kutu Grafiği (</a:t>
            </a:r>
            <a:r>
              <a:rPr kumimoji="0" lang="tr-TR" altLang="tr-TR" sz="1400" b="0" i="0" u="none" strike="noStrike" cap="none" normalizeH="0" baseline="0" dirty="0" err="1">
                <a:ln>
                  <a:noFill/>
                </a:ln>
                <a:solidFill>
                  <a:schemeClr val="tx1"/>
                </a:solidFill>
                <a:effectLst/>
                <a:latin typeface="Kanit Light" panose="020B0604020202020204" charset="-34"/>
              </a:rPr>
              <a:t>Boxplot</a:t>
            </a:r>
            <a:r>
              <a:rPr kumimoji="0" lang="tr-TR" altLang="tr-TR" sz="1400" b="0" i="0" u="none" strike="noStrike" cap="none" normalizeH="0" baseline="0" dirty="0">
                <a:ln>
                  <a:noFill/>
                </a:ln>
                <a:solidFill>
                  <a:schemeClr val="tx1"/>
                </a:solidFill>
                <a:effectLst/>
                <a:latin typeface="Kanit Light" panose="020B0604020202020204" charset="-34"/>
              </a:rPr>
              <a:t>) ve IQR Metodu ile Aykırı Değer Belirleme</a:t>
            </a:r>
          </a:p>
          <a:p>
            <a:pPr marR="0" lvl="0" algn="l" defTabSz="914400" rtl="0" eaLnBrk="0" fontAlgn="base" latinLnBrk="0" hangingPunct="0">
              <a:lnSpc>
                <a:spcPct val="100000"/>
              </a:lnSpc>
              <a:spcBef>
                <a:spcPct val="0"/>
              </a:spcBef>
              <a:spcAft>
                <a:spcPct val="0"/>
              </a:spcAft>
              <a:buClrTx/>
              <a:buSzTx/>
              <a:tabLst/>
            </a:pPr>
            <a:endParaRPr kumimoji="0" lang="tr-TR" altLang="tr-TR" sz="1400" b="0" i="0" u="none" strike="noStrike" cap="none" normalizeH="0" baseline="0" dirty="0">
              <a:ln>
                <a:noFill/>
              </a:ln>
              <a:solidFill>
                <a:schemeClr val="tx1"/>
              </a:solidFill>
              <a:effectLst/>
              <a:latin typeface="Kanit Light" panose="020B0604020202020204" charset="-34"/>
            </a:endParaRPr>
          </a:p>
          <a:p>
            <a:pPr marR="0" lvl="0" algn="l" defTabSz="914400" rtl="0" eaLnBrk="0" fontAlgn="base" latinLnBrk="0" hangingPunct="0">
              <a:lnSpc>
                <a:spcPct val="100000"/>
              </a:lnSpc>
              <a:spcBef>
                <a:spcPct val="0"/>
              </a:spcBef>
              <a:spcAft>
                <a:spcPct val="0"/>
              </a:spcAft>
              <a:buClrTx/>
              <a:buSzTx/>
              <a:tabLst/>
            </a:pPr>
            <a:r>
              <a:rPr kumimoji="0" lang="tr-TR" altLang="tr-TR" sz="1400" b="1" i="0" u="none" strike="noStrike" cap="none" normalizeH="0" baseline="0" dirty="0">
                <a:ln>
                  <a:noFill/>
                </a:ln>
                <a:solidFill>
                  <a:schemeClr val="tx1"/>
                </a:solidFill>
                <a:effectLst/>
                <a:latin typeface="Kanit Light" panose="020B0604020202020204" charset="-34"/>
              </a:rPr>
              <a:t>9- Rastgele Örnekleme ve Tabakalı Örnekleme</a:t>
            </a:r>
          </a:p>
          <a:p>
            <a:pPr marR="0" lvl="0" algn="l" defTabSz="914400" rtl="0" eaLnBrk="0" fontAlgn="base" latinLnBrk="0" hangingPunct="0">
              <a:lnSpc>
                <a:spcPct val="100000"/>
              </a:lnSpc>
              <a:spcBef>
                <a:spcPct val="0"/>
              </a:spcBef>
              <a:spcAft>
                <a:spcPct val="0"/>
              </a:spcAft>
              <a:buClrTx/>
              <a:buSzTx/>
              <a:tabLst/>
            </a:pPr>
            <a:r>
              <a:rPr kumimoji="0" lang="tr-TR" altLang="tr-TR" sz="1400" b="0" i="0" u="none" strike="noStrike" cap="none" normalizeH="0" baseline="0" dirty="0">
                <a:ln>
                  <a:noFill/>
                </a:ln>
                <a:solidFill>
                  <a:schemeClr val="tx1"/>
                </a:solidFill>
                <a:effectLst/>
                <a:latin typeface="Kanit Light" panose="020B0604020202020204" charset="-34"/>
              </a:rPr>
              <a:t>	Veri Setlerinin Eğitim ve Test Olarak Ayrılması</a:t>
            </a:r>
          </a:p>
          <a:p>
            <a:pPr marR="0" lvl="0" algn="l" defTabSz="914400" rtl="0" eaLnBrk="0" fontAlgn="base" latinLnBrk="0" hangingPunct="0">
              <a:lnSpc>
                <a:spcPct val="100000"/>
              </a:lnSpc>
              <a:spcBef>
                <a:spcPct val="0"/>
              </a:spcBef>
              <a:spcAft>
                <a:spcPct val="0"/>
              </a:spcAft>
              <a:buClrTx/>
              <a:buSzTx/>
              <a:tabLst/>
            </a:pPr>
            <a:r>
              <a:rPr lang="tr-TR" altLang="tr-TR" sz="1400" dirty="0">
                <a:latin typeface="Kanit Light" panose="020B0604020202020204" charset="-34"/>
              </a:rPr>
              <a:t>	</a:t>
            </a:r>
            <a:r>
              <a:rPr kumimoji="0" lang="tr-TR" altLang="tr-TR" sz="1400" b="0" i="0" u="none" strike="noStrike" cap="none" normalizeH="0" baseline="0" dirty="0" err="1">
                <a:ln>
                  <a:noFill/>
                </a:ln>
                <a:solidFill>
                  <a:schemeClr val="tx1"/>
                </a:solidFill>
                <a:effectLst/>
                <a:latin typeface="Kanit Light" panose="020B0604020202020204" charset="-34"/>
              </a:rPr>
              <a:t>Random</a:t>
            </a:r>
            <a:r>
              <a:rPr kumimoji="0" lang="tr-TR" altLang="tr-TR" sz="1400" b="0" i="0" u="none" strike="noStrike" cap="none" normalizeH="0" baseline="0" dirty="0">
                <a:ln>
                  <a:noFill/>
                </a:ln>
                <a:solidFill>
                  <a:schemeClr val="tx1"/>
                </a:solidFill>
                <a:effectLst/>
                <a:latin typeface="Kanit Light" panose="020B0604020202020204" charset="-34"/>
              </a:rPr>
              <a:t> Modülü ile Rastgele Seçim</a:t>
            </a:r>
          </a:p>
          <a:p>
            <a:pPr marR="0" lvl="0" algn="l" defTabSz="914400" rtl="0" eaLnBrk="0" fontAlgn="base" latinLnBrk="0" hangingPunct="0">
              <a:lnSpc>
                <a:spcPct val="100000"/>
              </a:lnSpc>
              <a:spcBef>
                <a:spcPct val="0"/>
              </a:spcBef>
              <a:spcAft>
                <a:spcPct val="0"/>
              </a:spcAft>
              <a:buClrTx/>
              <a:buSzTx/>
              <a:tabLst/>
            </a:pPr>
            <a:r>
              <a:rPr lang="tr-TR" altLang="tr-TR" sz="1400" dirty="0">
                <a:latin typeface="Kanit Light" panose="020B0604020202020204" charset="-34"/>
              </a:rPr>
              <a:t>	</a:t>
            </a:r>
            <a:r>
              <a:rPr kumimoji="0" lang="tr-TR" altLang="tr-TR" sz="1400" b="0" i="0" u="none" strike="noStrike" cap="none" normalizeH="0" baseline="0" dirty="0" err="1">
                <a:ln>
                  <a:noFill/>
                </a:ln>
                <a:solidFill>
                  <a:schemeClr val="tx1"/>
                </a:solidFill>
                <a:effectLst/>
                <a:latin typeface="Kanit Light" panose="020B0604020202020204" charset="-34"/>
              </a:rPr>
              <a:t>Stratified</a:t>
            </a:r>
            <a:r>
              <a:rPr kumimoji="0" lang="tr-TR" altLang="tr-TR" sz="1400" b="0" i="0" u="none" strike="noStrike" cap="none" normalizeH="0" baseline="0" dirty="0">
                <a:ln>
                  <a:noFill/>
                </a:ln>
                <a:solidFill>
                  <a:schemeClr val="tx1"/>
                </a:solidFill>
                <a:effectLst/>
                <a:latin typeface="Kanit Light" panose="020B0604020202020204" charset="-34"/>
              </a:rPr>
              <a:t> </a:t>
            </a:r>
            <a:r>
              <a:rPr kumimoji="0" lang="tr-TR" altLang="tr-TR" sz="1400" b="0" i="0" u="none" strike="noStrike" cap="none" normalizeH="0" baseline="0" dirty="0" err="1">
                <a:ln>
                  <a:noFill/>
                </a:ln>
                <a:solidFill>
                  <a:schemeClr val="tx1"/>
                </a:solidFill>
                <a:effectLst/>
                <a:latin typeface="Kanit Light" panose="020B0604020202020204" charset="-34"/>
              </a:rPr>
              <a:t>Sampling</a:t>
            </a:r>
            <a:r>
              <a:rPr kumimoji="0" lang="tr-TR" altLang="tr-TR" sz="1400" b="0" i="0" u="none" strike="noStrike" cap="none" normalizeH="0" baseline="0" dirty="0">
                <a:ln>
                  <a:noFill/>
                </a:ln>
                <a:solidFill>
                  <a:schemeClr val="tx1"/>
                </a:solidFill>
                <a:effectLst/>
                <a:latin typeface="Kanit Light" panose="020B0604020202020204" charset="-34"/>
              </a:rPr>
              <a:t> ile Tabakalı Seçim</a:t>
            </a:r>
          </a:p>
          <a:p>
            <a:pPr marR="0" lvl="0" algn="l" defTabSz="914400" rtl="0" eaLnBrk="0" fontAlgn="base" latinLnBrk="0" hangingPunct="0">
              <a:lnSpc>
                <a:spcPct val="100000"/>
              </a:lnSpc>
              <a:spcBef>
                <a:spcPct val="0"/>
              </a:spcBef>
              <a:spcAft>
                <a:spcPct val="0"/>
              </a:spcAft>
              <a:buClrTx/>
              <a:buSzTx/>
              <a:tabLst/>
            </a:pPr>
            <a:endParaRPr kumimoji="0" lang="tr-TR" altLang="tr-TR" sz="1400" b="0" i="0" u="none" strike="noStrike" cap="none" normalizeH="0" baseline="0" dirty="0">
              <a:ln>
                <a:noFill/>
              </a:ln>
              <a:solidFill>
                <a:schemeClr val="tx1"/>
              </a:solidFill>
              <a:effectLst/>
              <a:latin typeface="Kanit Light" panose="020B0604020202020204" charset="-34"/>
            </a:endParaRPr>
          </a:p>
          <a:p>
            <a:pPr marR="0" lvl="0" algn="l" defTabSz="914400" rtl="0" eaLnBrk="0" fontAlgn="base" latinLnBrk="0" hangingPunct="0">
              <a:lnSpc>
                <a:spcPct val="100000"/>
              </a:lnSpc>
              <a:spcBef>
                <a:spcPct val="0"/>
              </a:spcBef>
              <a:spcAft>
                <a:spcPct val="0"/>
              </a:spcAft>
              <a:buClrTx/>
              <a:buSzTx/>
              <a:tabLst/>
            </a:pPr>
            <a:r>
              <a:rPr kumimoji="0" lang="tr-TR" altLang="tr-TR" sz="1400" b="1" i="0" u="none" strike="noStrike" cap="none" normalizeH="0" baseline="0" dirty="0">
                <a:ln>
                  <a:noFill/>
                </a:ln>
                <a:solidFill>
                  <a:schemeClr val="tx1"/>
                </a:solidFill>
                <a:effectLst/>
                <a:latin typeface="Kanit Light" panose="020B0604020202020204" charset="-34"/>
              </a:rPr>
              <a:t>10- Yapay Kodlama (</a:t>
            </a:r>
            <a:r>
              <a:rPr kumimoji="0" lang="tr-TR" altLang="tr-TR" sz="1400" b="1" i="0" u="none" strike="noStrike" cap="none" normalizeH="0" baseline="0" dirty="0" err="1">
                <a:ln>
                  <a:noFill/>
                </a:ln>
                <a:solidFill>
                  <a:schemeClr val="tx1"/>
                </a:solidFill>
                <a:effectLst/>
                <a:latin typeface="Kanit Light" panose="020B0604020202020204" charset="-34"/>
              </a:rPr>
              <a:t>Dummy</a:t>
            </a:r>
            <a:r>
              <a:rPr kumimoji="0" lang="tr-TR" altLang="tr-TR" sz="1400" b="1" i="0" u="none" strike="noStrike" cap="none" normalizeH="0" baseline="0" dirty="0">
                <a:ln>
                  <a:noFill/>
                </a:ln>
                <a:solidFill>
                  <a:schemeClr val="tx1"/>
                </a:solidFill>
                <a:effectLst/>
                <a:latin typeface="Kanit Light" panose="020B0604020202020204" charset="-34"/>
              </a:rPr>
              <a:t> </a:t>
            </a:r>
            <a:r>
              <a:rPr kumimoji="0" lang="tr-TR" altLang="tr-TR" sz="1400" b="1" i="0" u="none" strike="noStrike" cap="none" normalizeH="0" baseline="0" dirty="0" err="1">
                <a:ln>
                  <a:noFill/>
                </a:ln>
                <a:solidFill>
                  <a:schemeClr val="tx1"/>
                </a:solidFill>
                <a:effectLst/>
                <a:latin typeface="Kanit Light" panose="020B0604020202020204" charset="-34"/>
              </a:rPr>
              <a:t>Coding</a:t>
            </a:r>
            <a:r>
              <a:rPr kumimoji="0" lang="tr-TR" altLang="tr-TR" sz="1400" b="1" i="0" u="none" strike="noStrike" cap="none" normalizeH="0" baseline="0" dirty="0">
                <a:ln>
                  <a:noFill/>
                </a:ln>
                <a:solidFill>
                  <a:schemeClr val="tx1"/>
                </a:solidFill>
                <a:effectLst/>
                <a:latin typeface="Kanit Light" panose="020B0604020202020204" charset="-34"/>
              </a:rPr>
              <a:t>) ve Veri Normalizasyonu</a:t>
            </a:r>
            <a:endParaRPr kumimoji="0" lang="tr-TR" altLang="tr-TR" sz="1400" b="0" i="0" u="none" strike="noStrike" cap="none" normalizeH="0" baseline="0" dirty="0">
              <a:ln>
                <a:noFill/>
              </a:ln>
              <a:solidFill>
                <a:schemeClr val="tx1"/>
              </a:solidFill>
              <a:effectLst/>
              <a:latin typeface="Kanit Light" panose="020B0604020202020204" charset="-34"/>
            </a:endParaRPr>
          </a:p>
          <a:p>
            <a:pPr marR="0" lvl="0" algn="l" defTabSz="914400" rtl="0" eaLnBrk="0" fontAlgn="base" latinLnBrk="0" hangingPunct="0">
              <a:lnSpc>
                <a:spcPct val="100000"/>
              </a:lnSpc>
              <a:spcBef>
                <a:spcPct val="0"/>
              </a:spcBef>
              <a:spcAft>
                <a:spcPct val="0"/>
              </a:spcAft>
              <a:buClrTx/>
              <a:buSzTx/>
              <a:tabLst/>
            </a:pPr>
            <a:r>
              <a:rPr lang="tr-TR" altLang="tr-TR" sz="1400" dirty="0">
                <a:latin typeface="Kanit Light" panose="020B0604020202020204" charset="-34"/>
              </a:rPr>
              <a:t>	</a:t>
            </a:r>
            <a:r>
              <a:rPr kumimoji="0" lang="tr-TR" altLang="tr-TR" sz="1400" b="0" i="0" u="none" strike="noStrike" cap="none" normalizeH="0" baseline="0" dirty="0">
                <a:ln>
                  <a:noFill/>
                </a:ln>
                <a:solidFill>
                  <a:schemeClr val="tx1"/>
                </a:solidFill>
                <a:effectLst/>
                <a:latin typeface="Kanit Light" panose="020B0604020202020204" charset="-34"/>
              </a:rPr>
              <a:t>Kategorik Verilerin Sayısallaştırılması (</a:t>
            </a:r>
            <a:r>
              <a:rPr kumimoji="0" lang="tr-TR" altLang="tr-TR" sz="1400" b="0" i="0" u="none" strike="noStrike" cap="none" normalizeH="0" baseline="0" dirty="0" err="1">
                <a:ln>
                  <a:noFill/>
                </a:ln>
                <a:solidFill>
                  <a:schemeClr val="tx1"/>
                </a:solidFill>
                <a:effectLst/>
                <a:latin typeface="Kanit Light" panose="020B0604020202020204" charset="-34"/>
              </a:rPr>
              <a:t>Dummy</a:t>
            </a:r>
            <a:r>
              <a:rPr kumimoji="0" lang="tr-TR" altLang="tr-TR" sz="1400" b="0" i="0" u="none" strike="noStrike" cap="none" normalizeH="0" baseline="0" dirty="0">
                <a:ln>
                  <a:noFill/>
                </a:ln>
                <a:solidFill>
                  <a:schemeClr val="tx1"/>
                </a:solidFill>
                <a:effectLst/>
                <a:latin typeface="Kanit Light" panose="020B0604020202020204" charset="-34"/>
              </a:rPr>
              <a:t> Kodlama)</a:t>
            </a:r>
          </a:p>
          <a:p>
            <a:pPr marR="0" lvl="0" algn="l" defTabSz="914400" rtl="0" eaLnBrk="0" fontAlgn="base" latinLnBrk="0" hangingPunct="0">
              <a:lnSpc>
                <a:spcPct val="100000"/>
              </a:lnSpc>
              <a:spcBef>
                <a:spcPct val="0"/>
              </a:spcBef>
              <a:spcAft>
                <a:spcPct val="0"/>
              </a:spcAft>
              <a:buClrTx/>
              <a:buSzTx/>
              <a:tabLst/>
            </a:pPr>
            <a:r>
              <a:rPr lang="tr-TR" altLang="tr-TR" sz="1400" dirty="0">
                <a:latin typeface="Kanit Light" panose="020B0604020202020204" charset="-34"/>
              </a:rPr>
              <a:t>	</a:t>
            </a:r>
            <a:r>
              <a:rPr kumimoji="0" lang="tr-TR" altLang="tr-TR" sz="1400" b="0" i="0" u="none" strike="noStrike" cap="none" normalizeH="0" baseline="0" dirty="0" err="1">
                <a:ln>
                  <a:noFill/>
                </a:ln>
                <a:solidFill>
                  <a:schemeClr val="tx1"/>
                </a:solidFill>
                <a:effectLst/>
                <a:latin typeface="Kanit Light" panose="020B0604020202020204" charset="-34"/>
              </a:rPr>
              <a:t>Min-Maks</a:t>
            </a:r>
            <a:r>
              <a:rPr kumimoji="0" lang="tr-TR" altLang="tr-TR" sz="1400" b="0" i="0" u="none" strike="noStrike" cap="none" normalizeH="0" baseline="0" dirty="0">
                <a:ln>
                  <a:noFill/>
                </a:ln>
                <a:solidFill>
                  <a:schemeClr val="tx1"/>
                </a:solidFill>
                <a:effectLst/>
                <a:latin typeface="Kanit Light" panose="020B0604020202020204" charset="-34"/>
              </a:rPr>
              <a:t> ve Standardizasyon (Z-</a:t>
            </a:r>
            <a:r>
              <a:rPr kumimoji="0" lang="tr-TR" altLang="tr-TR" sz="1400" b="0" i="0" u="none" strike="noStrike" cap="none" normalizeH="0" baseline="0" dirty="0" err="1">
                <a:ln>
                  <a:noFill/>
                </a:ln>
                <a:solidFill>
                  <a:schemeClr val="tx1"/>
                </a:solidFill>
                <a:effectLst/>
                <a:latin typeface="Kanit Light" panose="020B0604020202020204" charset="-34"/>
              </a:rPr>
              <a:t>Score</a:t>
            </a:r>
            <a:r>
              <a:rPr kumimoji="0" lang="tr-TR" altLang="tr-TR" sz="1400" b="0" i="0" u="none" strike="noStrike" cap="none" normalizeH="0" baseline="0" dirty="0">
                <a:ln>
                  <a:noFill/>
                </a:ln>
                <a:solidFill>
                  <a:schemeClr val="tx1"/>
                </a:solidFill>
                <a:effectLst/>
                <a:latin typeface="Kanit Light" panose="020B0604020202020204" charset="-34"/>
              </a:rPr>
              <a:t>) Yöntemleri ile Normalizasyon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Kanit Light" panose="020B0604020202020204" charset="-34"/>
            </a:endParaRPr>
          </a:p>
        </p:txBody>
      </p:sp>
    </p:spTree>
    <p:extLst>
      <p:ext uri="{BB962C8B-B14F-4D97-AF65-F5344CB8AC3E}">
        <p14:creationId xmlns:p14="http://schemas.microsoft.com/office/powerpoint/2010/main" val="25291031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6EB4A-E034-7BB5-7BFA-2047A4A49CE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FF068D2-8D64-125F-B084-1BB3BDCDB628}"/>
              </a:ext>
            </a:extLst>
          </p:cNvPr>
          <p:cNvSpPr/>
          <p:nvPr/>
        </p:nvSpPr>
        <p:spPr>
          <a:xfrm>
            <a:off x="490117" y="383143"/>
            <a:ext cx="5363077"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2.1 Gerekli Kütüphanelerin Yüklenmesi</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E3712836-EABF-7598-9200-31A67E0924E8}"/>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F316A535-BD1D-539A-85D9-CAB3929C5CC9}"/>
              </a:ext>
            </a:extLst>
          </p:cNvPr>
          <p:cNvSpPr txBox="1"/>
          <p:nvPr/>
        </p:nvSpPr>
        <p:spPr>
          <a:xfrm>
            <a:off x="426033" y="1154668"/>
            <a:ext cx="13778333" cy="2259336"/>
          </a:xfrm>
          <a:prstGeom prst="rect">
            <a:avLst/>
          </a:prstGeom>
          <a:noFill/>
        </p:spPr>
        <p:txBody>
          <a:bodyPr wrap="square">
            <a:spAutoFit/>
          </a:bodyPr>
          <a:lstStyle/>
          <a:p>
            <a:pPr algn="just">
              <a:lnSpc>
                <a:spcPct val="107000"/>
              </a:lnSpc>
              <a:spcAft>
                <a:spcPts val="800"/>
              </a:spcAft>
            </a:pPr>
            <a:r>
              <a:rPr lang="tr-TR" sz="1800" kern="100" dirty="0">
                <a:effectLst/>
                <a:latin typeface="Kanit Light" panose="020B0604020202020204" charset="-34"/>
                <a:ea typeface="Aptos" panose="020B0004020202020204" pitchFamily="34" charset="0"/>
                <a:cs typeface="Times New Roman" panose="02020603050405020304" pitchFamily="18" charset="0"/>
              </a:rPr>
              <a:t>Önceki bölümlerde de vurgulandığı üzere makine öğrenmesi sürecinin önemli unsurlarından biri veridir. Makine öğrenmesi süreci veriden öğrenen modeller oluşturulmasını içerir. Makine öğrenmesi algoritmalarının veriye uygulanmasından önce ihtiyaç duyulması halinde birtakım veri ön-işleme (hazırlama) yöntemlerinden faydalanılmaktadır.</a:t>
            </a:r>
          </a:p>
          <a:p>
            <a:pPr algn="just">
              <a:lnSpc>
                <a:spcPct val="107000"/>
              </a:lnSpc>
              <a:spcAft>
                <a:spcPts val="800"/>
              </a:spcAft>
            </a:pPr>
            <a:r>
              <a:rPr lang="tr-TR" sz="1800" kern="100" dirty="0">
                <a:effectLst/>
                <a:latin typeface="Kanit Light" panose="020B0604020202020204" charset="-34"/>
                <a:ea typeface="Aptos" panose="020B0004020202020204" pitchFamily="34" charset="0"/>
                <a:cs typeface="Times New Roman" panose="02020603050405020304" pitchFamily="18" charset="0"/>
              </a:rPr>
              <a:t>Bir önceki bölümde olduğu gibi bu bölümde de </a:t>
            </a:r>
            <a:r>
              <a:rPr lang="tr-TR" sz="1800" b="1" i="1" kern="100" dirty="0" err="1">
                <a:effectLst/>
                <a:latin typeface="Kanit Light" panose="020B0604020202020204" charset="-34"/>
                <a:ea typeface="Aptos" panose="020B0004020202020204" pitchFamily="34" charset="0"/>
                <a:cs typeface="Times New Roman" panose="02020603050405020304" pitchFamily="18" charset="0"/>
              </a:rPr>
              <a:t>NumPy</a:t>
            </a:r>
            <a:r>
              <a:rPr lang="tr-TR" sz="1800" b="1" kern="100" dirty="0">
                <a:effectLst/>
                <a:latin typeface="Kanit Light" panose="020B0604020202020204" charset="-34"/>
                <a:ea typeface="Aptos" panose="020B0004020202020204" pitchFamily="34" charset="0"/>
                <a:cs typeface="Times New Roman" panose="02020603050405020304" pitchFamily="18" charset="0"/>
              </a:rPr>
              <a:t> </a:t>
            </a:r>
            <a:r>
              <a:rPr lang="tr-TR" sz="1800" kern="100" dirty="0">
                <a:effectLst/>
                <a:latin typeface="Kanit Light" panose="020B0604020202020204" charset="-34"/>
                <a:ea typeface="Aptos" panose="020B0004020202020204" pitchFamily="34" charset="0"/>
                <a:cs typeface="Times New Roman" panose="02020603050405020304" pitchFamily="18" charset="0"/>
              </a:rPr>
              <a:t>ve </a:t>
            </a:r>
            <a:r>
              <a:rPr lang="tr-TR" sz="1800" b="1" i="1" kern="100" dirty="0">
                <a:effectLst/>
                <a:latin typeface="Kanit Light" panose="020B0604020202020204" charset="-34"/>
                <a:ea typeface="Aptos" panose="020B0004020202020204" pitchFamily="34" charset="0"/>
                <a:cs typeface="Times New Roman" panose="02020603050405020304" pitchFamily="18" charset="0"/>
              </a:rPr>
              <a:t>Pandas</a:t>
            </a:r>
            <a:r>
              <a:rPr lang="tr-TR" sz="1800" kern="100" dirty="0">
                <a:effectLst/>
                <a:latin typeface="Kanit Light" panose="020B0604020202020204" charset="-34"/>
                <a:ea typeface="Aptos" panose="020B0004020202020204" pitchFamily="34" charset="0"/>
                <a:cs typeface="Times New Roman" panose="02020603050405020304" pitchFamily="18" charset="0"/>
              </a:rPr>
              <a:t> kütüphaneleri kullanılmış ve ilave olarak özellikle makine öğrenmesi analizleri için oldukça popüler bir kütüphane olan </a:t>
            </a:r>
            <a:r>
              <a:rPr lang="tr-TR" sz="1800" b="1" i="1" kern="100" dirty="0" err="1">
                <a:effectLst/>
                <a:latin typeface="Kanit Light" panose="020B0604020202020204" charset="-34"/>
                <a:ea typeface="Aptos" panose="020B0004020202020204" pitchFamily="34" charset="0"/>
                <a:cs typeface="Times New Roman" panose="02020603050405020304" pitchFamily="18" charset="0"/>
              </a:rPr>
              <a:t>Scikit-learn</a:t>
            </a:r>
            <a:r>
              <a:rPr lang="tr-TR" sz="1800" kern="100" dirty="0">
                <a:effectLst/>
                <a:latin typeface="Kanit Light" panose="020B0604020202020204" charset="-34"/>
                <a:ea typeface="Aptos" panose="020B0004020202020204" pitchFamily="34" charset="0"/>
                <a:cs typeface="Times New Roman" panose="02020603050405020304" pitchFamily="18" charset="0"/>
              </a:rPr>
              <a:t> (veri modelleme) kullanılmıştır. Bu bölümde </a:t>
            </a:r>
            <a:r>
              <a:rPr lang="tr-TR" kern="100" dirty="0">
                <a:latin typeface="Kanit Light" panose="020B0604020202020204" charset="-34"/>
                <a:ea typeface="Aptos" panose="020B0004020202020204" pitchFamily="34" charset="0"/>
                <a:cs typeface="Times New Roman" panose="02020603050405020304" pitchFamily="18" charset="0"/>
              </a:rPr>
              <a:t>r</a:t>
            </a:r>
            <a:r>
              <a:rPr lang="tr-TR" sz="1800" kern="100" dirty="0">
                <a:effectLst/>
                <a:latin typeface="Kanit Light" panose="020B0604020202020204" charset="-34"/>
                <a:ea typeface="Aptos" panose="020B0004020202020204" pitchFamily="34" charset="0"/>
                <a:cs typeface="Times New Roman" panose="02020603050405020304" pitchFamily="18" charset="0"/>
              </a:rPr>
              <a:t>astgele bir sayı elde etmek, listeden rastgele bir öğe seçmek, öğeleri rastgele karıştırmak vb. gibi rastgelelik ile ilgili işlemleri gerçekleştirebilmek için </a:t>
            </a:r>
            <a:r>
              <a:rPr lang="tr-TR" sz="1800" b="1" i="1" kern="100" dirty="0" err="1">
                <a:effectLst/>
                <a:latin typeface="Kanit Light" panose="020B0604020202020204" charset="-34"/>
                <a:ea typeface="Aptos" panose="020B0004020202020204" pitchFamily="34" charset="0"/>
                <a:cs typeface="Times New Roman" panose="02020603050405020304" pitchFamily="18" charset="0"/>
              </a:rPr>
              <a:t>random</a:t>
            </a:r>
            <a:r>
              <a:rPr lang="tr-TR" sz="1800" kern="100" dirty="0">
                <a:effectLst/>
                <a:latin typeface="Kanit Light" panose="020B0604020202020204" charset="-34"/>
                <a:ea typeface="Aptos" panose="020B0004020202020204" pitchFamily="34" charset="0"/>
                <a:cs typeface="Times New Roman" panose="02020603050405020304" pitchFamily="18" charset="0"/>
              </a:rPr>
              <a:t> modülü çağrılmıştır. Ek olarak grafik çizimi için </a:t>
            </a:r>
            <a:r>
              <a:rPr lang="tr-TR" sz="1800" b="1" kern="100" dirty="0">
                <a:effectLst/>
                <a:latin typeface="Kanit Light" panose="020B0604020202020204" charset="-34"/>
                <a:ea typeface="Aptos" panose="020B0004020202020204" pitchFamily="34" charset="0"/>
                <a:cs typeface="Times New Roman" panose="02020603050405020304" pitchFamily="18" charset="0"/>
              </a:rPr>
              <a:t>Seaborn </a:t>
            </a:r>
            <a:r>
              <a:rPr lang="tr-TR" sz="1800" kern="100" dirty="0">
                <a:effectLst/>
                <a:latin typeface="Kanit Light" panose="020B0604020202020204" charset="-34"/>
                <a:ea typeface="Aptos" panose="020B0004020202020204" pitchFamily="34" charset="0"/>
                <a:cs typeface="Times New Roman" panose="02020603050405020304" pitchFamily="18" charset="0"/>
              </a:rPr>
              <a:t>kütüphanesinden faydalanılmıştır.</a:t>
            </a:r>
          </a:p>
        </p:txBody>
      </p:sp>
      <p:pic>
        <p:nvPicPr>
          <p:cNvPr id="4" name="Resim 3">
            <a:extLst>
              <a:ext uri="{FF2B5EF4-FFF2-40B4-BE49-F238E27FC236}">
                <a16:creationId xmlns:a16="http://schemas.microsoft.com/office/drawing/2014/main" id="{54C3FCE8-F396-7D69-078A-85DE2CCAA51D}"/>
              </a:ext>
            </a:extLst>
          </p:cNvPr>
          <p:cNvPicPr>
            <a:picLocks noChangeAspect="1"/>
          </p:cNvPicPr>
          <p:nvPr/>
        </p:nvPicPr>
        <p:blipFill>
          <a:blip r:embed="rId4"/>
          <a:stretch>
            <a:fillRect/>
          </a:stretch>
        </p:blipFill>
        <p:spPr>
          <a:xfrm>
            <a:off x="872870" y="4060968"/>
            <a:ext cx="11941847" cy="2637044"/>
          </a:xfrm>
          <a:prstGeom prst="rect">
            <a:avLst/>
          </a:prstGeom>
        </p:spPr>
      </p:pic>
    </p:spTree>
    <p:extLst>
      <p:ext uri="{BB962C8B-B14F-4D97-AF65-F5344CB8AC3E}">
        <p14:creationId xmlns:p14="http://schemas.microsoft.com/office/powerpoint/2010/main" val="34678193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A38D4-1496-7CFB-E2F7-12BDF613372A}"/>
            </a:ext>
          </a:extLst>
        </p:cNvPr>
        <p:cNvGrpSpPr/>
        <p:nvPr/>
      </p:nvGrpSpPr>
      <p:grpSpPr>
        <a:xfrm>
          <a:off x="0" y="0"/>
          <a:ext cx="0" cy="0"/>
          <a:chOff x="0" y="0"/>
          <a:chExt cx="0" cy="0"/>
        </a:xfrm>
      </p:grpSpPr>
      <p:pic>
        <p:nvPicPr>
          <p:cNvPr id="11" name="Resim 10">
            <a:extLst>
              <a:ext uri="{FF2B5EF4-FFF2-40B4-BE49-F238E27FC236}">
                <a16:creationId xmlns:a16="http://schemas.microsoft.com/office/drawing/2014/main" id="{AFFBA9A7-1511-C0F9-DA13-82637249A2EF}"/>
              </a:ext>
            </a:extLst>
          </p:cNvPr>
          <p:cNvPicPr>
            <a:picLocks noChangeAspect="1"/>
          </p:cNvPicPr>
          <p:nvPr/>
        </p:nvPicPr>
        <p:blipFill>
          <a:blip r:embed="rId3"/>
          <a:stretch>
            <a:fillRect/>
          </a:stretch>
        </p:blipFill>
        <p:spPr>
          <a:xfrm>
            <a:off x="426508" y="999624"/>
            <a:ext cx="7667625" cy="5067300"/>
          </a:xfrm>
          <a:prstGeom prst="rect">
            <a:avLst/>
          </a:prstGeom>
        </p:spPr>
      </p:pic>
      <p:sp>
        <p:nvSpPr>
          <p:cNvPr id="2" name="Text 0">
            <a:extLst>
              <a:ext uri="{FF2B5EF4-FFF2-40B4-BE49-F238E27FC236}">
                <a16:creationId xmlns:a16="http://schemas.microsoft.com/office/drawing/2014/main" id="{8D834E51-C610-F00D-7208-C9AB98E6844A}"/>
              </a:ext>
            </a:extLst>
          </p:cNvPr>
          <p:cNvSpPr/>
          <p:nvPr/>
        </p:nvSpPr>
        <p:spPr>
          <a:xfrm>
            <a:off x="490117" y="383143"/>
            <a:ext cx="5363077"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2.2 Veri Okuma</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B9CF7890-CC90-FDED-2799-9370133535BF}"/>
              </a:ext>
            </a:extLst>
          </p:cNvPr>
          <p:cNvPicPr>
            <a:picLocks noChangeAspect="1"/>
          </p:cNvPicPr>
          <p:nvPr/>
        </p:nvPicPr>
        <p:blipFill>
          <a:blip r:embed="rId4"/>
          <a:stretch>
            <a:fillRect/>
          </a:stretch>
        </p:blipFill>
        <p:spPr>
          <a:xfrm>
            <a:off x="13525500" y="228600"/>
            <a:ext cx="876300" cy="540306"/>
          </a:xfrm>
          <a:prstGeom prst="rect">
            <a:avLst/>
          </a:prstGeom>
        </p:spPr>
      </p:pic>
      <p:pic>
        <p:nvPicPr>
          <p:cNvPr id="9" name="Resim 8">
            <a:extLst>
              <a:ext uri="{FF2B5EF4-FFF2-40B4-BE49-F238E27FC236}">
                <a16:creationId xmlns:a16="http://schemas.microsoft.com/office/drawing/2014/main" id="{8184EF0F-95C5-ADC1-59D2-7C2393A1CD9F}"/>
              </a:ext>
            </a:extLst>
          </p:cNvPr>
          <p:cNvPicPr>
            <a:picLocks noChangeAspect="1"/>
          </p:cNvPicPr>
          <p:nvPr/>
        </p:nvPicPr>
        <p:blipFill>
          <a:blip r:embed="rId5"/>
          <a:srcRect l="3507" t="2258" b="3198"/>
          <a:stretch/>
        </p:blipFill>
        <p:spPr>
          <a:xfrm>
            <a:off x="4126283" y="6066924"/>
            <a:ext cx="9399217" cy="2128509"/>
          </a:xfrm>
          <a:prstGeom prst="rect">
            <a:avLst/>
          </a:prstGeom>
        </p:spPr>
      </p:pic>
      <p:sp>
        <p:nvSpPr>
          <p:cNvPr id="13" name="Metin kutusu 12">
            <a:extLst>
              <a:ext uri="{FF2B5EF4-FFF2-40B4-BE49-F238E27FC236}">
                <a16:creationId xmlns:a16="http://schemas.microsoft.com/office/drawing/2014/main" id="{0D3DBA60-7976-FAC3-231F-4B39E25DB188}"/>
              </a:ext>
            </a:extLst>
          </p:cNvPr>
          <p:cNvSpPr txBox="1"/>
          <p:nvPr/>
        </p:nvSpPr>
        <p:spPr>
          <a:xfrm>
            <a:off x="8094133" y="1187672"/>
            <a:ext cx="6888480" cy="3416320"/>
          </a:xfrm>
          <a:prstGeom prst="rect">
            <a:avLst/>
          </a:prstGeom>
          <a:noFill/>
        </p:spPr>
        <p:txBody>
          <a:bodyPr wrap="square">
            <a:spAutoFit/>
          </a:bodyPr>
          <a:lstStyle/>
          <a:p>
            <a:pPr marL="285750" indent="-285750">
              <a:buFont typeface="Arial" panose="020B0604020202020204" pitchFamily="34" charset="0"/>
              <a:buChar char="•"/>
            </a:pPr>
            <a:r>
              <a:rPr lang="tr-TR">
                <a:latin typeface="Kanit Light" panose="020B0604020202020204" charset="-34"/>
              </a:rPr>
              <a:t>Google Drive’ı bağlayarak </a:t>
            </a:r>
            <a:r>
              <a:rPr lang="tr-TR" b="1" i="1">
                <a:latin typeface="Kanit Light" panose="020B0604020202020204" charset="-34"/>
              </a:rPr>
              <a:t>(mount) </a:t>
            </a:r>
            <a:r>
              <a:rPr lang="tr-TR">
                <a:latin typeface="Kanit Light" panose="020B0604020202020204" charset="-34"/>
              </a:rPr>
              <a:t>veri setinin bulunduğu klasöre erişeceğiz.</a:t>
            </a:r>
          </a:p>
          <a:p>
            <a:pPr marL="285750" indent="-285750">
              <a:buFont typeface="Arial" panose="020B0604020202020204" pitchFamily="34" charset="0"/>
              <a:buChar char="•"/>
            </a:pPr>
            <a:endParaRPr lang="tr-TR">
              <a:latin typeface="Kanit Light" panose="020B0604020202020204" charset="-34"/>
            </a:endParaRPr>
          </a:p>
          <a:p>
            <a:pPr marL="285750" indent="-285750">
              <a:buFont typeface="Arial" panose="020B0604020202020204" pitchFamily="34" charset="0"/>
              <a:buChar char="•"/>
            </a:pPr>
            <a:r>
              <a:rPr lang="tr-TR" b="1" i="1">
                <a:latin typeface="Kanit Light" panose="020B0604020202020204" charset="-34"/>
              </a:rPr>
              <a:t>auto-mpg.data </a:t>
            </a:r>
            <a:r>
              <a:rPr lang="tr-TR">
                <a:latin typeface="Kanit Light" panose="020B0604020202020204" charset="-34"/>
              </a:rPr>
              <a:t>dosyasını, pandas’ın </a:t>
            </a:r>
            <a:r>
              <a:rPr lang="tr-TR" b="1" i="1">
                <a:latin typeface="Kanit Light" panose="020B0604020202020204" charset="-34"/>
              </a:rPr>
              <a:t>read_csv </a:t>
            </a:r>
            <a:r>
              <a:rPr lang="tr-TR">
                <a:latin typeface="Kanit Light" panose="020B0604020202020204" charset="-34"/>
              </a:rPr>
              <a:t>fonksiyonunu kullanarak okuyacağız.</a:t>
            </a:r>
          </a:p>
          <a:p>
            <a:pPr marL="285750" indent="-285750">
              <a:buFont typeface="Arial" panose="020B0604020202020204" pitchFamily="34" charset="0"/>
              <a:buChar char="•"/>
            </a:pPr>
            <a:endParaRPr lang="tr-TR">
              <a:latin typeface="Kanit Light" panose="020B0604020202020204" charset="-34"/>
            </a:endParaRPr>
          </a:p>
          <a:p>
            <a:pPr marL="285750" indent="-285750">
              <a:buFont typeface="Arial" panose="020B0604020202020204" pitchFamily="34" charset="0"/>
              <a:buChar char="•"/>
            </a:pPr>
            <a:r>
              <a:rPr lang="tr-TR">
                <a:latin typeface="Kanit Light" panose="020B0604020202020204" charset="-34"/>
              </a:rPr>
              <a:t>Dosyada başlık </a:t>
            </a:r>
            <a:r>
              <a:rPr lang="tr-TR" b="1" i="1">
                <a:latin typeface="Kanit Light" panose="020B0604020202020204" charset="-34"/>
              </a:rPr>
              <a:t>(header) </a:t>
            </a:r>
            <a:r>
              <a:rPr lang="tr-TR">
                <a:latin typeface="Kanit Light" panose="020B0604020202020204" charset="-34"/>
              </a:rPr>
              <a:t>bulunmadığı için names parametresiyle sütun isimlerini manuel tanımlayacağız.</a:t>
            </a:r>
          </a:p>
          <a:p>
            <a:pPr marL="285750" indent="-285750">
              <a:buFont typeface="Arial" panose="020B0604020202020204" pitchFamily="34" charset="0"/>
              <a:buChar char="•"/>
            </a:pPr>
            <a:endParaRPr lang="tr-TR">
              <a:latin typeface="Kanit Light" panose="020B0604020202020204" charset="-34"/>
            </a:endParaRPr>
          </a:p>
          <a:p>
            <a:pPr marL="285750" indent="-285750">
              <a:buFont typeface="Arial" panose="020B0604020202020204" pitchFamily="34" charset="0"/>
              <a:buChar char="•"/>
            </a:pPr>
            <a:r>
              <a:rPr lang="tr-TR">
                <a:latin typeface="Kanit Light" panose="020B0604020202020204" charset="-34"/>
              </a:rPr>
              <a:t>Veri setinin sütun veri tiplerini </a:t>
            </a:r>
            <a:r>
              <a:rPr lang="tr-TR" b="1" i="1">
                <a:latin typeface="Kanit Light" panose="020B0604020202020204" charset="-34"/>
              </a:rPr>
              <a:t>(dtypes) </a:t>
            </a:r>
            <a:r>
              <a:rPr lang="tr-TR">
                <a:latin typeface="Kanit Light" panose="020B0604020202020204" charset="-34"/>
              </a:rPr>
              <a:t>inceleyeceğiz.</a:t>
            </a:r>
          </a:p>
          <a:p>
            <a:pPr marL="285750" indent="-285750">
              <a:buFont typeface="Arial" panose="020B0604020202020204" pitchFamily="34" charset="0"/>
              <a:buChar char="•"/>
            </a:pPr>
            <a:endParaRPr lang="tr-TR">
              <a:latin typeface="Kanit Light" panose="020B0604020202020204" charset="-34"/>
            </a:endParaRPr>
          </a:p>
          <a:p>
            <a:pPr marL="285750" indent="-285750">
              <a:buFont typeface="Arial" panose="020B0604020202020204" pitchFamily="34" charset="0"/>
              <a:buChar char="•"/>
            </a:pPr>
            <a:r>
              <a:rPr lang="tr-TR">
                <a:latin typeface="Kanit Light" panose="020B0604020202020204" charset="-34"/>
              </a:rPr>
              <a:t>Ayrıca </a:t>
            </a:r>
            <a:r>
              <a:rPr lang="tr-TR" b="1" i="1">
                <a:latin typeface="Kanit Light" panose="020B0604020202020204" charset="-34"/>
              </a:rPr>
              <a:t>head() </a:t>
            </a:r>
            <a:r>
              <a:rPr lang="tr-TR">
                <a:latin typeface="Kanit Light" panose="020B0604020202020204" charset="-34"/>
              </a:rPr>
              <a:t>fonksiyonuyla veri içeriğine hızlıca göz atacağız.</a:t>
            </a:r>
          </a:p>
        </p:txBody>
      </p:sp>
    </p:spTree>
    <p:extLst>
      <p:ext uri="{BB962C8B-B14F-4D97-AF65-F5344CB8AC3E}">
        <p14:creationId xmlns:p14="http://schemas.microsoft.com/office/powerpoint/2010/main" val="5725737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55B2A-AD02-5C74-3A68-0264594E1B5D}"/>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038BA604-64A2-D42D-5E08-24111A6338C4}"/>
              </a:ext>
            </a:extLst>
          </p:cNvPr>
          <p:cNvPicPr>
            <a:picLocks noChangeAspect="1"/>
          </p:cNvPicPr>
          <p:nvPr/>
        </p:nvPicPr>
        <p:blipFill>
          <a:blip r:embed="rId3"/>
          <a:stretch>
            <a:fillRect/>
          </a:stretch>
        </p:blipFill>
        <p:spPr>
          <a:xfrm>
            <a:off x="13525500" y="228600"/>
            <a:ext cx="876300" cy="540306"/>
          </a:xfrm>
          <a:prstGeom prst="rect">
            <a:avLst/>
          </a:prstGeom>
        </p:spPr>
      </p:pic>
      <p:pic>
        <p:nvPicPr>
          <p:cNvPr id="5" name="Resim 4">
            <a:extLst>
              <a:ext uri="{FF2B5EF4-FFF2-40B4-BE49-F238E27FC236}">
                <a16:creationId xmlns:a16="http://schemas.microsoft.com/office/drawing/2014/main" id="{092D99C2-A30B-4EA1-E482-986DC2410EFE}"/>
              </a:ext>
            </a:extLst>
          </p:cNvPr>
          <p:cNvPicPr>
            <a:picLocks noChangeAspect="1"/>
          </p:cNvPicPr>
          <p:nvPr/>
        </p:nvPicPr>
        <p:blipFill>
          <a:blip r:embed="rId4"/>
          <a:stretch>
            <a:fillRect/>
          </a:stretch>
        </p:blipFill>
        <p:spPr>
          <a:xfrm>
            <a:off x="595867" y="3203567"/>
            <a:ext cx="10031747" cy="2636282"/>
          </a:xfrm>
          <a:prstGeom prst="rect">
            <a:avLst/>
          </a:prstGeom>
        </p:spPr>
      </p:pic>
      <p:pic>
        <p:nvPicPr>
          <p:cNvPr id="4" name="Resim 3">
            <a:extLst>
              <a:ext uri="{FF2B5EF4-FFF2-40B4-BE49-F238E27FC236}">
                <a16:creationId xmlns:a16="http://schemas.microsoft.com/office/drawing/2014/main" id="{0BB0D61D-1AB0-82EA-BC7F-4773B4B8F5F4}"/>
              </a:ext>
            </a:extLst>
          </p:cNvPr>
          <p:cNvPicPr>
            <a:picLocks noChangeAspect="1"/>
          </p:cNvPicPr>
          <p:nvPr/>
        </p:nvPicPr>
        <p:blipFill>
          <a:blip r:embed="rId5"/>
          <a:srcRect l="58791"/>
          <a:stretch/>
        </p:blipFill>
        <p:spPr>
          <a:xfrm>
            <a:off x="10204704" y="3560911"/>
            <a:ext cx="1309116" cy="2265879"/>
          </a:xfrm>
          <a:prstGeom prst="rect">
            <a:avLst/>
          </a:prstGeom>
        </p:spPr>
      </p:pic>
      <p:sp>
        <p:nvSpPr>
          <p:cNvPr id="11" name="Metin kutusu 10">
            <a:extLst>
              <a:ext uri="{FF2B5EF4-FFF2-40B4-BE49-F238E27FC236}">
                <a16:creationId xmlns:a16="http://schemas.microsoft.com/office/drawing/2014/main" id="{09E57B16-07C1-14B1-B04F-90DD83089352}"/>
              </a:ext>
            </a:extLst>
          </p:cNvPr>
          <p:cNvSpPr txBox="1"/>
          <p:nvPr/>
        </p:nvSpPr>
        <p:spPr>
          <a:xfrm>
            <a:off x="481094" y="1233582"/>
            <a:ext cx="12922486" cy="2031325"/>
          </a:xfrm>
          <a:prstGeom prst="rect">
            <a:avLst/>
          </a:prstGeom>
          <a:noFill/>
        </p:spPr>
        <p:txBody>
          <a:bodyPr wrap="square">
            <a:spAutoFit/>
          </a:bodyPr>
          <a:lstStyle/>
          <a:p>
            <a:r>
              <a:rPr lang="tr-TR" sz="1800" kern="100">
                <a:effectLst/>
                <a:latin typeface="Kanit Light" panose="020B0604020202020204" charset="-34"/>
                <a:ea typeface="Aptos" panose="020B0004020202020204" pitchFamily="34" charset="0"/>
                <a:cs typeface="Times New Roman" panose="02020603050405020304" pitchFamily="18" charset="0"/>
              </a:rPr>
              <a:t>Bu bölümde analizlerde araç özelliklerine ilişkin bir veri seti (</a:t>
            </a:r>
            <a:r>
              <a:rPr lang="tr-TR" sz="1800" i="1" kern="100">
                <a:effectLst/>
                <a:latin typeface="Kanit Light" panose="020B0604020202020204" charset="-34"/>
                <a:ea typeface="Aptos" panose="020B0004020202020204" pitchFamily="34" charset="0"/>
                <a:cs typeface="Times New Roman" panose="02020603050405020304" pitchFamily="18" charset="0"/>
              </a:rPr>
              <a:t>auto-mpg.data</a:t>
            </a:r>
            <a:r>
              <a:rPr lang="tr-TR" sz="1800" kern="100">
                <a:effectLst/>
                <a:latin typeface="Kanit Light" panose="020B0604020202020204" charset="-34"/>
                <a:ea typeface="Aptos" panose="020B0004020202020204" pitchFamily="34" charset="0"/>
                <a:cs typeface="Times New Roman" panose="02020603050405020304" pitchFamily="18" charset="0"/>
              </a:rPr>
              <a:t>) kullanılmıştır </a:t>
            </a:r>
            <a:r>
              <a:rPr lang="tr-TR" sz="1800" u="sng" kern="100">
                <a:solidFill>
                  <a:srgbClr val="467886"/>
                </a:solidFill>
                <a:effectLst/>
                <a:latin typeface="Kanit Light" panose="020B0604020202020204" charset="-34"/>
                <a:ea typeface="Aptos" panose="020B0004020202020204" pitchFamily="34" charset="0"/>
                <a:cs typeface="Times New Roman" panose="02020603050405020304" pitchFamily="18" charset="0"/>
                <a:hlinkClick r:id="rId6"/>
              </a:rPr>
              <a:t>https://archive.ics.uci.edu/dataset/9</a:t>
            </a:r>
            <a:r>
              <a:rPr lang="tr-TR" sz="1800" kern="100">
                <a:effectLst/>
                <a:latin typeface="Kanit Light" panose="020B0604020202020204" charset="-34"/>
                <a:ea typeface="Aptos" panose="020B0004020202020204" pitchFamily="34" charset="0"/>
                <a:cs typeface="Times New Roman" panose="02020603050405020304" pitchFamily="18" charset="0"/>
              </a:rPr>
              <a:t>.</a:t>
            </a:r>
          </a:p>
          <a:p>
            <a:r>
              <a:rPr lang="tr-TR" sz="1800" kern="100">
                <a:effectLst/>
                <a:latin typeface="Kanit Light" panose="020B0604020202020204" charset="-34"/>
                <a:ea typeface="Aptos" panose="020B0004020202020204" pitchFamily="34" charset="0"/>
                <a:cs typeface="Times New Roman" panose="02020603050405020304" pitchFamily="18" charset="0"/>
              </a:rPr>
              <a:t> Veri setinde;</a:t>
            </a:r>
          </a:p>
          <a:p>
            <a:pPr marL="285750" indent="-285750">
              <a:buFont typeface="Arial" panose="020B0604020202020204" pitchFamily="34" charset="0"/>
              <a:buChar char="•"/>
            </a:pPr>
            <a:r>
              <a:rPr lang="tr-TR" sz="1800" i="1" kern="100">
                <a:solidFill>
                  <a:srgbClr val="0070C0"/>
                </a:solidFill>
                <a:effectLst/>
                <a:latin typeface="Kanit Light" panose="020B0604020202020204" charset="-34"/>
                <a:ea typeface="Aptos" panose="020B0004020202020204" pitchFamily="34" charset="0"/>
                <a:cs typeface="Times New Roman" panose="02020603050405020304" pitchFamily="18" charset="0"/>
              </a:rPr>
              <a:t>3 ayrık</a:t>
            </a:r>
            <a:r>
              <a:rPr lang="tr-TR" sz="1800" kern="100">
                <a:effectLst/>
                <a:latin typeface="Kanit Light" panose="020B0604020202020204" charset="-34"/>
                <a:ea typeface="Aptos" panose="020B0004020202020204" pitchFamily="34" charset="0"/>
                <a:cs typeface="Times New Roman" panose="02020603050405020304" pitchFamily="18" charset="0"/>
              </a:rPr>
              <a:t>, </a:t>
            </a:r>
          </a:p>
          <a:p>
            <a:pPr marL="285750" indent="-285750">
              <a:buFont typeface="Arial" panose="020B0604020202020204" pitchFamily="34" charset="0"/>
              <a:buChar char="•"/>
            </a:pPr>
            <a:r>
              <a:rPr lang="tr-TR" sz="1800" kern="100">
                <a:solidFill>
                  <a:srgbClr val="0070C0"/>
                </a:solidFill>
                <a:effectLst/>
                <a:latin typeface="Kanit Light" panose="020B0604020202020204" charset="-34"/>
                <a:ea typeface="Aptos" panose="020B0004020202020204" pitchFamily="34" charset="0"/>
                <a:cs typeface="Times New Roman" panose="02020603050405020304" pitchFamily="18" charset="0"/>
              </a:rPr>
              <a:t>5 sürekli nümerik nitelik </a:t>
            </a:r>
          </a:p>
          <a:p>
            <a:pPr marL="285750" indent="-285750">
              <a:buFont typeface="Arial" panose="020B0604020202020204" pitchFamily="34" charset="0"/>
              <a:buChar char="•"/>
            </a:pPr>
            <a:r>
              <a:rPr lang="tr-TR" sz="1800" i="1" kern="100">
                <a:solidFill>
                  <a:srgbClr val="0070C0"/>
                </a:solidFill>
                <a:effectLst/>
                <a:latin typeface="Kanit Light" panose="020B0604020202020204" charset="-34"/>
                <a:ea typeface="Aptos" panose="020B0004020202020204" pitchFamily="34" charset="0"/>
                <a:cs typeface="Times New Roman" panose="02020603050405020304" pitchFamily="18" charset="0"/>
              </a:rPr>
              <a:t>1 adet metin tipinde </a:t>
            </a:r>
            <a:r>
              <a:rPr lang="tr-TR" sz="1800" kern="100">
                <a:effectLst/>
                <a:latin typeface="Kanit Light" panose="020B0604020202020204" charset="-34"/>
                <a:ea typeface="Aptos" panose="020B0004020202020204" pitchFamily="34" charset="0"/>
                <a:cs typeface="Times New Roman" panose="02020603050405020304" pitchFamily="18" charset="0"/>
              </a:rPr>
              <a:t>nitelik bulunmaktadır. </a:t>
            </a:r>
          </a:p>
          <a:p>
            <a:r>
              <a:rPr lang="tr-TR" sz="1800" kern="100">
                <a:effectLst/>
                <a:latin typeface="Kanit Light" panose="020B0604020202020204" charset="-34"/>
                <a:ea typeface="Aptos" panose="020B0004020202020204" pitchFamily="34" charset="0"/>
                <a:cs typeface="Times New Roman" panose="02020603050405020304" pitchFamily="18" charset="0"/>
              </a:rPr>
              <a:t>Veri setindeki ilk nitelik, galon başına mil cinsinden şehir içinde yakıt tüketimi verisidir </a:t>
            </a:r>
            <a:r>
              <a:rPr lang="tr-TR" sz="1800" b="1" i="1" kern="100">
                <a:effectLst/>
                <a:latin typeface="Kanit Light" panose="020B0604020202020204" charset="-34"/>
                <a:ea typeface="Aptos" panose="020B0004020202020204" pitchFamily="34" charset="0"/>
                <a:cs typeface="Times New Roman" panose="02020603050405020304" pitchFamily="18" charset="0"/>
              </a:rPr>
              <a:t>(mpg)</a:t>
            </a:r>
            <a:endParaRPr lang="tr-TR">
              <a:latin typeface="Kanit Light" panose="020B0604020202020204" charset="-34"/>
            </a:endParaRPr>
          </a:p>
        </p:txBody>
      </p:sp>
      <p:sp>
        <p:nvSpPr>
          <p:cNvPr id="13" name="Text 0">
            <a:extLst>
              <a:ext uri="{FF2B5EF4-FFF2-40B4-BE49-F238E27FC236}">
                <a16:creationId xmlns:a16="http://schemas.microsoft.com/office/drawing/2014/main" id="{6471C162-5999-8676-32F6-69C83AC906ED}"/>
              </a:ext>
            </a:extLst>
          </p:cNvPr>
          <p:cNvSpPr/>
          <p:nvPr/>
        </p:nvSpPr>
        <p:spPr>
          <a:xfrm>
            <a:off x="481094" y="298524"/>
            <a:ext cx="5363077"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2.2 Veri Okuma</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2" name="Image 0" descr="preencoded.png">
            <a:extLst>
              <a:ext uri="{FF2B5EF4-FFF2-40B4-BE49-F238E27FC236}">
                <a16:creationId xmlns:a16="http://schemas.microsoft.com/office/drawing/2014/main" id="{2615C803-9287-364B-7450-6DF205AA26A5}"/>
              </a:ext>
            </a:extLst>
          </p:cNvPr>
          <p:cNvPicPr>
            <a:picLocks noChangeAspect="1"/>
          </p:cNvPicPr>
          <p:nvPr/>
        </p:nvPicPr>
        <p:blipFill>
          <a:blip r:embed="rId7"/>
          <a:stretch>
            <a:fillRect/>
          </a:stretch>
        </p:blipFill>
        <p:spPr>
          <a:xfrm>
            <a:off x="1949020" y="6101001"/>
            <a:ext cx="6902531" cy="17900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46706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FB7BD-1591-7947-E87E-2283BF94CF7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FD60B07-1168-101D-257F-99AEC9B805E8}"/>
              </a:ext>
            </a:extLst>
          </p:cNvPr>
          <p:cNvSpPr/>
          <p:nvPr/>
        </p:nvSpPr>
        <p:spPr>
          <a:xfrm>
            <a:off x="490117" y="383143"/>
            <a:ext cx="10711283"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2.3 Eksik Veri Tamamlama (Missing Data Imputation)</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E79CCBF3-50A4-739C-6510-C8EB0C89BD1E}"/>
              </a:ext>
            </a:extLst>
          </p:cNvPr>
          <p:cNvPicPr>
            <a:picLocks noChangeAspect="1"/>
          </p:cNvPicPr>
          <p:nvPr/>
        </p:nvPicPr>
        <p:blipFill>
          <a:blip r:embed="rId3"/>
          <a:stretch>
            <a:fillRect/>
          </a:stretch>
        </p:blipFill>
        <p:spPr>
          <a:xfrm>
            <a:off x="13525500" y="228600"/>
            <a:ext cx="876300" cy="540306"/>
          </a:xfrm>
          <a:prstGeom prst="rect">
            <a:avLst/>
          </a:prstGeom>
        </p:spPr>
      </p:pic>
      <p:sp>
        <p:nvSpPr>
          <p:cNvPr id="4" name="Metin kutusu 3">
            <a:extLst>
              <a:ext uri="{FF2B5EF4-FFF2-40B4-BE49-F238E27FC236}">
                <a16:creationId xmlns:a16="http://schemas.microsoft.com/office/drawing/2014/main" id="{239B241C-9AD5-C809-3292-3FCD883D3E73}"/>
              </a:ext>
            </a:extLst>
          </p:cNvPr>
          <p:cNvSpPr txBox="1"/>
          <p:nvPr/>
        </p:nvSpPr>
        <p:spPr>
          <a:xfrm>
            <a:off x="406072" y="1190838"/>
            <a:ext cx="13696950" cy="1200329"/>
          </a:xfrm>
          <a:prstGeom prst="rect">
            <a:avLst/>
          </a:prstGeom>
          <a:noFill/>
        </p:spPr>
        <p:txBody>
          <a:bodyPr wrap="square">
            <a:spAutoFit/>
          </a:bodyPr>
          <a:lstStyle/>
          <a:p>
            <a:pPr algn="just"/>
            <a:r>
              <a:rPr lang="tr-TR">
                <a:latin typeface="Kanit Light" panose="020B0604020202020204" charset="-34"/>
              </a:rPr>
              <a:t>Genellikle veri setindeki eksik veriler Python’da </a:t>
            </a:r>
            <a:r>
              <a:rPr lang="tr-TR" b="1" i="1">
                <a:latin typeface="Kanit Light" panose="020B0604020202020204" charset="-34"/>
              </a:rPr>
              <a:t>NaN</a:t>
            </a:r>
            <a:r>
              <a:rPr lang="tr-TR" b="1">
                <a:latin typeface="Kanit Light" panose="020B0604020202020204" charset="-34"/>
              </a:rPr>
              <a:t> (not a </a:t>
            </a:r>
            <a:r>
              <a:rPr lang="tr-TR" b="1" err="1">
                <a:latin typeface="Kanit Light" panose="020B0604020202020204" charset="-34"/>
              </a:rPr>
              <a:t>number</a:t>
            </a:r>
            <a:r>
              <a:rPr lang="tr-TR" b="1">
                <a:latin typeface="Kanit Light" panose="020B0604020202020204" charset="-34"/>
              </a:rPr>
              <a:t>) </a:t>
            </a:r>
            <a:r>
              <a:rPr lang="tr-TR">
                <a:latin typeface="Kanit Light" panose="020B0604020202020204" charset="-34"/>
              </a:rPr>
              <a:t>ile gösterilmektedir. Bu nedenle </a:t>
            </a:r>
            <a:r>
              <a:rPr lang="tr-TR" b="1" err="1">
                <a:latin typeface="Kanit Light" panose="020B0604020202020204" charset="-34"/>
              </a:rPr>
              <a:t>horsepower</a:t>
            </a:r>
            <a:r>
              <a:rPr lang="tr-TR" b="1">
                <a:latin typeface="Kanit Light" panose="020B0604020202020204" charset="-34"/>
              </a:rPr>
              <a:t> </a:t>
            </a:r>
            <a:r>
              <a:rPr lang="tr-TR">
                <a:latin typeface="Kanit Light" panose="020B0604020202020204" charset="-34"/>
              </a:rPr>
              <a:t>niteliğindeki soru işareti (?) ile verilen değerler yerine </a:t>
            </a:r>
            <a:r>
              <a:rPr lang="tr-TR" b="1" err="1">
                <a:latin typeface="Kanit Light" panose="020B0604020202020204" charset="-34"/>
              </a:rPr>
              <a:t>np.nan</a:t>
            </a:r>
            <a:r>
              <a:rPr lang="tr-TR" b="1">
                <a:latin typeface="Kanit Light" panose="020B0604020202020204" charset="-34"/>
              </a:rPr>
              <a:t> </a:t>
            </a:r>
            <a:r>
              <a:rPr lang="tr-TR">
                <a:latin typeface="Kanit Light" panose="020B0604020202020204" charset="-34"/>
              </a:rPr>
              <a:t>atanmıştır. Ardından </a:t>
            </a:r>
            <a:r>
              <a:rPr lang="tr-TR" b="1" err="1">
                <a:latin typeface="Kanit Light" panose="020B0604020202020204" charset="-34"/>
              </a:rPr>
              <a:t>horsepowe</a:t>
            </a:r>
            <a:r>
              <a:rPr lang="tr-TR" err="1">
                <a:latin typeface="Kanit Light" panose="020B0604020202020204" charset="-34"/>
              </a:rPr>
              <a:t>r</a:t>
            </a:r>
            <a:r>
              <a:rPr lang="tr-TR">
                <a:latin typeface="Kanit Light" panose="020B0604020202020204" charset="-34"/>
              </a:rPr>
              <a:t> niteliğinin veri tipi </a:t>
            </a:r>
            <a:r>
              <a:rPr lang="tr-TR" b="1" err="1">
                <a:latin typeface="Kanit Light" panose="020B0604020202020204" charset="-34"/>
              </a:rPr>
              <a:t>DataFrame</a:t>
            </a:r>
            <a:r>
              <a:rPr lang="tr-TR">
                <a:latin typeface="Kanit Light" panose="020B0604020202020204" charset="-34"/>
              </a:rPr>
              <a:t> nesnesine özgü </a:t>
            </a:r>
            <a:r>
              <a:rPr lang="tr-TR" b="1">
                <a:latin typeface="Kanit Light" panose="020B0604020202020204" charset="-34"/>
              </a:rPr>
              <a:t>.</a:t>
            </a:r>
            <a:r>
              <a:rPr lang="tr-TR" b="1" err="1">
                <a:latin typeface="Kanit Light" panose="020B0604020202020204" charset="-34"/>
              </a:rPr>
              <a:t>astype</a:t>
            </a:r>
            <a:r>
              <a:rPr lang="tr-TR" b="1">
                <a:latin typeface="Kanit Light" panose="020B0604020202020204" charset="-34"/>
              </a:rPr>
              <a:t>() </a:t>
            </a:r>
            <a:r>
              <a:rPr lang="tr-TR">
                <a:latin typeface="Kanit Light" panose="020B0604020202020204" charset="-34"/>
              </a:rPr>
              <a:t>fonksiyonu yardımı ile float64’e dönüştürülmüştür. </a:t>
            </a:r>
            <a:r>
              <a:rPr lang="tr-TR" b="1">
                <a:latin typeface="Kanit Light" panose="020B0604020202020204" charset="-34"/>
              </a:rPr>
              <a:t>float64</a:t>
            </a:r>
            <a:r>
              <a:rPr lang="tr-TR">
                <a:latin typeface="Kanit Light" panose="020B0604020202020204" charset="-34"/>
              </a:rPr>
              <a:t> dışında </a:t>
            </a:r>
            <a:r>
              <a:rPr lang="tr-TR" b="1">
                <a:latin typeface="Kanit Light" panose="020B0604020202020204" charset="-34"/>
              </a:rPr>
              <a:t>object, int64, bool, </a:t>
            </a:r>
            <a:r>
              <a:rPr lang="tr-TR" b="1" err="1">
                <a:latin typeface="Kanit Light" panose="020B0604020202020204" charset="-34"/>
              </a:rPr>
              <a:t>category</a:t>
            </a:r>
            <a:r>
              <a:rPr lang="tr-TR">
                <a:latin typeface="Kanit Light" panose="020B0604020202020204" charset="-34"/>
              </a:rPr>
              <a:t> gibi veri tipleri de ihtiyaca uygun biçimde tercih edilebilir. </a:t>
            </a:r>
          </a:p>
        </p:txBody>
      </p:sp>
      <p:pic>
        <p:nvPicPr>
          <p:cNvPr id="17" name="Resim 16">
            <a:extLst>
              <a:ext uri="{FF2B5EF4-FFF2-40B4-BE49-F238E27FC236}">
                <a16:creationId xmlns:a16="http://schemas.microsoft.com/office/drawing/2014/main" id="{62E8D026-9F2F-9146-C0DF-4832B52A08F9}"/>
              </a:ext>
            </a:extLst>
          </p:cNvPr>
          <p:cNvPicPr>
            <a:picLocks noChangeAspect="1"/>
          </p:cNvPicPr>
          <p:nvPr/>
        </p:nvPicPr>
        <p:blipFill>
          <a:blip r:embed="rId4"/>
          <a:srcRect b="53284"/>
          <a:stretch/>
        </p:blipFill>
        <p:spPr>
          <a:xfrm>
            <a:off x="406072" y="2495763"/>
            <a:ext cx="14067319" cy="2065102"/>
          </a:xfrm>
          <a:prstGeom prst="rect">
            <a:avLst/>
          </a:prstGeom>
        </p:spPr>
      </p:pic>
      <p:pic>
        <p:nvPicPr>
          <p:cNvPr id="19" name="Resim 18">
            <a:extLst>
              <a:ext uri="{FF2B5EF4-FFF2-40B4-BE49-F238E27FC236}">
                <a16:creationId xmlns:a16="http://schemas.microsoft.com/office/drawing/2014/main" id="{2D98E5DC-1CA8-5BDC-9523-E3432AAE532C}"/>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rcRect t="48599"/>
          <a:stretch/>
        </p:blipFill>
        <p:spPr>
          <a:xfrm>
            <a:off x="406072" y="4979319"/>
            <a:ext cx="14067319" cy="2272228"/>
          </a:xfrm>
          <a:prstGeom prst="rect">
            <a:avLst/>
          </a:prstGeom>
        </p:spPr>
      </p:pic>
      <p:pic>
        <p:nvPicPr>
          <p:cNvPr id="5" name="Resim 4">
            <a:extLst>
              <a:ext uri="{FF2B5EF4-FFF2-40B4-BE49-F238E27FC236}">
                <a16:creationId xmlns:a16="http://schemas.microsoft.com/office/drawing/2014/main" id="{C841F8A7-3377-E5EE-BCFE-74638C132AD8}"/>
              </a:ext>
            </a:extLst>
          </p:cNvPr>
          <p:cNvPicPr>
            <a:picLocks noChangeAspect="1"/>
          </p:cNvPicPr>
          <p:nvPr/>
        </p:nvPicPr>
        <p:blipFill>
          <a:blip r:embed="rId7"/>
          <a:stretch>
            <a:fillRect/>
          </a:stretch>
        </p:blipFill>
        <p:spPr>
          <a:xfrm>
            <a:off x="7671681" y="2935815"/>
            <a:ext cx="4655786" cy="464128"/>
          </a:xfrm>
          <a:prstGeom prst="rect">
            <a:avLst/>
          </a:prstGeom>
        </p:spPr>
      </p:pic>
    </p:spTree>
    <p:extLst>
      <p:ext uri="{BB962C8B-B14F-4D97-AF65-F5344CB8AC3E}">
        <p14:creationId xmlns:p14="http://schemas.microsoft.com/office/powerpoint/2010/main" val="24676117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F093C-5A71-992D-CD93-4887222B518E}"/>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0AC7CA71-D51C-9F59-72A6-AB35D593C462}"/>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3" name="Metin kutusu 12">
            <a:extLst>
              <a:ext uri="{FF2B5EF4-FFF2-40B4-BE49-F238E27FC236}">
                <a16:creationId xmlns:a16="http://schemas.microsoft.com/office/drawing/2014/main" id="{79CCFBF4-4EC7-C257-8CB1-2BFD882BB4CE}"/>
              </a:ext>
            </a:extLst>
          </p:cNvPr>
          <p:cNvSpPr txBox="1"/>
          <p:nvPr/>
        </p:nvSpPr>
        <p:spPr>
          <a:xfrm>
            <a:off x="490117" y="1089348"/>
            <a:ext cx="13035384" cy="1200329"/>
          </a:xfrm>
          <a:prstGeom prst="rect">
            <a:avLst/>
          </a:prstGeom>
          <a:noFill/>
        </p:spPr>
        <p:txBody>
          <a:bodyPr wrap="square">
            <a:spAutoFit/>
          </a:bodyPr>
          <a:lstStyle/>
          <a:p>
            <a:pPr algn="just"/>
            <a:r>
              <a:rPr lang="tr-TR" b="1" err="1">
                <a:latin typeface="Kanit Light" panose="020B0604020202020204" charset="-34"/>
              </a:rPr>
              <a:t>horsepower</a:t>
            </a:r>
            <a:r>
              <a:rPr lang="tr-TR">
                <a:latin typeface="Kanit Light" panose="020B0604020202020204" charset="-34"/>
              </a:rPr>
              <a:t> niteliğindeki eksik verinin tamamlanması için </a:t>
            </a:r>
            <a:r>
              <a:rPr lang="tr-TR" b="1" err="1">
                <a:latin typeface="Kanit Light" panose="020B0604020202020204" charset="-34"/>
              </a:rPr>
              <a:t>fillna</a:t>
            </a:r>
            <a:r>
              <a:rPr lang="tr-TR" b="1">
                <a:latin typeface="Kanit Light" panose="020B0604020202020204" charset="-34"/>
              </a:rPr>
              <a:t>() </a:t>
            </a:r>
            <a:r>
              <a:rPr lang="tr-TR">
                <a:latin typeface="Kanit Light" panose="020B0604020202020204" charset="-34"/>
              </a:rPr>
              <a:t>fonksiyonu kullanılabilir. </a:t>
            </a:r>
            <a:r>
              <a:rPr lang="tr-TR" b="1" err="1">
                <a:latin typeface="Kanit Light" panose="020B0604020202020204" charset="-34"/>
              </a:rPr>
              <a:t>horsepower</a:t>
            </a:r>
            <a:r>
              <a:rPr lang="tr-TR" b="1">
                <a:latin typeface="Kanit Light" panose="020B0604020202020204" charset="-34"/>
              </a:rPr>
              <a:t> </a:t>
            </a:r>
            <a:r>
              <a:rPr lang="tr-TR">
                <a:latin typeface="Kanit Light" panose="020B0604020202020204" charset="-34"/>
              </a:rPr>
              <a:t>sürekli bir nitelik olduğundan nitelikteki eksik veri, o niteliğin ortalaması ile doldurulabilecektir. Ortalama atanırken nitelikte yer alan diğer değerler ile uyumu açısından virgülden sonra 0 adet basamak olacak şekilde atama yapılması istenmiştir. Eksik değerler tamamlandıktan sonra yine eksik değer kontrolü yapılırsa veri setinde artık eksik veri olmadığı görülebilir.</a:t>
            </a:r>
          </a:p>
        </p:txBody>
      </p:sp>
      <p:sp>
        <p:nvSpPr>
          <p:cNvPr id="17" name="Text 0">
            <a:extLst>
              <a:ext uri="{FF2B5EF4-FFF2-40B4-BE49-F238E27FC236}">
                <a16:creationId xmlns:a16="http://schemas.microsoft.com/office/drawing/2014/main" id="{1CDB161F-66DB-2405-11FC-8C44BA2A40E9}"/>
              </a:ext>
            </a:extLst>
          </p:cNvPr>
          <p:cNvSpPr/>
          <p:nvPr/>
        </p:nvSpPr>
        <p:spPr>
          <a:xfrm>
            <a:off x="490117" y="383143"/>
            <a:ext cx="10711283"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2.3 Eksik Veri Tamamlama (Missing Data Imputation)</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18" name="Resim 17">
            <a:extLst>
              <a:ext uri="{FF2B5EF4-FFF2-40B4-BE49-F238E27FC236}">
                <a16:creationId xmlns:a16="http://schemas.microsoft.com/office/drawing/2014/main" id="{C9774A4C-E47D-AEF8-567E-F1EFE6BFBE5C}"/>
              </a:ext>
            </a:extLst>
          </p:cNvPr>
          <p:cNvPicPr>
            <a:picLocks noChangeAspect="1"/>
          </p:cNvPicPr>
          <p:nvPr/>
        </p:nvPicPr>
        <p:blipFill>
          <a:blip r:embed="rId4"/>
          <a:srcRect t="48599"/>
          <a:stretch/>
        </p:blipFill>
        <p:spPr>
          <a:xfrm>
            <a:off x="533908" y="2391348"/>
            <a:ext cx="13562583" cy="2190700"/>
          </a:xfrm>
          <a:prstGeom prst="rect">
            <a:avLst/>
          </a:prstGeom>
        </p:spPr>
      </p:pic>
      <p:pic>
        <p:nvPicPr>
          <p:cNvPr id="20" name="Resim 19">
            <a:extLst>
              <a:ext uri="{FF2B5EF4-FFF2-40B4-BE49-F238E27FC236}">
                <a16:creationId xmlns:a16="http://schemas.microsoft.com/office/drawing/2014/main" id="{1A8156D9-83E4-4069-0AB4-C989CC262550}"/>
              </a:ext>
            </a:extLst>
          </p:cNvPr>
          <p:cNvPicPr>
            <a:picLocks noChangeAspect="1"/>
          </p:cNvPicPr>
          <p:nvPr/>
        </p:nvPicPr>
        <p:blipFill>
          <a:blip r:embed="rId5"/>
          <a:stretch>
            <a:fillRect/>
          </a:stretch>
        </p:blipFill>
        <p:spPr>
          <a:xfrm>
            <a:off x="2907220" y="5024819"/>
            <a:ext cx="3305175" cy="2381250"/>
          </a:xfrm>
          <a:prstGeom prst="rect">
            <a:avLst/>
          </a:prstGeom>
        </p:spPr>
      </p:pic>
      <p:pic>
        <p:nvPicPr>
          <p:cNvPr id="22" name="Resim 21">
            <a:extLst>
              <a:ext uri="{FF2B5EF4-FFF2-40B4-BE49-F238E27FC236}">
                <a16:creationId xmlns:a16="http://schemas.microsoft.com/office/drawing/2014/main" id="{B401F6C0-D367-F341-4D90-F98CD9C2C327}"/>
              </a:ext>
            </a:extLst>
          </p:cNvPr>
          <p:cNvPicPr>
            <a:picLocks noChangeAspect="1"/>
          </p:cNvPicPr>
          <p:nvPr/>
        </p:nvPicPr>
        <p:blipFill>
          <a:blip r:embed="rId6"/>
          <a:stretch>
            <a:fillRect/>
          </a:stretch>
        </p:blipFill>
        <p:spPr>
          <a:xfrm>
            <a:off x="6536817" y="5272469"/>
            <a:ext cx="2800350" cy="2133600"/>
          </a:xfrm>
          <a:prstGeom prst="rect">
            <a:avLst/>
          </a:prstGeom>
        </p:spPr>
      </p:pic>
    </p:spTree>
    <p:extLst>
      <p:ext uri="{BB962C8B-B14F-4D97-AF65-F5344CB8AC3E}">
        <p14:creationId xmlns:p14="http://schemas.microsoft.com/office/powerpoint/2010/main" val="4924212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BC5C6-9FAF-0E6C-8182-66EDA0ED70F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379A2A4-55E7-9475-EA43-9903BF23D1AB}"/>
              </a:ext>
            </a:extLst>
          </p:cNvPr>
          <p:cNvSpPr/>
          <p:nvPr/>
        </p:nvSpPr>
        <p:spPr>
          <a:xfrm>
            <a:off x="490117" y="383143"/>
            <a:ext cx="10711283"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2.4 Veri Ayrıklaştırma (Binning / Discretization)</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17DDB99A-5844-62FB-F3B7-5912CCF28068}"/>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Metin kutusu 4">
            <a:extLst>
              <a:ext uri="{FF2B5EF4-FFF2-40B4-BE49-F238E27FC236}">
                <a16:creationId xmlns:a16="http://schemas.microsoft.com/office/drawing/2014/main" id="{EBDC0A69-DD4D-75C6-FC29-62D146E5209F}"/>
              </a:ext>
            </a:extLst>
          </p:cNvPr>
          <p:cNvSpPr txBox="1"/>
          <p:nvPr/>
        </p:nvSpPr>
        <p:spPr>
          <a:xfrm>
            <a:off x="728824" y="1260693"/>
            <a:ext cx="12796676" cy="6771084"/>
          </a:xfrm>
          <a:prstGeom prst="rect">
            <a:avLst/>
          </a:prstGeom>
          <a:noFill/>
        </p:spPr>
        <p:txBody>
          <a:bodyPr wrap="square">
            <a:spAutoFit/>
          </a:bodyPr>
          <a:lstStyle/>
          <a:p>
            <a:pPr marL="285750" indent="-285750" algn="l">
              <a:buFont typeface="Wingdings" panose="05000000000000000000" pitchFamily="2" charset="2"/>
              <a:buChar char="Ø"/>
            </a:pPr>
            <a:r>
              <a:rPr lang="tr-TR" sz="1600" b="1" i="0">
                <a:solidFill>
                  <a:srgbClr val="1F1F1F"/>
                </a:solidFill>
                <a:effectLst/>
                <a:latin typeface="Kanit Light" panose="020B0604020202020204" charset="-34"/>
                <a:cs typeface="Kanit Light" panose="020B0604020202020204" charset="-34"/>
              </a:rPr>
              <a:t>Sayısal (sürekli) değerleri</a:t>
            </a:r>
            <a:r>
              <a:rPr lang="tr-TR" sz="1600" b="0" i="0">
                <a:solidFill>
                  <a:srgbClr val="1F1F1F"/>
                </a:solidFill>
                <a:effectLst/>
                <a:latin typeface="Kanit Light" panose="020B0604020202020204" charset="-34"/>
                <a:cs typeface="Kanit Light" panose="020B0604020202020204" charset="-34"/>
              </a:rPr>
              <a:t> --&gt; </a:t>
            </a:r>
            <a:r>
              <a:rPr lang="tr-TR" sz="1600" b="1" i="0">
                <a:solidFill>
                  <a:srgbClr val="1F1F1F"/>
                </a:solidFill>
                <a:effectLst/>
                <a:latin typeface="Kanit Light" panose="020B0604020202020204" charset="-34"/>
                <a:cs typeface="Kanit Light" panose="020B0604020202020204" charset="-34"/>
              </a:rPr>
              <a:t>kategorik değerler (gruplar)</a:t>
            </a:r>
            <a:r>
              <a:rPr lang="tr-TR" sz="1600" b="0" i="0">
                <a:solidFill>
                  <a:srgbClr val="1F1F1F"/>
                </a:solidFill>
                <a:effectLst/>
                <a:latin typeface="Kanit Light" panose="020B0604020202020204" charset="-34"/>
                <a:cs typeface="Kanit Light" panose="020B0604020202020204" charset="-34"/>
              </a:rPr>
              <a:t> haline getirir.</a:t>
            </a:r>
          </a:p>
          <a:p>
            <a:pPr marL="285750" indent="-285750" algn="l">
              <a:buFont typeface="Wingdings" panose="05000000000000000000" pitchFamily="2" charset="2"/>
              <a:buChar char="Ø"/>
            </a:pPr>
            <a:endParaRPr lang="tr-TR" sz="1600" b="0" i="0">
              <a:solidFill>
                <a:srgbClr val="1F1F1F"/>
              </a:solidFill>
              <a:effectLst/>
              <a:latin typeface="Kanit Light" panose="020B0604020202020204" charset="-34"/>
              <a:cs typeface="Kanit Light" panose="020B0604020202020204" charset="-34"/>
            </a:endParaRPr>
          </a:p>
          <a:p>
            <a:pPr marL="285750" indent="-285750" algn="l">
              <a:buFont typeface="Wingdings" panose="05000000000000000000" pitchFamily="2" charset="2"/>
              <a:buChar char="Ø"/>
            </a:pPr>
            <a:r>
              <a:rPr lang="tr-TR" sz="1600" b="0" i="0">
                <a:solidFill>
                  <a:srgbClr val="1F1F1F"/>
                </a:solidFill>
                <a:effectLst/>
                <a:latin typeface="Kanit Light" panose="020B0604020202020204" charset="-34"/>
                <a:cs typeface="Kanit Light" panose="020B0604020202020204" charset="-34"/>
              </a:rPr>
              <a:t>Bu işlemde orijinal veriye </a:t>
            </a:r>
            <a:r>
              <a:rPr lang="tr-TR" sz="1600" b="1" i="0">
                <a:solidFill>
                  <a:srgbClr val="1F1F1F"/>
                </a:solidFill>
                <a:effectLst/>
                <a:latin typeface="Kanit Light" panose="020B0604020202020204" charset="-34"/>
                <a:cs typeface="Kanit Light" panose="020B0604020202020204" charset="-34"/>
              </a:rPr>
              <a:t>yeni bir sütun eklenir</a:t>
            </a:r>
            <a:r>
              <a:rPr lang="tr-TR" sz="1600" b="0" i="0">
                <a:solidFill>
                  <a:srgbClr val="1F1F1F"/>
                </a:solidFill>
                <a:effectLst/>
                <a:latin typeface="Kanit Light" panose="020B0604020202020204" charset="-34"/>
                <a:cs typeface="Kanit Light" panose="020B0604020202020204" charset="-34"/>
              </a:rPr>
              <a:t> veya mevcut sütun değiştirilir.</a:t>
            </a:r>
          </a:p>
          <a:p>
            <a:pPr marL="285750" indent="-285750" algn="l">
              <a:buFont typeface="Wingdings" panose="05000000000000000000" pitchFamily="2" charset="2"/>
              <a:buChar char="Ø"/>
            </a:pPr>
            <a:endParaRPr lang="tr-TR" sz="1600" b="0" i="0">
              <a:solidFill>
                <a:srgbClr val="1F1F1F"/>
              </a:solidFill>
              <a:effectLst/>
              <a:latin typeface="Kanit Light" panose="020B0604020202020204" charset="-34"/>
              <a:cs typeface="Kanit Light" panose="020B0604020202020204" charset="-34"/>
            </a:endParaRPr>
          </a:p>
          <a:p>
            <a:pPr marL="285750" indent="-285750" algn="l">
              <a:buFont typeface="Wingdings" panose="05000000000000000000" pitchFamily="2" charset="2"/>
              <a:buChar char="Ø"/>
            </a:pPr>
            <a:r>
              <a:rPr lang="tr-TR" sz="1600" b="0" i="0">
                <a:solidFill>
                  <a:srgbClr val="1F1F1F"/>
                </a:solidFill>
                <a:effectLst/>
                <a:latin typeface="Kanit Light" panose="020B0604020202020204" charset="-34"/>
                <a:cs typeface="Kanit Light" panose="020B0604020202020204" charset="-34"/>
              </a:rPr>
              <a:t>Amaç, sürekli sayısal d</a:t>
            </a:r>
            <a:r>
              <a:rPr lang="tr-TR" sz="1600">
                <a:solidFill>
                  <a:srgbClr val="1F1F1F"/>
                </a:solidFill>
                <a:latin typeface="Kanit Light" panose="020B0604020202020204" charset="-34"/>
                <a:cs typeface="Kanit Light" panose="020B0604020202020204" charset="-34"/>
              </a:rPr>
              <a:t>Örneğin: </a:t>
            </a:r>
            <a:r>
              <a:rPr lang="tr-TR" sz="1600" b="1">
                <a:solidFill>
                  <a:srgbClr val="1F1F1F"/>
                </a:solidFill>
                <a:latin typeface="Kanit Light" panose="020B0604020202020204" charset="-34"/>
                <a:cs typeface="Kanit Light" panose="020B0604020202020204" charset="-34"/>
              </a:rPr>
              <a:t>mpg</a:t>
            </a:r>
            <a:r>
              <a:rPr lang="tr-TR" sz="1600">
                <a:solidFill>
                  <a:srgbClr val="1F1F1F"/>
                </a:solidFill>
                <a:latin typeface="Kanit Light" panose="020B0604020202020204" charset="-34"/>
                <a:cs typeface="Kanit Light" panose="020B0604020202020204" charset="-34"/>
              </a:rPr>
              <a:t> değerini </a:t>
            </a:r>
            <a:r>
              <a:rPr lang="tr-TR" sz="1600" b="0" i="0">
                <a:solidFill>
                  <a:srgbClr val="1F1F1F"/>
                </a:solidFill>
                <a:effectLst/>
                <a:latin typeface="Kanit Light" panose="020B0604020202020204" charset="-34"/>
                <a:cs typeface="Kanit Light" panose="020B0604020202020204" charset="-34"/>
              </a:rPr>
              <a:t>daha genel kategorilere indirgemektir.</a:t>
            </a:r>
          </a:p>
          <a:p>
            <a:pPr marL="742950" lvl="1" indent="-285750">
              <a:buFont typeface="Arial" panose="020B0604020202020204" pitchFamily="34" charset="0"/>
              <a:buChar char="•"/>
            </a:pPr>
            <a:r>
              <a:rPr lang="tr-TR" sz="1600" b="1">
                <a:solidFill>
                  <a:srgbClr val="1F1F1F"/>
                </a:solidFill>
                <a:latin typeface="Kanit Light" panose="020B0604020202020204" charset="-34"/>
                <a:cs typeface="Kanit Light" panose="020B0604020202020204" charset="-34"/>
              </a:rPr>
              <a:t>23.5'in</a:t>
            </a:r>
            <a:r>
              <a:rPr lang="tr-TR" sz="1600">
                <a:solidFill>
                  <a:srgbClr val="1F1F1F"/>
                </a:solidFill>
                <a:latin typeface="Kanit Light" panose="020B0604020202020204" charset="-34"/>
                <a:cs typeface="Kanit Light" panose="020B0604020202020204" charset="-34"/>
              </a:rPr>
              <a:t> altında ise </a:t>
            </a:r>
            <a:r>
              <a:rPr lang="tr-TR" sz="1600" b="1">
                <a:solidFill>
                  <a:srgbClr val="1F1F1F"/>
                </a:solidFill>
                <a:latin typeface="Kanit Light" panose="020B0604020202020204" charset="-34"/>
                <a:cs typeface="Kanit Light" panose="020B0604020202020204" charset="-34"/>
              </a:rPr>
              <a:t>"Düşük"</a:t>
            </a:r>
            <a:endParaRPr lang="tr-TR" sz="1600">
              <a:solidFill>
                <a:srgbClr val="1F1F1F"/>
              </a:solidFill>
              <a:latin typeface="Kanit Light" panose="020B0604020202020204" charset="-34"/>
              <a:cs typeface="Kanit Light" panose="020B0604020202020204" charset="-34"/>
            </a:endParaRPr>
          </a:p>
          <a:p>
            <a:pPr marL="742950" lvl="1" indent="-285750">
              <a:buFont typeface="Arial" panose="020B0604020202020204" pitchFamily="34" charset="0"/>
              <a:buChar char="•"/>
            </a:pPr>
            <a:r>
              <a:rPr lang="tr-TR" sz="1600" b="1">
                <a:solidFill>
                  <a:srgbClr val="1F1F1F"/>
                </a:solidFill>
                <a:latin typeface="Kanit Light" panose="020B0604020202020204" charset="-34"/>
                <a:cs typeface="Kanit Light" panose="020B0604020202020204" charset="-34"/>
              </a:rPr>
              <a:t>23.5 - 30 arası</a:t>
            </a:r>
            <a:r>
              <a:rPr lang="tr-TR" sz="1600">
                <a:solidFill>
                  <a:srgbClr val="1F1F1F"/>
                </a:solidFill>
                <a:latin typeface="Kanit Light" panose="020B0604020202020204" charset="-34"/>
                <a:cs typeface="Kanit Light" panose="020B0604020202020204" charset="-34"/>
              </a:rPr>
              <a:t> ise </a:t>
            </a:r>
            <a:r>
              <a:rPr lang="tr-TR" sz="1600" b="1">
                <a:solidFill>
                  <a:srgbClr val="1F1F1F"/>
                </a:solidFill>
                <a:latin typeface="Kanit Light" panose="020B0604020202020204" charset="-34"/>
                <a:cs typeface="Kanit Light" panose="020B0604020202020204" charset="-34"/>
              </a:rPr>
              <a:t>"Orta"</a:t>
            </a:r>
            <a:endParaRPr lang="tr-TR" sz="1600">
              <a:solidFill>
                <a:srgbClr val="1F1F1F"/>
              </a:solidFill>
              <a:latin typeface="Kanit Light" panose="020B0604020202020204" charset="-34"/>
              <a:cs typeface="Kanit Light" panose="020B0604020202020204" charset="-34"/>
            </a:endParaRPr>
          </a:p>
          <a:p>
            <a:pPr marL="742950" lvl="1" indent="-285750">
              <a:buFont typeface="Arial" panose="020B0604020202020204" pitchFamily="34" charset="0"/>
              <a:buChar char="•"/>
            </a:pPr>
            <a:r>
              <a:rPr lang="tr-TR" sz="1600" b="1">
                <a:solidFill>
                  <a:srgbClr val="1F1F1F"/>
                </a:solidFill>
                <a:latin typeface="Kanit Light" panose="020B0604020202020204" charset="-34"/>
                <a:cs typeface="Kanit Light" panose="020B0604020202020204" charset="-34"/>
              </a:rPr>
              <a:t>30 ve üstü</a:t>
            </a:r>
            <a:r>
              <a:rPr lang="tr-TR" sz="1600">
                <a:solidFill>
                  <a:srgbClr val="1F1F1F"/>
                </a:solidFill>
                <a:latin typeface="Kanit Light" panose="020B0604020202020204" charset="-34"/>
                <a:cs typeface="Kanit Light" panose="020B0604020202020204" charset="-34"/>
              </a:rPr>
              <a:t> ise </a:t>
            </a:r>
            <a:r>
              <a:rPr lang="tr-TR" sz="1600" b="1">
                <a:solidFill>
                  <a:srgbClr val="1F1F1F"/>
                </a:solidFill>
                <a:latin typeface="Kanit Light" panose="020B0604020202020204" charset="-34"/>
                <a:cs typeface="Kanit Light" panose="020B0604020202020204" charset="-34"/>
              </a:rPr>
              <a:t>"Yüksek"</a:t>
            </a:r>
            <a:r>
              <a:rPr lang="tr-TR" sz="1600">
                <a:solidFill>
                  <a:srgbClr val="1F1F1F"/>
                </a:solidFill>
                <a:latin typeface="Kanit Light" panose="020B0604020202020204" charset="-34"/>
                <a:cs typeface="Kanit Light" panose="020B0604020202020204" charset="-34"/>
              </a:rPr>
              <a:t> gibi kategorilere ayırıyoruz.</a:t>
            </a:r>
          </a:p>
          <a:p>
            <a:pPr algn="l"/>
            <a:endParaRPr lang="tr-TR" sz="1600" b="0" i="0">
              <a:solidFill>
                <a:srgbClr val="1F1F1F"/>
              </a:solidFill>
              <a:effectLst/>
              <a:latin typeface="Kanit Light" panose="020B0604020202020204" charset="-34"/>
              <a:cs typeface="Kanit Light" panose="020B0604020202020204" charset="-34"/>
            </a:endParaRPr>
          </a:p>
          <a:p>
            <a:pPr algn="l">
              <a:buNone/>
            </a:pPr>
            <a:r>
              <a:rPr lang="tr-TR" sz="1600" b="0" i="0">
                <a:solidFill>
                  <a:srgbClr val="1F1F1F"/>
                </a:solidFill>
                <a:effectLst/>
                <a:latin typeface="Kanit Light" panose="020B0604020202020204" charset="-34"/>
                <a:cs typeface="Kanit Light" panose="020B0604020202020204" charset="-34"/>
              </a:rPr>
              <a:t>Ayrıklaştırma sonucunda, veri setinde yeni bir kategorik sütun oluşur ve tüm veriler kendi değerlerine göre kategorilere atanır.</a:t>
            </a:r>
          </a:p>
          <a:p>
            <a:pPr algn="l">
              <a:buNone/>
            </a:pPr>
            <a:endParaRPr lang="tr-TR" sz="1600" b="0" i="0">
              <a:solidFill>
                <a:srgbClr val="1F1F1F"/>
              </a:solidFill>
              <a:effectLst/>
              <a:latin typeface="Kanit Light" panose="020B0604020202020204" charset="-34"/>
              <a:cs typeface="Kanit Light" panose="020B0604020202020204" charset="-34"/>
            </a:endParaRPr>
          </a:p>
          <a:p>
            <a:pPr algn="l">
              <a:buNone/>
            </a:pPr>
            <a:r>
              <a:rPr lang="tr-TR" sz="1600" b="1" i="0">
                <a:solidFill>
                  <a:srgbClr val="1F1F1F"/>
                </a:solidFill>
                <a:effectLst/>
                <a:latin typeface="Kanit Light" panose="020B0604020202020204" charset="-34"/>
                <a:cs typeface="Kanit Light" panose="020B0604020202020204" charset="-34"/>
              </a:rPr>
              <a:t>Veri setine etkisi:</a:t>
            </a:r>
          </a:p>
          <a:p>
            <a:pPr marL="285750" indent="-285750" algn="l">
              <a:buFont typeface="Arial" panose="020B0604020202020204" pitchFamily="34" charset="0"/>
              <a:buChar char="•"/>
            </a:pPr>
            <a:r>
              <a:rPr lang="tr-TR" sz="1600" b="0" i="0">
                <a:solidFill>
                  <a:srgbClr val="1F1F1F"/>
                </a:solidFill>
                <a:effectLst/>
                <a:latin typeface="Kanit Light" panose="020B0604020202020204" charset="-34"/>
                <a:cs typeface="Kanit Light" panose="020B0604020202020204" charset="-34"/>
              </a:rPr>
              <a:t>Yeni kategorik sütun </a:t>
            </a:r>
            <a:r>
              <a:rPr lang="tr-TR" sz="1400" b="1" i="1">
                <a:solidFill>
                  <a:srgbClr val="1F1F1F"/>
                </a:solidFill>
                <a:effectLst/>
                <a:latin typeface="Kanit Light" panose="020B0604020202020204" charset="-34"/>
                <a:cs typeface="Kanit Light" panose="020B0604020202020204" charset="-34"/>
              </a:rPr>
              <a:t>( durum )   </a:t>
            </a:r>
            <a:r>
              <a:rPr lang="tr-TR" sz="1600" b="0" i="0">
                <a:solidFill>
                  <a:srgbClr val="1F1F1F"/>
                </a:solidFill>
                <a:effectLst/>
                <a:latin typeface="Kanit Light" panose="020B0604020202020204" charset="-34"/>
                <a:cs typeface="Kanit Light" panose="020B0604020202020204" charset="-34"/>
              </a:rPr>
              <a:t>oluşturulur.</a:t>
            </a:r>
          </a:p>
          <a:p>
            <a:pPr marL="285750" indent="-285750" algn="l">
              <a:buFont typeface="Arial" panose="020B0604020202020204" pitchFamily="34" charset="0"/>
              <a:buChar char="•"/>
            </a:pPr>
            <a:r>
              <a:rPr lang="tr-TR" sz="1600" b="0" i="0">
                <a:solidFill>
                  <a:srgbClr val="1F1F1F"/>
                </a:solidFill>
                <a:effectLst/>
                <a:latin typeface="Kanit Light" panose="020B0604020202020204" charset="-34"/>
                <a:cs typeface="Kanit Light" panose="020B0604020202020204" charset="-34"/>
              </a:rPr>
              <a:t>Veri setinin satırları aynı kalır, ama verilerin sınıflandırılması değişir.</a:t>
            </a:r>
          </a:p>
          <a:p>
            <a:pPr marL="285750" indent="-285750" algn="l">
              <a:buFont typeface="Arial" panose="020B0604020202020204" pitchFamily="34" charset="0"/>
              <a:buChar char="•"/>
            </a:pPr>
            <a:endParaRPr lang="tr-TR" sz="1600">
              <a:solidFill>
                <a:srgbClr val="1F1F1F"/>
              </a:solidFill>
              <a:latin typeface="Kanit Light" panose="020B0604020202020204" charset="-34"/>
              <a:cs typeface="Kanit Light" panose="020B0604020202020204" charset="-34"/>
            </a:endParaRPr>
          </a:p>
          <a:p>
            <a:pPr algn="l"/>
            <a:endParaRPr lang="tr-TR" sz="1600" b="0" i="0">
              <a:solidFill>
                <a:srgbClr val="1F1F1F"/>
              </a:solidFill>
              <a:effectLst/>
              <a:latin typeface="Kanit Light" panose="020B0604020202020204" charset="-34"/>
              <a:cs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1" i="0" u="none" strike="noStrike" cap="none" normalizeH="0" baseline="0">
                <a:ln>
                  <a:noFill/>
                </a:ln>
                <a:solidFill>
                  <a:srgbClr val="1F1F1F"/>
                </a:solidFill>
                <a:effectLst/>
                <a:latin typeface="Kanit Light" panose="020B0604020202020204" charset="-34"/>
              </a:rPr>
              <a:t>Bu bölümde ne yapacağız?</a:t>
            </a:r>
            <a:endParaRPr lang="tr-TR" altLang="tr-TR" b="1">
              <a:solidFill>
                <a:srgbClr val="1F1F1F"/>
              </a:solidFill>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1" i="0" u="none" strike="noStrike" cap="none" normalizeH="0" baseline="0">
              <a:ln>
                <a:noFill/>
              </a:ln>
              <a:solidFill>
                <a:srgbClr val="1F1F1F"/>
              </a:solidFill>
              <a:effectLst/>
              <a:latin typeface="Kanit Light" panose="020B0604020202020204" charset="-34"/>
            </a:endParaRPr>
          </a:p>
          <a:p>
            <a:pPr eaLnBrk="0" fontAlgn="base" hangingPunct="0">
              <a:spcBef>
                <a:spcPct val="0"/>
              </a:spcBef>
              <a:spcAft>
                <a:spcPct val="0"/>
              </a:spcAft>
            </a:pPr>
            <a:r>
              <a:rPr lang="tr-TR" sz="1600" b="0">
                <a:solidFill>
                  <a:srgbClr val="008000"/>
                </a:solidFill>
                <a:effectLst/>
                <a:latin typeface="Kanit Light" panose="020B0604020202020204" charset="-34"/>
              </a:rPr>
              <a:t>I. Yöntem: lambda + map: </a:t>
            </a:r>
            <a:r>
              <a:rPr lang="tr-TR" sz="1600"/>
              <a:t>mpg değerlerini </a:t>
            </a:r>
            <a:r>
              <a:rPr lang="tr-TR" sz="1600" b="1"/>
              <a:t>elle belirlenmiş eşiklere göre</a:t>
            </a:r>
            <a:r>
              <a:rPr lang="tr-TR" sz="1600"/>
              <a:t> (örneğin 23.5 ve 30) </a:t>
            </a:r>
            <a:r>
              <a:rPr lang="tr-TR" sz="1600" b="1"/>
              <a:t>Düşük, Orta, Yüksek</a:t>
            </a:r>
            <a:r>
              <a:rPr lang="tr-TR" sz="1600"/>
              <a:t> gibi </a:t>
            </a:r>
            <a:r>
              <a:rPr lang="tr-TR" sz="1600" b="1"/>
              <a:t>kategorilere</a:t>
            </a:r>
            <a:r>
              <a:rPr lang="tr-TR" sz="1600"/>
              <a:t> böleriz.</a:t>
            </a:r>
          </a:p>
          <a:p>
            <a:pPr lvl="1" eaLnBrk="0" fontAlgn="base" hangingPunct="0">
              <a:spcBef>
                <a:spcPct val="0"/>
              </a:spcBef>
              <a:spcAft>
                <a:spcPct val="0"/>
              </a:spcAft>
            </a:pPr>
            <a:endParaRPr kumimoji="0" lang="tr-TR" altLang="tr-TR" sz="1600" b="0" i="0" u="none" strike="noStrike" cap="none" normalizeH="0" baseline="0">
              <a:ln>
                <a:noFill/>
              </a:ln>
              <a:solidFill>
                <a:srgbClr val="1F1F1F"/>
              </a:solidFill>
              <a:effectLst/>
              <a:latin typeface="Kanit Light" panose="020B0604020202020204" charset="-34"/>
            </a:endParaRPr>
          </a:p>
          <a:p>
            <a:pPr eaLnBrk="0" fontAlgn="base" hangingPunct="0">
              <a:spcBef>
                <a:spcPct val="0"/>
              </a:spcBef>
              <a:spcAft>
                <a:spcPct val="0"/>
              </a:spcAft>
            </a:pPr>
            <a:r>
              <a:rPr lang="tr-TR" sz="1600" b="0">
                <a:solidFill>
                  <a:srgbClr val="008000"/>
                </a:solidFill>
                <a:effectLst/>
                <a:latin typeface="Kanit Light" panose="020B0604020202020204" charset="-34"/>
              </a:rPr>
              <a:t>II. Yöntem:</a:t>
            </a:r>
            <a:endParaRPr lang="tr-TR" sz="1600" b="0">
              <a:solidFill>
                <a:srgbClr val="000000"/>
              </a:solidFill>
              <a:effectLst/>
              <a:latin typeface="Kanit Light" panose="020B0604020202020204" charset="-34"/>
            </a:endParaRPr>
          </a:p>
          <a:p>
            <a:pPr lvl="1"/>
            <a:r>
              <a:rPr lang="tr-TR" sz="1600" b="0">
                <a:solidFill>
                  <a:srgbClr val="008000"/>
                </a:solidFill>
                <a:effectLst/>
                <a:latin typeface="Kanit Light" panose="020B0604020202020204" charset="-34"/>
              </a:rPr>
              <a:t>2.1) </a:t>
            </a:r>
            <a:r>
              <a:rPr lang="tr-TR" sz="1600" b="1"/>
              <a:t>pd.cut() Fixed aralık</a:t>
            </a:r>
            <a:r>
              <a:rPr lang="tr-TR" sz="1600" b="1">
                <a:solidFill>
                  <a:srgbClr val="008000"/>
                </a:solidFill>
                <a:latin typeface="Kanit Light" panose="020B0604020202020204" charset="-34"/>
              </a:rPr>
              <a:t>:  </a:t>
            </a:r>
            <a:r>
              <a:rPr lang="tr-TR" sz="1600" b="1">
                <a:solidFill>
                  <a:srgbClr val="008000"/>
                </a:solidFill>
                <a:effectLst/>
                <a:latin typeface="Kanit Light" panose="020B0604020202020204" charset="-34"/>
              </a:rPr>
              <a:t> </a:t>
            </a:r>
            <a:r>
              <a:rPr lang="tr-TR" sz="1600"/>
              <a:t>sınırları manuel verirsin, o değerlere göre böler</a:t>
            </a:r>
          </a:p>
          <a:p>
            <a:pPr lvl="1"/>
            <a:endParaRPr kumimoji="0" lang="tr-TR" altLang="tr-TR" sz="1600" b="0" i="0" u="none" strike="noStrike" cap="none" normalizeH="0" baseline="0">
              <a:ln>
                <a:noFill/>
              </a:ln>
              <a:solidFill>
                <a:srgbClr val="1F1F1F"/>
              </a:solidFill>
              <a:effectLst/>
              <a:latin typeface="Kanit Light" panose="020B0604020202020204" charset="-34"/>
            </a:endParaRPr>
          </a:p>
          <a:p>
            <a:pPr lvl="1"/>
            <a:r>
              <a:rPr lang="en-US" sz="1600" b="0">
                <a:solidFill>
                  <a:srgbClr val="008000"/>
                </a:solidFill>
                <a:effectLst/>
                <a:latin typeface="Kanit Light" panose="020B0604020202020204" charset="-34"/>
              </a:rPr>
              <a:t>2.2)</a:t>
            </a:r>
            <a:r>
              <a:rPr lang="tr-TR" sz="1600"/>
              <a:t> </a:t>
            </a:r>
            <a:r>
              <a:rPr lang="tr-TR" sz="1600" b="1"/>
              <a:t>pd.qcut() Equal Frequency</a:t>
            </a:r>
            <a:r>
              <a:rPr lang="en-US" sz="1600" b="1">
                <a:solidFill>
                  <a:srgbClr val="008000"/>
                </a:solidFill>
                <a:effectLst/>
                <a:latin typeface="Kanit Light" panose="020B0604020202020204" charset="-34"/>
              </a:rPr>
              <a:t>: </a:t>
            </a:r>
            <a:r>
              <a:rPr lang="tr-TR" sz="1600"/>
              <a:t>Değerleri küçükten büyüğe sıralar, </a:t>
            </a:r>
            <a:r>
              <a:rPr lang="tr-TR" sz="1600" b="1"/>
              <a:t>eşit sayıda gözlem olacak şekilde</a:t>
            </a:r>
            <a:r>
              <a:rPr lang="tr-TR" sz="1600"/>
              <a:t> sınırları otomatik hesaplar</a:t>
            </a:r>
          </a:p>
          <a:p>
            <a:pPr lvl="1" eaLnBrk="0" fontAlgn="base" hangingPunct="0">
              <a:spcBef>
                <a:spcPct val="0"/>
              </a:spcBef>
              <a:spcAft>
                <a:spcPct val="0"/>
              </a:spcAft>
            </a:pPr>
            <a:endParaRPr kumimoji="0" lang="tr-TR" altLang="tr-TR" sz="1600" b="0" i="0" u="none" strike="noStrike" cap="none" normalizeH="0" baseline="0">
              <a:ln>
                <a:noFill/>
              </a:ln>
              <a:solidFill>
                <a:srgbClr val="1F1F1F"/>
              </a:solidFill>
              <a:effectLst/>
              <a:latin typeface="Kanit Light" panose="020B0604020202020204" charset="-34"/>
            </a:endParaRPr>
          </a:p>
          <a:p>
            <a:pPr lvl="1" eaLnBrk="0" fontAlgn="base" hangingPunct="0">
              <a:spcBef>
                <a:spcPct val="0"/>
              </a:spcBef>
              <a:spcAft>
                <a:spcPct val="0"/>
              </a:spcAft>
            </a:pPr>
            <a:r>
              <a:rPr lang="pt-BR" sz="1600" b="0">
                <a:solidFill>
                  <a:srgbClr val="008000"/>
                </a:solidFill>
                <a:effectLst/>
                <a:latin typeface="Kanit Light" panose="020B0604020202020204" charset="-34"/>
              </a:rPr>
              <a:t>2.3) </a:t>
            </a:r>
            <a:r>
              <a:rPr lang="tr-TR" sz="1600" b="1"/>
              <a:t>pd.cut() Equal Interval </a:t>
            </a:r>
            <a:r>
              <a:rPr lang="pt-BR" sz="1600" b="1"/>
              <a:t>(eşit genişlik)</a:t>
            </a:r>
            <a:r>
              <a:rPr lang="tr-TR" sz="1600" b="1"/>
              <a:t>: </a:t>
            </a:r>
            <a:r>
              <a:rPr lang="tr-TR" sz="1600"/>
              <a:t>Min ve max değere göre </a:t>
            </a:r>
            <a:r>
              <a:rPr lang="tr-TR" sz="1600" b="1"/>
              <a:t>eşit genişlikte aralıklar</a:t>
            </a:r>
            <a:r>
              <a:rPr lang="tr-TR" sz="1600"/>
              <a:t> oluşturur, verileri bu aralıklara yerleştirir</a:t>
            </a:r>
          </a:p>
          <a:p>
            <a:pPr eaLnBrk="0" fontAlgn="base" hangingPunct="0">
              <a:spcBef>
                <a:spcPct val="0"/>
              </a:spcBef>
              <a:spcAft>
                <a:spcPct val="0"/>
              </a:spcAft>
            </a:pPr>
            <a:endParaRPr kumimoji="0" lang="tr-TR" altLang="tr-TR" sz="1600" b="0" i="0" u="none" strike="noStrike" cap="none" normalizeH="0" baseline="0">
              <a:ln>
                <a:noFill/>
              </a:ln>
              <a:solidFill>
                <a:srgbClr val="1F1F1F"/>
              </a:solidFill>
              <a:effectLst/>
              <a:latin typeface="Kanit Light" panose="020B0604020202020204" charset="-34"/>
            </a:endParaRPr>
          </a:p>
        </p:txBody>
      </p:sp>
    </p:spTree>
    <p:extLst>
      <p:ext uri="{BB962C8B-B14F-4D97-AF65-F5344CB8AC3E}">
        <p14:creationId xmlns:p14="http://schemas.microsoft.com/office/powerpoint/2010/main" val="10001300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ED889-946B-5BB7-C24B-77A7916A6BB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7F2B06C-C87F-E74F-30BD-577157D7DB78}"/>
              </a:ext>
            </a:extLst>
          </p:cNvPr>
          <p:cNvSpPr/>
          <p:nvPr/>
        </p:nvSpPr>
        <p:spPr>
          <a:xfrm>
            <a:off x="490117" y="383143"/>
            <a:ext cx="10711283"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2.4 Veri Ayırıklaştırma (Binning / Discretization)</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99FCD7AC-537E-6A58-2543-1491309D004C}"/>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1" name="Metin kutusu 10">
            <a:extLst>
              <a:ext uri="{FF2B5EF4-FFF2-40B4-BE49-F238E27FC236}">
                <a16:creationId xmlns:a16="http://schemas.microsoft.com/office/drawing/2014/main" id="{F4A4D82B-28F1-1318-5ED1-27976B91B703}"/>
              </a:ext>
            </a:extLst>
          </p:cNvPr>
          <p:cNvSpPr txBox="1"/>
          <p:nvPr/>
        </p:nvSpPr>
        <p:spPr>
          <a:xfrm>
            <a:off x="471067" y="1154668"/>
            <a:ext cx="13492583" cy="3323987"/>
          </a:xfrm>
          <a:prstGeom prst="rect">
            <a:avLst/>
          </a:prstGeom>
          <a:noFill/>
        </p:spPr>
        <p:txBody>
          <a:bodyPr wrap="square">
            <a:spAutoFit/>
          </a:bodyPr>
          <a:lstStyle/>
          <a:p>
            <a:pPr eaLnBrk="0" fontAlgn="base" hangingPunct="0">
              <a:spcBef>
                <a:spcPct val="0"/>
              </a:spcBef>
              <a:spcAft>
                <a:spcPct val="0"/>
              </a:spcAft>
            </a:pPr>
            <a:r>
              <a:rPr lang="tr-TR" sz="2800" dirty="0">
                <a:solidFill>
                  <a:srgbClr val="008000"/>
                </a:solidFill>
                <a:effectLst/>
                <a:latin typeface="Kanit Light" panose="020B0604020202020204" charset="-34"/>
              </a:rPr>
              <a:t>I. Yöntem: lambda + </a:t>
            </a:r>
            <a:r>
              <a:rPr lang="tr-TR" sz="2800" dirty="0" err="1">
                <a:solidFill>
                  <a:srgbClr val="008000"/>
                </a:solidFill>
                <a:effectLst/>
                <a:latin typeface="Kanit Light" panose="020B0604020202020204" charset="-34"/>
              </a:rPr>
              <a:t>map</a:t>
            </a:r>
            <a:r>
              <a:rPr lang="tr-TR" sz="2800" dirty="0">
                <a:solidFill>
                  <a:srgbClr val="008000"/>
                </a:solidFill>
                <a:effectLst/>
                <a:latin typeface="Kanit Light" panose="020B0604020202020204" charset="-34"/>
              </a:rPr>
              <a:t> :  </a:t>
            </a:r>
            <a:r>
              <a:rPr lang="tr-TR" sz="2800" dirty="0">
                <a:solidFill>
                  <a:srgbClr val="008000"/>
                </a:solidFill>
                <a:latin typeface="Kanit Light" panose="020B0604020202020204" charset="-34"/>
              </a:rPr>
              <a:t>(Elle Kategorileştirme)</a:t>
            </a:r>
          </a:p>
          <a:p>
            <a:pPr eaLnBrk="0" fontAlgn="base" hangingPunct="0">
              <a:spcBef>
                <a:spcPct val="0"/>
              </a:spcBef>
              <a:spcAft>
                <a:spcPct val="0"/>
              </a:spcAft>
            </a:pPr>
            <a:r>
              <a:rPr lang="tr-TR" dirty="0">
                <a:latin typeface="Kanit Light" panose="020B0604020202020204" charset="-34"/>
              </a:rPr>
              <a:t>Nümerik bir niteliğin kategorik hale getirilmesi işlemi </a:t>
            </a:r>
            <a:r>
              <a:rPr lang="tr-TR" b="1" dirty="0">
                <a:latin typeface="Kanit Light" panose="020B0604020202020204" charset="-34"/>
              </a:rPr>
              <a:t>veri ayrıklaştırma (data </a:t>
            </a:r>
            <a:r>
              <a:rPr lang="tr-TR" b="1" dirty="0" err="1">
                <a:latin typeface="Kanit Light" panose="020B0604020202020204" charset="-34"/>
              </a:rPr>
              <a:t>discretization</a:t>
            </a:r>
            <a:r>
              <a:rPr lang="tr-TR" b="1" dirty="0">
                <a:latin typeface="Kanit Light" panose="020B0604020202020204" charset="-34"/>
              </a:rPr>
              <a:t>) </a:t>
            </a:r>
            <a:r>
              <a:rPr lang="tr-TR" dirty="0">
                <a:latin typeface="Kanit Light" panose="020B0604020202020204" charset="-34"/>
              </a:rPr>
              <a:t>olarak bilinmektedir. </a:t>
            </a:r>
            <a:r>
              <a:rPr lang="tr-TR" b="1" dirty="0" err="1">
                <a:latin typeface="Kanit Light" panose="020B0604020202020204" charset="-34"/>
              </a:rPr>
              <a:t>auto-mpg</a:t>
            </a:r>
            <a:r>
              <a:rPr lang="tr-TR" dirty="0">
                <a:latin typeface="Kanit Light" panose="020B0604020202020204" charset="-34"/>
              </a:rPr>
              <a:t> veri setinde yalnızca nümerik nitelikler mevcuttur. Veri seti özetinde kategorik bir değişkenin durumunu da görmek adına veri setinin sonuna durum adında yeni bir sütun eklensin. </a:t>
            </a:r>
          </a:p>
          <a:p>
            <a:pPr algn="just"/>
            <a:r>
              <a:rPr lang="tr-TR" dirty="0">
                <a:latin typeface="Kanit Light" panose="020B0604020202020204" charset="-34"/>
              </a:rPr>
              <a:t>Aşağıdaki kod satırları kullanarak durum sütununa </a:t>
            </a:r>
            <a:r>
              <a:rPr lang="tr-TR" sz="2000" b="1" dirty="0" err="1">
                <a:latin typeface="Kanit Light" panose="020B0604020202020204" charset="-34"/>
              </a:rPr>
              <a:t>mpg</a:t>
            </a:r>
            <a:r>
              <a:rPr lang="tr-TR" sz="2000" b="1" dirty="0">
                <a:latin typeface="Kanit Light" panose="020B0604020202020204" charset="-34"/>
              </a:rPr>
              <a:t> değeri </a:t>
            </a:r>
          </a:p>
          <a:p>
            <a:pPr marL="285750" indent="-285750" algn="just">
              <a:buFont typeface="Arial" panose="020B0604020202020204" pitchFamily="34" charset="0"/>
              <a:buChar char="•"/>
            </a:pPr>
            <a:r>
              <a:rPr lang="tr-TR" i="1" dirty="0">
                <a:latin typeface="Kanit Light" panose="020B0604020202020204" charset="-34"/>
              </a:rPr>
              <a:t>23.5’ten düşük </a:t>
            </a:r>
            <a:r>
              <a:rPr lang="tr-TR" i="1" dirty="0">
                <a:latin typeface="Kanit Light" panose="020B0604020202020204" charset="-34"/>
                <a:sym typeface="Wingdings" panose="05000000000000000000" pitchFamily="2" charset="2"/>
              </a:rPr>
              <a:t>	</a:t>
            </a:r>
            <a:r>
              <a:rPr lang="tr-TR" i="1" dirty="0">
                <a:latin typeface="Kanit Light" panose="020B0604020202020204" charset="-34"/>
              </a:rPr>
              <a:t>“Düşük”, </a:t>
            </a:r>
          </a:p>
          <a:p>
            <a:pPr marL="285750" indent="-285750" algn="just">
              <a:buFont typeface="Arial" panose="020B0604020202020204" pitchFamily="34" charset="0"/>
              <a:buChar char="•"/>
            </a:pPr>
            <a:r>
              <a:rPr lang="tr-TR" i="1" dirty="0">
                <a:latin typeface="Kanit Light" panose="020B0604020202020204" charset="-34"/>
              </a:rPr>
              <a:t>23.5 ile 30 arasında </a:t>
            </a:r>
            <a:r>
              <a:rPr lang="tr-TR" i="1" dirty="0">
                <a:latin typeface="Kanit Light" panose="020B0604020202020204" charset="-34"/>
                <a:sym typeface="Wingdings" panose="05000000000000000000" pitchFamily="2" charset="2"/>
              </a:rPr>
              <a:t></a:t>
            </a:r>
            <a:r>
              <a:rPr lang="tr-TR" i="1" dirty="0">
                <a:latin typeface="Kanit Light" panose="020B0604020202020204" charset="-34"/>
              </a:rPr>
              <a:t> 	“Orta”, </a:t>
            </a:r>
          </a:p>
          <a:p>
            <a:pPr marL="285750" indent="-285750" algn="just">
              <a:buFont typeface="Arial" panose="020B0604020202020204" pitchFamily="34" charset="0"/>
              <a:buChar char="•"/>
            </a:pPr>
            <a:r>
              <a:rPr lang="tr-TR" dirty="0">
                <a:latin typeface="Kanit Light" panose="020B0604020202020204" charset="-34"/>
              </a:rPr>
              <a:t>30 dan büyük </a:t>
            </a:r>
            <a:r>
              <a:rPr lang="tr-TR" dirty="0">
                <a:latin typeface="Kanit Light" panose="020B0604020202020204" charset="-34"/>
                <a:sym typeface="Wingdings" panose="05000000000000000000" pitchFamily="2" charset="2"/>
              </a:rPr>
              <a:t>	</a:t>
            </a:r>
            <a:r>
              <a:rPr lang="tr-TR" i="1" dirty="0">
                <a:latin typeface="Kanit Light" panose="020B0604020202020204" charset="-34"/>
              </a:rPr>
              <a:t>“Yüksek” </a:t>
            </a:r>
            <a:r>
              <a:rPr lang="tr-TR" dirty="0">
                <a:latin typeface="Kanit Light" panose="020B0604020202020204" charset="-34"/>
              </a:rPr>
              <a:t>değerleri yazılsın. </a:t>
            </a:r>
          </a:p>
          <a:p>
            <a:pPr algn="just"/>
            <a:endParaRPr lang="tr-TR" dirty="0">
              <a:latin typeface="Kanit Light" panose="020B0604020202020204" charset="-34"/>
            </a:endParaRPr>
          </a:p>
          <a:p>
            <a:pPr algn="just"/>
            <a:r>
              <a:rPr lang="tr-TR" dirty="0">
                <a:latin typeface="Kanit Light" panose="020B0604020202020204" charset="-34"/>
              </a:rPr>
              <a:t>Pandas kütüphanesinin </a:t>
            </a:r>
            <a:r>
              <a:rPr lang="tr-TR" b="1" dirty="0" err="1">
                <a:latin typeface="Kanit Light" panose="020B0604020202020204" charset="-34"/>
              </a:rPr>
              <a:t>astype</a:t>
            </a:r>
            <a:r>
              <a:rPr lang="tr-TR" b="1" dirty="0">
                <a:latin typeface="Kanit Light" panose="020B0604020202020204" charset="-34"/>
              </a:rPr>
              <a:t>("</a:t>
            </a:r>
            <a:r>
              <a:rPr lang="tr-TR" b="1" dirty="0" err="1">
                <a:latin typeface="Kanit Light" panose="020B0604020202020204" charset="-34"/>
              </a:rPr>
              <a:t>category</a:t>
            </a:r>
            <a:r>
              <a:rPr lang="tr-TR" b="1" dirty="0">
                <a:latin typeface="Kanit Light" panose="020B0604020202020204" charset="-34"/>
              </a:rPr>
              <a:t>") </a:t>
            </a:r>
            <a:r>
              <a:rPr lang="tr-TR" dirty="0">
                <a:latin typeface="Kanit Light" panose="020B0604020202020204" charset="-34"/>
              </a:rPr>
              <a:t>fonksiyonu yardımı ile bu verilen değerlerin kategorik veri tipi olarak ayarlanması sağlanmıştır. </a:t>
            </a:r>
          </a:p>
        </p:txBody>
      </p:sp>
      <p:pic>
        <p:nvPicPr>
          <p:cNvPr id="4" name="Resim 3">
            <a:extLst>
              <a:ext uri="{FF2B5EF4-FFF2-40B4-BE49-F238E27FC236}">
                <a16:creationId xmlns:a16="http://schemas.microsoft.com/office/drawing/2014/main" id="{4BBC0B59-B6EB-35D7-9FA8-2E29C8D932EE}"/>
              </a:ext>
            </a:extLst>
          </p:cNvPr>
          <p:cNvPicPr>
            <a:picLocks noChangeAspect="1"/>
          </p:cNvPicPr>
          <p:nvPr/>
        </p:nvPicPr>
        <p:blipFill>
          <a:blip r:embed="rId4"/>
          <a:srcRect t="7761"/>
          <a:stretch/>
        </p:blipFill>
        <p:spPr>
          <a:xfrm>
            <a:off x="471067" y="4665784"/>
            <a:ext cx="10141320" cy="2760643"/>
          </a:xfrm>
          <a:prstGeom prst="rect">
            <a:avLst/>
          </a:prstGeom>
        </p:spPr>
      </p:pic>
      <p:pic>
        <p:nvPicPr>
          <p:cNvPr id="7" name="Resim 6">
            <a:extLst>
              <a:ext uri="{FF2B5EF4-FFF2-40B4-BE49-F238E27FC236}">
                <a16:creationId xmlns:a16="http://schemas.microsoft.com/office/drawing/2014/main" id="{D74C3B2E-C22C-7A67-3064-AEC96B4C0CEA}"/>
              </a:ext>
            </a:extLst>
          </p:cNvPr>
          <p:cNvPicPr>
            <a:picLocks noChangeAspect="1"/>
          </p:cNvPicPr>
          <p:nvPr/>
        </p:nvPicPr>
        <p:blipFill>
          <a:blip r:embed="rId5"/>
          <a:stretch>
            <a:fillRect/>
          </a:stretch>
        </p:blipFill>
        <p:spPr>
          <a:xfrm>
            <a:off x="10631437" y="6526872"/>
            <a:ext cx="3753993" cy="13195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16132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2DDA2-BD24-5877-B5D2-B5ADFA4145AD}"/>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E4681953-B442-6BE9-B2B7-2436D337C042}"/>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8" name="Metin kutusu 17">
            <a:extLst>
              <a:ext uri="{FF2B5EF4-FFF2-40B4-BE49-F238E27FC236}">
                <a16:creationId xmlns:a16="http://schemas.microsoft.com/office/drawing/2014/main" id="{5567F710-D17C-E14A-B05F-8D7B5F7205DB}"/>
              </a:ext>
            </a:extLst>
          </p:cNvPr>
          <p:cNvSpPr txBox="1"/>
          <p:nvPr/>
        </p:nvSpPr>
        <p:spPr>
          <a:xfrm>
            <a:off x="586295" y="1843211"/>
            <a:ext cx="14044105" cy="2585323"/>
          </a:xfrm>
          <a:prstGeom prst="rect">
            <a:avLst/>
          </a:prstGeom>
          <a:noFill/>
        </p:spPr>
        <p:txBody>
          <a:bodyPr wrap="square">
            <a:spAutoFit/>
          </a:bodyPr>
          <a:lstStyle/>
          <a:p>
            <a:pPr algn="just"/>
            <a:r>
              <a:rPr lang="tr-TR">
                <a:latin typeface="Kanit Light" panose="020B0604020202020204" charset="-34"/>
              </a:rPr>
              <a:t>Benzer işlem </a:t>
            </a:r>
            <a:r>
              <a:rPr lang="tr-TR" b="1" err="1">
                <a:latin typeface="Kanit Light" panose="020B0604020202020204" charset="-34"/>
              </a:rPr>
              <a:t>pd.cut</a:t>
            </a:r>
            <a:r>
              <a:rPr lang="tr-TR" b="1">
                <a:latin typeface="Kanit Light" panose="020B0604020202020204" charset="-34"/>
              </a:rPr>
              <a:t>() </a:t>
            </a:r>
            <a:r>
              <a:rPr lang="tr-TR">
                <a:latin typeface="Kanit Light" panose="020B0604020202020204" charset="-34"/>
              </a:rPr>
              <a:t>fonksiyonu ile aşağıdaki biçimde de yapılabilir. Fonksiyon ilk olarak ayrıklaştırılmak istenen </a:t>
            </a:r>
            <a:r>
              <a:rPr lang="tr-TR" b="1" err="1">
                <a:latin typeface="Kanit Light" panose="020B0604020202020204" charset="-34"/>
              </a:rPr>
              <a:t>mpg</a:t>
            </a:r>
            <a:r>
              <a:rPr lang="tr-TR" b="1">
                <a:latin typeface="Kanit Light" panose="020B0604020202020204" charset="-34"/>
              </a:rPr>
              <a:t> </a:t>
            </a:r>
            <a:r>
              <a:rPr lang="tr-TR">
                <a:latin typeface="Kanit Light" panose="020B0604020202020204" charset="-34"/>
              </a:rPr>
              <a:t>niteliğini almaktadır. </a:t>
            </a:r>
          </a:p>
          <a:p>
            <a:pPr algn="just"/>
            <a:r>
              <a:rPr lang="tr-TR" b="1">
                <a:latin typeface="Kanit Light" panose="020B0604020202020204" charset="-34"/>
              </a:rPr>
              <a:t>bins </a:t>
            </a:r>
            <a:r>
              <a:rPr lang="tr-TR">
                <a:latin typeface="Kanit Light" panose="020B0604020202020204" charset="-34"/>
              </a:rPr>
              <a:t>parametresi kategorilerin alt ve üst sınırlarıdır (</a:t>
            </a:r>
            <a:r>
              <a:rPr lang="tr-TR" b="1" err="1">
                <a:latin typeface="Kanit Light" panose="020B0604020202020204" charset="-34"/>
              </a:rPr>
              <a:t>bolmeler</a:t>
            </a:r>
            <a:r>
              <a:rPr lang="tr-TR" b="1">
                <a:latin typeface="Kanit Light" panose="020B0604020202020204" charset="-34"/>
              </a:rPr>
              <a:t>) </a:t>
            </a:r>
            <a:r>
              <a:rPr lang="tr-TR">
                <a:latin typeface="Kanit Light" panose="020B0604020202020204" charset="-34"/>
              </a:rPr>
              <a:t>(alt sınır dahil edilmez, üst sınır dahil edilir). Örneğin </a:t>
            </a:r>
            <a:r>
              <a:rPr lang="tr-TR" b="1">
                <a:latin typeface="Kanit Light" panose="020B0604020202020204" charset="-34"/>
              </a:rPr>
              <a:t>mpg </a:t>
            </a:r>
            <a:r>
              <a:rPr lang="tr-TR">
                <a:latin typeface="Kanit Light" panose="020B0604020202020204" charset="-34"/>
              </a:rPr>
              <a:t>niteliğinde; </a:t>
            </a:r>
          </a:p>
          <a:p>
            <a:pPr marL="285750" indent="-285750" algn="just">
              <a:buFont typeface="Arial" panose="020B0604020202020204" pitchFamily="34" charset="0"/>
              <a:buChar char="•"/>
            </a:pPr>
            <a:r>
              <a:rPr lang="tr-TR">
                <a:latin typeface="Kanit Light" panose="020B0604020202020204" charset="-34"/>
              </a:rPr>
              <a:t>8’den büyük ve 23.4 dâhil tüm değerler “Düşük” kategorisi olarak belirlenir. 	 </a:t>
            </a:r>
            <a:r>
              <a:rPr lang="tr-TR" b="1">
                <a:solidFill>
                  <a:srgbClr val="0070C0"/>
                </a:solidFill>
                <a:latin typeface="Kanit Light" panose="020B0604020202020204" charset="-34"/>
              </a:rPr>
              <a:t>( </a:t>
            </a:r>
            <a:r>
              <a:rPr lang="tr-TR">
                <a:solidFill>
                  <a:srgbClr val="0070C0"/>
                </a:solidFill>
                <a:latin typeface="Kanit Light" panose="020B0604020202020204" charset="-34"/>
              </a:rPr>
              <a:t>8, 23.4 </a:t>
            </a:r>
            <a:r>
              <a:rPr lang="tr-TR" b="1">
                <a:solidFill>
                  <a:srgbClr val="0070C0"/>
                </a:solidFill>
                <a:latin typeface="Kanit Light" panose="020B0604020202020204" charset="-34"/>
              </a:rPr>
              <a:t>]</a:t>
            </a:r>
            <a:r>
              <a:rPr lang="tr-TR">
                <a:solidFill>
                  <a:srgbClr val="0070C0"/>
                </a:solidFill>
                <a:latin typeface="Kanit Light" panose="020B0604020202020204" charset="-34"/>
              </a:rPr>
              <a:t> → "Düşük"</a:t>
            </a:r>
          </a:p>
          <a:p>
            <a:pPr marL="285750" indent="-285750" algn="just">
              <a:buFont typeface="Arial" panose="020B0604020202020204" pitchFamily="34" charset="0"/>
              <a:buChar char="•"/>
            </a:pPr>
            <a:r>
              <a:rPr lang="tr-TR">
                <a:latin typeface="Kanit Light" panose="020B0604020202020204" charset="-34"/>
              </a:rPr>
              <a:t>23.4’ten büyük ve 29.9 dâhil tüm değerler “Orta” kategorisi olarak belirlenir. 	 </a:t>
            </a:r>
            <a:r>
              <a:rPr lang="tr-TR" b="1">
                <a:solidFill>
                  <a:srgbClr val="0070C0"/>
                </a:solidFill>
                <a:latin typeface="Kanit Light" panose="020B0604020202020204" charset="-34"/>
              </a:rPr>
              <a:t>( </a:t>
            </a:r>
            <a:r>
              <a:rPr lang="tr-TR">
                <a:solidFill>
                  <a:srgbClr val="0070C0"/>
                </a:solidFill>
                <a:latin typeface="Kanit Light" panose="020B0604020202020204" charset="-34"/>
              </a:rPr>
              <a:t>23.4, 29.9</a:t>
            </a:r>
            <a:r>
              <a:rPr lang="tr-TR" b="1">
                <a:solidFill>
                  <a:srgbClr val="0070C0"/>
                </a:solidFill>
                <a:latin typeface="Kanit Light" panose="020B0604020202020204" charset="-34"/>
              </a:rPr>
              <a:t>] </a:t>
            </a:r>
            <a:r>
              <a:rPr lang="tr-TR">
                <a:solidFill>
                  <a:srgbClr val="0070C0"/>
                </a:solidFill>
                <a:latin typeface="Kanit Light" panose="020B0604020202020204" charset="-34"/>
              </a:rPr>
              <a:t> → "Orta"</a:t>
            </a:r>
          </a:p>
          <a:p>
            <a:pPr marL="285750" indent="-285750" algn="just">
              <a:buFont typeface="Arial" panose="020B0604020202020204" pitchFamily="34" charset="0"/>
              <a:buChar char="•"/>
            </a:pPr>
            <a:r>
              <a:rPr lang="tr-TR">
                <a:latin typeface="Kanit Light" panose="020B0604020202020204" charset="-34"/>
              </a:rPr>
              <a:t>29.9’dan büyük ve 46.6 dâhil tüm değerler “Yüksek” kategorisi olarak belirlenir. </a:t>
            </a:r>
            <a:r>
              <a:rPr lang="tr-TR" b="1">
                <a:solidFill>
                  <a:srgbClr val="0070C0"/>
                </a:solidFill>
                <a:latin typeface="Kanit Light" panose="020B0604020202020204" charset="-34"/>
              </a:rPr>
              <a:t>( </a:t>
            </a:r>
            <a:r>
              <a:rPr lang="tr-TR">
                <a:solidFill>
                  <a:srgbClr val="0070C0"/>
                </a:solidFill>
                <a:latin typeface="Kanit Light" panose="020B0604020202020204" charset="-34"/>
              </a:rPr>
              <a:t>29.9, 46.6 </a:t>
            </a:r>
            <a:r>
              <a:rPr lang="tr-TR" b="1">
                <a:solidFill>
                  <a:srgbClr val="0070C0"/>
                </a:solidFill>
                <a:latin typeface="Kanit Light" panose="020B0604020202020204" charset="-34"/>
              </a:rPr>
              <a:t>]</a:t>
            </a:r>
            <a:r>
              <a:rPr lang="tr-TR">
                <a:solidFill>
                  <a:srgbClr val="0070C0"/>
                </a:solidFill>
                <a:latin typeface="Kanit Light" panose="020B0604020202020204" charset="-34"/>
              </a:rPr>
              <a:t> → "Yüksek</a:t>
            </a:r>
            <a:r>
              <a:rPr lang="tr-TR">
                <a:latin typeface="Kanit Light" panose="020B0604020202020204" charset="-34"/>
              </a:rPr>
              <a:t>"</a:t>
            </a:r>
          </a:p>
          <a:p>
            <a:r>
              <a:rPr lang="tr-TR" b="1">
                <a:latin typeface="Kanit Light" panose="020B0604020202020204" charset="-34"/>
              </a:rPr>
              <a:t>										</a:t>
            </a:r>
            <a:r>
              <a:rPr lang="tr-TR" b="1">
                <a:solidFill>
                  <a:schemeClr val="accent5">
                    <a:lumMod val="75000"/>
                  </a:schemeClr>
                </a:solidFill>
                <a:latin typeface="Kanit Light" panose="020B0604020202020204" charset="-34"/>
              </a:rPr>
              <a:t>( ... ]</a:t>
            </a:r>
            <a:r>
              <a:rPr lang="tr-TR">
                <a:solidFill>
                  <a:schemeClr val="accent5">
                    <a:lumMod val="75000"/>
                  </a:schemeClr>
                </a:solidFill>
                <a:latin typeface="Kanit Light" panose="020B0604020202020204" charset="-34"/>
              </a:rPr>
              <a:t> → Alt sınır dahil değil, üst sınır dahil.</a:t>
            </a:r>
          </a:p>
          <a:p>
            <a:pPr algn="just"/>
            <a:r>
              <a:rPr lang="tr-TR" b="1">
                <a:latin typeface="Kanit Light" panose="020B0604020202020204" charset="-34"/>
              </a:rPr>
              <a:t>labels </a:t>
            </a:r>
            <a:r>
              <a:rPr lang="tr-TR">
                <a:latin typeface="Kanit Light" panose="020B0604020202020204" charset="-34"/>
              </a:rPr>
              <a:t>parametresine ise kategori adları </a:t>
            </a:r>
            <a:r>
              <a:rPr lang="tr-TR" b="1">
                <a:latin typeface="Kanit Light" panose="020B0604020202020204" charset="-34"/>
              </a:rPr>
              <a:t>(</a:t>
            </a:r>
            <a:r>
              <a:rPr lang="tr-TR" b="1" err="1">
                <a:latin typeface="Kanit Light" panose="020B0604020202020204" charset="-34"/>
              </a:rPr>
              <a:t>bolmeKategorileri</a:t>
            </a:r>
            <a:r>
              <a:rPr lang="tr-TR" b="1">
                <a:latin typeface="Kanit Light" panose="020B0604020202020204" charset="-34"/>
              </a:rPr>
              <a:t>) </a:t>
            </a:r>
            <a:r>
              <a:rPr lang="tr-TR">
                <a:latin typeface="Kanit Light" panose="020B0604020202020204" charset="-34"/>
              </a:rPr>
              <a:t>verilir. </a:t>
            </a:r>
          </a:p>
          <a:p>
            <a:pPr algn="just"/>
            <a:r>
              <a:rPr lang="tr-TR">
                <a:latin typeface="Kanit Light" panose="020B0604020202020204" charset="-34"/>
              </a:rPr>
              <a:t>Böylelikle kullanıcı tarafından belirlenen alt ve üst sınırlar çerçevesinde veri ayrıklaştırma yapılmış olur.</a:t>
            </a:r>
          </a:p>
        </p:txBody>
      </p:sp>
      <p:sp>
        <p:nvSpPr>
          <p:cNvPr id="3" name="Text 0">
            <a:extLst>
              <a:ext uri="{FF2B5EF4-FFF2-40B4-BE49-F238E27FC236}">
                <a16:creationId xmlns:a16="http://schemas.microsoft.com/office/drawing/2014/main" id="{825CC916-C9FC-E94E-8DC9-330FA200FCC9}"/>
              </a:ext>
            </a:extLst>
          </p:cNvPr>
          <p:cNvSpPr/>
          <p:nvPr/>
        </p:nvSpPr>
        <p:spPr>
          <a:xfrm>
            <a:off x="586294" y="303423"/>
            <a:ext cx="10711283"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2.4 Veri Ayırıklaştırma (Binning / Discretization)</a:t>
            </a:r>
          </a:p>
        </p:txBody>
      </p:sp>
      <p:pic>
        <p:nvPicPr>
          <p:cNvPr id="7" name="Resim 6">
            <a:extLst>
              <a:ext uri="{FF2B5EF4-FFF2-40B4-BE49-F238E27FC236}">
                <a16:creationId xmlns:a16="http://schemas.microsoft.com/office/drawing/2014/main" id="{5689FA95-670C-7339-D9F0-EC54ACF00726}"/>
              </a:ext>
            </a:extLst>
          </p:cNvPr>
          <p:cNvPicPr>
            <a:picLocks noChangeAspect="1"/>
          </p:cNvPicPr>
          <p:nvPr/>
        </p:nvPicPr>
        <p:blipFill>
          <a:blip r:embed="rId4"/>
          <a:srcRect l="662" t="31756" r="10349"/>
          <a:stretch/>
        </p:blipFill>
        <p:spPr>
          <a:xfrm>
            <a:off x="293077" y="4815287"/>
            <a:ext cx="14164027" cy="2447544"/>
          </a:xfrm>
          <a:prstGeom prst="rect">
            <a:avLst/>
          </a:prstGeom>
        </p:spPr>
      </p:pic>
      <p:pic>
        <p:nvPicPr>
          <p:cNvPr id="9" name="Resim 8">
            <a:extLst>
              <a:ext uri="{FF2B5EF4-FFF2-40B4-BE49-F238E27FC236}">
                <a16:creationId xmlns:a16="http://schemas.microsoft.com/office/drawing/2014/main" id="{1BEC4014-08AB-2495-9204-E7CAEFE36BB0}"/>
              </a:ext>
            </a:extLst>
          </p:cNvPr>
          <p:cNvPicPr>
            <a:picLocks noChangeAspect="1"/>
          </p:cNvPicPr>
          <p:nvPr/>
        </p:nvPicPr>
        <p:blipFill>
          <a:blip r:embed="rId5"/>
          <a:srcRect t="3287" b="5160"/>
          <a:stretch/>
        </p:blipFill>
        <p:spPr>
          <a:xfrm>
            <a:off x="9807063" y="5916607"/>
            <a:ext cx="4594737" cy="1352550"/>
          </a:xfrm>
          <a:prstGeom prst="rect">
            <a:avLst/>
          </a:prstGeom>
          <a:ln>
            <a:noFill/>
          </a:ln>
          <a:effectLst>
            <a:outerShdw blurRad="292100" dist="139700" dir="2700000" algn="tl" rotWithShape="0">
              <a:srgbClr val="333333">
                <a:alpha val="65000"/>
              </a:srgbClr>
            </a:outerShdw>
          </a:effectLst>
        </p:spPr>
      </p:pic>
      <p:sp>
        <p:nvSpPr>
          <p:cNvPr id="4" name="Metin kutusu 3">
            <a:extLst>
              <a:ext uri="{FF2B5EF4-FFF2-40B4-BE49-F238E27FC236}">
                <a16:creationId xmlns:a16="http://schemas.microsoft.com/office/drawing/2014/main" id="{E6DD6025-8C57-66B8-CC05-830717FF21AA}"/>
              </a:ext>
            </a:extLst>
          </p:cNvPr>
          <p:cNvSpPr txBox="1"/>
          <p:nvPr/>
        </p:nvSpPr>
        <p:spPr>
          <a:xfrm>
            <a:off x="586293" y="1183154"/>
            <a:ext cx="14164027" cy="693780"/>
          </a:xfrm>
          <a:prstGeom prst="rect">
            <a:avLst/>
          </a:prstGeom>
          <a:noFill/>
        </p:spPr>
        <p:txBody>
          <a:bodyPr wrap="square">
            <a:spAutoFit/>
          </a:bodyPr>
          <a:lstStyle/>
          <a:p>
            <a:pPr>
              <a:lnSpc>
                <a:spcPts val="1425"/>
              </a:lnSpc>
              <a:buNone/>
            </a:pPr>
            <a:r>
              <a:rPr lang="tr-TR" sz="2800">
                <a:solidFill>
                  <a:srgbClr val="008000"/>
                </a:solidFill>
                <a:effectLst/>
                <a:latin typeface="Kanit Light" panose="020B0604020202020204" charset="-34"/>
              </a:rPr>
              <a:t>II. Yöntem:</a:t>
            </a:r>
          </a:p>
          <a:p>
            <a:pPr>
              <a:lnSpc>
                <a:spcPts val="1425"/>
              </a:lnSpc>
              <a:buNone/>
            </a:pPr>
            <a:r>
              <a:rPr lang="tr-TR" sz="2800">
                <a:solidFill>
                  <a:srgbClr val="000000"/>
                </a:solidFill>
                <a:effectLst/>
                <a:latin typeface="Kanit Light" panose="020B0604020202020204" charset="-34"/>
              </a:rPr>
              <a:t> </a:t>
            </a:r>
            <a:endParaRPr lang="tr-TR" sz="2800">
              <a:solidFill>
                <a:srgbClr val="008000"/>
              </a:solidFill>
              <a:latin typeface="Kanit Light" panose="020B0604020202020204" charset="-34"/>
            </a:endParaRPr>
          </a:p>
          <a:p>
            <a:pPr>
              <a:lnSpc>
                <a:spcPts val="1425"/>
              </a:lnSpc>
            </a:pPr>
            <a:r>
              <a:rPr lang="tr-TR" sz="2800">
                <a:solidFill>
                  <a:srgbClr val="008000"/>
                </a:solidFill>
                <a:latin typeface="Kanit Light" panose="020B0604020202020204" charset="-34"/>
              </a:rPr>
              <a:t>II.1: Yöntem: Fixed (sabit) aralıklarla bölme </a:t>
            </a:r>
          </a:p>
        </p:txBody>
      </p:sp>
    </p:spTree>
    <p:extLst>
      <p:ext uri="{BB962C8B-B14F-4D97-AF65-F5344CB8AC3E}">
        <p14:creationId xmlns:p14="http://schemas.microsoft.com/office/powerpoint/2010/main" val="2283849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96421"/>
          </a:xfrm>
          <a:prstGeom prst="rect">
            <a:avLst/>
          </a:prstGeom>
        </p:spPr>
      </p:pic>
      <p:sp>
        <p:nvSpPr>
          <p:cNvPr id="3" name="Text 0"/>
          <p:cNvSpPr/>
          <p:nvPr/>
        </p:nvSpPr>
        <p:spPr>
          <a:xfrm>
            <a:off x="782955" y="3434001"/>
            <a:ext cx="7510105" cy="699135"/>
          </a:xfrm>
          <a:prstGeom prst="rect">
            <a:avLst/>
          </a:prstGeom>
          <a:noFill/>
          <a:ln/>
        </p:spPr>
        <p:txBody>
          <a:bodyPr wrap="none" lIns="0" tIns="0" rIns="0" bIns="0" rtlCol="0" anchor="t"/>
          <a:lstStyle/>
          <a:p>
            <a:pPr marL="0" indent="0">
              <a:lnSpc>
                <a:spcPts val="5500"/>
              </a:lnSpc>
              <a:buNone/>
            </a:pPr>
            <a:r>
              <a:rPr lang="en-US" sz="4400" dirty="0">
                <a:solidFill>
                  <a:srgbClr val="272D45"/>
                </a:solidFill>
                <a:latin typeface="Kanit Light" pitchFamily="34" charset="0"/>
                <a:ea typeface="Kanit Light" pitchFamily="34" charset="-122"/>
                <a:cs typeface="Kanit Light" pitchFamily="34" charset="-120"/>
              </a:rPr>
              <a:t>Makine Öğrenmesi Ders </a:t>
            </a:r>
            <a:r>
              <a:rPr lang="en-US" sz="4400" dirty="0" err="1">
                <a:solidFill>
                  <a:srgbClr val="272D45"/>
                </a:solidFill>
                <a:latin typeface="Kanit Light" pitchFamily="34" charset="0"/>
                <a:ea typeface="Kanit Light" pitchFamily="34" charset="-122"/>
                <a:cs typeface="Kanit Light" pitchFamily="34" charset="-120"/>
              </a:rPr>
              <a:t>İşleyişi</a:t>
            </a:r>
            <a:endParaRPr lang="en-US" sz="4400" dirty="0">
              <a:latin typeface="Kanit Light" panose="020B0604020202020204" charset="-34"/>
            </a:endParaRPr>
          </a:p>
        </p:txBody>
      </p:sp>
      <p:sp>
        <p:nvSpPr>
          <p:cNvPr id="4" name="Shape 1"/>
          <p:cNvSpPr/>
          <p:nvPr/>
        </p:nvSpPr>
        <p:spPr>
          <a:xfrm>
            <a:off x="782955" y="5475327"/>
            <a:ext cx="3014424" cy="223718"/>
          </a:xfrm>
          <a:prstGeom prst="roundRect">
            <a:avLst>
              <a:gd name="adj" fmla="val 42001"/>
            </a:avLst>
          </a:prstGeom>
          <a:solidFill>
            <a:srgbClr val="DFECE9"/>
          </a:solidFill>
          <a:ln w="7620">
            <a:solidFill>
              <a:srgbClr val="C5D2CF"/>
            </a:solidFill>
            <a:prstDash val="solid"/>
          </a:ln>
        </p:spPr>
        <p:txBody>
          <a:bodyPr/>
          <a:lstStyle/>
          <a:p>
            <a:endParaRPr lang="tr-TR">
              <a:latin typeface="Kanit Light" panose="020B0604020202020204" charset="-34"/>
            </a:endParaRPr>
          </a:p>
        </p:txBody>
      </p:sp>
      <p:sp>
        <p:nvSpPr>
          <p:cNvPr id="5" name="Text 2"/>
          <p:cNvSpPr/>
          <p:nvPr/>
        </p:nvSpPr>
        <p:spPr>
          <a:xfrm>
            <a:off x="1000958" y="6034564"/>
            <a:ext cx="2796421" cy="349568"/>
          </a:xfrm>
          <a:prstGeom prst="rect">
            <a:avLst/>
          </a:prstGeom>
          <a:noFill/>
          <a:ln/>
        </p:spPr>
        <p:txBody>
          <a:bodyPr wrap="none" lIns="0" tIns="0" rIns="0" bIns="0" rtlCol="0" anchor="t"/>
          <a:lstStyle/>
          <a:p>
            <a:pPr marL="0" indent="0" algn="r">
              <a:lnSpc>
                <a:spcPts val="2750"/>
              </a:lnSpc>
              <a:buNone/>
            </a:pPr>
            <a:r>
              <a:rPr lang="en-US" sz="2200">
                <a:solidFill>
                  <a:srgbClr val="2C3249"/>
                </a:solidFill>
                <a:latin typeface="Kanit Light" pitchFamily="34" charset="0"/>
                <a:ea typeface="Kanit Light" pitchFamily="34" charset="-122"/>
                <a:cs typeface="Kanit Light" pitchFamily="34" charset="-120"/>
              </a:rPr>
              <a:t>Temeller</a:t>
            </a:r>
            <a:endParaRPr lang="en-US" sz="2200">
              <a:latin typeface="Kanit Light" panose="020B0604020202020204" charset="-34"/>
            </a:endParaRPr>
          </a:p>
        </p:txBody>
      </p:sp>
      <p:sp>
        <p:nvSpPr>
          <p:cNvPr id="6" name="Text 3"/>
          <p:cNvSpPr/>
          <p:nvPr/>
        </p:nvSpPr>
        <p:spPr>
          <a:xfrm>
            <a:off x="782955" y="6518315"/>
            <a:ext cx="3014424" cy="1073706"/>
          </a:xfrm>
          <a:prstGeom prst="rect">
            <a:avLst/>
          </a:prstGeom>
          <a:noFill/>
          <a:ln/>
        </p:spPr>
        <p:txBody>
          <a:bodyPr wrap="square" lIns="0" tIns="0" rIns="0" bIns="0" rtlCol="0" anchor="t"/>
          <a:lstStyle/>
          <a:p>
            <a:pPr marL="0" indent="0" algn="r">
              <a:lnSpc>
                <a:spcPts val="2800"/>
              </a:lnSpc>
              <a:buNone/>
            </a:pPr>
            <a:r>
              <a:rPr lang="en-US" sz="1750" dirty="0">
                <a:solidFill>
                  <a:srgbClr val="2C3249"/>
                </a:solidFill>
                <a:latin typeface="Kanit Light" panose="020B0604020202020204" charset="-34"/>
                <a:ea typeface="Martel Sans" pitchFamily="34" charset="-122"/>
                <a:cs typeface="Kanit Light" panose="020B0604020202020204" charset="-34"/>
              </a:rPr>
              <a:t>Yapay zeka, makine öğrenmesi ve temel prensipleri ile </a:t>
            </a:r>
            <a:r>
              <a:rPr lang="en-US" sz="1750" dirty="0" err="1">
                <a:solidFill>
                  <a:srgbClr val="2C3249"/>
                </a:solidFill>
                <a:latin typeface="Kanit Light" panose="020B0604020202020204" charset="-34"/>
                <a:ea typeface="Martel Sans" pitchFamily="34" charset="-122"/>
                <a:cs typeface="Kanit Light" panose="020B0604020202020204" charset="-34"/>
              </a:rPr>
              <a:t>başlıyoruz</a:t>
            </a:r>
            <a:r>
              <a:rPr lang="en-US" sz="1750" dirty="0">
                <a:solidFill>
                  <a:srgbClr val="2C3249"/>
                </a:solidFill>
                <a:latin typeface="Kanit Light" panose="020B0604020202020204" charset="-34"/>
                <a:ea typeface="Martel Sans" pitchFamily="34" charset="-122"/>
                <a:cs typeface="Kanit Light" panose="020B0604020202020204" charset="-34"/>
              </a:rPr>
              <a:t>.</a:t>
            </a:r>
            <a:endParaRPr lang="en-US" sz="1750" dirty="0">
              <a:latin typeface="Kanit Light" panose="020B0604020202020204" charset="-34"/>
            </a:endParaRPr>
          </a:p>
        </p:txBody>
      </p:sp>
      <p:sp>
        <p:nvSpPr>
          <p:cNvPr id="7" name="Shape 4"/>
          <p:cNvSpPr/>
          <p:nvPr/>
        </p:nvSpPr>
        <p:spPr>
          <a:xfrm>
            <a:off x="4132898" y="5139809"/>
            <a:ext cx="3014543" cy="223718"/>
          </a:xfrm>
          <a:prstGeom prst="roundRect">
            <a:avLst>
              <a:gd name="adj" fmla="val 42001"/>
            </a:avLst>
          </a:prstGeom>
          <a:solidFill>
            <a:srgbClr val="DFECE9"/>
          </a:solidFill>
          <a:ln w="7620">
            <a:solidFill>
              <a:srgbClr val="C5D2CF"/>
            </a:solidFill>
            <a:prstDash val="solid"/>
          </a:ln>
        </p:spPr>
        <p:txBody>
          <a:bodyPr/>
          <a:lstStyle/>
          <a:p>
            <a:endParaRPr lang="tr-TR">
              <a:latin typeface="Kanit Light" panose="020B0604020202020204" charset="-34"/>
            </a:endParaRPr>
          </a:p>
        </p:txBody>
      </p:sp>
      <p:sp>
        <p:nvSpPr>
          <p:cNvPr id="8" name="Text 5"/>
          <p:cNvSpPr/>
          <p:nvPr/>
        </p:nvSpPr>
        <p:spPr>
          <a:xfrm>
            <a:off x="4351020" y="5699046"/>
            <a:ext cx="2796421" cy="349568"/>
          </a:xfrm>
          <a:prstGeom prst="rect">
            <a:avLst/>
          </a:prstGeom>
          <a:noFill/>
          <a:ln/>
        </p:spPr>
        <p:txBody>
          <a:bodyPr wrap="none" lIns="0" tIns="0" rIns="0" bIns="0" rtlCol="0" anchor="t"/>
          <a:lstStyle/>
          <a:p>
            <a:pPr marL="0" indent="0" algn="r">
              <a:lnSpc>
                <a:spcPts val="2750"/>
              </a:lnSpc>
              <a:buNone/>
            </a:pPr>
            <a:r>
              <a:rPr lang="en-US" sz="2200" dirty="0">
                <a:solidFill>
                  <a:srgbClr val="2C3249"/>
                </a:solidFill>
                <a:latin typeface="Kanit Light" pitchFamily="34" charset="0"/>
                <a:ea typeface="Kanit Light" pitchFamily="34" charset="-122"/>
                <a:cs typeface="Kanit Light" pitchFamily="34" charset="-120"/>
              </a:rPr>
              <a:t>Veri </a:t>
            </a:r>
            <a:r>
              <a:rPr lang="en-US" sz="2200" dirty="0" err="1">
                <a:solidFill>
                  <a:srgbClr val="2C3249"/>
                </a:solidFill>
                <a:latin typeface="Kanit Light" pitchFamily="34" charset="0"/>
                <a:ea typeface="Kanit Light" pitchFamily="34" charset="-122"/>
                <a:cs typeface="Kanit Light" pitchFamily="34" charset="-120"/>
              </a:rPr>
              <a:t>Çalışması</a:t>
            </a:r>
            <a:endParaRPr lang="en-US" sz="2200" dirty="0">
              <a:latin typeface="Kanit Light" panose="020B0604020202020204" charset="-34"/>
            </a:endParaRPr>
          </a:p>
        </p:txBody>
      </p:sp>
      <p:sp>
        <p:nvSpPr>
          <p:cNvPr id="9" name="Text 6"/>
          <p:cNvSpPr/>
          <p:nvPr/>
        </p:nvSpPr>
        <p:spPr>
          <a:xfrm>
            <a:off x="4132898" y="6182797"/>
            <a:ext cx="3014543" cy="1073706"/>
          </a:xfrm>
          <a:prstGeom prst="rect">
            <a:avLst/>
          </a:prstGeom>
          <a:noFill/>
          <a:ln/>
        </p:spPr>
        <p:txBody>
          <a:bodyPr wrap="square" lIns="0" tIns="0" rIns="0" bIns="0" rtlCol="0" anchor="t"/>
          <a:lstStyle/>
          <a:p>
            <a:pPr marL="0" indent="0" algn="r">
              <a:lnSpc>
                <a:spcPts val="2800"/>
              </a:lnSpc>
              <a:buNone/>
            </a:pPr>
            <a:r>
              <a:rPr lang="en-US" sz="1750" dirty="0">
                <a:solidFill>
                  <a:srgbClr val="2C3249"/>
                </a:solidFill>
                <a:latin typeface="Kanit Light" panose="020B0604020202020204" charset="-34"/>
                <a:ea typeface="Martel Sans" pitchFamily="34" charset="-122"/>
                <a:cs typeface="Kanit Light" panose="020B0604020202020204" charset="-34"/>
              </a:rPr>
              <a:t>Veri </a:t>
            </a:r>
            <a:r>
              <a:rPr lang="en-US" sz="1750" dirty="0" err="1">
                <a:solidFill>
                  <a:srgbClr val="2C3249"/>
                </a:solidFill>
                <a:latin typeface="Kanit Light" panose="020B0604020202020204" charset="-34"/>
                <a:ea typeface="Martel Sans" pitchFamily="34" charset="-122"/>
                <a:cs typeface="Kanit Light" panose="020B0604020202020204" charset="-34"/>
              </a:rPr>
              <a:t>temizleme</a:t>
            </a:r>
            <a:r>
              <a:rPr lang="en-US" sz="1750" dirty="0">
                <a:solidFill>
                  <a:srgbClr val="2C3249"/>
                </a:solidFill>
                <a:latin typeface="Kanit Light" panose="020B0604020202020204" charset="-34"/>
                <a:ea typeface="Martel Sans" pitchFamily="34" charset="-122"/>
                <a:cs typeface="Kanit Light" panose="020B0604020202020204" charset="-34"/>
              </a:rPr>
              <a:t>, görselleştirme ve </a:t>
            </a:r>
            <a:r>
              <a:rPr lang="en-US" sz="1750" dirty="0" err="1">
                <a:solidFill>
                  <a:srgbClr val="2C3249"/>
                </a:solidFill>
                <a:latin typeface="Kanit Light" panose="020B0604020202020204" charset="-34"/>
                <a:ea typeface="Martel Sans" pitchFamily="34" charset="-122"/>
                <a:cs typeface="Kanit Light" panose="020B0604020202020204" charset="-34"/>
              </a:rPr>
              <a:t>ön</a:t>
            </a:r>
            <a:r>
              <a:rPr lang="en-US" sz="1750" dirty="0">
                <a:solidFill>
                  <a:srgbClr val="2C3249"/>
                </a:solidFill>
                <a:latin typeface="Kanit Light" panose="020B0604020202020204" charset="-34"/>
                <a:ea typeface="Martel Sans" pitchFamily="34" charset="-122"/>
                <a:cs typeface="Kanit Light" panose="020B0604020202020204" charset="-34"/>
              </a:rPr>
              <a:t> </a:t>
            </a:r>
            <a:r>
              <a:rPr lang="en-US" sz="1750" dirty="0" err="1">
                <a:solidFill>
                  <a:srgbClr val="2C3249"/>
                </a:solidFill>
                <a:latin typeface="Kanit Light" panose="020B0604020202020204" charset="-34"/>
                <a:ea typeface="Martel Sans" pitchFamily="34" charset="-122"/>
                <a:cs typeface="Kanit Light" panose="020B0604020202020204" charset="-34"/>
              </a:rPr>
              <a:t>işleme</a:t>
            </a:r>
            <a:r>
              <a:rPr lang="en-US" sz="1750" dirty="0">
                <a:solidFill>
                  <a:srgbClr val="2C3249"/>
                </a:solidFill>
                <a:latin typeface="Kanit Light" panose="020B0604020202020204" charset="-34"/>
                <a:ea typeface="Martel Sans" pitchFamily="34" charset="-122"/>
                <a:cs typeface="Kanit Light" panose="020B0604020202020204" charset="-34"/>
              </a:rPr>
              <a:t> </a:t>
            </a:r>
            <a:r>
              <a:rPr lang="en-US" sz="1750" dirty="0" err="1">
                <a:solidFill>
                  <a:srgbClr val="2C3249"/>
                </a:solidFill>
                <a:latin typeface="Kanit Light" panose="020B0604020202020204" charset="-34"/>
                <a:ea typeface="Martel Sans" pitchFamily="34" charset="-122"/>
                <a:cs typeface="Kanit Light" panose="020B0604020202020204" charset="-34"/>
              </a:rPr>
              <a:t>tekniklerini</a:t>
            </a:r>
            <a:r>
              <a:rPr lang="en-US" sz="1750" dirty="0">
                <a:solidFill>
                  <a:srgbClr val="2C3249"/>
                </a:solidFill>
                <a:latin typeface="Kanit Light" panose="020B0604020202020204" charset="-34"/>
                <a:ea typeface="Martel Sans" pitchFamily="34" charset="-122"/>
                <a:cs typeface="Kanit Light" panose="020B0604020202020204" charset="-34"/>
              </a:rPr>
              <a:t> </a:t>
            </a:r>
            <a:r>
              <a:rPr lang="en-US" sz="1750" dirty="0" err="1">
                <a:solidFill>
                  <a:srgbClr val="2C3249"/>
                </a:solidFill>
                <a:latin typeface="Kanit Light" panose="020B0604020202020204" charset="-34"/>
                <a:ea typeface="Martel Sans" pitchFamily="34" charset="-122"/>
                <a:cs typeface="Kanit Light" panose="020B0604020202020204" charset="-34"/>
              </a:rPr>
              <a:t>öğreniyoruz</a:t>
            </a:r>
            <a:r>
              <a:rPr lang="en-US" sz="1750" dirty="0">
                <a:solidFill>
                  <a:srgbClr val="2C3249"/>
                </a:solidFill>
                <a:latin typeface="Kanit Light" panose="020B0604020202020204" charset="-34"/>
                <a:ea typeface="Martel Sans" pitchFamily="34" charset="-122"/>
                <a:cs typeface="Kanit Light" panose="020B0604020202020204" charset="-34"/>
              </a:rPr>
              <a:t>.</a:t>
            </a:r>
            <a:endParaRPr lang="en-US" sz="1750" dirty="0">
              <a:latin typeface="Kanit Light" panose="020B0604020202020204" charset="-34"/>
            </a:endParaRPr>
          </a:p>
        </p:txBody>
      </p:sp>
      <p:sp>
        <p:nvSpPr>
          <p:cNvPr id="10" name="Shape 7"/>
          <p:cNvSpPr/>
          <p:nvPr/>
        </p:nvSpPr>
        <p:spPr>
          <a:xfrm>
            <a:off x="7482959" y="4804172"/>
            <a:ext cx="3014424" cy="223718"/>
          </a:xfrm>
          <a:prstGeom prst="roundRect">
            <a:avLst>
              <a:gd name="adj" fmla="val 42001"/>
            </a:avLst>
          </a:prstGeom>
          <a:solidFill>
            <a:srgbClr val="DFECE9"/>
          </a:solidFill>
          <a:ln w="7620">
            <a:solidFill>
              <a:srgbClr val="C5D2CF"/>
            </a:solidFill>
            <a:prstDash val="solid"/>
          </a:ln>
        </p:spPr>
        <p:txBody>
          <a:bodyPr/>
          <a:lstStyle/>
          <a:p>
            <a:endParaRPr lang="tr-TR">
              <a:latin typeface="Kanit Light" panose="020B0604020202020204" charset="-34"/>
            </a:endParaRPr>
          </a:p>
        </p:txBody>
      </p:sp>
      <p:sp>
        <p:nvSpPr>
          <p:cNvPr id="11" name="Text 8"/>
          <p:cNvSpPr/>
          <p:nvPr/>
        </p:nvSpPr>
        <p:spPr>
          <a:xfrm>
            <a:off x="7700963" y="5363408"/>
            <a:ext cx="2796421" cy="349568"/>
          </a:xfrm>
          <a:prstGeom prst="rect">
            <a:avLst/>
          </a:prstGeom>
          <a:noFill/>
          <a:ln/>
        </p:spPr>
        <p:txBody>
          <a:bodyPr wrap="none" lIns="0" tIns="0" rIns="0" bIns="0" rtlCol="0" anchor="t"/>
          <a:lstStyle/>
          <a:p>
            <a:pPr marL="0" indent="0" algn="r">
              <a:lnSpc>
                <a:spcPts val="2750"/>
              </a:lnSpc>
              <a:buNone/>
            </a:pPr>
            <a:r>
              <a:rPr lang="en-US" sz="2200">
                <a:solidFill>
                  <a:srgbClr val="2C3249"/>
                </a:solidFill>
                <a:latin typeface="Kanit Light" pitchFamily="34" charset="0"/>
                <a:ea typeface="Kanit Light" pitchFamily="34" charset="-122"/>
                <a:cs typeface="Kanit Light" pitchFamily="34" charset="-120"/>
              </a:rPr>
              <a:t>Algoritmalar</a:t>
            </a:r>
            <a:endParaRPr lang="en-US" sz="2200">
              <a:latin typeface="Kanit Light" panose="020B0604020202020204" charset="-34"/>
            </a:endParaRPr>
          </a:p>
        </p:txBody>
      </p:sp>
      <p:sp>
        <p:nvSpPr>
          <p:cNvPr id="12" name="Text 9"/>
          <p:cNvSpPr/>
          <p:nvPr/>
        </p:nvSpPr>
        <p:spPr>
          <a:xfrm>
            <a:off x="7482959" y="5847159"/>
            <a:ext cx="3014424" cy="1431608"/>
          </a:xfrm>
          <a:prstGeom prst="rect">
            <a:avLst/>
          </a:prstGeom>
          <a:noFill/>
          <a:ln/>
        </p:spPr>
        <p:txBody>
          <a:bodyPr wrap="square" lIns="0" tIns="0" rIns="0" bIns="0" rtlCol="0" anchor="t"/>
          <a:lstStyle/>
          <a:p>
            <a:pPr marL="0" indent="0" algn="r">
              <a:lnSpc>
                <a:spcPts val="2800"/>
              </a:lnSpc>
              <a:buNone/>
            </a:pPr>
            <a:r>
              <a:rPr lang="en-US" sz="1750" dirty="0">
                <a:solidFill>
                  <a:srgbClr val="2C3249"/>
                </a:solidFill>
                <a:latin typeface="Kanit Light" panose="020B0604020202020204" charset="-34"/>
                <a:ea typeface="Martel Sans" pitchFamily="34" charset="-122"/>
                <a:cs typeface="Kanit Light" panose="020B0604020202020204" charset="-34"/>
              </a:rPr>
              <a:t>Kümeleme, sınıflandırma ve regresyon gibi temel makine öğrenmesi algoritmalarını </a:t>
            </a:r>
            <a:r>
              <a:rPr lang="en-US" sz="1750" dirty="0" err="1">
                <a:solidFill>
                  <a:srgbClr val="2C3249"/>
                </a:solidFill>
                <a:latin typeface="Kanit Light" panose="020B0604020202020204" charset="-34"/>
                <a:ea typeface="Martel Sans" pitchFamily="34" charset="-122"/>
                <a:cs typeface="Kanit Light" panose="020B0604020202020204" charset="-34"/>
              </a:rPr>
              <a:t>keşfediyoruz</a:t>
            </a:r>
            <a:r>
              <a:rPr lang="en-US" sz="1750" dirty="0">
                <a:solidFill>
                  <a:srgbClr val="2C3249"/>
                </a:solidFill>
                <a:latin typeface="Kanit Light" panose="020B0604020202020204" charset="-34"/>
                <a:ea typeface="Martel Sans" pitchFamily="34" charset="-122"/>
                <a:cs typeface="Kanit Light" panose="020B0604020202020204" charset="-34"/>
              </a:rPr>
              <a:t>.</a:t>
            </a:r>
            <a:endParaRPr lang="en-US" sz="1750" dirty="0">
              <a:latin typeface="Kanit Light" panose="020B0604020202020204" charset="-34"/>
            </a:endParaRPr>
          </a:p>
        </p:txBody>
      </p:sp>
      <p:sp>
        <p:nvSpPr>
          <p:cNvPr id="13" name="Shape 10"/>
          <p:cNvSpPr/>
          <p:nvPr/>
        </p:nvSpPr>
        <p:spPr>
          <a:xfrm>
            <a:off x="10832902" y="4468654"/>
            <a:ext cx="3014543" cy="223718"/>
          </a:xfrm>
          <a:prstGeom prst="roundRect">
            <a:avLst>
              <a:gd name="adj" fmla="val 42001"/>
            </a:avLst>
          </a:prstGeom>
          <a:solidFill>
            <a:srgbClr val="DFECE9"/>
          </a:solidFill>
          <a:ln w="7620">
            <a:solidFill>
              <a:srgbClr val="C5D2CF"/>
            </a:solidFill>
            <a:prstDash val="solid"/>
          </a:ln>
        </p:spPr>
        <p:txBody>
          <a:bodyPr/>
          <a:lstStyle/>
          <a:p>
            <a:endParaRPr lang="tr-TR">
              <a:latin typeface="Kanit Light" panose="020B0604020202020204" charset="-34"/>
            </a:endParaRPr>
          </a:p>
        </p:txBody>
      </p:sp>
      <p:sp>
        <p:nvSpPr>
          <p:cNvPr id="14" name="Text 11"/>
          <p:cNvSpPr/>
          <p:nvPr/>
        </p:nvSpPr>
        <p:spPr>
          <a:xfrm>
            <a:off x="11051024" y="5027890"/>
            <a:ext cx="2796421" cy="349568"/>
          </a:xfrm>
          <a:prstGeom prst="rect">
            <a:avLst/>
          </a:prstGeom>
          <a:noFill/>
          <a:ln/>
        </p:spPr>
        <p:txBody>
          <a:bodyPr wrap="none" lIns="0" tIns="0" rIns="0" bIns="0" rtlCol="0" anchor="t"/>
          <a:lstStyle/>
          <a:p>
            <a:pPr marL="0" indent="0" algn="r">
              <a:lnSpc>
                <a:spcPts val="2750"/>
              </a:lnSpc>
              <a:buNone/>
            </a:pPr>
            <a:r>
              <a:rPr lang="en-US" sz="2200" dirty="0">
                <a:solidFill>
                  <a:srgbClr val="2C3249"/>
                </a:solidFill>
                <a:latin typeface="Kanit Light" pitchFamily="34" charset="0"/>
                <a:ea typeface="Kanit Light" pitchFamily="34" charset="-122"/>
                <a:cs typeface="Kanit Light" pitchFamily="34" charset="-120"/>
              </a:rPr>
              <a:t>Derin Öğrenme</a:t>
            </a:r>
            <a:endParaRPr lang="en-US" sz="2200" dirty="0">
              <a:latin typeface="Kanit Light" panose="020B0604020202020204" charset="-34"/>
            </a:endParaRPr>
          </a:p>
        </p:txBody>
      </p:sp>
      <p:sp>
        <p:nvSpPr>
          <p:cNvPr id="15" name="Text 12"/>
          <p:cNvSpPr/>
          <p:nvPr/>
        </p:nvSpPr>
        <p:spPr>
          <a:xfrm>
            <a:off x="10832902" y="5511641"/>
            <a:ext cx="3014543" cy="1073706"/>
          </a:xfrm>
          <a:prstGeom prst="rect">
            <a:avLst/>
          </a:prstGeom>
          <a:noFill/>
          <a:ln/>
        </p:spPr>
        <p:txBody>
          <a:bodyPr wrap="square" lIns="0" tIns="0" rIns="0" bIns="0" rtlCol="0" anchor="t"/>
          <a:lstStyle/>
          <a:p>
            <a:pPr marL="0" indent="0" algn="r">
              <a:lnSpc>
                <a:spcPts val="2800"/>
              </a:lnSpc>
              <a:buNone/>
            </a:pPr>
            <a:r>
              <a:rPr lang="en-US" sz="1750" dirty="0">
                <a:solidFill>
                  <a:srgbClr val="2C3249"/>
                </a:solidFill>
                <a:latin typeface="Kanit Light" panose="020B0604020202020204" charset="-34"/>
                <a:ea typeface="Martel Sans" pitchFamily="34" charset="-122"/>
                <a:cs typeface="Kanit Light" panose="020B0604020202020204" charset="-34"/>
              </a:rPr>
              <a:t>Sinir ağları ve </a:t>
            </a:r>
            <a:r>
              <a:rPr lang="en-US" sz="1750" dirty="0" err="1">
                <a:solidFill>
                  <a:srgbClr val="2C3249"/>
                </a:solidFill>
                <a:latin typeface="Kanit Light" panose="020B0604020202020204" charset="-34"/>
                <a:ea typeface="Martel Sans" pitchFamily="34" charset="-122"/>
                <a:cs typeface="Kanit Light" panose="020B0604020202020204" charset="-34"/>
              </a:rPr>
              <a:t>ileri</a:t>
            </a:r>
            <a:r>
              <a:rPr lang="en-US" sz="1750" dirty="0">
                <a:solidFill>
                  <a:srgbClr val="2C3249"/>
                </a:solidFill>
                <a:latin typeface="Kanit Light" panose="020B0604020202020204" charset="-34"/>
                <a:ea typeface="Martel Sans" pitchFamily="34" charset="-122"/>
                <a:cs typeface="Kanit Light" panose="020B0604020202020204" charset="-34"/>
              </a:rPr>
              <a:t> </a:t>
            </a:r>
            <a:r>
              <a:rPr lang="en-US" sz="1750" dirty="0" err="1">
                <a:solidFill>
                  <a:srgbClr val="2C3249"/>
                </a:solidFill>
                <a:latin typeface="Kanit Light" panose="020B0604020202020204" charset="-34"/>
                <a:ea typeface="Martel Sans" pitchFamily="34" charset="-122"/>
                <a:cs typeface="Kanit Light" panose="020B0604020202020204" charset="-34"/>
              </a:rPr>
              <a:t>düzey</a:t>
            </a:r>
            <a:r>
              <a:rPr lang="en-US" sz="1750" dirty="0">
                <a:solidFill>
                  <a:srgbClr val="2C3249"/>
                </a:solidFill>
                <a:latin typeface="Kanit Light" panose="020B0604020202020204" charset="-34"/>
                <a:ea typeface="Martel Sans" pitchFamily="34" charset="-122"/>
                <a:cs typeface="Kanit Light" panose="020B0604020202020204" charset="-34"/>
              </a:rPr>
              <a:t> </a:t>
            </a:r>
            <a:r>
              <a:rPr lang="en-US" sz="1750" dirty="0" err="1">
                <a:solidFill>
                  <a:srgbClr val="2C3249"/>
                </a:solidFill>
                <a:latin typeface="Kanit Light" panose="020B0604020202020204" charset="-34"/>
                <a:ea typeface="Martel Sans" pitchFamily="34" charset="-122"/>
                <a:cs typeface="Kanit Light" panose="020B0604020202020204" charset="-34"/>
              </a:rPr>
              <a:t>modeller</a:t>
            </a:r>
            <a:r>
              <a:rPr lang="en-US" sz="1750" dirty="0">
                <a:solidFill>
                  <a:srgbClr val="2C3249"/>
                </a:solidFill>
                <a:latin typeface="Kanit Light" panose="020B0604020202020204" charset="-34"/>
                <a:ea typeface="Martel Sans" pitchFamily="34" charset="-122"/>
                <a:cs typeface="Kanit Light" panose="020B0604020202020204" charset="-34"/>
              </a:rPr>
              <a:t> ile karmaşık sistemler </a:t>
            </a:r>
            <a:r>
              <a:rPr lang="en-US" sz="1750" dirty="0" err="1">
                <a:solidFill>
                  <a:srgbClr val="2C3249"/>
                </a:solidFill>
                <a:latin typeface="Kanit Light" panose="020B0604020202020204" charset="-34"/>
                <a:ea typeface="Martel Sans" pitchFamily="34" charset="-122"/>
                <a:cs typeface="Kanit Light" panose="020B0604020202020204" charset="-34"/>
              </a:rPr>
              <a:t>oluşturuyoruz</a:t>
            </a:r>
            <a:r>
              <a:rPr lang="en-US" sz="1750" dirty="0">
                <a:solidFill>
                  <a:srgbClr val="2C3249"/>
                </a:solidFill>
                <a:latin typeface="Kanit Light" panose="020B0604020202020204" charset="-34"/>
                <a:ea typeface="Martel Sans" pitchFamily="34" charset="-122"/>
                <a:cs typeface="Kanit Light" panose="020B0604020202020204" charset="-34"/>
              </a:rPr>
              <a:t>.</a:t>
            </a:r>
            <a:endParaRPr lang="en-US" sz="1750" dirty="0">
              <a:latin typeface="Kanit Light" panose="020B0604020202020204" charset="-34"/>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29EF6-F0E2-B66B-14C8-0A579273319D}"/>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E5567205-3AA3-1E1A-4646-BF144F1185E5}"/>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8" name="Metin kutusu 17">
            <a:extLst>
              <a:ext uri="{FF2B5EF4-FFF2-40B4-BE49-F238E27FC236}">
                <a16:creationId xmlns:a16="http://schemas.microsoft.com/office/drawing/2014/main" id="{549BB3D8-B30F-D598-3D19-6058209FF639}"/>
              </a:ext>
            </a:extLst>
          </p:cNvPr>
          <p:cNvSpPr txBox="1"/>
          <p:nvPr/>
        </p:nvSpPr>
        <p:spPr>
          <a:xfrm>
            <a:off x="490116" y="321344"/>
            <a:ext cx="10628988" cy="788677"/>
          </a:xfrm>
          <a:prstGeom prst="rect">
            <a:avLst/>
          </a:prstGeom>
          <a:noFill/>
        </p:spPr>
        <p:txBody>
          <a:bodyPr wrap="square">
            <a:spAutoFit/>
          </a:bodyPr>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2.4 Veri Ayrıklaştırma (Binning / Discretization)</a:t>
            </a:r>
            <a:endParaRPr lang="tr-TR" sz="1800">
              <a:solidFill>
                <a:srgbClr val="272D45"/>
              </a:solidFill>
              <a:latin typeface="Kanit Light" panose="020B0604020202020204" charset="-34"/>
              <a:cs typeface="Kanit Light" panose="020B0604020202020204" charset="-34"/>
            </a:endParaRPr>
          </a:p>
        </p:txBody>
      </p:sp>
      <p:sp>
        <p:nvSpPr>
          <p:cNvPr id="3" name="Metin kutusu 2">
            <a:extLst>
              <a:ext uri="{FF2B5EF4-FFF2-40B4-BE49-F238E27FC236}">
                <a16:creationId xmlns:a16="http://schemas.microsoft.com/office/drawing/2014/main" id="{45AA5376-CF54-05B0-9921-B65E12E67A57}"/>
              </a:ext>
            </a:extLst>
          </p:cNvPr>
          <p:cNvSpPr txBox="1"/>
          <p:nvPr/>
        </p:nvSpPr>
        <p:spPr>
          <a:xfrm>
            <a:off x="7025829" y="2349250"/>
            <a:ext cx="7509321" cy="532453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000" b="1" i="0" u="none" strike="noStrike" cap="none" normalizeH="0" baseline="0">
                <a:ln>
                  <a:noFill/>
                </a:ln>
                <a:solidFill>
                  <a:srgbClr val="0070C0"/>
                </a:solidFill>
                <a:effectLst/>
                <a:latin typeface="Kanit Light" panose="020B0604020202020204" charset="-34"/>
              </a:rPr>
              <a:t>pd.cut() </a:t>
            </a:r>
            <a:r>
              <a:rPr kumimoji="0" lang="tr-TR" altLang="tr-TR" sz="2000" b="0" i="0" u="none" strike="noStrike" cap="none" normalizeH="0" baseline="0">
                <a:ln>
                  <a:noFill/>
                </a:ln>
                <a:solidFill>
                  <a:schemeClr val="tx1"/>
                </a:solidFill>
                <a:effectLst/>
                <a:latin typeface="Kanit Light" panose="020B0604020202020204" charset="-34"/>
              </a:rPr>
              <a:t>→ </a:t>
            </a:r>
            <a:r>
              <a:rPr kumimoji="0" lang="tr-TR" altLang="tr-TR" sz="2000" b="1" i="0" u="none" strike="noStrike" cap="none" normalizeH="0" baseline="0">
                <a:ln>
                  <a:noFill/>
                </a:ln>
                <a:solidFill>
                  <a:schemeClr val="tx1"/>
                </a:solidFill>
                <a:effectLst/>
                <a:latin typeface="Kanit Light" panose="020B0604020202020204" charset="-34"/>
              </a:rPr>
              <a:t>EŞİT GENİŞLİK</a:t>
            </a:r>
            <a:r>
              <a:rPr kumimoji="0" lang="tr-TR" altLang="tr-TR" sz="2000" b="0" i="0" u="none" strike="noStrike" cap="none" normalizeH="0" baseline="0">
                <a:ln>
                  <a:noFill/>
                </a:ln>
                <a:solidFill>
                  <a:schemeClr val="tx1"/>
                </a:solidFill>
                <a:effectLst/>
                <a:latin typeface="Kanit Light" panose="020B0604020202020204" charset="-34"/>
              </a:rPr>
              <a:t> (aralık boyu eşit) </a:t>
            </a:r>
          </a:p>
          <a:p>
            <a:pPr>
              <a:buNone/>
            </a:pPr>
            <a:endParaRPr lang="tr-TR" sz="2000">
              <a:latin typeface="Kanit Light" panose="020B0604020202020204" charset="-34"/>
            </a:endParaRPr>
          </a:p>
          <a:p>
            <a:pPr>
              <a:buNone/>
            </a:pPr>
            <a:r>
              <a:rPr lang="tr-TR" sz="2000">
                <a:latin typeface="Kanit Light" panose="020B0604020202020204" charset="-34"/>
              </a:rPr>
              <a:t>Bu yöntemde:</a:t>
            </a:r>
          </a:p>
          <a:p>
            <a:pPr>
              <a:buFont typeface="Arial" panose="020B0604020202020204" pitchFamily="34" charset="0"/>
              <a:buChar char="•"/>
            </a:pPr>
            <a:r>
              <a:rPr lang="tr-TR" sz="2000">
                <a:latin typeface="Kanit Light" panose="020B0604020202020204" charset="-34"/>
              </a:rPr>
              <a:t>En küçük yaş: </a:t>
            </a:r>
            <a:r>
              <a:rPr lang="tr-TR" sz="2000" b="1">
                <a:latin typeface="Kanit Light" panose="020B0604020202020204" charset="-34"/>
              </a:rPr>
              <a:t>5</a:t>
            </a:r>
            <a:endParaRPr lang="tr-TR" sz="2000">
              <a:latin typeface="Kanit Light" panose="020B0604020202020204" charset="-34"/>
            </a:endParaRPr>
          </a:p>
          <a:p>
            <a:pPr>
              <a:buFont typeface="Arial" panose="020B0604020202020204" pitchFamily="34" charset="0"/>
              <a:buChar char="•"/>
            </a:pPr>
            <a:r>
              <a:rPr lang="tr-TR" sz="2000">
                <a:latin typeface="Kanit Light" panose="020B0604020202020204" charset="-34"/>
              </a:rPr>
              <a:t>En büyük yaş: </a:t>
            </a:r>
            <a:r>
              <a:rPr lang="tr-TR" sz="2000" b="1">
                <a:latin typeface="Kanit Light" panose="020B0604020202020204" charset="-34"/>
              </a:rPr>
              <a:t>40</a:t>
            </a:r>
            <a:endParaRPr lang="tr-TR" sz="2000">
              <a:latin typeface="Kanit Light" panose="020B0604020202020204" charset="-34"/>
            </a:endParaRPr>
          </a:p>
          <a:p>
            <a:pPr>
              <a:buFont typeface="Arial" panose="020B0604020202020204" pitchFamily="34" charset="0"/>
              <a:buChar char="•"/>
            </a:pPr>
            <a:r>
              <a:rPr lang="tr-TR" sz="2000">
                <a:latin typeface="Kanit Light" panose="020B0604020202020204" charset="-34"/>
              </a:rPr>
              <a:t>Toplam aralık = 40 − 5 = </a:t>
            </a:r>
            <a:r>
              <a:rPr lang="tr-TR" sz="2000" b="1">
                <a:latin typeface="Kanit Light" panose="020B0604020202020204" charset="-34"/>
              </a:rPr>
              <a:t>35</a:t>
            </a:r>
            <a:endParaRPr lang="tr-TR" sz="2000">
              <a:latin typeface="Kanit Light" panose="020B0604020202020204" charset="-34"/>
            </a:endParaRPr>
          </a:p>
          <a:p>
            <a:pPr>
              <a:buFont typeface="Arial" panose="020B0604020202020204" pitchFamily="34" charset="0"/>
              <a:buChar char="•"/>
            </a:pPr>
            <a:r>
              <a:rPr lang="tr-TR" sz="2000">
                <a:latin typeface="Kanit Light" panose="020B0604020202020204" charset="-34"/>
              </a:rPr>
              <a:t>3 gruba böleceğiz → Her grubun genişliği = </a:t>
            </a:r>
            <a:r>
              <a:rPr lang="tr-TR" sz="2000" b="1">
                <a:latin typeface="Kanit Light" panose="020B0604020202020204" charset="-34"/>
              </a:rPr>
              <a:t>35 ÷ 3 = yaklaşık 11.66</a:t>
            </a:r>
            <a:endParaRPr lang="tr-TR" sz="2000">
              <a:latin typeface="Kanit Light" panose="020B0604020202020204" charset="-34"/>
            </a:endParaRPr>
          </a:p>
          <a:p>
            <a:pPr>
              <a:buNone/>
            </a:pPr>
            <a:endParaRPr lang="tr-TR" sz="2000" b="1">
              <a:latin typeface="Kanit Light" panose="020B0604020202020204" charset="-34"/>
            </a:endParaRPr>
          </a:p>
          <a:p>
            <a:pPr>
              <a:buNone/>
            </a:pPr>
            <a:r>
              <a:rPr lang="tr-TR" sz="2000" b="1">
                <a:latin typeface="Kanit Light" panose="020B0604020202020204" charset="-34"/>
              </a:rPr>
              <a:t>Gruplar:</a:t>
            </a:r>
          </a:p>
          <a:p>
            <a:pPr>
              <a:buFont typeface="+mj-lt"/>
              <a:buAutoNum type="arabicPeriod"/>
            </a:pPr>
            <a:r>
              <a:rPr lang="tr-TR" sz="2000">
                <a:latin typeface="Kanit Light" panose="020B0604020202020204" charset="-34"/>
              </a:rPr>
              <a:t> (1.5 – 16.66]</a:t>
            </a:r>
          </a:p>
          <a:p>
            <a:pPr>
              <a:buFont typeface="+mj-lt"/>
              <a:buAutoNum type="arabicPeriod"/>
            </a:pPr>
            <a:r>
              <a:rPr lang="tr-TR" sz="2000">
                <a:latin typeface="Kanit Light" panose="020B0604020202020204" charset="-34"/>
              </a:rPr>
              <a:t> (16.66 – 28.33]</a:t>
            </a:r>
          </a:p>
          <a:p>
            <a:pPr>
              <a:buFont typeface="+mj-lt"/>
              <a:buAutoNum type="arabicPeriod"/>
            </a:pPr>
            <a:r>
              <a:rPr lang="tr-TR" sz="2000">
                <a:latin typeface="Kanit Light" panose="020B0604020202020204" charset="-34"/>
              </a:rPr>
              <a:t> (28.33 – 40]</a:t>
            </a:r>
          </a:p>
          <a:p>
            <a:pPr>
              <a:buNone/>
            </a:pPr>
            <a:endParaRPr lang="tr-TR" sz="2000" b="1">
              <a:latin typeface="Kanit Light" panose="020B0604020202020204" charset="-34"/>
            </a:endParaRPr>
          </a:p>
          <a:p>
            <a:pPr>
              <a:buNone/>
            </a:pPr>
            <a:r>
              <a:rPr lang="tr-TR" sz="2000" b="1">
                <a:latin typeface="Kanit Light" panose="020B0604020202020204" charset="-34"/>
              </a:rPr>
              <a:t>Dağılım:</a:t>
            </a:r>
          </a:p>
          <a:p>
            <a:pPr marL="742950" lvl="1" indent="-285750">
              <a:buFont typeface="Arial" panose="020B0604020202020204" pitchFamily="34" charset="0"/>
              <a:buChar char="•"/>
            </a:pPr>
            <a:r>
              <a:rPr lang="tr-TR" sz="2000">
                <a:latin typeface="Kanit Light" panose="020B0604020202020204" charset="-34"/>
              </a:rPr>
              <a:t>Grup: [5, 8, 12] → 3 kişi</a:t>
            </a:r>
          </a:p>
          <a:p>
            <a:pPr marL="742950" lvl="1" indent="-285750">
              <a:buFont typeface="Arial" panose="020B0604020202020204" pitchFamily="34" charset="0"/>
              <a:buChar char="•"/>
            </a:pPr>
            <a:r>
              <a:rPr lang="tr-TR" sz="2000">
                <a:latin typeface="Kanit Light" panose="020B0604020202020204" charset="-34"/>
              </a:rPr>
              <a:t>Grup: [18, 22, 25, 28] → 4 kişi</a:t>
            </a:r>
          </a:p>
          <a:p>
            <a:pPr marL="742950" lvl="1" indent="-285750">
              <a:buFont typeface="Arial" panose="020B0604020202020204" pitchFamily="34" charset="0"/>
              <a:buChar char="•"/>
            </a:pPr>
            <a:r>
              <a:rPr lang="tr-TR" sz="2000">
                <a:latin typeface="Kanit Light" panose="020B0604020202020204" charset="-34"/>
              </a:rPr>
              <a:t>Grup: [33, 36, 40] → 3 kiş</a:t>
            </a:r>
          </a:p>
        </p:txBody>
      </p:sp>
      <p:sp>
        <p:nvSpPr>
          <p:cNvPr id="5" name="Rectangle 1">
            <a:extLst>
              <a:ext uri="{FF2B5EF4-FFF2-40B4-BE49-F238E27FC236}">
                <a16:creationId xmlns:a16="http://schemas.microsoft.com/office/drawing/2014/main" id="{BBCAB3F8-399E-DEAB-B553-0DA02E713CE3}"/>
              </a:ext>
            </a:extLst>
          </p:cNvPr>
          <p:cNvSpPr>
            <a:spLocks noChangeArrowheads="1"/>
          </p:cNvSpPr>
          <p:nvPr/>
        </p:nvSpPr>
        <p:spPr bwMode="auto">
          <a:xfrm>
            <a:off x="300219" y="2336646"/>
            <a:ext cx="6430781"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000" b="1" i="0" u="none" strike="noStrike" cap="none" normalizeH="0" baseline="0">
                <a:ln>
                  <a:noFill/>
                </a:ln>
                <a:solidFill>
                  <a:srgbClr val="0070C0"/>
                </a:solidFill>
                <a:effectLst/>
                <a:latin typeface="Kanit Light" panose="020B0604020202020204" charset="-34"/>
              </a:rPr>
              <a:t>pd.qcut() </a:t>
            </a:r>
            <a:r>
              <a:rPr kumimoji="0" lang="tr-TR" altLang="tr-TR" sz="2000" b="1" i="0" u="none" strike="noStrike" cap="none" normalizeH="0" baseline="0">
                <a:ln>
                  <a:noFill/>
                </a:ln>
                <a:solidFill>
                  <a:schemeClr val="tx1"/>
                </a:solidFill>
                <a:effectLst/>
                <a:latin typeface="Kanit Light" panose="020B0604020202020204" charset="-34"/>
              </a:rPr>
              <a:t>→ EŞİT FREKANS (her grupta eşit sayıda kişi)</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2000" b="0" i="0" u="none" strike="noStrike" cap="none" normalizeH="0" baseline="0">
              <a:ln>
                <a:noFill/>
              </a:ln>
              <a:solidFill>
                <a:schemeClr val="tx1"/>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000" b="0" i="0" u="none" strike="noStrike" cap="none" normalizeH="0" baseline="0">
                <a:ln>
                  <a:noFill/>
                </a:ln>
                <a:solidFill>
                  <a:schemeClr val="tx1"/>
                </a:solidFill>
                <a:effectLst/>
                <a:latin typeface="Kanit Light" panose="020B0604020202020204" charset="-34"/>
              </a:rPr>
              <a:t>Bu yöntemde: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000" b="0" i="0" u="none" strike="noStrike" cap="none" normalizeH="0" baseline="0">
                <a:ln>
                  <a:noFill/>
                </a:ln>
                <a:solidFill>
                  <a:schemeClr val="tx1"/>
                </a:solidFill>
                <a:effectLst/>
                <a:latin typeface="Kanit Light" panose="020B0604020202020204" charset="-34"/>
              </a:rPr>
              <a:t>10 kişi var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000" b="0" i="0" u="none" strike="noStrike" cap="none" normalizeH="0" baseline="0">
                <a:ln>
                  <a:noFill/>
                </a:ln>
                <a:solidFill>
                  <a:schemeClr val="tx1"/>
                </a:solidFill>
                <a:effectLst/>
                <a:latin typeface="Kanit Light" panose="020B0604020202020204" charset="-34"/>
              </a:rPr>
              <a:t>3 gruba böleceğiz → Her grupta </a:t>
            </a:r>
            <a:r>
              <a:rPr kumimoji="0" lang="tr-TR" altLang="tr-TR" sz="2000" b="1" i="0" u="none" strike="noStrike" cap="none" normalizeH="0" baseline="0">
                <a:ln>
                  <a:noFill/>
                </a:ln>
                <a:solidFill>
                  <a:schemeClr val="tx1"/>
                </a:solidFill>
                <a:effectLst/>
                <a:latin typeface="Kanit Light" panose="020B0604020202020204" charset="-34"/>
              </a:rPr>
              <a:t>yaklaşık 3–4 kişi</a:t>
            </a:r>
            <a:r>
              <a:rPr kumimoji="0" lang="tr-TR" altLang="tr-TR" sz="2000" b="0" i="0" u="none" strike="noStrike" cap="none" normalizeH="0" baseline="0">
                <a:ln>
                  <a:noFill/>
                </a:ln>
                <a:solidFill>
                  <a:schemeClr val="tx1"/>
                </a:solidFill>
                <a:effectLst/>
                <a:latin typeface="Kanit Light" panose="020B0604020202020204" charset="-34"/>
              </a:rPr>
              <a:t> olacak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2000" b="1" i="0" u="none" strike="noStrike" cap="none" normalizeH="0" baseline="0">
              <a:ln>
                <a:noFill/>
              </a:ln>
              <a:solidFill>
                <a:schemeClr val="tx1"/>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2000" b="1" i="0" u="none" strike="noStrike" cap="none" normalizeH="0" baseline="0">
              <a:ln>
                <a:noFill/>
              </a:ln>
              <a:solidFill>
                <a:schemeClr val="tx1"/>
              </a:solidFill>
              <a:effectLst/>
              <a:latin typeface="Kanit Light" panose="020B0604020202020204" charset="-34"/>
            </a:endParaRPr>
          </a:p>
          <a:p>
            <a:pPr marL="457200" indent="-457200">
              <a:buFont typeface="+mj-lt"/>
              <a:buAutoNum type="arabicPeriod"/>
            </a:pPr>
            <a:r>
              <a:rPr lang="tr-TR"/>
              <a:t>Verileri </a:t>
            </a:r>
            <a:r>
              <a:rPr lang="tr-TR" b="1"/>
              <a:t>küçükten büyüğe sıralar</a:t>
            </a:r>
            <a:endParaRPr lang="tr-TR"/>
          </a:p>
          <a:p>
            <a:pPr marL="457200" indent="-457200">
              <a:buFont typeface="+mj-lt"/>
              <a:buAutoNum type="arabicPeriod"/>
            </a:pPr>
            <a:r>
              <a:rPr lang="tr-TR"/>
              <a:t>Bu sıralamayı </a:t>
            </a:r>
            <a:r>
              <a:rPr lang="tr-TR" b="1"/>
              <a:t>eşit sayıda kişi olacak şekilde</a:t>
            </a:r>
            <a:r>
              <a:rPr lang="tr-TR"/>
              <a:t> bölmeye çalışır</a:t>
            </a:r>
          </a:p>
          <a:p>
            <a:pPr marL="457200" indent="-457200">
              <a:buFont typeface="+mj-lt"/>
              <a:buAutoNum type="arabicPeriod"/>
            </a:pPr>
            <a:r>
              <a:rPr lang="tr-TR" b="1"/>
              <a:t>Sınırları otomatik olarak hesaplar</a:t>
            </a:r>
            <a:endParaRPr lang="tr-TR"/>
          </a:p>
          <a:p>
            <a:pPr marL="457200" indent="-457200">
              <a:buFont typeface="+mj-lt"/>
              <a:buAutoNum type="arabicPeriod"/>
            </a:pPr>
            <a:r>
              <a:rPr lang="tr-TR"/>
              <a:t>Her bir gözlemi, </a:t>
            </a:r>
            <a:r>
              <a:rPr lang="tr-TR" b="1"/>
              <a:t>hangi aralığa düşüyorsa</a:t>
            </a:r>
            <a:r>
              <a:rPr lang="tr-TR"/>
              <a:t> o gruba atar</a:t>
            </a:r>
          </a:p>
          <a:p>
            <a:pPr marL="0" marR="0" lvl="0" indent="0" algn="l" defTabSz="914400" rtl="0" eaLnBrk="0" fontAlgn="base" latinLnBrk="0" hangingPunct="0">
              <a:lnSpc>
                <a:spcPct val="100000"/>
              </a:lnSpc>
              <a:spcBef>
                <a:spcPct val="0"/>
              </a:spcBef>
              <a:spcAft>
                <a:spcPct val="0"/>
              </a:spcAft>
              <a:buClrTx/>
              <a:buSzTx/>
              <a:buFontTx/>
              <a:buNone/>
              <a:tabLst/>
            </a:pPr>
            <a:endParaRPr lang="tr-TR" altLang="tr-TR" sz="2000" b="1">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2000" b="1" i="0" u="none" strike="noStrike" cap="none" normalizeH="0" baseline="0">
              <a:ln>
                <a:noFill/>
              </a:ln>
              <a:solidFill>
                <a:schemeClr val="tx1"/>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000" b="1" i="0" u="none" strike="noStrike" cap="none" normalizeH="0" baseline="0">
                <a:ln>
                  <a:noFill/>
                </a:ln>
                <a:solidFill>
                  <a:schemeClr val="tx1"/>
                </a:solidFill>
                <a:effectLst/>
                <a:latin typeface="Kanit Light" panose="020B0604020202020204" charset="-34"/>
              </a:rPr>
              <a:t>Gruplar oluşturulurken yaşlara bakılır: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000" b="0" i="0" u="none" strike="noStrike" cap="none" normalizeH="0" baseline="0">
                <a:ln>
                  <a:noFill/>
                </a:ln>
                <a:solidFill>
                  <a:schemeClr val="tx1"/>
                </a:solidFill>
                <a:effectLst/>
                <a:latin typeface="Kanit Light" panose="020B0604020202020204" charset="-34"/>
              </a:rPr>
              <a:t>En küçük 3 kişi: [5, 8, 12] → Grup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000" b="0" i="0" u="none" strike="noStrike" cap="none" normalizeH="0" baseline="0">
                <a:ln>
                  <a:noFill/>
                </a:ln>
                <a:solidFill>
                  <a:schemeClr val="tx1"/>
                </a:solidFill>
                <a:effectLst/>
                <a:latin typeface="Kanit Light" panose="020B0604020202020204" charset="-34"/>
              </a:rPr>
              <a:t>Sonraki 3 kişi: [18, 22, 25] → Grup 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000" b="0" i="0" u="none" strike="noStrike" cap="none" normalizeH="0" baseline="0">
                <a:ln>
                  <a:noFill/>
                </a:ln>
                <a:solidFill>
                  <a:schemeClr val="tx1"/>
                </a:solidFill>
                <a:effectLst/>
                <a:latin typeface="Kanit Light" panose="020B0604020202020204" charset="-34"/>
              </a:rPr>
              <a:t>Sonraki 4 kişi: [28, 33, 36, 40] → Grup 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2000" b="0" i="0" u="none" strike="noStrike" cap="none" normalizeH="0" baseline="0">
              <a:ln>
                <a:noFill/>
              </a:ln>
              <a:solidFill>
                <a:schemeClr val="tx1"/>
              </a:solidFill>
              <a:effectLst/>
              <a:latin typeface="Kanit Light" panose="020B0604020202020204" charset="-34"/>
            </a:endParaRPr>
          </a:p>
        </p:txBody>
      </p:sp>
      <p:sp>
        <p:nvSpPr>
          <p:cNvPr id="10" name="Metin kutusu 9">
            <a:extLst>
              <a:ext uri="{FF2B5EF4-FFF2-40B4-BE49-F238E27FC236}">
                <a16:creationId xmlns:a16="http://schemas.microsoft.com/office/drawing/2014/main" id="{B8D93172-0ABA-3B2D-35F3-9297DFE32F2A}"/>
              </a:ext>
            </a:extLst>
          </p:cNvPr>
          <p:cNvSpPr txBox="1"/>
          <p:nvPr/>
        </p:nvSpPr>
        <p:spPr>
          <a:xfrm>
            <a:off x="693444" y="1661762"/>
            <a:ext cx="7315200" cy="461665"/>
          </a:xfrm>
          <a:prstGeom prst="rect">
            <a:avLst/>
          </a:prstGeom>
          <a:noFill/>
        </p:spPr>
        <p:txBody>
          <a:bodyPr wrap="square">
            <a:spAutoFit/>
          </a:bodyPr>
          <a:lstStyle/>
          <a:p>
            <a:r>
              <a:rPr lang="tr-TR" sz="2400">
                <a:latin typeface="Kanit Light" panose="020B0604020202020204" charset="-34"/>
              </a:rPr>
              <a:t>[5, 8, 12, 18, 22, 25, 28, 33, 36, 40]</a:t>
            </a:r>
          </a:p>
        </p:txBody>
      </p:sp>
      <p:sp>
        <p:nvSpPr>
          <p:cNvPr id="4" name="Metin kutusu 3">
            <a:extLst>
              <a:ext uri="{FF2B5EF4-FFF2-40B4-BE49-F238E27FC236}">
                <a16:creationId xmlns:a16="http://schemas.microsoft.com/office/drawing/2014/main" id="{A5A69A4D-F7DF-1819-0A86-383C05D01E31}"/>
              </a:ext>
            </a:extLst>
          </p:cNvPr>
          <p:cNvSpPr txBox="1"/>
          <p:nvPr/>
        </p:nvSpPr>
        <p:spPr>
          <a:xfrm>
            <a:off x="564079" y="1169807"/>
            <a:ext cx="13502241" cy="663002"/>
          </a:xfrm>
          <a:prstGeom prst="rect">
            <a:avLst/>
          </a:prstGeom>
          <a:noFill/>
        </p:spPr>
        <p:txBody>
          <a:bodyPr wrap="square">
            <a:spAutoFit/>
          </a:bodyPr>
          <a:lstStyle/>
          <a:p>
            <a:pPr>
              <a:lnSpc>
                <a:spcPts val="1425"/>
              </a:lnSpc>
              <a:buNone/>
            </a:pPr>
            <a:endParaRPr lang="tr-TR" sz="2800" b="1" dirty="0">
              <a:solidFill>
                <a:srgbClr val="000000"/>
              </a:solidFill>
              <a:effectLst/>
              <a:latin typeface="Kanit Light" panose="020B0604020202020204" charset="-34"/>
            </a:endParaRPr>
          </a:p>
          <a:p>
            <a:pPr>
              <a:lnSpc>
                <a:spcPts val="1425"/>
              </a:lnSpc>
            </a:pPr>
            <a:r>
              <a:rPr lang="en-US" sz="2800" b="0" dirty="0">
                <a:solidFill>
                  <a:srgbClr val="008000"/>
                </a:solidFill>
                <a:effectLst/>
                <a:latin typeface="Kanit Light" panose="020B0604020202020204" charset="-34"/>
              </a:rPr>
              <a:t>II.2: </a:t>
            </a:r>
            <a:r>
              <a:rPr lang="en-US" sz="2800" b="0" dirty="0" err="1">
                <a:solidFill>
                  <a:srgbClr val="008000"/>
                </a:solidFill>
                <a:effectLst/>
                <a:latin typeface="Kanit Light" panose="020B0604020202020204" charset="-34"/>
              </a:rPr>
              <a:t>Yöntem</a:t>
            </a:r>
            <a:r>
              <a:rPr lang="en-US" sz="2800" b="0" dirty="0">
                <a:solidFill>
                  <a:srgbClr val="008000"/>
                </a:solidFill>
                <a:effectLst/>
                <a:latin typeface="Kanit Light" panose="020B0604020202020204" charset="-34"/>
              </a:rPr>
              <a:t>: Equal Frequency (</a:t>
            </a:r>
            <a:r>
              <a:rPr lang="en-US" sz="2800" b="0" dirty="0" err="1">
                <a:solidFill>
                  <a:srgbClr val="008000"/>
                </a:solidFill>
                <a:effectLst/>
                <a:latin typeface="Kanit Light" panose="020B0604020202020204" charset="-34"/>
              </a:rPr>
              <a:t>qcut</a:t>
            </a:r>
            <a:r>
              <a:rPr lang="en-US" sz="2800" b="0" dirty="0">
                <a:solidFill>
                  <a:srgbClr val="008000"/>
                </a:solidFill>
                <a:effectLst/>
                <a:latin typeface="Kanit Light" panose="020B0604020202020204" charset="-34"/>
              </a:rPr>
              <a:t>)</a:t>
            </a:r>
            <a:r>
              <a:rPr lang="tr-TR" sz="2800" b="0" dirty="0">
                <a:solidFill>
                  <a:srgbClr val="008000"/>
                </a:solidFill>
                <a:effectLst/>
                <a:latin typeface="Kanit Light" panose="020B0604020202020204" charset="-34"/>
              </a:rPr>
              <a:t>   vs   </a:t>
            </a:r>
            <a:r>
              <a:rPr lang="pt-BR" sz="2800" b="0" dirty="0">
                <a:solidFill>
                  <a:srgbClr val="008000"/>
                </a:solidFill>
                <a:effectLst/>
                <a:latin typeface="Kanit Light" panose="020B0604020202020204" charset="-34"/>
              </a:rPr>
              <a:t>II.3: </a:t>
            </a:r>
            <a:r>
              <a:rPr lang="pt-BR" sz="2800" b="0" dirty="0" err="1">
                <a:solidFill>
                  <a:srgbClr val="008000"/>
                </a:solidFill>
                <a:effectLst/>
                <a:latin typeface="Kanit Light" panose="020B0604020202020204" charset="-34"/>
              </a:rPr>
              <a:t>Yöntem</a:t>
            </a:r>
            <a:r>
              <a:rPr lang="pt-BR" sz="2800" b="0" dirty="0">
                <a:solidFill>
                  <a:srgbClr val="008000"/>
                </a:solidFill>
                <a:effectLst/>
                <a:latin typeface="Kanit Light" panose="020B0604020202020204" charset="-34"/>
              </a:rPr>
              <a:t>: </a:t>
            </a:r>
            <a:r>
              <a:rPr lang="pt-BR" sz="2800" b="0" dirty="0" err="1">
                <a:solidFill>
                  <a:srgbClr val="008000"/>
                </a:solidFill>
                <a:effectLst/>
                <a:latin typeface="Kanit Light" panose="020B0604020202020204" charset="-34"/>
              </a:rPr>
              <a:t>Equal</a:t>
            </a:r>
            <a:r>
              <a:rPr lang="pt-BR" sz="2800" b="0" dirty="0">
                <a:solidFill>
                  <a:srgbClr val="008000"/>
                </a:solidFill>
                <a:effectLst/>
                <a:latin typeface="Kanit Light" panose="020B0604020202020204" charset="-34"/>
              </a:rPr>
              <a:t> </a:t>
            </a:r>
            <a:r>
              <a:rPr lang="pt-BR" sz="2800" b="0" dirty="0" err="1">
                <a:solidFill>
                  <a:srgbClr val="008000"/>
                </a:solidFill>
                <a:effectLst/>
                <a:latin typeface="Kanit Light" panose="020B0604020202020204" charset="-34"/>
              </a:rPr>
              <a:t>Interval</a:t>
            </a:r>
            <a:r>
              <a:rPr lang="pt-BR" sz="2800" b="0" dirty="0">
                <a:solidFill>
                  <a:srgbClr val="008000"/>
                </a:solidFill>
                <a:effectLst/>
                <a:latin typeface="Kanit Light" panose="020B0604020202020204" charset="-34"/>
              </a:rPr>
              <a:t> (</a:t>
            </a:r>
            <a:r>
              <a:rPr lang="pt-BR" sz="2800" b="0" dirty="0" err="1">
                <a:solidFill>
                  <a:srgbClr val="008000"/>
                </a:solidFill>
                <a:effectLst/>
                <a:latin typeface="Kanit Light" panose="020B0604020202020204" charset="-34"/>
              </a:rPr>
              <a:t>eşit</a:t>
            </a:r>
            <a:r>
              <a:rPr lang="pt-BR" sz="2800" b="0" dirty="0">
                <a:solidFill>
                  <a:srgbClr val="008000"/>
                </a:solidFill>
                <a:effectLst/>
                <a:latin typeface="Kanit Light" panose="020B0604020202020204" charset="-34"/>
              </a:rPr>
              <a:t> </a:t>
            </a:r>
            <a:r>
              <a:rPr lang="pt-BR" sz="2800" b="0" dirty="0" err="1">
                <a:solidFill>
                  <a:srgbClr val="008000"/>
                </a:solidFill>
                <a:effectLst/>
                <a:latin typeface="Kanit Light" panose="020B0604020202020204" charset="-34"/>
              </a:rPr>
              <a:t>genişlik</a:t>
            </a:r>
            <a:r>
              <a:rPr lang="pt-BR" sz="2800" b="0" dirty="0">
                <a:solidFill>
                  <a:srgbClr val="008000"/>
                </a:solidFill>
                <a:effectLst/>
                <a:latin typeface="Kanit Light" panose="020B0604020202020204" charset="-34"/>
              </a:rPr>
              <a:t>)</a:t>
            </a:r>
            <a:endParaRPr lang="pt-BR" sz="2800" b="0" dirty="0">
              <a:solidFill>
                <a:srgbClr val="000000"/>
              </a:solidFill>
              <a:effectLst/>
              <a:latin typeface="Kanit Light" panose="020B0604020202020204" charset="-34"/>
            </a:endParaRPr>
          </a:p>
          <a:p>
            <a:pPr>
              <a:lnSpc>
                <a:spcPts val="1425"/>
              </a:lnSpc>
            </a:pPr>
            <a:endParaRPr lang="en-US" sz="2000" b="0" dirty="0">
              <a:solidFill>
                <a:srgbClr val="000000"/>
              </a:solidFill>
              <a:effectLst/>
              <a:latin typeface="Kanit Light" panose="020B0604020202020204" charset="-34"/>
            </a:endParaRPr>
          </a:p>
        </p:txBody>
      </p:sp>
      <p:cxnSp>
        <p:nvCxnSpPr>
          <p:cNvPr id="7" name="Düz Bağlayıcı 6">
            <a:extLst>
              <a:ext uri="{FF2B5EF4-FFF2-40B4-BE49-F238E27FC236}">
                <a16:creationId xmlns:a16="http://schemas.microsoft.com/office/drawing/2014/main" id="{7B99B3CF-0FD8-B7CD-F949-2FD6BF0F6EF7}"/>
              </a:ext>
            </a:extLst>
          </p:cNvPr>
          <p:cNvCxnSpPr/>
          <p:nvPr/>
        </p:nvCxnSpPr>
        <p:spPr>
          <a:xfrm>
            <a:off x="6731000" y="2515703"/>
            <a:ext cx="0" cy="5447197"/>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162754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EBCF0-9F2E-D783-8337-B18BA012EF42}"/>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53622926-EFC5-F79A-7046-D157FA7356AF}"/>
              </a:ext>
            </a:extLst>
          </p:cNvPr>
          <p:cNvPicPr>
            <a:picLocks noChangeAspect="1"/>
          </p:cNvPicPr>
          <p:nvPr/>
        </p:nvPicPr>
        <p:blipFill>
          <a:blip r:embed="rId3"/>
          <a:stretch>
            <a:fillRect/>
          </a:stretch>
        </p:blipFill>
        <p:spPr>
          <a:xfrm>
            <a:off x="13525500" y="228600"/>
            <a:ext cx="876300" cy="540306"/>
          </a:xfrm>
          <a:prstGeom prst="rect">
            <a:avLst/>
          </a:prstGeom>
        </p:spPr>
      </p:pic>
      <p:sp>
        <p:nvSpPr>
          <p:cNvPr id="4" name="Metin kutusu 3">
            <a:extLst>
              <a:ext uri="{FF2B5EF4-FFF2-40B4-BE49-F238E27FC236}">
                <a16:creationId xmlns:a16="http://schemas.microsoft.com/office/drawing/2014/main" id="{CCEF71C5-909F-F691-AC48-E4518C758F09}"/>
              </a:ext>
            </a:extLst>
          </p:cNvPr>
          <p:cNvSpPr txBox="1"/>
          <p:nvPr/>
        </p:nvSpPr>
        <p:spPr>
          <a:xfrm>
            <a:off x="477637" y="1610737"/>
            <a:ext cx="13283033" cy="923330"/>
          </a:xfrm>
          <a:prstGeom prst="rect">
            <a:avLst/>
          </a:prstGeom>
          <a:noFill/>
        </p:spPr>
        <p:txBody>
          <a:bodyPr wrap="square">
            <a:spAutoFit/>
          </a:bodyPr>
          <a:lstStyle/>
          <a:p>
            <a:pPr algn="just"/>
            <a:r>
              <a:rPr lang="tr-TR">
                <a:latin typeface="Kanit Light" panose="020B0604020202020204" charset="-34"/>
              </a:rPr>
              <a:t>Bunun dışında </a:t>
            </a:r>
            <a:r>
              <a:rPr lang="tr-TR" b="1">
                <a:latin typeface="Kanit Light" panose="020B0604020202020204" charset="-34"/>
              </a:rPr>
              <a:t>veri ayrıklaştırma </a:t>
            </a:r>
            <a:r>
              <a:rPr lang="tr-TR">
                <a:latin typeface="Kanit Light" panose="020B0604020202020204" charset="-34"/>
              </a:rPr>
              <a:t>için </a:t>
            </a:r>
            <a:r>
              <a:rPr lang="tr-TR" b="1">
                <a:latin typeface="Kanit Light" panose="020B0604020202020204" charset="-34"/>
              </a:rPr>
              <a:t>eşit frekans (equal frequency) </a:t>
            </a:r>
            <a:r>
              <a:rPr lang="tr-TR">
                <a:latin typeface="Kanit Light" panose="020B0604020202020204" charset="-34"/>
              </a:rPr>
              <a:t>yöntemi de kullanılabilir. Her aralıkta yaklaşık eşit sayıda örneğin yer almasına odaklanılır. Bu işlem için </a:t>
            </a:r>
            <a:r>
              <a:rPr lang="tr-TR" b="1">
                <a:latin typeface="Kanit Light" panose="020B0604020202020204" charset="-34"/>
              </a:rPr>
              <a:t>pd.qcut() </a:t>
            </a:r>
            <a:r>
              <a:rPr lang="tr-TR">
                <a:latin typeface="Kanit Light" panose="020B0604020202020204" charset="-34"/>
              </a:rPr>
              <a:t>fonksiyonu kullanılabilir. Bu fonksiyon, kategorik hale getirilmesi istenen veriyi ve bölme sayısını alır. Ardından elde edilen </a:t>
            </a:r>
            <a:r>
              <a:rPr lang="tr-TR" b="1">
                <a:latin typeface="Kanit Light" panose="020B0604020202020204" charset="-34"/>
              </a:rPr>
              <a:t>durum_ef </a:t>
            </a:r>
            <a:r>
              <a:rPr lang="tr-TR">
                <a:latin typeface="Kanit Light" panose="020B0604020202020204" charset="-34"/>
              </a:rPr>
              <a:t>niteliğinin frekans tablosu verilmiştir.</a:t>
            </a:r>
          </a:p>
        </p:txBody>
      </p:sp>
      <p:sp>
        <p:nvSpPr>
          <p:cNvPr id="12" name="Metin kutusu 11">
            <a:extLst>
              <a:ext uri="{FF2B5EF4-FFF2-40B4-BE49-F238E27FC236}">
                <a16:creationId xmlns:a16="http://schemas.microsoft.com/office/drawing/2014/main" id="{88EE638C-7446-E402-9CB7-C63068F231CF}"/>
              </a:ext>
            </a:extLst>
          </p:cNvPr>
          <p:cNvSpPr txBox="1"/>
          <p:nvPr/>
        </p:nvSpPr>
        <p:spPr>
          <a:xfrm>
            <a:off x="490116" y="4990080"/>
            <a:ext cx="13824821" cy="923330"/>
          </a:xfrm>
          <a:prstGeom prst="rect">
            <a:avLst/>
          </a:prstGeom>
          <a:noFill/>
        </p:spPr>
        <p:txBody>
          <a:bodyPr wrap="square">
            <a:spAutoFit/>
          </a:bodyPr>
          <a:lstStyle/>
          <a:p>
            <a:pPr algn="just"/>
            <a:r>
              <a:rPr lang="tr-TR" b="1">
                <a:latin typeface="Kanit Light" panose="020B0604020202020204" charset="-34"/>
              </a:rPr>
              <a:t>Eşit aralık (</a:t>
            </a:r>
            <a:r>
              <a:rPr lang="tr-TR" b="1" err="1">
                <a:latin typeface="Kanit Light" panose="020B0604020202020204" charset="-34"/>
              </a:rPr>
              <a:t>equal</a:t>
            </a:r>
            <a:r>
              <a:rPr lang="tr-TR" b="1">
                <a:latin typeface="Kanit Light" panose="020B0604020202020204" charset="-34"/>
              </a:rPr>
              <a:t> interval) </a:t>
            </a:r>
            <a:r>
              <a:rPr lang="tr-TR">
                <a:latin typeface="Kanit Light" panose="020B0604020202020204" charset="-34"/>
              </a:rPr>
              <a:t>bir başka veri ayrıklaştırma yöntemidir. Bu yöntemde her aralığın boyunun eşit olması sağlanır, aralıktaki örneklerin sayıları dikkate alınmaz. Bu işlem için de ilk örneğe benzer şekilde </a:t>
            </a:r>
            <a:r>
              <a:rPr lang="tr-TR" b="1" err="1">
                <a:latin typeface="Kanit Light" panose="020B0604020202020204" charset="-34"/>
              </a:rPr>
              <a:t>pd.cut</a:t>
            </a:r>
            <a:r>
              <a:rPr lang="tr-TR" b="1">
                <a:latin typeface="Kanit Light" panose="020B0604020202020204" charset="-34"/>
              </a:rPr>
              <a:t>() </a:t>
            </a:r>
            <a:r>
              <a:rPr lang="tr-TR">
                <a:latin typeface="Kanit Light" panose="020B0604020202020204" charset="-34"/>
              </a:rPr>
              <a:t>fonksiyonu kullanılabilir. Bu fonksiyon, kategorik hale getirilmesi istenen veriyi ve aralık sayısını alır. Ardından elde edilen </a:t>
            </a:r>
            <a:r>
              <a:rPr lang="tr-TR" b="1" err="1">
                <a:latin typeface="Kanit Light" panose="020B0604020202020204" charset="-34"/>
              </a:rPr>
              <a:t>durum_ea</a:t>
            </a:r>
            <a:r>
              <a:rPr lang="tr-TR" b="1">
                <a:latin typeface="Kanit Light" panose="020B0604020202020204" charset="-34"/>
              </a:rPr>
              <a:t> </a:t>
            </a:r>
            <a:r>
              <a:rPr lang="tr-TR">
                <a:latin typeface="Kanit Light" panose="020B0604020202020204" charset="-34"/>
              </a:rPr>
              <a:t>değişkeninin frekans tablosu şekilde verilmiştir.</a:t>
            </a:r>
          </a:p>
        </p:txBody>
      </p:sp>
      <p:pic>
        <p:nvPicPr>
          <p:cNvPr id="11" name="Resim 10">
            <a:extLst>
              <a:ext uri="{FF2B5EF4-FFF2-40B4-BE49-F238E27FC236}">
                <a16:creationId xmlns:a16="http://schemas.microsoft.com/office/drawing/2014/main" id="{DF68221F-E84C-D673-752E-E0FD3BD07049}"/>
              </a:ext>
            </a:extLst>
          </p:cNvPr>
          <p:cNvPicPr>
            <a:picLocks noChangeAspect="1"/>
          </p:cNvPicPr>
          <p:nvPr/>
        </p:nvPicPr>
        <p:blipFill>
          <a:blip r:embed="rId4"/>
          <a:srcRect t="36997"/>
          <a:stretch/>
        </p:blipFill>
        <p:spPr>
          <a:xfrm>
            <a:off x="490118" y="2599475"/>
            <a:ext cx="13585646" cy="612360"/>
          </a:xfrm>
          <a:prstGeom prst="rect">
            <a:avLst/>
          </a:prstGeom>
        </p:spPr>
      </p:pic>
      <p:pic>
        <p:nvPicPr>
          <p:cNvPr id="15" name="Resim 14">
            <a:extLst>
              <a:ext uri="{FF2B5EF4-FFF2-40B4-BE49-F238E27FC236}">
                <a16:creationId xmlns:a16="http://schemas.microsoft.com/office/drawing/2014/main" id="{4C768C11-CB8D-F890-1342-4AB6352ED8B1}"/>
              </a:ext>
            </a:extLst>
          </p:cNvPr>
          <p:cNvPicPr>
            <a:picLocks noChangeAspect="1"/>
          </p:cNvPicPr>
          <p:nvPr/>
        </p:nvPicPr>
        <p:blipFill>
          <a:blip r:embed="rId5"/>
          <a:stretch>
            <a:fillRect/>
          </a:stretch>
        </p:blipFill>
        <p:spPr>
          <a:xfrm>
            <a:off x="9120187" y="2897204"/>
            <a:ext cx="4028504" cy="1366602"/>
          </a:xfrm>
          <a:prstGeom prst="rect">
            <a:avLst/>
          </a:prstGeom>
          <a:ln>
            <a:noFill/>
          </a:ln>
          <a:effectLst>
            <a:outerShdw blurRad="292100" dist="139700" dir="2700000" algn="tl" rotWithShape="0">
              <a:srgbClr val="333333">
                <a:alpha val="65000"/>
              </a:srgbClr>
            </a:outerShdw>
          </a:effectLst>
        </p:spPr>
      </p:pic>
      <p:pic>
        <p:nvPicPr>
          <p:cNvPr id="9" name="Resim 8">
            <a:extLst>
              <a:ext uri="{FF2B5EF4-FFF2-40B4-BE49-F238E27FC236}">
                <a16:creationId xmlns:a16="http://schemas.microsoft.com/office/drawing/2014/main" id="{A81C89CA-16D4-2533-B670-8BE87909500E}"/>
              </a:ext>
            </a:extLst>
          </p:cNvPr>
          <p:cNvPicPr>
            <a:picLocks noChangeAspect="1"/>
          </p:cNvPicPr>
          <p:nvPr/>
        </p:nvPicPr>
        <p:blipFill>
          <a:blip r:embed="rId6"/>
          <a:srcRect t="36406" r="5634" b="3693"/>
          <a:stretch/>
        </p:blipFill>
        <p:spPr>
          <a:xfrm>
            <a:off x="490119" y="6202166"/>
            <a:ext cx="13585646" cy="553076"/>
          </a:xfrm>
          <a:prstGeom prst="rect">
            <a:avLst/>
          </a:prstGeom>
        </p:spPr>
      </p:pic>
      <p:pic>
        <p:nvPicPr>
          <p:cNvPr id="13" name="Resim 12">
            <a:extLst>
              <a:ext uri="{FF2B5EF4-FFF2-40B4-BE49-F238E27FC236}">
                <a16:creationId xmlns:a16="http://schemas.microsoft.com/office/drawing/2014/main" id="{66A9B1D1-97C9-90EA-AABE-4B05F7444994}"/>
              </a:ext>
            </a:extLst>
          </p:cNvPr>
          <p:cNvPicPr>
            <a:picLocks noChangeAspect="1"/>
          </p:cNvPicPr>
          <p:nvPr/>
        </p:nvPicPr>
        <p:blipFill>
          <a:blip r:embed="rId7"/>
          <a:stretch>
            <a:fillRect/>
          </a:stretch>
        </p:blipFill>
        <p:spPr>
          <a:xfrm>
            <a:off x="9162573" y="6550633"/>
            <a:ext cx="3913061" cy="1434369"/>
          </a:xfrm>
          <a:prstGeom prst="rect">
            <a:avLst/>
          </a:prstGeom>
          <a:ln>
            <a:noFill/>
          </a:ln>
          <a:effectLst>
            <a:outerShdw blurRad="292100" dist="139700" dir="2700000" algn="tl" rotWithShape="0">
              <a:srgbClr val="333333">
                <a:alpha val="65000"/>
              </a:srgbClr>
            </a:outerShdw>
          </a:effectLst>
        </p:spPr>
      </p:pic>
      <p:sp>
        <p:nvSpPr>
          <p:cNvPr id="18" name="Metin kutusu 17">
            <a:extLst>
              <a:ext uri="{FF2B5EF4-FFF2-40B4-BE49-F238E27FC236}">
                <a16:creationId xmlns:a16="http://schemas.microsoft.com/office/drawing/2014/main" id="{99B97D10-8DB0-2B61-B02F-DAADCCDE5309}"/>
              </a:ext>
            </a:extLst>
          </p:cNvPr>
          <p:cNvSpPr txBox="1"/>
          <p:nvPr/>
        </p:nvSpPr>
        <p:spPr>
          <a:xfrm>
            <a:off x="490116" y="321344"/>
            <a:ext cx="10628988" cy="788677"/>
          </a:xfrm>
          <a:prstGeom prst="rect">
            <a:avLst/>
          </a:prstGeom>
          <a:noFill/>
        </p:spPr>
        <p:txBody>
          <a:bodyPr wrap="square">
            <a:spAutoFit/>
          </a:bodyPr>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2.4 Veri Ayrıklaştırma (Binning / Discretization)</a:t>
            </a:r>
            <a:endParaRPr lang="tr-TR" sz="1800">
              <a:solidFill>
                <a:srgbClr val="272D45"/>
              </a:solidFill>
              <a:latin typeface="Kanit Light" panose="020B0604020202020204" charset="-34"/>
              <a:cs typeface="Kanit Light" panose="020B0604020202020204" charset="-34"/>
            </a:endParaRPr>
          </a:p>
        </p:txBody>
      </p:sp>
      <p:sp>
        <p:nvSpPr>
          <p:cNvPr id="3" name="Metin kutusu 2">
            <a:extLst>
              <a:ext uri="{FF2B5EF4-FFF2-40B4-BE49-F238E27FC236}">
                <a16:creationId xmlns:a16="http://schemas.microsoft.com/office/drawing/2014/main" id="{EA88B4BA-7D6B-A2BD-CF91-F4F5E3965EAF}"/>
              </a:ext>
            </a:extLst>
          </p:cNvPr>
          <p:cNvSpPr txBox="1"/>
          <p:nvPr/>
        </p:nvSpPr>
        <p:spPr>
          <a:xfrm>
            <a:off x="490116" y="1159990"/>
            <a:ext cx="7315200" cy="523220"/>
          </a:xfrm>
          <a:prstGeom prst="rect">
            <a:avLst/>
          </a:prstGeom>
          <a:noFill/>
        </p:spPr>
        <p:txBody>
          <a:bodyPr wrap="square">
            <a:spAutoFit/>
          </a:bodyPr>
          <a:lstStyle/>
          <a:p>
            <a:r>
              <a:rPr lang="en-US" sz="2800" b="0">
                <a:solidFill>
                  <a:srgbClr val="008000"/>
                </a:solidFill>
                <a:effectLst/>
                <a:latin typeface="Kanit Light" panose="020B0604020202020204" charset="-34"/>
              </a:rPr>
              <a:t>II.2: Yöntem: Equal Frequency (qcut)</a:t>
            </a:r>
            <a:endParaRPr lang="tr-TR" sz="2800">
              <a:latin typeface="Kanit Light" panose="020B0604020202020204" charset="-34"/>
            </a:endParaRPr>
          </a:p>
        </p:txBody>
      </p:sp>
      <p:sp>
        <p:nvSpPr>
          <p:cNvPr id="7" name="Metin kutusu 6">
            <a:extLst>
              <a:ext uri="{FF2B5EF4-FFF2-40B4-BE49-F238E27FC236}">
                <a16:creationId xmlns:a16="http://schemas.microsoft.com/office/drawing/2014/main" id="{642BC600-1A30-3123-CC2F-9F573A44BAAF}"/>
              </a:ext>
            </a:extLst>
          </p:cNvPr>
          <p:cNvSpPr txBox="1"/>
          <p:nvPr/>
        </p:nvSpPr>
        <p:spPr>
          <a:xfrm>
            <a:off x="477637" y="4725305"/>
            <a:ext cx="8684936" cy="334707"/>
          </a:xfrm>
          <a:prstGeom prst="rect">
            <a:avLst/>
          </a:prstGeom>
          <a:noFill/>
        </p:spPr>
        <p:txBody>
          <a:bodyPr wrap="square">
            <a:spAutoFit/>
          </a:bodyPr>
          <a:lstStyle/>
          <a:p>
            <a:pPr>
              <a:lnSpc>
                <a:spcPts val="1425"/>
              </a:lnSpc>
            </a:pPr>
            <a:r>
              <a:rPr lang="pt-BR" sz="2800" b="0">
                <a:solidFill>
                  <a:srgbClr val="008000"/>
                </a:solidFill>
                <a:effectLst/>
                <a:latin typeface="Kanit Light" panose="020B0604020202020204" charset="-34"/>
              </a:rPr>
              <a:t>II.3: Yöntem: Equal Interval (eşit genişlik)</a:t>
            </a:r>
            <a:endParaRPr lang="pt-BR" sz="2800" b="0">
              <a:solidFill>
                <a:srgbClr val="000000"/>
              </a:solidFill>
              <a:effectLst/>
              <a:latin typeface="Kanit Light" panose="020B0604020202020204" charset="-34"/>
            </a:endParaRPr>
          </a:p>
        </p:txBody>
      </p:sp>
    </p:spTree>
    <p:extLst>
      <p:ext uri="{BB962C8B-B14F-4D97-AF65-F5344CB8AC3E}">
        <p14:creationId xmlns:p14="http://schemas.microsoft.com/office/powerpoint/2010/main" val="10197980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EC16A-DF87-4A32-2D10-756F935EB0F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3B62BD4-0776-545A-E0C1-75A4964ED9F1}"/>
              </a:ext>
            </a:extLst>
          </p:cNvPr>
          <p:cNvSpPr/>
          <p:nvPr/>
        </p:nvSpPr>
        <p:spPr>
          <a:xfrm>
            <a:off x="490117" y="383143"/>
            <a:ext cx="10711283"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2.5</a:t>
            </a:r>
            <a:r>
              <a:rPr lang="it-IT" sz="3600">
                <a:solidFill>
                  <a:srgbClr val="272D45"/>
                </a:solidFill>
                <a:latin typeface="Kanit Light" panose="020B0604020202020204" charset="-34"/>
                <a:cs typeface="Kanit Light" panose="020B0604020202020204" charset="-34"/>
              </a:rPr>
              <a:t>. Veri Seti Özeti</a:t>
            </a: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2AC59A04-0126-22BA-209B-8A07403A7FF2}"/>
              </a:ext>
            </a:extLst>
          </p:cNvPr>
          <p:cNvPicPr>
            <a:picLocks noChangeAspect="1"/>
          </p:cNvPicPr>
          <p:nvPr/>
        </p:nvPicPr>
        <p:blipFill>
          <a:blip r:embed="rId3"/>
          <a:stretch>
            <a:fillRect/>
          </a:stretch>
        </p:blipFill>
        <p:spPr>
          <a:xfrm>
            <a:off x="13525500" y="228600"/>
            <a:ext cx="876300" cy="540306"/>
          </a:xfrm>
          <a:prstGeom prst="rect">
            <a:avLst/>
          </a:prstGeom>
        </p:spPr>
      </p:pic>
      <p:pic>
        <p:nvPicPr>
          <p:cNvPr id="5" name="Resim 4">
            <a:extLst>
              <a:ext uri="{FF2B5EF4-FFF2-40B4-BE49-F238E27FC236}">
                <a16:creationId xmlns:a16="http://schemas.microsoft.com/office/drawing/2014/main" id="{7DA45B72-271B-8BCD-6DC7-A22E50D258C7}"/>
              </a:ext>
            </a:extLst>
          </p:cNvPr>
          <p:cNvPicPr>
            <a:picLocks noChangeAspect="1"/>
          </p:cNvPicPr>
          <p:nvPr/>
        </p:nvPicPr>
        <p:blipFill>
          <a:blip r:embed="rId4"/>
          <a:stretch>
            <a:fillRect/>
          </a:stretch>
        </p:blipFill>
        <p:spPr>
          <a:xfrm>
            <a:off x="359489" y="1154668"/>
            <a:ext cx="8523254" cy="6310756"/>
          </a:xfrm>
          <a:prstGeom prst="rect">
            <a:avLst/>
          </a:prstGeom>
        </p:spPr>
      </p:pic>
      <p:sp>
        <p:nvSpPr>
          <p:cNvPr id="3" name="Rectangle 1">
            <a:extLst>
              <a:ext uri="{FF2B5EF4-FFF2-40B4-BE49-F238E27FC236}">
                <a16:creationId xmlns:a16="http://schemas.microsoft.com/office/drawing/2014/main" id="{03A03D5A-310F-6698-D51A-512C30AD4C5D}"/>
              </a:ext>
            </a:extLst>
          </p:cNvPr>
          <p:cNvSpPr>
            <a:spLocks noChangeArrowheads="1"/>
          </p:cNvSpPr>
          <p:nvPr/>
        </p:nvSpPr>
        <p:spPr bwMode="auto">
          <a:xfrm>
            <a:off x="8055429" y="5914103"/>
            <a:ext cx="657497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600" b="1" i="0" u="none" strike="noStrike" cap="none" normalizeH="0" baseline="0" dirty="0" err="1">
                <a:ln>
                  <a:noFill/>
                </a:ln>
                <a:solidFill>
                  <a:schemeClr val="tx1"/>
                </a:solidFill>
                <a:effectLst/>
                <a:latin typeface="Kanit Light" panose="020B0604020202020204" charset="-34"/>
                <a:cs typeface="Kanit Light" panose="020B0604020202020204" charset="-34"/>
              </a:rPr>
              <a:t>mean</a:t>
            </a:r>
            <a:r>
              <a:rPr kumimoji="0" lang="tr-TR" altLang="tr-TR" sz="1600" b="1" i="0" u="none" strike="noStrike" cap="none" normalizeH="0" baseline="0" dirty="0">
                <a:ln>
                  <a:noFill/>
                </a:ln>
                <a:solidFill>
                  <a:schemeClr val="tx1"/>
                </a:solidFill>
                <a:effectLst/>
                <a:latin typeface="Kanit Light" panose="020B0604020202020204" charset="-34"/>
                <a:cs typeface="Kanit Light" panose="020B0604020202020204" charset="-34"/>
              </a:rPr>
              <a:t>, </a:t>
            </a:r>
            <a:r>
              <a:rPr kumimoji="0" lang="tr-TR" altLang="tr-TR" sz="1600" b="1" i="0" u="none" strike="noStrike" cap="none" normalizeH="0" baseline="0" dirty="0" err="1">
                <a:ln>
                  <a:noFill/>
                </a:ln>
                <a:solidFill>
                  <a:schemeClr val="tx1"/>
                </a:solidFill>
                <a:effectLst/>
                <a:latin typeface="Kanit Light" panose="020B0604020202020204" charset="-34"/>
                <a:cs typeface="Kanit Light" panose="020B0604020202020204" charset="-34"/>
              </a:rPr>
              <a:t>std</a:t>
            </a:r>
            <a:r>
              <a:rPr kumimoji="0" lang="tr-TR" altLang="tr-TR" sz="1600" b="1" i="0" u="none" strike="noStrike" cap="none" normalizeH="0" baseline="0" dirty="0">
                <a:ln>
                  <a:noFill/>
                </a:ln>
                <a:solidFill>
                  <a:schemeClr val="tx1"/>
                </a:solidFill>
                <a:effectLst/>
                <a:latin typeface="Kanit Light" panose="020B0604020202020204" charset="-34"/>
                <a:cs typeface="Kanit Light" panose="020B0604020202020204" charset="-34"/>
              </a:rPr>
              <a:t>, </a:t>
            </a:r>
            <a:r>
              <a:rPr kumimoji="0" lang="tr-TR" altLang="tr-TR" sz="1600" b="1" i="0" u="none" strike="noStrike" cap="none" normalizeH="0" baseline="0" dirty="0" err="1">
                <a:ln>
                  <a:noFill/>
                </a:ln>
                <a:solidFill>
                  <a:schemeClr val="tx1"/>
                </a:solidFill>
                <a:effectLst/>
                <a:latin typeface="Kanit Light" panose="020B0604020202020204" charset="-34"/>
                <a:cs typeface="Kanit Light" panose="020B0604020202020204" charset="-34"/>
              </a:rPr>
              <a:t>min</a:t>
            </a:r>
            <a:r>
              <a:rPr kumimoji="0" lang="tr-TR" altLang="tr-TR" sz="1600" b="1" i="0" u="none" strike="noStrike" cap="none" normalizeH="0" baseline="0" dirty="0">
                <a:ln>
                  <a:noFill/>
                </a:ln>
                <a:solidFill>
                  <a:schemeClr val="tx1"/>
                </a:solidFill>
                <a:effectLst/>
                <a:latin typeface="Kanit Light" panose="020B0604020202020204" charset="-34"/>
                <a:cs typeface="Kanit Light" panose="020B0604020202020204" charset="-34"/>
              </a:rPr>
              <a:t>, </a:t>
            </a:r>
            <a:r>
              <a:rPr kumimoji="0" lang="tr-TR" altLang="tr-TR" sz="1600" b="1" i="0" u="none" strike="noStrike" cap="none" normalizeH="0" baseline="0" dirty="0" err="1">
                <a:ln>
                  <a:noFill/>
                </a:ln>
                <a:solidFill>
                  <a:schemeClr val="tx1"/>
                </a:solidFill>
                <a:effectLst/>
                <a:latin typeface="Kanit Light" panose="020B0604020202020204" charset="-34"/>
                <a:cs typeface="Kanit Light" panose="020B0604020202020204" charset="-34"/>
              </a:rPr>
              <a:t>max</a:t>
            </a:r>
            <a:r>
              <a:rPr kumimoji="0" lang="tr-TR" altLang="tr-TR" sz="1600" b="1" i="0" u="none" strike="noStrike" cap="none" normalizeH="0" baseline="0" dirty="0">
                <a:ln>
                  <a:noFill/>
                </a:ln>
                <a:solidFill>
                  <a:schemeClr val="tx1"/>
                </a:solidFill>
                <a:effectLst/>
                <a:latin typeface="Kanit Light" panose="020B0604020202020204" charset="-34"/>
                <a:cs typeface="Kanit Light" panose="020B0604020202020204" charset="-34"/>
              </a:rPr>
              <a:t>, 25%, 50%, 75%</a:t>
            </a:r>
            <a:r>
              <a:rPr kumimoji="0" lang="tr-TR" altLang="tr-TR" sz="1600" b="0" i="0" u="none" strike="noStrike" cap="none" normalizeH="0" baseline="0" dirty="0">
                <a:ln>
                  <a:noFill/>
                </a:ln>
                <a:solidFill>
                  <a:schemeClr val="tx1"/>
                </a:solidFill>
                <a:effectLst/>
                <a:latin typeface="Kanit Light" panose="020B0604020202020204" charset="-34"/>
                <a:cs typeface="Kanit Light" panose="020B0604020202020204" charset="-34"/>
              </a:rPr>
              <a:t> → sadece </a:t>
            </a:r>
            <a:r>
              <a:rPr kumimoji="0" lang="tr-TR" altLang="tr-TR" sz="1600" b="1" i="0" u="none" strike="noStrike" cap="none" normalizeH="0" baseline="0" dirty="0">
                <a:ln>
                  <a:noFill/>
                </a:ln>
                <a:solidFill>
                  <a:schemeClr val="tx1"/>
                </a:solidFill>
                <a:effectLst/>
                <a:latin typeface="Kanit Light" panose="020B0604020202020204" charset="-34"/>
                <a:cs typeface="Kanit Light" panose="020B0604020202020204" charset="-34"/>
              </a:rPr>
              <a:t>sayısal değişkenler</a:t>
            </a:r>
            <a:r>
              <a:rPr kumimoji="0" lang="tr-TR" altLang="tr-TR" sz="1600" b="0" i="0" u="none" strike="noStrike" cap="none" normalizeH="0" baseline="0" dirty="0">
                <a:ln>
                  <a:noFill/>
                </a:ln>
                <a:solidFill>
                  <a:schemeClr val="tx1"/>
                </a:solidFill>
                <a:effectLst/>
                <a:latin typeface="Kanit Light" panose="020B0604020202020204" charset="-34"/>
                <a:cs typeface="Kanit Light" panose="020B0604020202020204" charset="-34"/>
              </a:rPr>
              <a:t> için anlamlıdır.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tr-TR" altLang="tr-TR" sz="1600" b="0" i="0" u="none" strike="noStrike" cap="none" normalizeH="0" baseline="0" dirty="0">
              <a:ln>
                <a:noFill/>
              </a:ln>
              <a:solidFill>
                <a:schemeClr val="tx1"/>
              </a:solidFill>
              <a:effectLst/>
              <a:latin typeface="Kanit Light" panose="020B0604020202020204" charset="-34"/>
              <a:cs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600" b="1" i="0" u="none" strike="noStrike" cap="none" normalizeH="0" baseline="0" dirty="0" err="1">
                <a:ln>
                  <a:noFill/>
                </a:ln>
                <a:solidFill>
                  <a:schemeClr val="tx1"/>
                </a:solidFill>
                <a:effectLst/>
                <a:latin typeface="Kanit Light" panose="020B0604020202020204" charset="-34"/>
                <a:cs typeface="Kanit Light" panose="020B0604020202020204" charset="-34"/>
              </a:rPr>
              <a:t>unique</a:t>
            </a:r>
            <a:r>
              <a:rPr kumimoji="0" lang="tr-TR" altLang="tr-TR" sz="1600" b="1" i="0" u="none" strike="noStrike" cap="none" normalizeH="0" baseline="0" dirty="0">
                <a:ln>
                  <a:noFill/>
                </a:ln>
                <a:solidFill>
                  <a:schemeClr val="tx1"/>
                </a:solidFill>
                <a:effectLst/>
                <a:latin typeface="Kanit Light" panose="020B0604020202020204" charset="-34"/>
                <a:cs typeface="Kanit Light" panose="020B0604020202020204" charset="-34"/>
              </a:rPr>
              <a:t>, top, </a:t>
            </a:r>
            <a:r>
              <a:rPr kumimoji="0" lang="tr-TR" altLang="tr-TR" sz="1600" b="1" i="0" u="none" strike="noStrike" cap="none" normalizeH="0" baseline="0" dirty="0" err="1">
                <a:ln>
                  <a:noFill/>
                </a:ln>
                <a:solidFill>
                  <a:schemeClr val="tx1"/>
                </a:solidFill>
                <a:effectLst/>
                <a:latin typeface="Kanit Light" panose="020B0604020202020204" charset="-34"/>
                <a:cs typeface="Kanit Light" panose="020B0604020202020204" charset="-34"/>
              </a:rPr>
              <a:t>freq</a:t>
            </a:r>
            <a:r>
              <a:rPr kumimoji="0" lang="tr-TR" altLang="tr-TR" sz="1600" b="0" i="0" u="none" strike="noStrike" cap="none" normalizeH="0" baseline="0" dirty="0">
                <a:ln>
                  <a:noFill/>
                </a:ln>
                <a:solidFill>
                  <a:schemeClr val="tx1"/>
                </a:solidFill>
                <a:effectLst/>
                <a:latin typeface="Kanit Light" panose="020B0604020202020204" charset="-34"/>
                <a:cs typeface="Kanit Light" panose="020B0604020202020204" charset="-34"/>
              </a:rPr>
              <a:t> → sadece </a:t>
            </a:r>
            <a:r>
              <a:rPr kumimoji="0" lang="tr-TR" altLang="tr-TR" sz="1600" b="1" i="0" u="none" strike="noStrike" cap="none" normalizeH="0" baseline="0" dirty="0">
                <a:ln>
                  <a:noFill/>
                </a:ln>
                <a:solidFill>
                  <a:schemeClr val="tx1"/>
                </a:solidFill>
                <a:effectLst/>
                <a:latin typeface="Kanit Light" panose="020B0604020202020204" charset="-34"/>
                <a:cs typeface="Kanit Light" panose="020B0604020202020204" charset="-34"/>
              </a:rPr>
              <a:t>kategorik değişkenler</a:t>
            </a:r>
            <a:r>
              <a:rPr kumimoji="0" lang="tr-TR" altLang="tr-TR" sz="1600" b="0" i="0" u="none" strike="noStrike" cap="none" normalizeH="0" baseline="0" dirty="0">
                <a:ln>
                  <a:noFill/>
                </a:ln>
                <a:solidFill>
                  <a:schemeClr val="tx1"/>
                </a:solidFill>
                <a:effectLst/>
                <a:latin typeface="Kanit Light" panose="020B0604020202020204" charset="-34"/>
                <a:cs typeface="Kanit Light" panose="020B0604020202020204" charset="-34"/>
              </a:rPr>
              <a:t> için anlamlıdır.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tr-TR" altLang="tr-TR" sz="1600" b="0" i="0" u="none" strike="noStrike" cap="none" normalizeH="0" baseline="0" dirty="0">
              <a:ln>
                <a:noFill/>
              </a:ln>
              <a:solidFill>
                <a:schemeClr val="tx1"/>
              </a:solidFill>
              <a:effectLst/>
              <a:latin typeface="Kanit Light" panose="020B0604020202020204" charset="-34"/>
              <a:cs typeface="Kanit Light" panose="020B0604020202020204" charset="-34"/>
            </a:endParaRPr>
          </a:p>
        </p:txBody>
      </p:sp>
      <p:sp>
        <p:nvSpPr>
          <p:cNvPr id="7" name="Metin kutusu 6">
            <a:extLst>
              <a:ext uri="{FF2B5EF4-FFF2-40B4-BE49-F238E27FC236}">
                <a16:creationId xmlns:a16="http://schemas.microsoft.com/office/drawing/2014/main" id="{CAAC5EC9-590B-0CDB-E1CC-7EA751CD5732}"/>
              </a:ext>
            </a:extLst>
          </p:cNvPr>
          <p:cNvSpPr txBox="1"/>
          <p:nvPr/>
        </p:nvSpPr>
        <p:spPr>
          <a:xfrm>
            <a:off x="7913914" y="5017197"/>
            <a:ext cx="6574971"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tr-TR" altLang="tr-TR" sz="1800" b="0" i="0" u="none" strike="noStrike" cap="none" normalizeH="0" baseline="0">
                <a:ln>
                  <a:noFill/>
                </a:ln>
                <a:solidFill>
                  <a:schemeClr val="tx1"/>
                </a:solidFill>
                <a:effectLst/>
                <a:latin typeface="Kanit Light" panose="020B0604020202020204" charset="-34"/>
                <a:cs typeface="Kanit Light" panose="020B0604020202020204" charset="-34"/>
              </a:rPr>
              <a:t>describe(include="all") </a:t>
            </a:r>
            <a:r>
              <a:rPr kumimoji="0" lang="tr-TR" altLang="tr-TR" sz="1800" b="0" i="0" u="none" strike="noStrike" cap="none" normalizeH="0" baseline="0">
                <a:ln>
                  <a:noFill/>
                </a:ln>
                <a:solidFill>
                  <a:schemeClr val="tx1"/>
                </a:solidFill>
                <a:effectLst/>
                <a:latin typeface="Kanit Light" panose="020B0604020202020204" charset="-34"/>
                <a:cs typeface="Kanit Light" panose="020B0604020202020204" charset="-34"/>
                <a:sym typeface="Wingdings" panose="05000000000000000000" pitchFamily="2" charset="2"/>
              </a:rPr>
              <a:t> </a:t>
            </a:r>
            <a:r>
              <a:rPr kumimoji="0" lang="tr-TR" altLang="tr-TR" sz="1800" b="1" i="0" u="none" strike="noStrike" cap="none" normalizeH="0" baseline="0">
                <a:ln>
                  <a:noFill/>
                </a:ln>
                <a:solidFill>
                  <a:schemeClr val="tx1"/>
                </a:solidFill>
                <a:effectLst/>
                <a:latin typeface="Kanit Light" panose="020B0604020202020204" charset="-34"/>
                <a:cs typeface="Kanit Light" panose="020B0604020202020204" charset="-34"/>
              </a:rPr>
              <a:t>sayısal ve kategorik</a:t>
            </a:r>
            <a:r>
              <a:rPr kumimoji="0" lang="tr-TR" altLang="tr-TR" sz="1800" b="0" i="0" u="none" strike="noStrike" cap="none" normalizeH="0" baseline="0">
                <a:ln>
                  <a:noFill/>
                </a:ln>
                <a:solidFill>
                  <a:schemeClr val="tx1"/>
                </a:solidFill>
                <a:effectLst/>
                <a:latin typeface="Kanit Light" panose="020B0604020202020204" charset="-34"/>
                <a:cs typeface="Kanit Light" panose="020B0604020202020204" charset="-34"/>
              </a:rPr>
              <a:t> tüm özet bilgileri </a:t>
            </a:r>
            <a:r>
              <a:rPr kumimoji="0" lang="tr-TR" altLang="tr-TR" sz="1800" b="1" i="0" u="none" strike="noStrike" cap="none" normalizeH="0" baseline="0">
                <a:ln>
                  <a:noFill/>
                </a:ln>
                <a:solidFill>
                  <a:schemeClr val="tx1"/>
                </a:solidFill>
                <a:effectLst/>
                <a:latin typeface="Kanit Light" panose="020B0604020202020204" charset="-34"/>
                <a:cs typeface="Kanit Light" panose="020B0604020202020204" charset="-34"/>
              </a:rPr>
              <a:t>tek tabloda</a:t>
            </a:r>
            <a:r>
              <a:rPr kumimoji="0" lang="tr-TR" altLang="tr-TR" sz="1800" b="0" i="0" u="none" strike="noStrike" cap="none" normalizeH="0" baseline="0">
                <a:ln>
                  <a:noFill/>
                </a:ln>
                <a:solidFill>
                  <a:schemeClr val="tx1"/>
                </a:solidFill>
                <a:effectLst/>
                <a:latin typeface="Kanit Light" panose="020B0604020202020204" charset="-34"/>
                <a:cs typeface="Kanit Light" panose="020B0604020202020204" charset="-34"/>
              </a:rPr>
              <a:t> görülür</a:t>
            </a:r>
          </a:p>
        </p:txBody>
      </p:sp>
    </p:spTree>
    <p:extLst>
      <p:ext uri="{BB962C8B-B14F-4D97-AF65-F5344CB8AC3E}">
        <p14:creationId xmlns:p14="http://schemas.microsoft.com/office/powerpoint/2010/main" val="33150993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47318-CB75-3744-A5F2-6111AE2260E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0AB1C05-B645-04D3-0BA2-2EACFB29EF4C}"/>
              </a:ext>
            </a:extLst>
          </p:cNvPr>
          <p:cNvSpPr/>
          <p:nvPr/>
        </p:nvSpPr>
        <p:spPr>
          <a:xfrm>
            <a:off x="490117" y="383143"/>
            <a:ext cx="10711283"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2.5</a:t>
            </a:r>
            <a:r>
              <a:rPr lang="it-IT" sz="3600">
                <a:solidFill>
                  <a:srgbClr val="272D45"/>
                </a:solidFill>
                <a:latin typeface="Kanit Light" panose="020B0604020202020204" charset="-34"/>
                <a:cs typeface="Kanit Light" panose="020B0604020202020204" charset="-34"/>
              </a:rPr>
              <a:t>. Veri Seti Özeti</a:t>
            </a: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64D48321-7FE7-1702-FEFA-84A07AC94F1F}"/>
              </a:ext>
            </a:extLst>
          </p:cNvPr>
          <p:cNvPicPr>
            <a:picLocks noChangeAspect="1"/>
          </p:cNvPicPr>
          <p:nvPr/>
        </p:nvPicPr>
        <p:blipFill>
          <a:blip r:embed="rId3"/>
          <a:stretch>
            <a:fillRect/>
          </a:stretch>
        </p:blipFill>
        <p:spPr>
          <a:xfrm>
            <a:off x="13525500" y="228600"/>
            <a:ext cx="876300" cy="540306"/>
          </a:xfrm>
          <a:prstGeom prst="rect">
            <a:avLst/>
          </a:prstGeom>
        </p:spPr>
      </p:pic>
      <p:graphicFrame>
        <p:nvGraphicFramePr>
          <p:cNvPr id="5" name="Tablo 4">
            <a:extLst>
              <a:ext uri="{FF2B5EF4-FFF2-40B4-BE49-F238E27FC236}">
                <a16:creationId xmlns:a16="http://schemas.microsoft.com/office/drawing/2014/main" id="{645E2134-AF9F-89C3-E5C0-07A4198E066C}"/>
              </a:ext>
            </a:extLst>
          </p:cNvPr>
          <p:cNvGraphicFramePr>
            <a:graphicFrameLocks noGrp="1"/>
          </p:cNvGraphicFramePr>
          <p:nvPr>
            <p:extLst>
              <p:ext uri="{D42A27DB-BD31-4B8C-83A1-F6EECF244321}">
                <p14:modId xmlns:p14="http://schemas.microsoft.com/office/powerpoint/2010/main" val="560376084"/>
              </p:ext>
            </p:extLst>
          </p:nvPr>
        </p:nvGraphicFramePr>
        <p:xfrm>
          <a:off x="490117" y="1170304"/>
          <a:ext cx="13911682" cy="6723293"/>
        </p:xfrm>
        <a:graphic>
          <a:graphicData uri="http://schemas.openxmlformats.org/drawingml/2006/table">
            <a:tbl>
              <a:tblPr>
                <a:tableStyleId>{616DA210-FB5B-4158-B5E0-FEB733F419BA}</a:tableStyleId>
              </a:tblPr>
              <a:tblGrid>
                <a:gridCol w="1568375">
                  <a:extLst>
                    <a:ext uri="{9D8B030D-6E8A-4147-A177-3AD203B41FA5}">
                      <a16:colId xmlns:a16="http://schemas.microsoft.com/office/drawing/2014/main" val="4124522131"/>
                    </a:ext>
                  </a:extLst>
                </a:gridCol>
                <a:gridCol w="2591932">
                  <a:extLst>
                    <a:ext uri="{9D8B030D-6E8A-4147-A177-3AD203B41FA5}">
                      <a16:colId xmlns:a16="http://schemas.microsoft.com/office/drawing/2014/main" val="3998288625"/>
                    </a:ext>
                  </a:extLst>
                </a:gridCol>
                <a:gridCol w="3651748">
                  <a:extLst>
                    <a:ext uri="{9D8B030D-6E8A-4147-A177-3AD203B41FA5}">
                      <a16:colId xmlns:a16="http://schemas.microsoft.com/office/drawing/2014/main" val="1310941524"/>
                    </a:ext>
                  </a:extLst>
                </a:gridCol>
                <a:gridCol w="3033486">
                  <a:extLst>
                    <a:ext uri="{9D8B030D-6E8A-4147-A177-3AD203B41FA5}">
                      <a16:colId xmlns:a16="http://schemas.microsoft.com/office/drawing/2014/main" val="3382063081"/>
                    </a:ext>
                  </a:extLst>
                </a:gridCol>
                <a:gridCol w="3066141">
                  <a:extLst>
                    <a:ext uri="{9D8B030D-6E8A-4147-A177-3AD203B41FA5}">
                      <a16:colId xmlns:a16="http://schemas.microsoft.com/office/drawing/2014/main" val="3329357439"/>
                    </a:ext>
                  </a:extLst>
                </a:gridCol>
              </a:tblGrid>
              <a:tr h="666515">
                <a:tc>
                  <a:txBody>
                    <a:bodyPr/>
                    <a:lstStyle/>
                    <a:p>
                      <a:r>
                        <a:rPr lang="tr-TR" sz="1800" b="1"/>
                        <a:t>Özellik</a:t>
                      </a:r>
                      <a:endParaRPr lang="tr-TR" sz="1800">
                        <a:latin typeface="Kanit Light" panose="020B0604020202020204" charset="-34"/>
                        <a:cs typeface="Kanit Light" panose="020B0604020202020204" charset="-34"/>
                      </a:endParaRPr>
                    </a:p>
                  </a:txBody>
                  <a:tcPr marL="49727" marR="49727" marT="24863" marB="24863" anchor="ctr"/>
                </a:tc>
                <a:tc>
                  <a:txBody>
                    <a:bodyPr/>
                    <a:lstStyle/>
                    <a:p>
                      <a:r>
                        <a:rPr lang="tr-TR" sz="1800" b="1"/>
                        <a:t>Açıklama</a:t>
                      </a:r>
                      <a:endParaRPr lang="tr-TR" sz="1800">
                        <a:latin typeface="Kanit Light" panose="020B0604020202020204" charset="-34"/>
                        <a:cs typeface="Kanit Light" panose="020B0604020202020204" charset="-34"/>
                      </a:endParaRPr>
                    </a:p>
                  </a:txBody>
                  <a:tcPr marL="49727" marR="49727" marT="24863" marB="24863" anchor="ctr"/>
                </a:tc>
                <a:tc>
                  <a:txBody>
                    <a:bodyPr/>
                    <a:lstStyle/>
                    <a:p>
                      <a:r>
                        <a:rPr lang="tr-TR" sz="1800" b="1"/>
                        <a:t>Hesaplama</a:t>
                      </a:r>
                      <a:endParaRPr lang="tr-TR" sz="1800">
                        <a:latin typeface="Kanit Light" panose="020B0604020202020204" charset="-34"/>
                        <a:cs typeface="Kanit Light" panose="020B0604020202020204" charset="-34"/>
                      </a:endParaRPr>
                    </a:p>
                  </a:txBody>
                  <a:tcPr marL="49727" marR="49727" marT="24863" marB="24863" anchor="ctr"/>
                </a:tc>
                <a:tc>
                  <a:txBody>
                    <a:bodyPr/>
                    <a:lstStyle/>
                    <a:p>
                      <a:r>
                        <a:rPr lang="tr-TR" sz="1800" b="1"/>
                        <a:t>Sayısal Değişkenlerde</a:t>
                      </a:r>
                    </a:p>
                    <a:p>
                      <a:r>
                        <a:rPr lang="tr-TR" sz="1800" b="1"/>
                        <a:t> (mpg)</a:t>
                      </a:r>
                      <a:endParaRPr lang="tr-TR" sz="1800">
                        <a:latin typeface="Kanit Light" panose="020B0604020202020204" charset="-34"/>
                        <a:cs typeface="Kanit Light" panose="020B0604020202020204" charset="-34"/>
                      </a:endParaRPr>
                    </a:p>
                  </a:txBody>
                  <a:tcPr marL="49727" marR="49727" marT="24863" marB="24863" anchor="ctr"/>
                </a:tc>
                <a:tc>
                  <a:txBody>
                    <a:bodyPr/>
                    <a:lstStyle/>
                    <a:p>
                      <a:r>
                        <a:rPr lang="tr-TR" sz="1800" b="1"/>
                        <a:t>Kategorik Değişkenlerde (car_name)</a:t>
                      </a:r>
                      <a:endParaRPr lang="tr-TR" sz="1800">
                        <a:latin typeface="Kanit Light" panose="020B0604020202020204" charset="-34"/>
                        <a:cs typeface="Kanit Light" panose="020B0604020202020204" charset="-34"/>
                      </a:endParaRPr>
                    </a:p>
                  </a:txBody>
                  <a:tcPr marL="49727" marR="49727" marT="24863" marB="24863" anchor="ctr"/>
                </a:tc>
                <a:extLst>
                  <a:ext uri="{0D108BD9-81ED-4DB2-BD59-A6C34878D82A}">
                    <a16:rowId xmlns:a16="http://schemas.microsoft.com/office/drawing/2014/main" val="1499444250"/>
                  </a:ext>
                </a:extLst>
              </a:tr>
              <a:tr h="598611">
                <a:tc>
                  <a:txBody>
                    <a:bodyPr/>
                    <a:lstStyle/>
                    <a:p>
                      <a:r>
                        <a:rPr lang="tr-TR" sz="1800" b="1"/>
                        <a:t>count</a:t>
                      </a:r>
                      <a:endParaRPr lang="tr-TR" sz="1800">
                        <a:latin typeface="Kanit Light" panose="020B0604020202020204" charset="-34"/>
                        <a:cs typeface="Kanit Light" panose="020B0604020202020204" charset="-34"/>
                      </a:endParaRPr>
                    </a:p>
                  </a:txBody>
                  <a:tcPr marL="49727" marR="49727" marT="24863" marB="24863" anchor="ctr"/>
                </a:tc>
                <a:tc>
                  <a:txBody>
                    <a:bodyPr/>
                    <a:lstStyle/>
                    <a:p>
                      <a:r>
                        <a:rPr lang="tr-TR" sz="1600"/>
                        <a:t>Veri sayısı (eksik olmayan gözlem)</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a:t>Eksik olmayan değerlerin toplam sayısı alınır.</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sv-SE" sz="1600"/>
                        <a:t>✅ Örn: 398 adet değer vardır.</a:t>
                      </a:r>
                      <a:endParaRPr lang="sv-SE" sz="1600">
                        <a:latin typeface="Kanit Light" panose="020B0604020202020204" charset="-34"/>
                        <a:cs typeface="Kanit Light" panose="020B0604020202020204" charset="-34"/>
                      </a:endParaRPr>
                    </a:p>
                  </a:txBody>
                  <a:tcPr marL="49727" marR="49727" marT="24863" marB="24863" anchor="ctr"/>
                </a:tc>
                <a:tc>
                  <a:txBody>
                    <a:bodyPr/>
                    <a:lstStyle/>
                    <a:p>
                      <a:r>
                        <a:rPr lang="tr-TR" sz="1600"/>
                        <a:t>✅ Örn: 398 araba ismi girilmiş.</a:t>
                      </a:r>
                      <a:endParaRPr lang="tr-TR" sz="1600">
                        <a:latin typeface="Kanit Light" panose="020B0604020202020204" charset="-34"/>
                        <a:cs typeface="Kanit Light" panose="020B0604020202020204" charset="-34"/>
                      </a:endParaRPr>
                    </a:p>
                  </a:txBody>
                  <a:tcPr marL="49727" marR="49727" marT="24863" marB="24863" anchor="ctr"/>
                </a:tc>
                <a:extLst>
                  <a:ext uri="{0D108BD9-81ED-4DB2-BD59-A6C34878D82A}">
                    <a16:rowId xmlns:a16="http://schemas.microsoft.com/office/drawing/2014/main" val="4270967706"/>
                  </a:ext>
                </a:extLst>
              </a:tr>
              <a:tr h="598611">
                <a:tc>
                  <a:txBody>
                    <a:bodyPr/>
                    <a:lstStyle/>
                    <a:p>
                      <a:r>
                        <a:rPr lang="tr-TR" sz="1800" b="1" dirty="0" err="1"/>
                        <a:t>mean</a:t>
                      </a:r>
                      <a:endParaRPr lang="tr-TR" sz="1800" dirty="0">
                        <a:latin typeface="Kanit Light" panose="020B0604020202020204" charset="-34"/>
                        <a:cs typeface="Kanit Light" panose="020B0604020202020204" charset="-34"/>
                      </a:endParaRPr>
                    </a:p>
                  </a:txBody>
                  <a:tcPr marL="49727" marR="49727" marT="24863" marB="24863" anchor="ctr"/>
                </a:tc>
                <a:tc>
                  <a:txBody>
                    <a:bodyPr/>
                    <a:lstStyle/>
                    <a:p>
                      <a:r>
                        <a:rPr lang="tr-TR" sz="1600"/>
                        <a:t>Aritmetik ortalama</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a:t>Tüm değerlerin toplamı ÷ gözlem sayısı </a:t>
                      </a:r>
                      <a:br>
                        <a:rPr lang="tr-TR" sz="1600"/>
                      </a:br>
                      <a:r>
                        <a:rPr lang="tr-TR" sz="1600"/>
                        <a:t>(v₁ + v₂ + ... + vₙ) / n</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a:t>✅ Örn: mpg ortalaması = </a:t>
                      </a:r>
                      <a:r>
                        <a:rPr lang="tr-TR" sz="1600" b="1"/>
                        <a:t>23.51</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a:t>❌</a:t>
                      </a:r>
                      <a:endParaRPr lang="tr-TR" sz="1600">
                        <a:latin typeface="Kanit Light" panose="020B0604020202020204" charset="-34"/>
                        <a:cs typeface="Kanit Light" panose="020B0604020202020204" charset="-34"/>
                      </a:endParaRPr>
                    </a:p>
                  </a:txBody>
                  <a:tcPr marL="49727" marR="49727" marT="24863" marB="24863" anchor="ctr"/>
                </a:tc>
                <a:extLst>
                  <a:ext uri="{0D108BD9-81ED-4DB2-BD59-A6C34878D82A}">
                    <a16:rowId xmlns:a16="http://schemas.microsoft.com/office/drawing/2014/main" val="1689540017"/>
                  </a:ext>
                </a:extLst>
              </a:tr>
              <a:tr h="560998">
                <a:tc>
                  <a:txBody>
                    <a:bodyPr/>
                    <a:lstStyle/>
                    <a:p>
                      <a:r>
                        <a:rPr lang="tr-TR" sz="1800" b="1" dirty="0" err="1"/>
                        <a:t>std</a:t>
                      </a:r>
                      <a:endParaRPr lang="tr-TR" sz="1800" dirty="0">
                        <a:latin typeface="Kanit Light" panose="020B0604020202020204" charset="-34"/>
                        <a:cs typeface="Kanit Light" panose="020B0604020202020204" charset="-34"/>
                      </a:endParaRPr>
                    </a:p>
                  </a:txBody>
                  <a:tcPr marL="49727" marR="49727" marT="24863" marB="24863" anchor="ctr"/>
                </a:tc>
                <a:tc>
                  <a:txBody>
                    <a:bodyPr/>
                    <a:lstStyle/>
                    <a:p>
                      <a:r>
                        <a:rPr lang="tr-TR" sz="1600"/>
                        <a:t>Standart sapma (dağılım ölçüsü)</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a:t>Her değerin ortalamadan farkının karesi alınır, ortalaması bulunup karekökü alınır.</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dirty="0"/>
                        <a:t>✅ </a:t>
                      </a:r>
                      <a:r>
                        <a:rPr lang="tr-TR" sz="1600" dirty="0" err="1"/>
                        <a:t>Örn</a:t>
                      </a:r>
                      <a:r>
                        <a:rPr lang="tr-TR" sz="1600" dirty="0"/>
                        <a:t>: </a:t>
                      </a:r>
                      <a:r>
                        <a:rPr lang="tr-TR" sz="1600" dirty="0" err="1"/>
                        <a:t>std</a:t>
                      </a:r>
                      <a:r>
                        <a:rPr lang="tr-TR" sz="1600" dirty="0"/>
                        <a:t> = </a:t>
                      </a:r>
                      <a:r>
                        <a:rPr lang="tr-TR" sz="1600" b="1" dirty="0"/>
                        <a:t>7.81</a:t>
                      </a:r>
                      <a:endParaRPr lang="tr-TR" sz="1600" dirty="0">
                        <a:latin typeface="Kanit Light" panose="020B0604020202020204" charset="-34"/>
                        <a:cs typeface="Kanit Light" panose="020B0604020202020204" charset="-34"/>
                      </a:endParaRPr>
                    </a:p>
                  </a:txBody>
                  <a:tcPr marL="49727" marR="49727" marT="24863" marB="24863" anchor="ctr"/>
                </a:tc>
                <a:tc>
                  <a:txBody>
                    <a:bodyPr/>
                    <a:lstStyle/>
                    <a:p>
                      <a:r>
                        <a:rPr lang="tr-TR" sz="1600"/>
                        <a:t>❌</a:t>
                      </a:r>
                      <a:endParaRPr lang="tr-TR" sz="1600">
                        <a:latin typeface="Kanit Light" panose="020B0604020202020204" charset="-34"/>
                        <a:cs typeface="Kanit Light" panose="020B0604020202020204" charset="-34"/>
                      </a:endParaRPr>
                    </a:p>
                  </a:txBody>
                  <a:tcPr marL="49727" marR="49727" marT="24863" marB="24863" anchor="ctr"/>
                </a:tc>
                <a:extLst>
                  <a:ext uri="{0D108BD9-81ED-4DB2-BD59-A6C34878D82A}">
                    <a16:rowId xmlns:a16="http://schemas.microsoft.com/office/drawing/2014/main" val="735094966"/>
                  </a:ext>
                </a:extLst>
              </a:tr>
              <a:tr h="483475">
                <a:tc>
                  <a:txBody>
                    <a:bodyPr/>
                    <a:lstStyle/>
                    <a:p>
                      <a:r>
                        <a:rPr lang="tr-TR" sz="1800" b="1"/>
                        <a:t>min</a:t>
                      </a:r>
                      <a:endParaRPr lang="tr-TR" sz="1800">
                        <a:latin typeface="Kanit Light" panose="020B0604020202020204" charset="-34"/>
                        <a:cs typeface="Kanit Light" panose="020B0604020202020204" charset="-34"/>
                      </a:endParaRPr>
                    </a:p>
                  </a:txBody>
                  <a:tcPr marL="49727" marR="49727" marT="24863" marB="24863" anchor="ctr"/>
                </a:tc>
                <a:tc>
                  <a:txBody>
                    <a:bodyPr/>
                    <a:lstStyle/>
                    <a:p>
                      <a:r>
                        <a:rPr lang="tr-TR" sz="1600"/>
                        <a:t>En küçük değer</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a:t>Veri kümesindeki minimum değer alınır.</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a:t>✅ Örn: min = </a:t>
                      </a:r>
                      <a:r>
                        <a:rPr lang="tr-TR" sz="1600" b="1"/>
                        <a:t>9.0</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a:t>❌</a:t>
                      </a:r>
                      <a:endParaRPr lang="tr-TR" sz="1600">
                        <a:latin typeface="Kanit Light" panose="020B0604020202020204" charset="-34"/>
                        <a:cs typeface="Kanit Light" panose="020B0604020202020204" charset="-34"/>
                      </a:endParaRPr>
                    </a:p>
                  </a:txBody>
                  <a:tcPr marL="49727" marR="49727" marT="24863" marB="24863" anchor="ctr"/>
                </a:tc>
                <a:extLst>
                  <a:ext uri="{0D108BD9-81ED-4DB2-BD59-A6C34878D82A}">
                    <a16:rowId xmlns:a16="http://schemas.microsoft.com/office/drawing/2014/main" val="112898513"/>
                  </a:ext>
                </a:extLst>
              </a:tr>
              <a:tr h="598611">
                <a:tc>
                  <a:txBody>
                    <a:bodyPr/>
                    <a:lstStyle/>
                    <a:p>
                      <a:r>
                        <a:rPr lang="tr-TR" sz="1800" b="1"/>
                        <a:t>25% (Q1)</a:t>
                      </a:r>
                      <a:endParaRPr lang="tr-TR" sz="1800">
                        <a:latin typeface="Kanit Light" panose="020B0604020202020204" charset="-34"/>
                        <a:cs typeface="Kanit Light" panose="020B0604020202020204" charset="-34"/>
                      </a:endParaRPr>
                    </a:p>
                  </a:txBody>
                  <a:tcPr marL="49727" marR="49727" marT="24863" marB="24863" anchor="ctr"/>
                </a:tc>
                <a:tc>
                  <a:txBody>
                    <a:bodyPr/>
                    <a:lstStyle/>
                    <a:p>
                      <a:r>
                        <a:rPr lang="tr-TR" sz="1600"/>
                        <a:t>1. çeyrek değer – verilerin %25’i bu değerin altında</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a:t>Veriler küçükten büyüğe sıralanır, sonra %25’lik konum alınır.</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a:t>✅ Örn: Q1 = </a:t>
                      </a:r>
                      <a:r>
                        <a:rPr lang="tr-TR" sz="1600" b="1"/>
                        <a:t>17.5</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a:t>❌</a:t>
                      </a:r>
                      <a:endParaRPr lang="tr-TR" sz="1600">
                        <a:latin typeface="Kanit Light" panose="020B0604020202020204" charset="-34"/>
                        <a:cs typeface="Kanit Light" panose="020B0604020202020204" charset="-34"/>
                      </a:endParaRPr>
                    </a:p>
                  </a:txBody>
                  <a:tcPr marL="49727" marR="49727" marT="24863" marB="24863" anchor="ctr"/>
                </a:tc>
                <a:extLst>
                  <a:ext uri="{0D108BD9-81ED-4DB2-BD59-A6C34878D82A}">
                    <a16:rowId xmlns:a16="http://schemas.microsoft.com/office/drawing/2014/main" val="3842253580"/>
                  </a:ext>
                </a:extLst>
              </a:tr>
              <a:tr h="643763">
                <a:tc>
                  <a:txBody>
                    <a:bodyPr/>
                    <a:lstStyle/>
                    <a:p>
                      <a:r>
                        <a:rPr lang="tr-TR" sz="1800" b="1"/>
                        <a:t>50% (median)</a:t>
                      </a:r>
                      <a:endParaRPr lang="tr-TR" sz="1800">
                        <a:latin typeface="Kanit Light" panose="020B0604020202020204" charset="-34"/>
                        <a:cs typeface="Kanit Light" panose="020B0604020202020204" charset="-34"/>
                      </a:endParaRPr>
                    </a:p>
                  </a:txBody>
                  <a:tcPr marL="49727" marR="49727" marT="24863" marB="24863" anchor="ctr"/>
                </a:tc>
                <a:tc>
                  <a:txBody>
                    <a:bodyPr/>
                    <a:lstStyle/>
                    <a:p>
                      <a:r>
                        <a:rPr lang="tr-TR" sz="1600"/>
                        <a:t>Ortanca (medyan) – verilerin tam ortasındaki değer</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400"/>
                        <a:t>Sıralı veride ortadaki değer. Eğer çift sayıda gözlem varsa ortadaki 2 değerin ortalaması alınır.</a:t>
                      </a:r>
                      <a:endParaRPr lang="tr-TR" sz="1400">
                        <a:latin typeface="Kanit Light" panose="020B0604020202020204" charset="-34"/>
                        <a:cs typeface="Kanit Light" panose="020B0604020202020204" charset="-34"/>
                      </a:endParaRPr>
                    </a:p>
                  </a:txBody>
                  <a:tcPr marL="49727" marR="49727" marT="24863" marB="24863" anchor="ctr"/>
                </a:tc>
                <a:tc>
                  <a:txBody>
                    <a:bodyPr/>
                    <a:lstStyle/>
                    <a:p>
                      <a:r>
                        <a:rPr lang="tr-TR" sz="1600"/>
                        <a:t>✅ Örn: median = </a:t>
                      </a:r>
                      <a:r>
                        <a:rPr lang="tr-TR" sz="1600" b="1"/>
                        <a:t>23.0</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a:t>❌</a:t>
                      </a:r>
                      <a:endParaRPr lang="tr-TR" sz="1600">
                        <a:latin typeface="Kanit Light" panose="020B0604020202020204" charset="-34"/>
                        <a:cs typeface="Kanit Light" panose="020B0604020202020204" charset="-34"/>
                      </a:endParaRPr>
                    </a:p>
                  </a:txBody>
                  <a:tcPr marL="49727" marR="49727" marT="24863" marB="24863" anchor="ctr"/>
                </a:tc>
                <a:extLst>
                  <a:ext uri="{0D108BD9-81ED-4DB2-BD59-A6C34878D82A}">
                    <a16:rowId xmlns:a16="http://schemas.microsoft.com/office/drawing/2014/main" val="2808038744"/>
                  </a:ext>
                </a:extLst>
              </a:tr>
              <a:tr h="598611">
                <a:tc>
                  <a:txBody>
                    <a:bodyPr/>
                    <a:lstStyle/>
                    <a:p>
                      <a:r>
                        <a:rPr lang="tr-TR" sz="1800" b="1"/>
                        <a:t>75% (Q3)</a:t>
                      </a:r>
                      <a:endParaRPr lang="tr-TR" sz="1800">
                        <a:latin typeface="Kanit Light" panose="020B0604020202020204" charset="-34"/>
                        <a:cs typeface="Kanit Light" panose="020B0604020202020204" charset="-34"/>
                      </a:endParaRPr>
                    </a:p>
                  </a:txBody>
                  <a:tcPr marL="49727" marR="49727" marT="24863" marB="24863" anchor="ctr"/>
                </a:tc>
                <a:tc>
                  <a:txBody>
                    <a:bodyPr/>
                    <a:lstStyle/>
                    <a:p>
                      <a:r>
                        <a:rPr lang="tr-TR" sz="1600"/>
                        <a:t>3. çeyrek değer – verilerin %75’i bu değerin altında</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a:t>Sıralı veride %75’lik konum alınır.</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a:t>✅ Örn: Q3 = </a:t>
                      </a:r>
                      <a:r>
                        <a:rPr lang="tr-TR" sz="1600" b="1"/>
                        <a:t>29.0</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a:t>❌</a:t>
                      </a:r>
                      <a:endParaRPr lang="tr-TR" sz="1600">
                        <a:latin typeface="Kanit Light" panose="020B0604020202020204" charset="-34"/>
                        <a:cs typeface="Kanit Light" panose="020B0604020202020204" charset="-34"/>
                      </a:endParaRPr>
                    </a:p>
                  </a:txBody>
                  <a:tcPr marL="49727" marR="49727" marT="24863" marB="24863" anchor="ctr"/>
                </a:tc>
                <a:extLst>
                  <a:ext uri="{0D108BD9-81ED-4DB2-BD59-A6C34878D82A}">
                    <a16:rowId xmlns:a16="http://schemas.microsoft.com/office/drawing/2014/main" val="1254106662"/>
                  </a:ext>
                </a:extLst>
              </a:tr>
              <a:tr h="507446">
                <a:tc>
                  <a:txBody>
                    <a:bodyPr/>
                    <a:lstStyle/>
                    <a:p>
                      <a:r>
                        <a:rPr lang="tr-TR" sz="1800" b="1"/>
                        <a:t>max</a:t>
                      </a:r>
                      <a:endParaRPr lang="tr-TR" sz="1800">
                        <a:latin typeface="Kanit Light" panose="020B0604020202020204" charset="-34"/>
                        <a:cs typeface="Kanit Light" panose="020B0604020202020204" charset="-34"/>
                      </a:endParaRPr>
                    </a:p>
                  </a:txBody>
                  <a:tcPr marL="49727" marR="49727" marT="24863" marB="24863" anchor="ctr"/>
                </a:tc>
                <a:tc>
                  <a:txBody>
                    <a:bodyPr/>
                    <a:lstStyle/>
                    <a:p>
                      <a:r>
                        <a:rPr lang="tr-TR" sz="1600"/>
                        <a:t>En büyük değer</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nn-NO" sz="1600"/>
                        <a:t>Veri kümesindeki maksimum değer alınır.</a:t>
                      </a:r>
                      <a:endParaRPr lang="nn-NO" sz="1600">
                        <a:latin typeface="Kanit Light" panose="020B0604020202020204" charset="-34"/>
                        <a:cs typeface="Kanit Light" panose="020B0604020202020204" charset="-34"/>
                      </a:endParaRPr>
                    </a:p>
                  </a:txBody>
                  <a:tcPr marL="49727" marR="49727" marT="24863" marB="24863" anchor="ctr"/>
                </a:tc>
                <a:tc>
                  <a:txBody>
                    <a:bodyPr/>
                    <a:lstStyle/>
                    <a:p>
                      <a:r>
                        <a:rPr lang="tr-TR" sz="1600"/>
                        <a:t>✅ Örn: max = </a:t>
                      </a:r>
                      <a:r>
                        <a:rPr lang="tr-TR" sz="1600" b="1"/>
                        <a:t>46.6</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a:t>❌</a:t>
                      </a:r>
                      <a:endParaRPr lang="tr-TR" sz="1600">
                        <a:latin typeface="Kanit Light" panose="020B0604020202020204" charset="-34"/>
                        <a:cs typeface="Kanit Light" panose="020B0604020202020204" charset="-34"/>
                      </a:endParaRPr>
                    </a:p>
                  </a:txBody>
                  <a:tcPr marL="49727" marR="49727" marT="24863" marB="24863" anchor="ctr"/>
                </a:tc>
                <a:extLst>
                  <a:ext uri="{0D108BD9-81ED-4DB2-BD59-A6C34878D82A}">
                    <a16:rowId xmlns:a16="http://schemas.microsoft.com/office/drawing/2014/main" val="4060389987"/>
                  </a:ext>
                </a:extLst>
              </a:tr>
              <a:tr h="515150">
                <a:tc>
                  <a:txBody>
                    <a:bodyPr/>
                    <a:lstStyle/>
                    <a:p>
                      <a:r>
                        <a:rPr lang="tr-TR" sz="1800" b="1"/>
                        <a:t>unique</a:t>
                      </a:r>
                      <a:endParaRPr lang="tr-TR" sz="1800">
                        <a:latin typeface="Kanit Light" panose="020B0604020202020204" charset="-34"/>
                        <a:cs typeface="Kanit Light" panose="020B0604020202020204" charset="-34"/>
                      </a:endParaRPr>
                    </a:p>
                  </a:txBody>
                  <a:tcPr marL="49727" marR="49727" marT="24863" marB="24863" anchor="ctr"/>
                </a:tc>
                <a:tc>
                  <a:txBody>
                    <a:bodyPr/>
                    <a:lstStyle/>
                    <a:p>
                      <a:r>
                        <a:rPr lang="tr-TR" sz="1600"/>
                        <a:t>Farklı kategori sayısı</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a:t>Kaç farklı değer/kategori varsa sayılır.</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a:t>❌</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a:t>✅ 305 farklı araba ismi var.</a:t>
                      </a:r>
                      <a:endParaRPr lang="tr-TR" sz="1600">
                        <a:latin typeface="Kanit Light" panose="020B0604020202020204" charset="-34"/>
                        <a:cs typeface="Kanit Light" panose="020B0604020202020204" charset="-34"/>
                      </a:endParaRPr>
                    </a:p>
                  </a:txBody>
                  <a:tcPr marL="49727" marR="49727" marT="24863" marB="24863" anchor="ctr"/>
                </a:tc>
                <a:extLst>
                  <a:ext uri="{0D108BD9-81ED-4DB2-BD59-A6C34878D82A}">
                    <a16:rowId xmlns:a16="http://schemas.microsoft.com/office/drawing/2014/main" val="2341678555"/>
                  </a:ext>
                </a:extLst>
              </a:tr>
              <a:tr h="563772">
                <a:tc>
                  <a:txBody>
                    <a:bodyPr/>
                    <a:lstStyle/>
                    <a:p>
                      <a:r>
                        <a:rPr lang="tr-TR" sz="1800" b="1"/>
                        <a:t>top</a:t>
                      </a:r>
                      <a:endParaRPr lang="tr-TR" sz="1800">
                        <a:latin typeface="Kanit Light" panose="020B0604020202020204" charset="-34"/>
                        <a:cs typeface="Kanit Light" panose="020B0604020202020204" charset="-34"/>
                      </a:endParaRPr>
                    </a:p>
                  </a:txBody>
                  <a:tcPr marL="49727" marR="49727" marT="24863" marB="24863" anchor="ctr"/>
                </a:tc>
                <a:tc>
                  <a:txBody>
                    <a:bodyPr/>
                    <a:lstStyle/>
                    <a:p>
                      <a:r>
                        <a:rPr lang="tr-TR" sz="1600"/>
                        <a:t>En sık geçen kategori</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a:t>En çok tekrar eden kategori belirlenir.</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a:t>❌</a:t>
                      </a:r>
                      <a:endParaRPr lang="tr-TR" sz="1600">
                        <a:latin typeface="Kanit Light" panose="020B0604020202020204" charset="-34"/>
                        <a:cs typeface="Kanit Light" panose="020B0604020202020204" charset="-34"/>
                      </a:endParaRPr>
                    </a:p>
                  </a:txBody>
                  <a:tcPr marL="49727" marR="49727" marT="24863" marB="24863" anchor="ctr"/>
                </a:tc>
                <a:tc>
                  <a:txBody>
                    <a:bodyPr/>
                    <a:lstStyle/>
                    <a:p>
                      <a:r>
                        <a:rPr lang="tr-TR" sz="1600"/>
                        <a:t>✅ “</a:t>
                      </a:r>
                      <a:r>
                        <a:rPr lang="tr-TR" sz="1600" b="1"/>
                        <a:t>ford pinto</a:t>
                      </a:r>
                      <a:r>
                        <a:rPr lang="tr-TR" sz="1600"/>
                        <a:t>” en sık geçen isim.</a:t>
                      </a:r>
                      <a:endParaRPr lang="tr-TR" sz="1600">
                        <a:latin typeface="Kanit Light" panose="020B0604020202020204" charset="-34"/>
                        <a:cs typeface="Kanit Light" panose="020B0604020202020204" charset="-34"/>
                      </a:endParaRPr>
                    </a:p>
                  </a:txBody>
                  <a:tcPr marL="49727" marR="49727" marT="24863" marB="24863" anchor="ctr"/>
                </a:tc>
                <a:extLst>
                  <a:ext uri="{0D108BD9-81ED-4DB2-BD59-A6C34878D82A}">
                    <a16:rowId xmlns:a16="http://schemas.microsoft.com/office/drawing/2014/main" val="1657042449"/>
                  </a:ext>
                </a:extLst>
              </a:tr>
              <a:tr h="387730">
                <a:tc>
                  <a:txBody>
                    <a:bodyPr/>
                    <a:lstStyle/>
                    <a:p>
                      <a:r>
                        <a:rPr lang="tr-TR" sz="1800" b="1"/>
                        <a:t>freq</a:t>
                      </a:r>
                      <a:endParaRPr lang="tr-TR" sz="1800"/>
                    </a:p>
                  </a:txBody>
                  <a:tcPr marL="49727" marR="49727" marT="24863" marB="24863" anchor="ctr"/>
                </a:tc>
                <a:tc>
                  <a:txBody>
                    <a:bodyPr/>
                    <a:lstStyle/>
                    <a:p>
                      <a:r>
                        <a:rPr lang="tr-TR" sz="1600"/>
                        <a:t>top değerinin tekrar sayısı</a:t>
                      </a:r>
                    </a:p>
                  </a:txBody>
                  <a:tcPr marL="49727" marR="49727" marT="24863" marB="24863" anchor="ctr"/>
                </a:tc>
                <a:tc>
                  <a:txBody>
                    <a:bodyPr/>
                    <a:lstStyle/>
                    <a:p>
                      <a:r>
                        <a:rPr lang="tr-TR" sz="1600"/>
                        <a:t>top kategorisinin kaç kez geçtiğini sayar.</a:t>
                      </a:r>
                    </a:p>
                  </a:txBody>
                  <a:tcPr marL="49727" marR="49727" marT="24863" marB="24863" anchor="ctr"/>
                </a:tc>
                <a:tc>
                  <a:txBody>
                    <a:bodyPr/>
                    <a:lstStyle/>
                    <a:p>
                      <a:r>
                        <a:rPr lang="tr-TR" sz="1600"/>
                        <a:t>❌</a:t>
                      </a:r>
                    </a:p>
                  </a:txBody>
                  <a:tcPr marL="49727" marR="49727" marT="24863" marB="24863" anchor="ctr"/>
                </a:tc>
                <a:tc>
                  <a:txBody>
                    <a:bodyPr/>
                    <a:lstStyle/>
                    <a:p>
                      <a:r>
                        <a:rPr lang="da-DK" sz="1600"/>
                        <a:t>✅ “ford pinto” </a:t>
                      </a:r>
                      <a:r>
                        <a:rPr lang="da-DK" sz="1600" b="1"/>
                        <a:t>6 kez</a:t>
                      </a:r>
                      <a:r>
                        <a:rPr lang="da-DK" sz="1600"/>
                        <a:t> geçmiş.</a:t>
                      </a:r>
                    </a:p>
                  </a:txBody>
                  <a:tcPr marL="49727" marR="49727" marT="24863" marB="24863" anchor="ctr"/>
                </a:tc>
                <a:extLst>
                  <a:ext uri="{0D108BD9-81ED-4DB2-BD59-A6C34878D82A}">
                    <a16:rowId xmlns:a16="http://schemas.microsoft.com/office/drawing/2014/main" val="3565060012"/>
                  </a:ext>
                </a:extLst>
              </a:tr>
            </a:tbl>
          </a:graphicData>
        </a:graphic>
      </p:graphicFrame>
    </p:spTree>
    <p:extLst>
      <p:ext uri="{BB962C8B-B14F-4D97-AF65-F5344CB8AC3E}">
        <p14:creationId xmlns:p14="http://schemas.microsoft.com/office/powerpoint/2010/main" val="4944999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92106-C9EE-762D-CFB7-4495FB80044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BF4A7DE-9246-A012-65DB-B21D3DEEC22A}"/>
              </a:ext>
            </a:extLst>
          </p:cNvPr>
          <p:cNvSpPr/>
          <p:nvPr/>
        </p:nvSpPr>
        <p:spPr>
          <a:xfrm>
            <a:off x="490117" y="383143"/>
            <a:ext cx="10711283"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a:t>
            </a:r>
            <a:r>
              <a:rPr lang="it-IT" sz="3600">
                <a:solidFill>
                  <a:srgbClr val="272D45"/>
                </a:solidFill>
                <a:latin typeface="Kanit Light" panose="020B0604020202020204" charset="-34"/>
                <a:cs typeface="Kanit Light" panose="020B0604020202020204" charset="-34"/>
              </a:rPr>
              <a:t>.</a:t>
            </a:r>
            <a:r>
              <a:rPr lang="tr-TR" sz="3600">
                <a:solidFill>
                  <a:srgbClr val="272D45"/>
                </a:solidFill>
                <a:latin typeface="Kanit Light" panose="020B0604020202020204" charset="-34"/>
                <a:cs typeface="Kanit Light" panose="020B0604020202020204" charset="-34"/>
              </a:rPr>
              <a:t>6</a:t>
            </a:r>
            <a:r>
              <a:rPr lang="it-IT" sz="3600">
                <a:solidFill>
                  <a:srgbClr val="272D45"/>
                </a:solidFill>
                <a:latin typeface="Kanit Light" panose="020B0604020202020204" charset="-34"/>
                <a:cs typeface="Kanit Light" panose="020B0604020202020204" charset="-34"/>
              </a:rPr>
              <a:t>. Veri Gruplandırma</a:t>
            </a:r>
            <a:r>
              <a:rPr lang="tr-TR" sz="3600">
                <a:solidFill>
                  <a:srgbClr val="272D45"/>
                </a:solidFill>
                <a:latin typeface="Kanit Light" panose="020B0604020202020204" charset="-34"/>
                <a:cs typeface="Kanit Light" panose="020B0604020202020204" charset="-34"/>
              </a:rPr>
              <a:t> </a:t>
            </a:r>
            <a:r>
              <a:rPr lang="tr-TR" altLang="tr-TR" sz="3600">
                <a:solidFill>
                  <a:srgbClr val="272D45"/>
                </a:solidFill>
                <a:latin typeface="Kanit Light" panose="020B0604020202020204" charset="-34"/>
                <a:cs typeface="Kanit Light" panose="020B0604020202020204" charset="-34"/>
              </a:rPr>
              <a:t>(Aggregation):</a:t>
            </a:r>
            <a:r>
              <a:rPr lang="it-IT" sz="3600">
                <a:solidFill>
                  <a:srgbClr val="272D45"/>
                </a:solidFill>
                <a:latin typeface="Kanit Light" panose="020B0604020202020204" charset="-34"/>
                <a:cs typeface="Kanit Light" panose="020B0604020202020204" charset="-34"/>
              </a:rPr>
              <a:t> </a:t>
            </a: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F2F67778-9E41-F01E-9A6C-6324AF9CBDD6}"/>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0" name="Rectangle 2">
            <a:extLst>
              <a:ext uri="{FF2B5EF4-FFF2-40B4-BE49-F238E27FC236}">
                <a16:creationId xmlns:a16="http://schemas.microsoft.com/office/drawing/2014/main" id="{B7ADA970-7E39-9DC0-ADD4-CCEB74EF6E1A}"/>
              </a:ext>
            </a:extLst>
          </p:cNvPr>
          <p:cNvSpPr>
            <a:spLocks noChangeArrowheads="1"/>
          </p:cNvSpPr>
          <p:nvPr/>
        </p:nvSpPr>
        <p:spPr bwMode="auto">
          <a:xfrm>
            <a:off x="562443" y="1529477"/>
            <a:ext cx="1340120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400" b="1" i="0" u="none" strike="noStrike" cap="none" normalizeH="0" baseline="0">
                <a:ln>
                  <a:noFill/>
                </a:ln>
                <a:solidFill>
                  <a:srgbClr val="0070C0"/>
                </a:solidFill>
                <a:effectLst/>
                <a:latin typeface="Kanit Light" panose="020B0604020202020204" charset="-34"/>
              </a:rPr>
              <a:t>Veri Ayrıklaştırma ile Gruplandırma Arasındaki Fark</a:t>
            </a:r>
          </a:p>
          <a:p>
            <a:pPr marL="800100" lvl="1" indent="-342900" eaLnBrk="0" fontAlgn="base" hangingPunct="0">
              <a:spcBef>
                <a:spcPct val="0"/>
              </a:spcBef>
              <a:spcAft>
                <a:spcPct val="0"/>
              </a:spcAft>
              <a:buFont typeface="Wingdings" panose="05000000000000000000" pitchFamily="2" charset="2"/>
              <a:buChar char="Ø"/>
            </a:pPr>
            <a:r>
              <a:rPr kumimoji="0" lang="tr-TR" altLang="tr-TR" sz="2000" b="1" i="0" u="none" strike="noStrike" cap="none" normalizeH="0" baseline="0">
                <a:ln>
                  <a:noFill/>
                </a:ln>
                <a:solidFill>
                  <a:schemeClr val="tx1"/>
                </a:solidFill>
                <a:effectLst/>
                <a:latin typeface="Kanit Light" panose="020B0604020202020204" charset="-34"/>
              </a:rPr>
              <a:t>Veri ayrıklaştırma = sayısalı kategorik hale getirme</a:t>
            </a:r>
          </a:p>
          <a:p>
            <a:pPr marL="800100" lvl="1" indent="-342900" eaLnBrk="0" fontAlgn="base" hangingPunct="0">
              <a:spcBef>
                <a:spcPct val="0"/>
              </a:spcBef>
              <a:spcAft>
                <a:spcPct val="0"/>
              </a:spcAft>
              <a:buFont typeface="Wingdings" panose="05000000000000000000" pitchFamily="2" charset="2"/>
              <a:buChar char="Ø"/>
            </a:pPr>
            <a:endParaRPr kumimoji="0" lang="tr-TR" altLang="tr-TR" sz="2000" b="0" i="0" u="none" strike="noStrike" cap="none" normalizeH="0" baseline="0">
              <a:ln>
                <a:noFill/>
              </a:ln>
              <a:solidFill>
                <a:schemeClr val="tx1"/>
              </a:solidFill>
              <a:effectLst/>
              <a:latin typeface="Kanit Light" panose="020B0604020202020204" charset="-34"/>
            </a:endParaRPr>
          </a:p>
          <a:p>
            <a:pPr marL="800100" lvl="1" indent="-342900" eaLnBrk="0" fontAlgn="base" hangingPunct="0">
              <a:spcBef>
                <a:spcPct val="0"/>
              </a:spcBef>
              <a:spcAft>
                <a:spcPct val="0"/>
              </a:spcAft>
              <a:buFont typeface="Wingdings" panose="05000000000000000000" pitchFamily="2" charset="2"/>
              <a:buChar char="Ø"/>
            </a:pPr>
            <a:r>
              <a:rPr kumimoji="0" lang="tr-TR" altLang="tr-TR" sz="2000" b="1" i="0" u="none" strike="noStrike" cap="none" normalizeH="0" baseline="0">
                <a:ln>
                  <a:noFill/>
                </a:ln>
                <a:solidFill>
                  <a:schemeClr val="tx1"/>
                </a:solidFill>
                <a:effectLst/>
                <a:latin typeface="Kanit Light" panose="020B0604020202020204" charset="-34"/>
              </a:rPr>
              <a:t>Veri gruplama = zaten var olan kategorik değişkene göre istatistik çıkarmak</a:t>
            </a:r>
            <a:endParaRPr kumimoji="0" lang="tr-TR" altLang="tr-TR" sz="2000" b="0" i="0" u="none" strike="noStrike" cap="none" normalizeH="0" baseline="0">
              <a:ln>
                <a:noFill/>
              </a:ln>
              <a:solidFill>
                <a:schemeClr val="tx1"/>
              </a:solidFill>
              <a:effectLst/>
              <a:latin typeface="Kanit Light" panose="020B0604020202020204" charset="-34"/>
            </a:endParaRPr>
          </a:p>
          <a:p>
            <a:pPr lvl="2" eaLnBrk="0" fontAlgn="base" hangingPunct="0">
              <a:spcBef>
                <a:spcPct val="0"/>
              </a:spcBef>
              <a:spcAft>
                <a:spcPct val="0"/>
              </a:spcAft>
            </a:pPr>
            <a:r>
              <a:rPr kumimoji="0" lang="tr-TR" altLang="tr-TR" sz="2000" b="0" i="0" u="none" strike="noStrike" cap="none" normalizeH="0" baseline="0">
                <a:ln>
                  <a:noFill/>
                </a:ln>
                <a:solidFill>
                  <a:schemeClr val="tx1"/>
                </a:solidFill>
                <a:effectLst/>
                <a:latin typeface="Kanit Light" panose="020B0604020202020204" charset="-34"/>
              </a:rPr>
              <a:t>“Veri setinde ‘durum’ yoksa önce ayrıklaştırmam gerekir (discretization). </a:t>
            </a:r>
          </a:p>
          <a:p>
            <a:pPr lvl="2" eaLnBrk="0" fontAlgn="base" hangingPunct="0">
              <a:spcBef>
                <a:spcPct val="0"/>
              </a:spcBef>
              <a:spcAft>
                <a:spcPct val="0"/>
              </a:spcAft>
            </a:pPr>
            <a:r>
              <a:rPr kumimoji="0" lang="tr-TR" altLang="tr-TR" sz="2000" b="0" i="0" u="none" strike="noStrike" cap="none" normalizeH="0" baseline="0">
                <a:ln>
                  <a:noFill/>
                </a:ln>
                <a:solidFill>
                  <a:schemeClr val="tx1"/>
                </a:solidFill>
                <a:effectLst/>
                <a:latin typeface="Kanit Light" panose="020B0604020202020204" charset="-34"/>
              </a:rPr>
              <a:t>Varsa, gruplama (aggregation) yapabilirim.”</a:t>
            </a:r>
          </a:p>
          <a:p>
            <a:pPr marL="0" marR="0" lvl="0" indent="0" algn="l" defTabSz="914400" rtl="0" eaLnBrk="0" fontAlgn="base" latinLnBrk="0" hangingPunct="0">
              <a:lnSpc>
                <a:spcPct val="100000"/>
              </a:lnSpc>
              <a:spcBef>
                <a:spcPct val="0"/>
              </a:spcBef>
              <a:spcAft>
                <a:spcPct val="0"/>
              </a:spcAft>
              <a:buClrTx/>
              <a:buSzTx/>
              <a:buFontTx/>
              <a:buNone/>
              <a:tabLst/>
            </a:pPr>
            <a:endParaRPr lang="tr-TR" altLang="tr-TR" sz="2000" b="1">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a:ln>
                <a:noFill/>
              </a:ln>
              <a:solidFill>
                <a:schemeClr val="tx1"/>
              </a:solidFill>
              <a:effectLst/>
              <a:latin typeface="Kanit Light" panose="020B0604020202020204" charset="-34"/>
            </a:endParaRPr>
          </a:p>
        </p:txBody>
      </p:sp>
      <p:sp>
        <p:nvSpPr>
          <p:cNvPr id="7" name="Rectangle 2">
            <a:extLst>
              <a:ext uri="{FF2B5EF4-FFF2-40B4-BE49-F238E27FC236}">
                <a16:creationId xmlns:a16="http://schemas.microsoft.com/office/drawing/2014/main" id="{9C496B45-0D8B-A61C-9216-6ABCFD08720A}"/>
              </a:ext>
            </a:extLst>
          </p:cNvPr>
          <p:cNvSpPr>
            <a:spLocks noChangeArrowheads="1"/>
          </p:cNvSpPr>
          <p:nvPr/>
        </p:nvSpPr>
        <p:spPr bwMode="auto">
          <a:xfrm>
            <a:off x="661737" y="4170839"/>
            <a:ext cx="12560969"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tr-TR" altLang="tr-TR" sz="2000">
                <a:latin typeface="Kanit Light" panose="020B0604020202020204" charset="-34"/>
              </a:rPr>
              <a:t>Daha fazla detay:</a:t>
            </a:r>
          </a:p>
          <a:p>
            <a:pPr eaLnBrk="0" fontAlgn="base" hangingPunct="0">
              <a:spcBef>
                <a:spcPct val="0"/>
              </a:spcBef>
              <a:spcAft>
                <a:spcPct val="0"/>
              </a:spcAft>
            </a:pPr>
            <a:r>
              <a:rPr lang="tr-TR" altLang="tr-TR" sz="2000">
                <a:latin typeface="Kanit Light" panose="020B0604020202020204" charset="-34"/>
              </a:rPr>
              <a:t>Veri Ayrıklaştırma (Discretization):</a:t>
            </a:r>
          </a:p>
          <a:p>
            <a:pPr marL="342900" indent="-342900" eaLnBrk="0" fontAlgn="base" hangingPunct="0">
              <a:spcBef>
                <a:spcPct val="0"/>
              </a:spcBef>
              <a:spcAft>
                <a:spcPct val="0"/>
              </a:spcAft>
              <a:buFont typeface="Arial" panose="020B0604020202020204" pitchFamily="34" charset="0"/>
              <a:buChar char="•"/>
            </a:pPr>
            <a:r>
              <a:rPr lang="tr-TR" altLang="tr-TR" sz="2000" b="1">
                <a:latin typeface="Kanit Light" panose="020B0604020202020204" charset="-34"/>
              </a:rPr>
              <a:t>Amaç: </a:t>
            </a:r>
            <a:r>
              <a:rPr lang="tr-TR" altLang="tr-TR" sz="2000">
                <a:latin typeface="Kanit Light" panose="020B0604020202020204" charset="-34"/>
              </a:rPr>
              <a:t>Sürekli değişkenleri kategorik hale getirerek sınıflandırmak.</a:t>
            </a:r>
          </a:p>
          <a:p>
            <a:pPr marL="342900" indent="-342900" eaLnBrk="0" fontAlgn="base" hangingPunct="0">
              <a:spcBef>
                <a:spcPct val="0"/>
              </a:spcBef>
              <a:spcAft>
                <a:spcPct val="0"/>
              </a:spcAft>
              <a:buFont typeface="Arial" panose="020B0604020202020204" pitchFamily="34" charset="0"/>
              <a:buChar char="•"/>
            </a:pPr>
            <a:r>
              <a:rPr lang="tr-TR" altLang="tr-TR" sz="2000" b="1">
                <a:latin typeface="Kanit Light" panose="020B0604020202020204" charset="-34"/>
              </a:rPr>
              <a:t>Ön koşul: </a:t>
            </a:r>
            <a:r>
              <a:rPr lang="tr-TR" altLang="tr-TR" sz="2000">
                <a:latin typeface="Kanit Light" panose="020B0604020202020204" charset="-34"/>
              </a:rPr>
              <a:t>Kategorik bir sütun yoksa, analiz için kendimiz üretmeliyiz.</a:t>
            </a:r>
          </a:p>
          <a:p>
            <a:pPr eaLnBrk="0" fontAlgn="base" hangingPunct="0">
              <a:spcBef>
                <a:spcPct val="0"/>
              </a:spcBef>
              <a:spcAft>
                <a:spcPct val="0"/>
              </a:spcAft>
              <a:buFontTx/>
              <a:buChar char="•"/>
            </a:pPr>
            <a:endParaRPr lang="tr-TR" altLang="tr-TR" sz="2000">
              <a:latin typeface="Kanit Light" panose="020B0604020202020204" charset="-34"/>
            </a:endParaRPr>
          </a:p>
          <a:p>
            <a:pPr eaLnBrk="0" fontAlgn="base" hangingPunct="0">
              <a:spcBef>
                <a:spcPct val="0"/>
              </a:spcBef>
              <a:spcAft>
                <a:spcPct val="0"/>
              </a:spcAft>
            </a:pPr>
            <a:r>
              <a:rPr lang="tr-TR" altLang="tr-TR" sz="2000">
                <a:latin typeface="Kanit Light" panose="020B0604020202020204" charset="-34"/>
              </a:rPr>
              <a:t>Veri Gruplandırma (Aggregation):</a:t>
            </a:r>
          </a:p>
          <a:p>
            <a:pPr marL="342900" indent="-342900" eaLnBrk="0" fontAlgn="base" hangingPunct="0">
              <a:spcBef>
                <a:spcPct val="0"/>
              </a:spcBef>
              <a:spcAft>
                <a:spcPct val="0"/>
              </a:spcAft>
              <a:buFont typeface="Arial" panose="020B0604020202020204" pitchFamily="34" charset="0"/>
              <a:buChar char="•"/>
            </a:pPr>
            <a:r>
              <a:rPr lang="tr-TR" altLang="tr-TR" sz="2000" b="1">
                <a:latin typeface="Kanit Light" panose="020B0604020202020204" charset="-34"/>
              </a:rPr>
              <a:t>Amaç: </a:t>
            </a:r>
            <a:r>
              <a:rPr lang="tr-TR" altLang="tr-TR" sz="2000">
                <a:latin typeface="Kanit Light" panose="020B0604020202020204" charset="-34"/>
              </a:rPr>
              <a:t>Var olan kategorik sütuna göre gruplar oluşturup bu gruplar için istatistikler hesaplamak.</a:t>
            </a:r>
          </a:p>
          <a:p>
            <a:pPr marL="342900" indent="-342900" eaLnBrk="0" fontAlgn="base" hangingPunct="0">
              <a:spcBef>
                <a:spcPct val="0"/>
              </a:spcBef>
              <a:spcAft>
                <a:spcPct val="0"/>
              </a:spcAft>
              <a:buFont typeface="Arial" panose="020B0604020202020204" pitchFamily="34" charset="0"/>
              <a:buChar char="•"/>
            </a:pPr>
            <a:r>
              <a:rPr lang="tr-TR" altLang="tr-TR" sz="2000" b="1">
                <a:latin typeface="Kanit Light" panose="020B0604020202020204" charset="-34"/>
              </a:rPr>
              <a:t>Ön koşul: </a:t>
            </a:r>
            <a:r>
              <a:rPr lang="tr-TR" altLang="tr-TR" sz="2000">
                <a:latin typeface="Kanit Light" panose="020B0604020202020204" charset="-34"/>
              </a:rPr>
              <a:t>Veri setinde zaten kategorik bir değişken (örneğin durum) varsa doğrudan kullanılabilir.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a:ln>
                <a:noFill/>
              </a:ln>
              <a:solidFill>
                <a:schemeClr val="tx1"/>
              </a:solidFill>
              <a:effectLst/>
              <a:latin typeface="Kanit Light" panose="020B0604020202020204" charset="-34"/>
            </a:endParaRPr>
          </a:p>
        </p:txBody>
      </p:sp>
    </p:spTree>
    <p:extLst>
      <p:ext uri="{BB962C8B-B14F-4D97-AF65-F5344CB8AC3E}">
        <p14:creationId xmlns:p14="http://schemas.microsoft.com/office/powerpoint/2010/main" val="33089650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B9995-31B0-69D7-A197-84F320874A8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7969C0F-EDC5-906A-9627-BF9DE7D5975F}"/>
              </a:ext>
            </a:extLst>
          </p:cNvPr>
          <p:cNvSpPr/>
          <p:nvPr/>
        </p:nvSpPr>
        <p:spPr>
          <a:xfrm>
            <a:off x="490117" y="383143"/>
            <a:ext cx="10711283"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a:t>
            </a:r>
            <a:r>
              <a:rPr lang="it-IT" sz="3600">
                <a:solidFill>
                  <a:srgbClr val="272D45"/>
                </a:solidFill>
                <a:latin typeface="Kanit Light" panose="020B0604020202020204" charset="-34"/>
                <a:cs typeface="Kanit Light" panose="020B0604020202020204" charset="-34"/>
              </a:rPr>
              <a:t>.</a:t>
            </a:r>
            <a:r>
              <a:rPr lang="tr-TR" sz="3600">
                <a:solidFill>
                  <a:srgbClr val="272D45"/>
                </a:solidFill>
                <a:latin typeface="Kanit Light" panose="020B0604020202020204" charset="-34"/>
                <a:cs typeface="Kanit Light" panose="020B0604020202020204" charset="-34"/>
              </a:rPr>
              <a:t>6</a:t>
            </a:r>
            <a:r>
              <a:rPr lang="it-IT" sz="3600">
                <a:solidFill>
                  <a:srgbClr val="272D45"/>
                </a:solidFill>
                <a:latin typeface="Kanit Light" panose="020B0604020202020204" charset="-34"/>
                <a:cs typeface="Kanit Light" panose="020B0604020202020204" charset="-34"/>
              </a:rPr>
              <a:t>. Veri Gruplandırma</a:t>
            </a:r>
            <a:r>
              <a:rPr lang="tr-TR" sz="3600">
                <a:solidFill>
                  <a:srgbClr val="272D45"/>
                </a:solidFill>
                <a:latin typeface="Kanit Light" panose="020B0604020202020204" charset="-34"/>
                <a:cs typeface="Kanit Light" panose="020B0604020202020204" charset="-34"/>
              </a:rPr>
              <a:t> </a:t>
            </a:r>
            <a:r>
              <a:rPr lang="tr-TR" altLang="tr-TR" sz="3600">
                <a:solidFill>
                  <a:srgbClr val="272D45"/>
                </a:solidFill>
                <a:latin typeface="Kanit Light" panose="020B0604020202020204" charset="-34"/>
                <a:cs typeface="Kanit Light" panose="020B0604020202020204" charset="-34"/>
              </a:rPr>
              <a:t>(Aggregation):</a:t>
            </a:r>
            <a:r>
              <a:rPr lang="it-IT" sz="3600">
                <a:solidFill>
                  <a:srgbClr val="272D45"/>
                </a:solidFill>
                <a:latin typeface="Kanit Light" panose="020B0604020202020204" charset="-34"/>
                <a:cs typeface="Kanit Light" panose="020B0604020202020204" charset="-34"/>
              </a:rPr>
              <a:t> </a:t>
            </a: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E675D43F-9C1B-15CD-E48B-51C4E8F100B8}"/>
              </a:ext>
            </a:extLst>
          </p:cNvPr>
          <p:cNvPicPr>
            <a:picLocks noChangeAspect="1"/>
          </p:cNvPicPr>
          <p:nvPr/>
        </p:nvPicPr>
        <p:blipFill>
          <a:blip r:embed="rId3"/>
          <a:stretch>
            <a:fillRect/>
          </a:stretch>
        </p:blipFill>
        <p:spPr>
          <a:xfrm>
            <a:off x="13525500" y="228600"/>
            <a:ext cx="876300" cy="540306"/>
          </a:xfrm>
          <a:prstGeom prst="rect">
            <a:avLst/>
          </a:prstGeom>
        </p:spPr>
      </p:pic>
      <p:graphicFrame>
        <p:nvGraphicFramePr>
          <p:cNvPr id="15" name="Tablo 14">
            <a:extLst>
              <a:ext uri="{FF2B5EF4-FFF2-40B4-BE49-F238E27FC236}">
                <a16:creationId xmlns:a16="http://schemas.microsoft.com/office/drawing/2014/main" id="{FF6D0A4F-AD14-4C12-5A15-CA3F7DCCE22B}"/>
              </a:ext>
            </a:extLst>
          </p:cNvPr>
          <p:cNvGraphicFramePr>
            <a:graphicFrameLocks noGrp="1"/>
          </p:cNvGraphicFramePr>
          <p:nvPr>
            <p:extLst>
              <p:ext uri="{D42A27DB-BD31-4B8C-83A1-F6EECF244321}">
                <p14:modId xmlns:p14="http://schemas.microsoft.com/office/powerpoint/2010/main" val="3242222988"/>
              </p:ext>
            </p:extLst>
          </p:nvPr>
        </p:nvGraphicFramePr>
        <p:xfrm>
          <a:off x="329794" y="1347100"/>
          <a:ext cx="14072006" cy="6634827"/>
        </p:xfrm>
        <a:graphic>
          <a:graphicData uri="http://schemas.openxmlformats.org/drawingml/2006/table">
            <a:tbl>
              <a:tblPr>
                <a:tableStyleId>{5940675A-B579-460E-94D1-54222C63F5DA}</a:tableStyleId>
              </a:tblPr>
              <a:tblGrid>
                <a:gridCol w="2440664">
                  <a:extLst>
                    <a:ext uri="{9D8B030D-6E8A-4147-A177-3AD203B41FA5}">
                      <a16:colId xmlns:a16="http://schemas.microsoft.com/office/drawing/2014/main" val="37183242"/>
                    </a:ext>
                  </a:extLst>
                </a:gridCol>
                <a:gridCol w="5741968">
                  <a:extLst>
                    <a:ext uri="{9D8B030D-6E8A-4147-A177-3AD203B41FA5}">
                      <a16:colId xmlns:a16="http://schemas.microsoft.com/office/drawing/2014/main" val="816428544"/>
                    </a:ext>
                  </a:extLst>
                </a:gridCol>
                <a:gridCol w="5889374">
                  <a:extLst>
                    <a:ext uri="{9D8B030D-6E8A-4147-A177-3AD203B41FA5}">
                      <a16:colId xmlns:a16="http://schemas.microsoft.com/office/drawing/2014/main" val="2710328933"/>
                    </a:ext>
                  </a:extLst>
                </a:gridCol>
              </a:tblGrid>
              <a:tr h="641584">
                <a:tc>
                  <a:txBody>
                    <a:bodyPr/>
                    <a:lstStyle/>
                    <a:p>
                      <a:r>
                        <a:rPr lang="tr-TR" sz="2000" b="1"/>
                        <a:t>Boyut</a:t>
                      </a:r>
                      <a:endParaRPr lang="tr-TR" sz="2000"/>
                    </a:p>
                  </a:txBody>
                  <a:tcPr marL="60015" marR="60015" marT="30007" marB="30007" anchor="ctr"/>
                </a:tc>
                <a:tc>
                  <a:txBody>
                    <a:bodyPr/>
                    <a:lstStyle/>
                    <a:p>
                      <a:r>
                        <a:rPr lang="tr-TR" sz="2000" b="1"/>
                        <a:t>Veri Ayrıklaştırma (Discretization)</a:t>
                      </a:r>
                      <a:endParaRPr lang="tr-TR" sz="2000"/>
                    </a:p>
                  </a:txBody>
                  <a:tcPr marL="60015" marR="60015" marT="30007" marB="30007" anchor="ctr"/>
                </a:tc>
                <a:tc>
                  <a:txBody>
                    <a:bodyPr/>
                    <a:lstStyle/>
                    <a:p>
                      <a:r>
                        <a:rPr lang="tr-TR" sz="2000" b="1"/>
                        <a:t>Veri Gruplandırma (Aggregation)</a:t>
                      </a:r>
                      <a:endParaRPr lang="tr-TR" sz="2000"/>
                    </a:p>
                  </a:txBody>
                  <a:tcPr marL="60015" marR="60015" marT="30007" marB="30007" anchor="ctr"/>
                </a:tc>
                <a:extLst>
                  <a:ext uri="{0D108BD9-81ED-4DB2-BD59-A6C34878D82A}">
                    <a16:rowId xmlns:a16="http://schemas.microsoft.com/office/drawing/2014/main" val="2619965311"/>
                  </a:ext>
                </a:extLst>
              </a:tr>
              <a:tr h="815031">
                <a:tc>
                  <a:txBody>
                    <a:bodyPr/>
                    <a:lstStyle/>
                    <a:p>
                      <a:r>
                        <a:rPr lang="tr-TR" sz="1600" b="1"/>
                        <a:t>Tanım</a:t>
                      </a:r>
                      <a:endParaRPr lang="tr-TR" sz="1600"/>
                    </a:p>
                  </a:txBody>
                  <a:tcPr marL="60015" marR="60015" marT="30007" marB="30007" anchor="ctr"/>
                </a:tc>
                <a:tc>
                  <a:txBody>
                    <a:bodyPr/>
                    <a:lstStyle/>
                    <a:p>
                      <a:r>
                        <a:rPr lang="tr-TR" sz="1600"/>
                        <a:t>Sürekli (sayısal) bir değişkenin belirli aralıklara bölünerek kategorik forma dönüştürülmesi işlemidir.</a:t>
                      </a:r>
                    </a:p>
                  </a:txBody>
                  <a:tcPr marL="60015" marR="60015" marT="30007" marB="30007" anchor="ctr"/>
                </a:tc>
                <a:tc>
                  <a:txBody>
                    <a:bodyPr/>
                    <a:lstStyle/>
                    <a:p>
                      <a:r>
                        <a:rPr lang="tr-TR" sz="1600"/>
                        <a:t>Kategorik bir değişkene göre verilerin gruplandırılması ve her grup için istatistiksel özet değerlerin hesaplanmasıdır.</a:t>
                      </a:r>
                    </a:p>
                  </a:txBody>
                  <a:tcPr marL="60015" marR="60015" marT="30007" marB="30007" anchor="ctr"/>
                </a:tc>
                <a:extLst>
                  <a:ext uri="{0D108BD9-81ED-4DB2-BD59-A6C34878D82A}">
                    <a16:rowId xmlns:a16="http://schemas.microsoft.com/office/drawing/2014/main" val="1378655558"/>
                  </a:ext>
                </a:extLst>
              </a:tr>
              <a:tr h="626947">
                <a:tc>
                  <a:txBody>
                    <a:bodyPr/>
                    <a:lstStyle/>
                    <a:p>
                      <a:r>
                        <a:rPr lang="tr-TR" sz="1600" b="1"/>
                        <a:t>Amaç</a:t>
                      </a:r>
                      <a:endParaRPr lang="tr-TR" sz="1600"/>
                    </a:p>
                  </a:txBody>
                  <a:tcPr marL="60015" marR="60015" marT="30007" marB="30007" anchor="ctr"/>
                </a:tc>
                <a:tc>
                  <a:txBody>
                    <a:bodyPr/>
                    <a:lstStyle/>
                    <a:p>
                      <a:r>
                        <a:rPr lang="tr-TR" sz="1600"/>
                        <a:t>Sayısal veriyi daha anlamlı, yorumlanabilir kategorilere ayırarak analiz kolaylığı sağlamaktır.</a:t>
                      </a:r>
                    </a:p>
                  </a:txBody>
                  <a:tcPr marL="60015" marR="60015" marT="30007" marB="30007" anchor="ctr"/>
                </a:tc>
                <a:tc>
                  <a:txBody>
                    <a:bodyPr/>
                    <a:lstStyle/>
                    <a:p>
                      <a:r>
                        <a:rPr lang="tr-TR" sz="1600"/>
                        <a:t>Gruplar bazında merkezi eğilim, yayılım gibi istatistiksel ölçümleri karşılaştırmalı olarak sunmaktır.</a:t>
                      </a:r>
                    </a:p>
                  </a:txBody>
                  <a:tcPr marL="60015" marR="60015" marT="30007" marB="30007" anchor="ctr"/>
                </a:tc>
                <a:extLst>
                  <a:ext uri="{0D108BD9-81ED-4DB2-BD59-A6C34878D82A}">
                    <a16:rowId xmlns:a16="http://schemas.microsoft.com/office/drawing/2014/main" val="1104306850"/>
                  </a:ext>
                </a:extLst>
              </a:tr>
              <a:tr h="572151">
                <a:tc>
                  <a:txBody>
                    <a:bodyPr/>
                    <a:lstStyle/>
                    <a:p>
                      <a:r>
                        <a:rPr lang="tr-TR" sz="1600" b="1"/>
                        <a:t>Gerekli Koşul</a:t>
                      </a:r>
                      <a:endParaRPr lang="tr-TR" sz="1600"/>
                    </a:p>
                  </a:txBody>
                  <a:tcPr marL="60015" marR="60015" marT="30007" marB="30007" anchor="ctr"/>
                </a:tc>
                <a:tc>
                  <a:txBody>
                    <a:bodyPr/>
                    <a:lstStyle/>
                    <a:p>
                      <a:r>
                        <a:rPr lang="tr-TR" sz="1600"/>
                        <a:t>Veri setinde analiz için kullanılacak </a:t>
                      </a:r>
                      <a:r>
                        <a:rPr lang="tr-TR" sz="1600" b="1"/>
                        <a:t>kategorik değişkenin bulunmaması</a:t>
                      </a:r>
                      <a:r>
                        <a:rPr lang="tr-TR" sz="1600"/>
                        <a:t>.</a:t>
                      </a:r>
                    </a:p>
                  </a:txBody>
                  <a:tcPr marL="60015" marR="60015" marT="30007" marB="30007" anchor="ctr"/>
                </a:tc>
                <a:tc>
                  <a:txBody>
                    <a:bodyPr/>
                    <a:lstStyle/>
                    <a:p>
                      <a:r>
                        <a:rPr lang="tr-TR" sz="1600"/>
                        <a:t>Veri setinde </a:t>
                      </a:r>
                      <a:r>
                        <a:rPr lang="tr-TR" sz="1600" b="1"/>
                        <a:t>zaten var olan</a:t>
                      </a:r>
                      <a:r>
                        <a:rPr lang="tr-TR" sz="1600"/>
                        <a:t> bir kategorik değişkenin bulunması.</a:t>
                      </a:r>
                    </a:p>
                  </a:txBody>
                  <a:tcPr marL="60015" marR="60015" marT="30007" marB="30007" anchor="ctr"/>
                </a:tc>
                <a:extLst>
                  <a:ext uri="{0D108BD9-81ED-4DB2-BD59-A6C34878D82A}">
                    <a16:rowId xmlns:a16="http://schemas.microsoft.com/office/drawing/2014/main" val="2233201438"/>
                  </a:ext>
                </a:extLst>
              </a:tr>
              <a:tr h="572151">
                <a:tc>
                  <a:txBody>
                    <a:bodyPr/>
                    <a:lstStyle/>
                    <a:p>
                      <a:r>
                        <a:rPr lang="tr-TR" sz="1600" b="1"/>
                        <a:t>Uygulama Aracı (Python)</a:t>
                      </a:r>
                      <a:endParaRPr lang="tr-TR" sz="1600"/>
                    </a:p>
                  </a:txBody>
                  <a:tcPr marL="60015" marR="60015" marT="30007" marB="30007" anchor="ctr"/>
                </a:tc>
                <a:tc>
                  <a:txBody>
                    <a:bodyPr/>
                    <a:lstStyle/>
                    <a:p>
                      <a:r>
                        <a:rPr lang="tr-TR" sz="1600">
                          <a:solidFill>
                            <a:srgbClr val="004483"/>
                          </a:solidFill>
                        </a:rPr>
                        <a:t>pd.cut() </a:t>
                      </a:r>
                      <a:r>
                        <a:rPr lang="tr-TR" sz="1600"/>
                        <a:t>veya </a:t>
                      </a:r>
                      <a:r>
                        <a:rPr lang="tr-TR" sz="1600">
                          <a:solidFill>
                            <a:srgbClr val="004483"/>
                          </a:solidFill>
                        </a:rPr>
                        <a:t>pd.qcut() </a:t>
                      </a:r>
                      <a:r>
                        <a:rPr lang="tr-TR" sz="1600"/>
                        <a:t>fonksiyonları kullanılır.</a:t>
                      </a:r>
                    </a:p>
                  </a:txBody>
                  <a:tcPr marL="60015" marR="60015" marT="30007" marB="30007" anchor="ctr"/>
                </a:tc>
                <a:tc>
                  <a:txBody>
                    <a:bodyPr/>
                    <a:lstStyle/>
                    <a:p>
                      <a:r>
                        <a:rPr lang="tr-TR" sz="1600">
                          <a:solidFill>
                            <a:srgbClr val="004483"/>
                          </a:solidFill>
                        </a:rPr>
                        <a:t>groupby() </a:t>
                      </a:r>
                      <a:r>
                        <a:rPr lang="tr-TR" sz="1600"/>
                        <a:t>fonksiyonu ile kategorilere göre istatistiksel hesaplama yapılır.</a:t>
                      </a:r>
                    </a:p>
                  </a:txBody>
                  <a:tcPr marL="60015" marR="60015" marT="30007" marB="30007" anchor="ctr"/>
                </a:tc>
                <a:extLst>
                  <a:ext uri="{0D108BD9-81ED-4DB2-BD59-A6C34878D82A}">
                    <a16:rowId xmlns:a16="http://schemas.microsoft.com/office/drawing/2014/main" val="1103671144"/>
                  </a:ext>
                </a:extLst>
              </a:tr>
              <a:tr h="1081607">
                <a:tc>
                  <a:txBody>
                    <a:bodyPr/>
                    <a:lstStyle/>
                    <a:p>
                      <a:r>
                        <a:rPr lang="tr-TR" sz="1600" b="1"/>
                        <a:t>Örnek Uygulama</a:t>
                      </a:r>
                      <a:endParaRPr lang="tr-TR" sz="1600"/>
                    </a:p>
                  </a:txBody>
                  <a:tcPr marL="60015" marR="60015" marT="30007" marB="30007" anchor="ctr"/>
                </a:tc>
                <a:tc>
                  <a:txBody>
                    <a:bodyPr/>
                    <a:lstStyle/>
                    <a:p>
                      <a:r>
                        <a:rPr lang="tr-TR" sz="1600">
                          <a:solidFill>
                            <a:srgbClr val="004483"/>
                          </a:solidFill>
                          <a:latin typeface="Kanit Light" panose="020B0604020202020204" charset="-34"/>
                          <a:ea typeface="Roboto" panose="02000000000000000000" pitchFamily="2" charset="0"/>
                          <a:cs typeface="Kanit Light" panose="020B0604020202020204" charset="-34"/>
                        </a:rPr>
                        <a:t>df["durum"] = pd.cut(df["mpg"], bins=[8, 23.4, 29.9, 46.6], labels=["Düşük", "Orta", "Yüksek"])</a:t>
                      </a:r>
                    </a:p>
                    <a:p>
                      <a:br>
                        <a:rPr lang="tr-TR" sz="1600"/>
                      </a:br>
                      <a:r>
                        <a:rPr lang="tr-TR" sz="1600"/>
                        <a:t>Burada mpg (yakıt verimliliği) sürekli değişkeni, 3 kategorik sınıfa ayrılmıştır.</a:t>
                      </a:r>
                    </a:p>
                  </a:txBody>
                  <a:tcPr marL="60015" marR="60015" marT="30007" marB="30007" anchor="ctr"/>
                </a:tc>
                <a:tc>
                  <a:txBody>
                    <a:bodyPr/>
                    <a:lstStyle/>
                    <a:p>
                      <a:r>
                        <a:rPr lang="tr-TR" sz="1800" dirty="0" err="1">
                          <a:solidFill>
                            <a:srgbClr val="004483"/>
                          </a:solidFill>
                        </a:rPr>
                        <a:t>df.groupby</a:t>
                      </a:r>
                      <a:r>
                        <a:rPr lang="tr-TR" sz="1800" dirty="0">
                          <a:solidFill>
                            <a:srgbClr val="004483"/>
                          </a:solidFill>
                        </a:rPr>
                        <a:t>("durum")[["</a:t>
                      </a:r>
                      <a:r>
                        <a:rPr lang="tr-TR" sz="1800" dirty="0" err="1">
                          <a:solidFill>
                            <a:srgbClr val="004483"/>
                          </a:solidFill>
                        </a:rPr>
                        <a:t>weight</a:t>
                      </a:r>
                      <a:r>
                        <a:rPr lang="tr-TR" sz="1800" dirty="0">
                          <a:solidFill>
                            <a:srgbClr val="004483"/>
                          </a:solidFill>
                        </a:rPr>
                        <a:t>", "</a:t>
                      </a:r>
                      <a:r>
                        <a:rPr lang="tr-TR" sz="1800" dirty="0" err="1">
                          <a:solidFill>
                            <a:srgbClr val="004483"/>
                          </a:solidFill>
                        </a:rPr>
                        <a:t>horsepower</a:t>
                      </a:r>
                      <a:r>
                        <a:rPr lang="tr-TR" sz="1800" dirty="0">
                          <a:solidFill>
                            <a:srgbClr val="004483"/>
                          </a:solidFill>
                        </a:rPr>
                        <a:t>"]].</a:t>
                      </a:r>
                      <a:r>
                        <a:rPr lang="tr-TR" sz="1800" dirty="0" err="1">
                          <a:solidFill>
                            <a:srgbClr val="004483"/>
                          </a:solidFill>
                        </a:rPr>
                        <a:t>mean</a:t>
                      </a:r>
                      <a:r>
                        <a:rPr lang="tr-TR" sz="1800" dirty="0">
                          <a:solidFill>
                            <a:srgbClr val="004483"/>
                          </a:solidFill>
                        </a:rPr>
                        <a:t>()</a:t>
                      </a:r>
                    </a:p>
                    <a:p>
                      <a:br>
                        <a:rPr lang="tr-TR" sz="1600" dirty="0"/>
                      </a:br>
                      <a:r>
                        <a:rPr lang="tr-TR" sz="1600" dirty="0"/>
                        <a:t>durum değişkenine göre her kategori için ortalama </a:t>
                      </a:r>
                      <a:r>
                        <a:rPr lang="tr-TR" sz="1600" dirty="0" err="1"/>
                        <a:t>weight</a:t>
                      </a:r>
                      <a:r>
                        <a:rPr lang="tr-TR" sz="1600" dirty="0"/>
                        <a:t> (ağırlık) ve </a:t>
                      </a:r>
                      <a:r>
                        <a:rPr lang="tr-TR" sz="1600" dirty="0" err="1"/>
                        <a:t>horsepower</a:t>
                      </a:r>
                      <a:r>
                        <a:rPr lang="tr-TR" sz="1600" dirty="0"/>
                        <a:t> (beygir gücü) hesaplanmıştır.</a:t>
                      </a:r>
                    </a:p>
                  </a:txBody>
                  <a:tcPr marL="60015" marR="60015" marT="30007" marB="30007" anchor="ctr"/>
                </a:tc>
                <a:extLst>
                  <a:ext uri="{0D108BD9-81ED-4DB2-BD59-A6C34878D82A}">
                    <a16:rowId xmlns:a16="http://schemas.microsoft.com/office/drawing/2014/main" val="3345442662"/>
                  </a:ext>
                </a:extLst>
              </a:tr>
              <a:tr h="826879">
                <a:tc>
                  <a:txBody>
                    <a:bodyPr/>
                    <a:lstStyle/>
                    <a:p>
                      <a:r>
                        <a:rPr lang="tr-TR" sz="1600" b="1"/>
                        <a:t>Somut Veri Örneği</a:t>
                      </a:r>
                      <a:endParaRPr lang="tr-TR" sz="1600"/>
                    </a:p>
                  </a:txBody>
                  <a:tcPr marL="60015" marR="60015" marT="30007" marB="30007" anchor="ctr"/>
                </a:tc>
                <a:tc>
                  <a:txBody>
                    <a:bodyPr/>
                    <a:lstStyle/>
                    <a:p>
                      <a:r>
                        <a:rPr lang="tr-TR" sz="1600"/>
                        <a:t>- mpg = 22.0 → "Düşük"</a:t>
                      </a:r>
                      <a:br>
                        <a:rPr lang="tr-TR" sz="1600"/>
                      </a:br>
                      <a:r>
                        <a:rPr lang="tr-TR" sz="1600"/>
                        <a:t>- mpg = 25.0 → "Orta"</a:t>
                      </a:r>
                      <a:br>
                        <a:rPr lang="tr-TR" sz="1600"/>
                      </a:br>
                      <a:r>
                        <a:rPr lang="tr-TR" sz="1600"/>
                        <a:t>- mpg = 33.0 → "Yüksek"</a:t>
                      </a:r>
                    </a:p>
                  </a:txBody>
                  <a:tcPr marL="60015" marR="60015" marT="30007" marB="30007" anchor="ctr"/>
                </a:tc>
                <a:tc>
                  <a:txBody>
                    <a:bodyPr/>
                    <a:lstStyle/>
                    <a:p>
                      <a:r>
                        <a:rPr lang="tr-TR" sz="1600"/>
                        <a:t>- "Düşük" sınıfına ait araçların ortalama ağırlığı: 2803 kg</a:t>
                      </a:r>
                      <a:br>
                        <a:rPr lang="tr-TR" sz="1600"/>
                      </a:br>
                      <a:r>
                        <a:rPr lang="tr-TR" sz="1600"/>
                        <a:t>- "Orta" sınıfına ait araçların ortalama beygir gücü: 105 hp</a:t>
                      </a:r>
                    </a:p>
                  </a:txBody>
                  <a:tcPr marL="60015" marR="60015" marT="30007" marB="30007" anchor="ctr"/>
                </a:tc>
                <a:extLst>
                  <a:ext uri="{0D108BD9-81ED-4DB2-BD59-A6C34878D82A}">
                    <a16:rowId xmlns:a16="http://schemas.microsoft.com/office/drawing/2014/main" val="2608989199"/>
                  </a:ext>
                </a:extLst>
              </a:tr>
              <a:tr h="673923">
                <a:tc>
                  <a:txBody>
                    <a:bodyPr/>
                    <a:lstStyle/>
                    <a:p>
                      <a:r>
                        <a:rPr lang="tr-TR" sz="1600" b="1"/>
                        <a:t>Çıktı Türü</a:t>
                      </a:r>
                      <a:endParaRPr lang="tr-TR" sz="1600"/>
                    </a:p>
                  </a:txBody>
                  <a:tcPr marL="60015" marR="60015" marT="30007" marB="30007" anchor="ctr"/>
                </a:tc>
                <a:tc>
                  <a:txBody>
                    <a:bodyPr/>
                    <a:lstStyle/>
                    <a:p>
                      <a:r>
                        <a:rPr lang="tr-TR" sz="1600"/>
                        <a:t>Yeni oluşturulan </a:t>
                      </a:r>
                      <a:r>
                        <a:rPr lang="tr-TR" sz="1600" b="1"/>
                        <a:t>kategorik değişken</a:t>
                      </a:r>
                      <a:r>
                        <a:rPr lang="tr-TR" sz="1600"/>
                        <a:t> (örneğin: durum)</a:t>
                      </a:r>
                    </a:p>
                  </a:txBody>
                  <a:tcPr marL="60015" marR="60015" marT="30007" marB="30007" anchor="ctr"/>
                </a:tc>
                <a:tc>
                  <a:txBody>
                    <a:bodyPr/>
                    <a:lstStyle/>
                    <a:p>
                      <a:r>
                        <a:rPr lang="tr-TR" sz="1600" dirty="0"/>
                        <a:t>Gruplara ait </a:t>
                      </a:r>
                      <a:r>
                        <a:rPr lang="tr-TR" sz="1600" b="1" dirty="0"/>
                        <a:t>istatistiksel özet değerler</a:t>
                      </a:r>
                      <a:r>
                        <a:rPr lang="tr-TR" sz="1600" dirty="0"/>
                        <a:t> (ortalama, </a:t>
                      </a:r>
                      <a:r>
                        <a:rPr lang="tr-TR" sz="1600" dirty="0" err="1"/>
                        <a:t>std</a:t>
                      </a:r>
                      <a:r>
                        <a:rPr lang="tr-TR" sz="1600" dirty="0"/>
                        <a:t>, </a:t>
                      </a:r>
                      <a:r>
                        <a:rPr lang="tr-TR" sz="1600" dirty="0" err="1"/>
                        <a:t>min</a:t>
                      </a:r>
                      <a:r>
                        <a:rPr lang="tr-TR" sz="1600" dirty="0"/>
                        <a:t>, </a:t>
                      </a:r>
                      <a:r>
                        <a:rPr lang="tr-TR" sz="1600" dirty="0" err="1"/>
                        <a:t>max</a:t>
                      </a:r>
                      <a:r>
                        <a:rPr lang="tr-TR" sz="1600" dirty="0"/>
                        <a:t> vb.)</a:t>
                      </a:r>
                    </a:p>
                  </a:txBody>
                  <a:tcPr marL="60015" marR="60015" marT="30007" marB="30007" anchor="ctr"/>
                </a:tc>
                <a:extLst>
                  <a:ext uri="{0D108BD9-81ED-4DB2-BD59-A6C34878D82A}">
                    <a16:rowId xmlns:a16="http://schemas.microsoft.com/office/drawing/2014/main" val="2189269519"/>
                  </a:ext>
                </a:extLst>
              </a:tr>
              <a:tr h="626947">
                <a:tc>
                  <a:txBody>
                    <a:bodyPr/>
                    <a:lstStyle/>
                    <a:p>
                      <a:r>
                        <a:rPr lang="tr-TR" sz="1600" b="1"/>
                        <a:t>Avantajı</a:t>
                      </a:r>
                      <a:endParaRPr lang="tr-TR" sz="1600"/>
                    </a:p>
                  </a:txBody>
                  <a:tcPr marL="60015" marR="60015" marT="30007" marB="30007" anchor="ctr"/>
                </a:tc>
                <a:tc>
                  <a:txBody>
                    <a:bodyPr/>
                    <a:lstStyle/>
                    <a:p>
                      <a:r>
                        <a:rPr lang="tr-TR" sz="1600" dirty="0"/>
                        <a:t>Karmaşık sürekli veriyi anlaşılır sınıflara dönüştürerek açıklayıcılığı artırır.</a:t>
                      </a:r>
                    </a:p>
                  </a:txBody>
                  <a:tcPr marL="60015" marR="60015" marT="30007" marB="30007" anchor="ctr"/>
                </a:tc>
                <a:tc>
                  <a:txBody>
                    <a:bodyPr/>
                    <a:lstStyle/>
                    <a:p>
                      <a:r>
                        <a:rPr lang="tr-TR" sz="1600"/>
                        <a:t>Gruplar arası farklılıkları analiz etmeyi ve karşılaştırmalı yorum yapmayı mümkün kılar.</a:t>
                      </a:r>
                    </a:p>
                  </a:txBody>
                  <a:tcPr marL="60015" marR="60015" marT="30007" marB="30007" anchor="ctr"/>
                </a:tc>
                <a:extLst>
                  <a:ext uri="{0D108BD9-81ED-4DB2-BD59-A6C34878D82A}">
                    <a16:rowId xmlns:a16="http://schemas.microsoft.com/office/drawing/2014/main" val="1827319485"/>
                  </a:ext>
                </a:extLst>
              </a:tr>
            </a:tbl>
          </a:graphicData>
        </a:graphic>
      </p:graphicFrame>
    </p:spTree>
    <p:extLst>
      <p:ext uri="{BB962C8B-B14F-4D97-AF65-F5344CB8AC3E}">
        <p14:creationId xmlns:p14="http://schemas.microsoft.com/office/powerpoint/2010/main" val="11713057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7C2C8-5C68-CE3B-E5F3-A32B98217658}"/>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7A2E2EA4-9A04-E33B-9A47-3B59CCE799B4}"/>
              </a:ext>
            </a:extLst>
          </p:cNvPr>
          <p:cNvPicPr>
            <a:picLocks noChangeAspect="1"/>
          </p:cNvPicPr>
          <p:nvPr/>
        </p:nvPicPr>
        <p:blipFill>
          <a:blip r:embed="rId3"/>
          <a:stretch>
            <a:fillRect/>
          </a:stretch>
        </p:blipFill>
        <p:spPr>
          <a:xfrm>
            <a:off x="13525500" y="228600"/>
            <a:ext cx="876300" cy="540306"/>
          </a:xfrm>
          <a:prstGeom prst="rect">
            <a:avLst/>
          </a:prstGeom>
        </p:spPr>
      </p:pic>
      <p:sp>
        <p:nvSpPr>
          <p:cNvPr id="7" name="Text 0">
            <a:extLst>
              <a:ext uri="{FF2B5EF4-FFF2-40B4-BE49-F238E27FC236}">
                <a16:creationId xmlns:a16="http://schemas.microsoft.com/office/drawing/2014/main" id="{799984C5-C14C-8B25-0C42-DB964C232B11}"/>
              </a:ext>
            </a:extLst>
          </p:cNvPr>
          <p:cNvSpPr/>
          <p:nvPr/>
        </p:nvSpPr>
        <p:spPr>
          <a:xfrm>
            <a:off x="490117" y="383143"/>
            <a:ext cx="10711283"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a:t>
            </a:r>
            <a:r>
              <a:rPr lang="it-IT" sz="3600">
                <a:solidFill>
                  <a:srgbClr val="272D45"/>
                </a:solidFill>
                <a:latin typeface="Kanit Light" panose="020B0604020202020204" charset="-34"/>
                <a:cs typeface="Kanit Light" panose="020B0604020202020204" charset="-34"/>
              </a:rPr>
              <a:t>.</a:t>
            </a:r>
            <a:r>
              <a:rPr lang="tr-TR" sz="3600">
                <a:solidFill>
                  <a:srgbClr val="272D45"/>
                </a:solidFill>
                <a:latin typeface="Kanit Light" panose="020B0604020202020204" charset="-34"/>
                <a:cs typeface="Kanit Light" panose="020B0604020202020204" charset="-34"/>
              </a:rPr>
              <a:t>6</a:t>
            </a:r>
            <a:r>
              <a:rPr lang="it-IT" sz="3600">
                <a:solidFill>
                  <a:srgbClr val="272D45"/>
                </a:solidFill>
                <a:latin typeface="Kanit Light" panose="020B0604020202020204" charset="-34"/>
                <a:cs typeface="Kanit Light" panose="020B0604020202020204" charset="-34"/>
              </a:rPr>
              <a:t>. Veri Gruplandırma</a:t>
            </a:r>
            <a:r>
              <a:rPr lang="tr-TR" sz="3600">
                <a:solidFill>
                  <a:srgbClr val="272D45"/>
                </a:solidFill>
                <a:latin typeface="Kanit Light" panose="020B0604020202020204" charset="-34"/>
                <a:cs typeface="Kanit Light" panose="020B0604020202020204" charset="-34"/>
              </a:rPr>
              <a:t> </a:t>
            </a:r>
            <a:r>
              <a:rPr lang="tr-TR" altLang="tr-TR" sz="3600">
                <a:solidFill>
                  <a:srgbClr val="272D45"/>
                </a:solidFill>
                <a:latin typeface="Kanit Light" panose="020B0604020202020204" charset="-34"/>
                <a:cs typeface="Kanit Light" panose="020B0604020202020204" charset="-34"/>
              </a:rPr>
              <a:t>(Aggregation):</a:t>
            </a:r>
            <a:r>
              <a:rPr lang="it-IT" sz="3600">
                <a:solidFill>
                  <a:srgbClr val="272D45"/>
                </a:solidFill>
                <a:latin typeface="Kanit Light" panose="020B0604020202020204" charset="-34"/>
                <a:cs typeface="Kanit Light" panose="020B0604020202020204" charset="-34"/>
              </a:rPr>
              <a:t> </a:t>
            </a: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sp>
        <p:nvSpPr>
          <p:cNvPr id="4" name="Rectangle 2">
            <a:extLst>
              <a:ext uri="{FF2B5EF4-FFF2-40B4-BE49-F238E27FC236}">
                <a16:creationId xmlns:a16="http://schemas.microsoft.com/office/drawing/2014/main" id="{36211048-BA2A-B669-1180-2620C52D9E8D}"/>
              </a:ext>
            </a:extLst>
          </p:cNvPr>
          <p:cNvSpPr>
            <a:spLocks noChangeArrowheads="1"/>
          </p:cNvSpPr>
          <p:nvPr/>
        </p:nvSpPr>
        <p:spPr bwMode="auto">
          <a:xfrm>
            <a:off x="549081" y="1060413"/>
            <a:ext cx="13414569" cy="12464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a:ln>
                  <a:noFill/>
                </a:ln>
                <a:solidFill>
                  <a:srgbClr val="1F1F1F"/>
                </a:solidFill>
                <a:effectLst/>
                <a:latin typeface="Kanit Light" panose="020B0604020202020204" charset="-34"/>
              </a:rPr>
              <a:t>Aşağıdaki tabloda, </a:t>
            </a:r>
            <a:r>
              <a:rPr kumimoji="0" lang="tr-TR" altLang="tr-TR" sz="1200" b="0" i="0" u="none" strike="noStrike" cap="none" normalizeH="0" baseline="0">
                <a:ln>
                  <a:noFill/>
                </a:ln>
                <a:solidFill>
                  <a:srgbClr val="1F1F1F"/>
                </a:solidFill>
                <a:effectLst/>
                <a:latin typeface="Kanit Light" panose="020B0604020202020204" charset="-34"/>
              </a:rPr>
              <a:t>mpg</a:t>
            </a:r>
            <a:r>
              <a:rPr kumimoji="0" lang="tr-TR" altLang="tr-TR" b="0" i="0" u="none" strike="noStrike" cap="none" normalizeH="0" baseline="0">
                <a:ln>
                  <a:noFill/>
                </a:ln>
                <a:solidFill>
                  <a:srgbClr val="1F1F1F"/>
                </a:solidFill>
                <a:effectLst/>
                <a:latin typeface="Kanit Light" panose="020B0604020202020204" charset="-34"/>
              </a:rPr>
              <a:t> (mil per gallon) sayısal değişkeninin, </a:t>
            </a:r>
            <a:r>
              <a:rPr kumimoji="0" lang="tr-TR" altLang="tr-TR" sz="1200" b="0" i="0" u="none" strike="noStrike" cap="none" normalizeH="0" baseline="0">
                <a:ln>
                  <a:noFill/>
                </a:ln>
                <a:solidFill>
                  <a:srgbClr val="1F1F1F"/>
                </a:solidFill>
                <a:effectLst/>
                <a:latin typeface="Kanit Light" panose="020B0604020202020204" charset="-34"/>
              </a:rPr>
              <a:t>durum</a:t>
            </a:r>
            <a:r>
              <a:rPr kumimoji="0" lang="tr-TR" altLang="tr-TR" b="0" i="0" u="none" strike="noStrike" cap="none" normalizeH="0" baseline="0">
                <a:ln>
                  <a:noFill/>
                </a:ln>
                <a:solidFill>
                  <a:srgbClr val="1F1F1F"/>
                </a:solidFill>
                <a:effectLst/>
                <a:latin typeface="Kanit Light" panose="020B0604020202020204" charset="-34"/>
              </a:rPr>
              <a:t> adlı kategorik değişken gruplarına göre temel istatistiksel özetleri sunulmuştur. Bu işlem </a:t>
            </a:r>
            <a:r>
              <a:rPr kumimoji="0" lang="tr-TR" altLang="tr-TR" b="1" i="0" u="none" strike="noStrike" cap="none" normalizeH="0" baseline="0">
                <a:ln>
                  <a:noFill/>
                </a:ln>
                <a:solidFill>
                  <a:srgbClr val="1F1F1F"/>
                </a:solidFill>
                <a:effectLst/>
                <a:latin typeface="Kanit Light" panose="020B0604020202020204" charset="-34"/>
              </a:rPr>
              <a:t>veri gruplama (aggregation)</a:t>
            </a:r>
            <a:r>
              <a:rPr kumimoji="0" lang="tr-TR" altLang="tr-TR" b="0" i="0" u="none" strike="noStrike" cap="none" normalizeH="0" baseline="0">
                <a:ln>
                  <a:noFill/>
                </a:ln>
                <a:solidFill>
                  <a:srgbClr val="1F1F1F"/>
                </a:solidFill>
                <a:effectLst/>
                <a:latin typeface="Kanit Light" panose="020B0604020202020204" charset="-34"/>
              </a:rPr>
              <a:t> olarak adlandırılır.</a:t>
            </a:r>
            <a:r>
              <a:rPr kumimoji="0" lang="tr-TR" altLang="tr-TR" sz="1100" b="0" i="0" u="none" strike="noStrike" cap="none" normalizeH="0" baseline="0">
                <a:ln>
                  <a:noFill/>
                </a:ln>
                <a:solidFill>
                  <a:schemeClr val="tx1"/>
                </a:solidFill>
                <a:effectLst/>
                <a:latin typeface="Kanit Light" panose="020B0604020202020204" charset="-34"/>
              </a:rPr>
              <a:t> </a:t>
            </a:r>
          </a:p>
          <a:p>
            <a:pPr marL="0" marR="0" lvl="0" indent="0" algn="l" defTabSz="914400" rtl="0" eaLnBrk="0" fontAlgn="base" latinLnBrk="0" hangingPunct="0">
              <a:lnSpc>
                <a:spcPct val="100000"/>
              </a:lnSpc>
              <a:spcBef>
                <a:spcPct val="0"/>
              </a:spcBef>
              <a:spcAft>
                <a:spcPct val="0"/>
              </a:spcAft>
              <a:buClrTx/>
              <a:buSzTx/>
              <a:buFontTx/>
              <a:buNone/>
              <a:tabLst/>
            </a:pPr>
            <a:endParaRPr lang="tr-TR" altLang="tr-TR" sz="1100">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2800" b="0" i="0" u="none" strike="noStrike" cap="none" normalizeH="0" baseline="0">
              <a:ln>
                <a:noFill/>
              </a:ln>
              <a:solidFill>
                <a:schemeClr val="tx1"/>
              </a:solidFill>
              <a:effectLst/>
              <a:latin typeface="Kanit Light" panose="020B0604020202020204" charset="-34"/>
            </a:endParaRPr>
          </a:p>
        </p:txBody>
      </p:sp>
      <p:sp>
        <p:nvSpPr>
          <p:cNvPr id="8" name="Rectangle 3">
            <a:extLst>
              <a:ext uri="{FF2B5EF4-FFF2-40B4-BE49-F238E27FC236}">
                <a16:creationId xmlns:a16="http://schemas.microsoft.com/office/drawing/2014/main" id="{15C6E6ED-8B4C-356D-75B8-3EDBE49C5858}"/>
              </a:ext>
            </a:extLst>
          </p:cNvPr>
          <p:cNvSpPr>
            <a:spLocks noChangeArrowheads="1"/>
          </p:cNvSpPr>
          <p:nvPr/>
        </p:nvSpPr>
        <p:spPr bwMode="auto">
          <a:xfrm>
            <a:off x="666750" y="4050485"/>
            <a:ext cx="13296900" cy="23762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1" i="0" u="none" strike="noStrike" cap="none" normalizeH="0" baseline="0">
                <a:ln>
                  <a:noFill/>
                </a:ln>
                <a:solidFill>
                  <a:srgbClr val="1F1F1F"/>
                </a:solidFill>
                <a:effectLst/>
                <a:latin typeface="Kanit Light" panose="020B0604020202020204" charset="-34"/>
              </a:rPr>
              <a:t>Veri Gruplama (Aggregation)</a:t>
            </a:r>
            <a:r>
              <a:rPr kumimoji="0" lang="tr-TR" altLang="tr-TR" b="0" i="0" u="none" strike="noStrike" cap="none" normalizeH="0" baseline="0">
                <a:ln>
                  <a:noFill/>
                </a:ln>
                <a:solidFill>
                  <a:srgbClr val="1F1F1F"/>
                </a:solidFill>
                <a:effectLst/>
                <a:latin typeface="Kanit Light" panose="020B0604020202020204" charset="-34"/>
              </a:rPr>
              <a:t>: Sayısal bir değişkenin (örneğin </a:t>
            </a:r>
            <a:r>
              <a:rPr kumimoji="0" lang="tr-TR" altLang="tr-TR" sz="1200" b="0" i="0" u="none" strike="noStrike" cap="none" normalizeH="0" baseline="0">
                <a:ln>
                  <a:noFill/>
                </a:ln>
                <a:solidFill>
                  <a:srgbClr val="1F1F1F"/>
                </a:solidFill>
                <a:effectLst/>
                <a:latin typeface="Kanit Light" panose="020B0604020202020204" charset="-34"/>
              </a:rPr>
              <a:t>mpg</a:t>
            </a:r>
            <a:r>
              <a:rPr kumimoji="0" lang="tr-TR" altLang="tr-TR" b="0" i="0" u="none" strike="noStrike" cap="none" normalizeH="0" baseline="0">
                <a:ln>
                  <a:noFill/>
                </a:ln>
                <a:solidFill>
                  <a:srgbClr val="1F1F1F"/>
                </a:solidFill>
                <a:effectLst/>
                <a:latin typeface="Kanit Light" panose="020B0604020202020204" charset="-34"/>
              </a:rPr>
              <a:t>) önceden oluşturulmuş bir kategorik değişkene (örneğin </a:t>
            </a:r>
            <a:r>
              <a:rPr kumimoji="0" lang="tr-TR" altLang="tr-TR" sz="1200" b="0" i="0" u="none" strike="noStrike" cap="none" normalizeH="0" baseline="0">
                <a:ln>
                  <a:noFill/>
                </a:ln>
                <a:solidFill>
                  <a:srgbClr val="1F1F1F"/>
                </a:solidFill>
                <a:effectLst/>
                <a:latin typeface="Kanit Light" panose="020B0604020202020204" charset="-34"/>
              </a:rPr>
              <a:t>durum</a:t>
            </a:r>
            <a:r>
              <a:rPr kumimoji="0" lang="tr-TR" altLang="tr-TR" b="0" i="0" u="none" strike="noStrike" cap="none" normalizeH="0" baseline="0">
                <a:ln>
                  <a:noFill/>
                </a:ln>
                <a:solidFill>
                  <a:srgbClr val="1F1F1F"/>
                </a:solidFill>
                <a:effectLst/>
                <a:latin typeface="Kanit Light" panose="020B0604020202020204" charset="-34"/>
              </a:rPr>
              <a:t>) göre özetlenmesidir. Her bir grup için </a:t>
            </a:r>
            <a:r>
              <a:rPr kumimoji="0" lang="tr-TR" altLang="tr-TR" sz="1200" b="0" i="0" u="none" strike="noStrike" cap="none" normalizeH="0" baseline="0">
                <a:ln>
                  <a:noFill/>
                </a:ln>
                <a:solidFill>
                  <a:srgbClr val="1F1F1F"/>
                </a:solidFill>
                <a:effectLst/>
                <a:latin typeface="Kanit Light" panose="020B0604020202020204" charset="-34"/>
              </a:rPr>
              <a:t>ortalama</a:t>
            </a:r>
            <a:r>
              <a:rPr kumimoji="0" lang="tr-TR" altLang="tr-TR" b="0" i="0" u="none" strike="noStrike" cap="none" normalizeH="0" baseline="0">
                <a:ln>
                  <a:noFill/>
                </a:ln>
                <a:solidFill>
                  <a:srgbClr val="1F1F1F"/>
                </a:solidFill>
                <a:effectLst/>
                <a:latin typeface="Kanit Light" panose="020B0604020202020204" charset="-34"/>
              </a:rPr>
              <a:t>, </a:t>
            </a:r>
            <a:r>
              <a:rPr kumimoji="0" lang="tr-TR" altLang="tr-TR" sz="1200" b="0" i="0" u="none" strike="noStrike" cap="none" normalizeH="0" baseline="0">
                <a:ln>
                  <a:noFill/>
                </a:ln>
                <a:solidFill>
                  <a:srgbClr val="1F1F1F"/>
                </a:solidFill>
                <a:effectLst/>
                <a:latin typeface="Kanit Light" panose="020B0604020202020204" charset="-34"/>
              </a:rPr>
              <a:t>toplam</a:t>
            </a:r>
            <a:r>
              <a:rPr kumimoji="0" lang="tr-TR" altLang="tr-TR" b="0" i="0" u="none" strike="noStrike" cap="none" normalizeH="0" baseline="0">
                <a:ln>
                  <a:noFill/>
                </a:ln>
                <a:solidFill>
                  <a:srgbClr val="1F1F1F"/>
                </a:solidFill>
                <a:effectLst/>
                <a:latin typeface="Kanit Light" panose="020B0604020202020204" charset="-34"/>
              </a:rPr>
              <a:t>, </a:t>
            </a:r>
            <a:r>
              <a:rPr kumimoji="0" lang="tr-TR" altLang="tr-TR" sz="1200" b="0" i="0" u="none" strike="noStrike" cap="none" normalizeH="0" baseline="0">
                <a:ln>
                  <a:noFill/>
                </a:ln>
                <a:solidFill>
                  <a:srgbClr val="1F1F1F"/>
                </a:solidFill>
                <a:effectLst/>
                <a:latin typeface="Kanit Light" panose="020B0604020202020204" charset="-34"/>
              </a:rPr>
              <a:t>standart sapma</a:t>
            </a:r>
            <a:r>
              <a:rPr kumimoji="0" lang="tr-TR" altLang="tr-TR" b="0" i="0" u="none" strike="noStrike" cap="none" normalizeH="0" baseline="0">
                <a:ln>
                  <a:noFill/>
                </a:ln>
                <a:solidFill>
                  <a:srgbClr val="1F1F1F"/>
                </a:solidFill>
                <a:effectLst/>
                <a:latin typeface="Kanit Light" panose="020B0604020202020204" charset="-34"/>
              </a:rPr>
              <a:t>, </a:t>
            </a:r>
            <a:r>
              <a:rPr kumimoji="0" lang="tr-TR" altLang="tr-TR" sz="1200" b="0" i="0" u="none" strike="noStrike" cap="none" normalizeH="0" baseline="0">
                <a:ln>
                  <a:noFill/>
                </a:ln>
                <a:solidFill>
                  <a:srgbClr val="1F1F1F"/>
                </a:solidFill>
                <a:effectLst/>
                <a:latin typeface="Kanit Light" panose="020B0604020202020204" charset="-34"/>
              </a:rPr>
              <a:t>min</a:t>
            </a:r>
            <a:r>
              <a:rPr kumimoji="0" lang="tr-TR" altLang="tr-TR" b="0" i="0" u="none" strike="noStrike" cap="none" normalizeH="0" baseline="0">
                <a:ln>
                  <a:noFill/>
                </a:ln>
                <a:solidFill>
                  <a:srgbClr val="1F1F1F"/>
                </a:solidFill>
                <a:effectLst/>
                <a:latin typeface="Kanit Light" panose="020B0604020202020204" charset="-34"/>
              </a:rPr>
              <a:t>, </a:t>
            </a:r>
            <a:r>
              <a:rPr kumimoji="0" lang="tr-TR" altLang="tr-TR" sz="1200" b="0" i="0" u="none" strike="noStrike" cap="none" normalizeH="0" baseline="0">
                <a:ln>
                  <a:noFill/>
                </a:ln>
                <a:solidFill>
                  <a:srgbClr val="1F1F1F"/>
                </a:solidFill>
                <a:effectLst/>
                <a:latin typeface="Kanit Light" panose="020B0604020202020204" charset="-34"/>
              </a:rPr>
              <a:t>max</a:t>
            </a:r>
            <a:r>
              <a:rPr kumimoji="0" lang="tr-TR" altLang="tr-TR" b="0" i="0" u="none" strike="noStrike" cap="none" normalizeH="0" baseline="0">
                <a:ln>
                  <a:noFill/>
                </a:ln>
                <a:solidFill>
                  <a:srgbClr val="1F1F1F"/>
                </a:solidFill>
                <a:effectLst/>
                <a:latin typeface="Kanit Light" panose="020B0604020202020204" charset="-34"/>
              </a:rPr>
              <a:t>, </a:t>
            </a:r>
            <a:r>
              <a:rPr kumimoji="0" lang="tr-TR" altLang="tr-TR" sz="1200" b="0" i="0" u="none" strike="noStrike" cap="none" normalizeH="0" baseline="0">
                <a:ln>
                  <a:noFill/>
                </a:ln>
                <a:solidFill>
                  <a:srgbClr val="1F1F1F"/>
                </a:solidFill>
                <a:effectLst/>
                <a:latin typeface="Kanit Light" panose="020B0604020202020204" charset="-34"/>
              </a:rPr>
              <a:t>çeyreklik</a:t>
            </a:r>
            <a:r>
              <a:rPr kumimoji="0" lang="tr-TR" altLang="tr-TR" b="0" i="0" u="none" strike="noStrike" cap="none" normalizeH="0" baseline="0">
                <a:ln>
                  <a:noFill/>
                </a:ln>
                <a:solidFill>
                  <a:srgbClr val="1F1F1F"/>
                </a:solidFill>
                <a:effectLst/>
                <a:latin typeface="Kanit Light" panose="020B0604020202020204" charset="-34"/>
              </a:rPr>
              <a:t> gibi değerler hesaplanır.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tr-TR" altLang="tr-TR" b="0" i="0" u="none" strike="noStrike" cap="none" normalizeH="0" baseline="0">
              <a:ln>
                <a:noFill/>
              </a:ln>
              <a:solidFill>
                <a:srgbClr val="1F1F1F"/>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0" i="0" u="none" strike="noStrike" cap="none" normalizeH="0" baseline="0">
                <a:ln>
                  <a:noFill/>
                </a:ln>
                <a:solidFill>
                  <a:srgbClr val="1F1F1F"/>
                </a:solidFill>
                <a:effectLst/>
                <a:latin typeface="Kanit Light" panose="020B0604020202020204" charset="-34"/>
              </a:rPr>
              <a:t> Yukarıdaki tabloda </a:t>
            </a:r>
            <a:r>
              <a:rPr kumimoji="0" lang="tr-TR" altLang="tr-TR" sz="1200" b="0" i="0" u="none" strike="noStrike" cap="none" normalizeH="0" baseline="0">
                <a:ln>
                  <a:noFill/>
                </a:ln>
                <a:solidFill>
                  <a:srgbClr val="1F1F1F"/>
                </a:solidFill>
                <a:effectLst/>
                <a:latin typeface="Kanit Light" panose="020B0604020202020204" charset="-34"/>
              </a:rPr>
              <a:t>mpg</a:t>
            </a:r>
            <a:r>
              <a:rPr kumimoji="0" lang="tr-TR" altLang="tr-TR" b="0" i="0" u="none" strike="noStrike" cap="none" normalizeH="0" baseline="0">
                <a:ln>
                  <a:noFill/>
                </a:ln>
                <a:solidFill>
                  <a:srgbClr val="1F1F1F"/>
                </a:solidFill>
                <a:effectLst/>
                <a:latin typeface="Kanit Light" panose="020B0604020202020204" charset="-34"/>
              </a:rPr>
              <a:t> değişkeni, </a:t>
            </a:r>
            <a:r>
              <a:rPr kumimoji="0" lang="tr-TR" altLang="tr-TR" sz="1200" b="0" i="0" u="none" strike="noStrike" cap="none" normalizeH="0" baseline="0">
                <a:ln>
                  <a:noFill/>
                </a:ln>
                <a:solidFill>
                  <a:srgbClr val="1F1F1F"/>
                </a:solidFill>
                <a:effectLst/>
                <a:latin typeface="Kanit Light" panose="020B0604020202020204" charset="-34"/>
              </a:rPr>
              <a:t>Düşük</a:t>
            </a:r>
            <a:r>
              <a:rPr kumimoji="0" lang="tr-TR" altLang="tr-TR" b="0" i="0" u="none" strike="noStrike" cap="none" normalizeH="0" baseline="0">
                <a:ln>
                  <a:noFill/>
                </a:ln>
                <a:solidFill>
                  <a:srgbClr val="1F1F1F"/>
                </a:solidFill>
                <a:effectLst/>
                <a:latin typeface="Kanit Light" panose="020B0604020202020204" charset="-34"/>
              </a:rPr>
              <a:t>, </a:t>
            </a:r>
            <a:r>
              <a:rPr kumimoji="0" lang="tr-TR" altLang="tr-TR" sz="1200" b="0" i="0" u="none" strike="noStrike" cap="none" normalizeH="0" baseline="0">
                <a:ln>
                  <a:noFill/>
                </a:ln>
                <a:solidFill>
                  <a:srgbClr val="1F1F1F"/>
                </a:solidFill>
                <a:effectLst/>
                <a:latin typeface="Kanit Light" panose="020B0604020202020204" charset="-34"/>
              </a:rPr>
              <a:t>Orta</a:t>
            </a:r>
            <a:r>
              <a:rPr kumimoji="0" lang="tr-TR" altLang="tr-TR" b="0" i="0" u="none" strike="noStrike" cap="none" normalizeH="0" baseline="0">
                <a:ln>
                  <a:noFill/>
                </a:ln>
                <a:solidFill>
                  <a:srgbClr val="1F1F1F"/>
                </a:solidFill>
                <a:effectLst/>
                <a:latin typeface="Kanit Light" panose="020B0604020202020204" charset="-34"/>
              </a:rPr>
              <a:t> ve </a:t>
            </a:r>
            <a:r>
              <a:rPr kumimoji="0" lang="tr-TR" altLang="tr-TR" sz="1200" b="0" i="0" u="none" strike="noStrike" cap="none" normalizeH="0" baseline="0">
                <a:ln>
                  <a:noFill/>
                </a:ln>
                <a:solidFill>
                  <a:srgbClr val="1F1F1F"/>
                </a:solidFill>
                <a:effectLst/>
                <a:latin typeface="Kanit Light" panose="020B0604020202020204" charset="-34"/>
              </a:rPr>
              <a:t>Yüksek</a:t>
            </a:r>
            <a:r>
              <a:rPr kumimoji="0" lang="tr-TR" altLang="tr-TR" b="0" i="0" u="none" strike="noStrike" cap="none" normalizeH="0" baseline="0">
                <a:ln>
                  <a:noFill/>
                </a:ln>
                <a:solidFill>
                  <a:srgbClr val="1F1F1F"/>
                </a:solidFill>
                <a:effectLst/>
                <a:latin typeface="Kanit Light" panose="020B0604020202020204" charset="-34"/>
              </a:rPr>
              <a:t> olmak üzere üç kategoriye ayrılan </a:t>
            </a:r>
            <a:r>
              <a:rPr kumimoji="0" lang="tr-TR" altLang="tr-TR" sz="1200" b="0" i="0" u="none" strike="noStrike" cap="none" normalizeH="0" baseline="0">
                <a:ln>
                  <a:noFill/>
                </a:ln>
                <a:solidFill>
                  <a:srgbClr val="1F1F1F"/>
                </a:solidFill>
                <a:effectLst/>
                <a:latin typeface="Kanit Light" panose="020B0604020202020204" charset="-34"/>
              </a:rPr>
              <a:t>durum</a:t>
            </a:r>
            <a:r>
              <a:rPr kumimoji="0" lang="tr-TR" altLang="tr-TR" b="0" i="0" u="none" strike="noStrike" cap="none" normalizeH="0" baseline="0">
                <a:ln>
                  <a:noFill/>
                </a:ln>
                <a:solidFill>
                  <a:srgbClr val="1F1F1F"/>
                </a:solidFill>
                <a:effectLst/>
                <a:latin typeface="Kanit Light" panose="020B0604020202020204" charset="-34"/>
              </a:rPr>
              <a:t> değişkenine göre gruplanmış ve istatistiksel olarak özetlenmiştir.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tr-TR" altLang="tr-TR" b="0" i="0" u="none" strike="noStrike" cap="none" normalizeH="0" baseline="0">
              <a:ln>
                <a:noFill/>
              </a:ln>
              <a:solidFill>
                <a:srgbClr val="1F1F1F"/>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0" i="0" u="none" strike="noStrike" cap="none" normalizeH="0" baseline="0">
                <a:ln>
                  <a:noFill/>
                </a:ln>
                <a:solidFill>
                  <a:srgbClr val="1F1F1F"/>
                </a:solidFill>
                <a:effectLst/>
                <a:latin typeface="Kanit Light" panose="020B0604020202020204" charset="-34"/>
              </a:rPr>
              <a:t>Her satır, ilgili kategorideki araçların yakıt verimliliği özelliklerini özetlemektedir.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a:ln>
                <a:noFill/>
              </a:ln>
              <a:solidFill>
                <a:schemeClr val="tx1"/>
              </a:solidFill>
              <a:effectLst/>
              <a:latin typeface="Kanit Light" panose="020B0604020202020204" charset="-34"/>
            </a:endParaRPr>
          </a:p>
        </p:txBody>
      </p:sp>
      <p:pic>
        <p:nvPicPr>
          <p:cNvPr id="10" name="Resim 9">
            <a:extLst>
              <a:ext uri="{FF2B5EF4-FFF2-40B4-BE49-F238E27FC236}">
                <a16:creationId xmlns:a16="http://schemas.microsoft.com/office/drawing/2014/main" id="{8EB92DD0-3BDB-9EDF-967A-DC6A2B5AC032}"/>
              </a:ext>
            </a:extLst>
          </p:cNvPr>
          <p:cNvPicPr>
            <a:picLocks noChangeAspect="1"/>
          </p:cNvPicPr>
          <p:nvPr/>
        </p:nvPicPr>
        <p:blipFill>
          <a:blip r:embed="rId4"/>
          <a:stretch>
            <a:fillRect/>
          </a:stretch>
        </p:blipFill>
        <p:spPr>
          <a:xfrm>
            <a:off x="1120450" y="2034761"/>
            <a:ext cx="11681149" cy="1928697"/>
          </a:xfrm>
          <a:prstGeom prst="rect">
            <a:avLst/>
          </a:prstGeom>
        </p:spPr>
      </p:pic>
    </p:spTree>
    <p:extLst>
      <p:ext uri="{BB962C8B-B14F-4D97-AF65-F5344CB8AC3E}">
        <p14:creationId xmlns:p14="http://schemas.microsoft.com/office/powerpoint/2010/main" val="18478366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A7A25-DCFF-6669-083D-434A29321042}"/>
            </a:ext>
          </a:extLst>
        </p:cNvPr>
        <p:cNvGrpSpPr/>
        <p:nvPr/>
      </p:nvGrpSpPr>
      <p:grpSpPr>
        <a:xfrm>
          <a:off x="0" y="0"/>
          <a:ext cx="0" cy="0"/>
          <a:chOff x="0" y="0"/>
          <a:chExt cx="0" cy="0"/>
        </a:xfrm>
      </p:grpSpPr>
      <p:sp>
        <p:nvSpPr>
          <p:cNvPr id="13" name="Rectangle 2">
            <a:extLst>
              <a:ext uri="{FF2B5EF4-FFF2-40B4-BE49-F238E27FC236}">
                <a16:creationId xmlns:a16="http://schemas.microsoft.com/office/drawing/2014/main" id="{87E876E5-C822-4CA5-5191-D618CFF44F2B}"/>
              </a:ext>
            </a:extLst>
          </p:cNvPr>
          <p:cNvSpPr>
            <a:spLocks noChangeArrowheads="1"/>
          </p:cNvSpPr>
          <p:nvPr/>
        </p:nvSpPr>
        <p:spPr bwMode="auto">
          <a:xfrm>
            <a:off x="243757" y="4645277"/>
            <a:ext cx="14158043" cy="36381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2800" b="0" i="0" u="none" strike="noStrike" cap="none" normalizeH="0" baseline="0">
              <a:ln>
                <a:noFill/>
              </a:ln>
              <a:solidFill>
                <a:schemeClr val="tx1"/>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tr-TR" altLang="tr-TR" b="1" i="0" u="none" strike="noStrike" cap="none" normalizeH="0" baseline="0">
                <a:ln>
                  <a:noFill/>
                </a:ln>
                <a:solidFill>
                  <a:srgbClr val="1F1F1F"/>
                </a:solidFill>
                <a:effectLst/>
                <a:latin typeface="Kanit Light" panose="020B0604020202020204" charset="-34"/>
              </a:rPr>
              <a:t>Yüksek</a:t>
            </a:r>
            <a:r>
              <a:rPr kumimoji="0" lang="tr-TR" altLang="tr-TR" b="0" i="0" u="none" strike="noStrike" cap="none" normalizeH="0" baseline="0">
                <a:ln>
                  <a:noFill/>
                </a:ln>
                <a:solidFill>
                  <a:srgbClr val="1F1F1F"/>
                </a:solidFill>
                <a:effectLst/>
                <a:latin typeface="Kanit Light" panose="020B0604020202020204" charset="-34"/>
              </a:rPr>
              <a:t> </a:t>
            </a:r>
            <a:r>
              <a:rPr kumimoji="0" lang="tr-TR" altLang="tr-TR" sz="1200" b="0" i="0" u="none" strike="noStrike" cap="none" normalizeH="0" baseline="0">
                <a:ln>
                  <a:noFill/>
                </a:ln>
                <a:solidFill>
                  <a:srgbClr val="1F1F1F"/>
                </a:solidFill>
                <a:effectLst/>
                <a:latin typeface="Kanit Light" panose="020B0604020202020204" charset="-34"/>
              </a:rPr>
              <a:t>durum</a:t>
            </a:r>
            <a:r>
              <a:rPr kumimoji="0" lang="tr-TR" altLang="tr-TR" b="0" i="0" u="none" strike="noStrike" cap="none" normalizeH="0" baseline="0">
                <a:ln>
                  <a:noFill/>
                </a:ln>
                <a:solidFill>
                  <a:srgbClr val="1F1F1F"/>
                </a:solidFill>
                <a:effectLst/>
                <a:latin typeface="Kanit Light" panose="020B0604020202020204" charset="-34"/>
              </a:rPr>
              <a:t> kategorisi:</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tr-TR" altLang="tr-TR" b="0" i="0" u="none" strike="noStrike" cap="none" normalizeH="0" baseline="0">
                <a:ln>
                  <a:noFill/>
                </a:ln>
                <a:solidFill>
                  <a:srgbClr val="1F1F1F"/>
                </a:solidFill>
                <a:effectLst/>
                <a:latin typeface="Kanit Light" panose="020B0604020202020204" charset="-34"/>
              </a:rPr>
              <a:t>En yüksek </a:t>
            </a:r>
            <a:r>
              <a:rPr kumimoji="0" lang="tr-TR" altLang="tr-TR" b="1" i="0" u="none" strike="noStrike" cap="none" normalizeH="0" baseline="0">
                <a:ln>
                  <a:noFill/>
                </a:ln>
                <a:solidFill>
                  <a:srgbClr val="1F1F1F"/>
                </a:solidFill>
                <a:effectLst/>
                <a:latin typeface="Kanit Light" panose="020B0604020202020204" charset="-34"/>
              </a:rPr>
              <a:t>ortalama</a:t>
            </a:r>
            <a:r>
              <a:rPr kumimoji="0" lang="tr-TR" altLang="tr-TR" b="0" i="0" u="none" strike="noStrike" cap="none" normalizeH="0" baseline="0">
                <a:ln>
                  <a:noFill/>
                </a:ln>
                <a:solidFill>
                  <a:srgbClr val="1F1F1F"/>
                </a:solidFill>
                <a:effectLst/>
                <a:latin typeface="Kanit Light" panose="020B0604020202020204" charset="-34"/>
              </a:rPr>
              <a:t> </a:t>
            </a:r>
            <a:r>
              <a:rPr kumimoji="0" lang="tr-TR" altLang="tr-TR" sz="1200" b="0" i="0" u="none" strike="noStrike" cap="none" normalizeH="0" baseline="0">
                <a:ln>
                  <a:noFill/>
                </a:ln>
                <a:solidFill>
                  <a:srgbClr val="1F1F1F"/>
                </a:solidFill>
                <a:effectLst/>
                <a:latin typeface="Kanit Light" panose="020B0604020202020204" charset="-34"/>
              </a:rPr>
              <a:t>mpg</a:t>
            </a:r>
            <a:r>
              <a:rPr kumimoji="0" lang="tr-TR" altLang="tr-TR" b="0" i="0" u="none" strike="noStrike" cap="none" normalizeH="0" baseline="0">
                <a:ln>
                  <a:noFill/>
                </a:ln>
                <a:solidFill>
                  <a:srgbClr val="1F1F1F"/>
                </a:solidFill>
                <a:effectLst/>
                <a:latin typeface="Kanit Light" panose="020B0604020202020204" charset="-34"/>
              </a:rPr>
              <a:t> değeriyle (</a:t>
            </a:r>
            <a:r>
              <a:rPr kumimoji="0" lang="tr-TR" altLang="tr-TR" sz="1200" b="0" i="0" u="none" strike="noStrike" cap="none" normalizeH="0" baseline="0">
                <a:ln>
                  <a:noFill/>
                </a:ln>
                <a:solidFill>
                  <a:srgbClr val="1F1F1F"/>
                </a:solidFill>
                <a:effectLst/>
                <a:latin typeface="Kanit Light" panose="020B0604020202020204" charset="-34"/>
              </a:rPr>
              <a:t>34.63</a:t>
            </a:r>
            <a:r>
              <a:rPr kumimoji="0" lang="tr-TR" altLang="tr-TR" b="0" i="0" u="none" strike="noStrike" cap="none" normalizeH="0" baseline="0">
                <a:ln>
                  <a:noFill/>
                </a:ln>
                <a:solidFill>
                  <a:srgbClr val="1F1F1F"/>
                </a:solidFill>
                <a:effectLst/>
                <a:latin typeface="Kanit Light" panose="020B0604020202020204" charset="-34"/>
              </a:rPr>
              <a:t>) en verimli gruptur.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tr-TR" altLang="tr-TR" b="0" i="0" u="none" strike="noStrike" cap="none" normalizeH="0" baseline="0">
                <a:ln>
                  <a:noFill/>
                </a:ln>
                <a:solidFill>
                  <a:srgbClr val="1F1F1F"/>
                </a:solidFill>
                <a:effectLst/>
                <a:latin typeface="Kanit Light" panose="020B0604020202020204" charset="-34"/>
              </a:rPr>
              <a:t>Aynı zamanda </a:t>
            </a:r>
            <a:r>
              <a:rPr kumimoji="0" lang="tr-TR" altLang="tr-TR" b="1" i="0" u="none" strike="noStrike" cap="none" normalizeH="0" baseline="0">
                <a:ln>
                  <a:noFill/>
                </a:ln>
                <a:solidFill>
                  <a:srgbClr val="1F1F1F"/>
                </a:solidFill>
                <a:effectLst/>
                <a:latin typeface="Kanit Light" panose="020B0604020202020204" charset="-34"/>
              </a:rPr>
              <a:t>en geniş aralığa</a:t>
            </a:r>
            <a:r>
              <a:rPr kumimoji="0" lang="tr-TR" altLang="tr-TR" b="0" i="0" u="none" strike="noStrike" cap="none" normalizeH="0" baseline="0">
                <a:ln>
                  <a:noFill/>
                </a:ln>
                <a:solidFill>
                  <a:srgbClr val="1F1F1F"/>
                </a:solidFill>
                <a:effectLst/>
                <a:latin typeface="Kanit Light" panose="020B0604020202020204" charset="-34"/>
              </a:rPr>
              <a:t> (min: 30.0 – max: 46.6) sahip → Bu grupta farklı düzeylerde yüksek verimliliğe sahip araçlar bulunur.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tr-TR" altLang="tr-TR" b="1" i="0" u="none" strike="noStrike" cap="none" normalizeH="0" baseline="0">
                <a:ln>
                  <a:noFill/>
                </a:ln>
                <a:solidFill>
                  <a:srgbClr val="1F1F1F"/>
                </a:solidFill>
                <a:effectLst/>
                <a:latin typeface="Kanit Light" panose="020B0604020202020204" charset="-34"/>
              </a:rPr>
              <a:t>Orta</a:t>
            </a:r>
            <a:r>
              <a:rPr kumimoji="0" lang="tr-TR" altLang="tr-TR" b="0" i="0" u="none" strike="noStrike" cap="none" normalizeH="0" baseline="0">
                <a:ln>
                  <a:noFill/>
                </a:ln>
                <a:solidFill>
                  <a:srgbClr val="1F1F1F"/>
                </a:solidFill>
                <a:effectLst/>
                <a:latin typeface="Kanit Light" panose="020B0604020202020204" charset="-34"/>
              </a:rPr>
              <a:t> kategori:</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tr-TR" altLang="tr-TR" b="1" i="0" u="none" strike="noStrike" cap="none" normalizeH="0" baseline="0">
                <a:ln>
                  <a:noFill/>
                </a:ln>
                <a:solidFill>
                  <a:srgbClr val="1F1F1F"/>
                </a:solidFill>
                <a:effectLst/>
                <a:latin typeface="Kanit Light" panose="020B0604020202020204" charset="-34"/>
              </a:rPr>
              <a:t>En düşük standart sapmaya</a:t>
            </a:r>
            <a:r>
              <a:rPr kumimoji="0" lang="tr-TR" altLang="tr-TR" b="0" i="0" u="none" strike="noStrike" cap="none" normalizeH="0" baseline="0">
                <a:ln>
                  <a:noFill/>
                </a:ln>
                <a:solidFill>
                  <a:srgbClr val="1F1F1F"/>
                </a:solidFill>
                <a:effectLst/>
                <a:latin typeface="Kanit Light" panose="020B0604020202020204" charset="-34"/>
              </a:rPr>
              <a:t> (</a:t>
            </a:r>
            <a:r>
              <a:rPr kumimoji="0" lang="tr-TR" altLang="tr-TR" sz="1200" b="0" i="0" u="none" strike="noStrike" cap="none" normalizeH="0" baseline="0">
                <a:ln>
                  <a:noFill/>
                </a:ln>
                <a:solidFill>
                  <a:srgbClr val="1F1F1F"/>
                </a:solidFill>
                <a:effectLst/>
                <a:latin typeface="Kanit Light" panose="020B0604020202020204" charset="-34"/>
              </a:rPr>
              <a:t>1.78</a:t>
            </a:r>
            <a:r>
              <a:rPr kumimoji="0" lang="tr-TR" altLang="tr-TR" b="0" i="0" u="none" strike="noStrike" cap="none" normalizeH="0" baseline="0">
                <a:ln>
                  <a:noFill/>
                </a:ln>
                <a:solidFill>
                  <a:srgbClr val="1F1F1F"/>
                </a:solidFill>
                <a:effectLst/>
                <a:latin typeface="Kanit Light" panose="020B0604020202020204" charset="-34"/>
              </a:rPr>
              <a:t>) sahiptir 			→ Değerler birbirine çok yakındır, grup oldukça </a:t>
            </a:r>
            <a:r>
              <a:rPr kumimoji="0" lang="tr-TR" altLang="tr-TR" b="1" i="0" u="none" strike="noStrike" cap="none" normalizeH="0" baseline="0">
                <a:ln>
                  <a:noFill/>
                </a:ln>
                <a:solidFill>
                  <a:srgbClr val="1F1F1F"/>
                </a:solidFill>
                <a:effectLst/>
                <a:latin typeface="Kanit Light" panose="020B0604020202020204" charset="-34"/>
              </a:rPr>
              <a:t>homojen</a:t>
            </a:r>
            <a:r>
              <a:rPr kumimoji="0" lang="tr-TR" altLang="tr-TR" b="0" i="0" u="none" strike="noStrike" cap="none" normalizeH="0" baseline="0">
                <a:ln>
                  <a:noFill/>
                </a:ln>
                <a:solidFill>
                  <a:srgbClr val="1F1F1F"/>
                </a:solidFill>
                <a:effectLst/>
                <a:latin typeface="Kanit Light" panose="020B0604020202020204" charset="-34"/>
              </a:rPr>
              <a:t>dir.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tr-TR" altLang="tr-TR" b="0" i="0" u="none" strike="noStrike" cap="none" normalizeH="0" baseline="0">
                <a:ln>
                  <a:noFill/>
                </a:ln>
                <a:solidFill>
                  <a:srgbClr val="1F1F1F"/>
                </a:solidFill>
                <a:effectLst/>
                <a:latin typeface="Kanit Light" panose="020B0604020202020204" charset="-34"/>
              </a:rPr>
              <a:t>Ortalama (</a:t>
            </a:r>
            <a:r>
              <a:rPr kumimoji="0" lang="tr-TR" altLang="tr-TR" sz="1200" b="0" i="0" u="none" strike="noStrike" cap="none" normalizeH="0" baseline="0">
                <a:ln>
                  <a:noFill/>
                </a:ln>
                <a:solidFill>
                  <a:srgbClr val="1F1F1F"/>
                </a:solidFill>
                <a:effectLst/>
                <a:latin typeface="Kanit Light" panose="020B0604020202020204" charset="-34"/>
              </a:rPr>
              <a:t>26.34</a:t>
            </a:r>
            <a:r>
              <a:rPr kumimoji="0" lang="tr-TR" altLang="tr-TR" b="0" i="0" u="none" strike="noStrike" cap="none" normalizeH="0" baseline="0">
                <a:ln>
                  <a:noFill/>
                </a:ln>
                <a:solidFill>
                  <a:srgbClr val="1F1F1F"/>
                </a:solidFill>
                <a:effectLst/>
                <a:latin typeface="Kanit Light" panose="020B0604020202020204" charset="-34"/>
              </a:rPr>
              <a:t>) ve medyan (</a:t>
            </a:r>
            <a:r>
              <a:rPr kumimoji="0" lang="tr-TR" altLang="tr-TR" sz="1200" b="0" i="0" u="none" strike="noStrike" cap="none" normalizeH="0" baseline="0">
                <a:ln>
                  <a:noFill/>
                </a:ln>
                <a:solidFill>
                  <a:srgbClr val="1F1F1F"/>
                </a:solidFill>
                <a:effectLst/>
                <a:latin typeface="Kanit Light" panose="020B0604020202020204" charset="-34"/>
              </a:rPr>
              <a:t>26.00</a:t>
            </a:r>
            <a:r>
              <a:rPr kumimoji="0" lang="tr-TR" altLang="tr-TR" b="0" i="0" u="none" strike="noStrike" cap="none" normalizeH="0" baseline="0">
                <a:ln>
                  <a:noFill/>
                </a:ln>
                <a:solidFill>
                  <a:srgbClr val="1F1F1F"/>
                </a:solidFill>
                <a:effectLst/>
                <a:latin typeface="Kanit Light" panose="020B0604020202020204" charset="-34"/>
              </a:rPr>
              <a:t>) birbirine çok yakındır 		→ Dağılım simetrik olabilir.</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tr-TR" altLang="tr-TR" b="1" i="0" u="none" strike="noStrike" cap="none" normalizeH="0" baseline="0">
                <a:ln>
                  <a:noFill/>
                </a:ln>
                <a:solidFill>
                  <a:srgbClr val="1F1F1F"/>
                </a:solidFill>
                <a:effectLst/>
                <a:latin typeface="Kanit Light" panose="020B0604020202020204" charset="-34"/>
              </a:rPr>
              <a:t>Düşük</a:t>
            </a:r>
            <a:r>
              <a:rPr kumimoji="0" lang="tr-TR" altLang="tr-TR" b="0" i="0" u="none" strike="noStrike" cap="none" normalizeH="0" baseline="0">
                <a:ln>
                  <a:noFill/>
                </a:ln>
                <a:solidFill>
                  <a:srgbClr val="1F1F1F"/>
                </a:solidFill>
                <a:effectLst/>
                <a:latin typeface="Kanit Light" panose="020B0604020202020204" charset="-34"/>
              </a:rPr>
              <a:t> kategori:</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tr-TR" altLang="tr-TR" b="0" i="0" u="none" strike="noStrike" cap="none" normalizeH="0" baseline="0">
                <a:ln>
                  <a:noFill/>
                </a:ln>
                <a:solidFill>
                  <a:srgbClr val="1F1F1F"/>
                </a:solidFill>
                <a:effectLst/>
                <a:latin typeface="Kanit Light" panose="020B0604020202020204" charset="-34"/>
              </a:rPr>
              <a:t>Ortalama değer (</a:t>
            </a:r>
            <a:r>
              <a:rPr kumimoji="0" lang="tr-TR" altLang="tr-TR" sz="1200" b="0" i="0" u="none" strike="noStrike" cap="none" normalizeH="0" baseline="0">
                <a:ln>
                  <a:noFill/>
                </a:ln>
                <a:solidFill>
                  <a:srgbClr val="1F1F1F"/>
                </a:solidFill>
                <a:effectLst/>
                <a:latin typeface="Kanit Light" panose="020B0604020202020204" charset="-34"/>
              </a:rPr>
              <a:t>17.26</a:t>
            </a:r>
            <a:r>
              <a:rPr kumimoji="0" lang="tr-TR" altLang="tr-TR" b="0" i="0" u="none" strike="noStrike" cap="none" normalizeH="0" baseline="0">
                <a:ln>
                  <a:noFill/>
                </a:ln>
                <a:solidFill>
                  <a:srgbClr val="1F1F1F"/>
                </a:solidFill>
                <a:effectLst/>
                <a:latin typeface="Kanit Light" panose="020B0604020202020204" charset="-34"/>
              </a:rPr>
              <a:t>) en düşük olan gruptur.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tr-TR" altLang="tr-TR" b="0" i="0" u="none" strike="noStrike" cap="none" normalizeH="0" baseline="0">
                <a:ln>
                  <a:noFill/>
                </a:ln>
                <a:solidFill>
                  <a:srgbClr val="1F1F1F"/>
                </a:solidFill>
                <a:effectLst/>
                <a:latin typeface="Kanit Light" panose="020B0604020202020204" charset="-34"/>
              </a:rPr>
              <a:t>Standart sapmanın (</a:t>
            </a:r>
            <a:r>
              <a:rPr kumimoji="0" lang="tr-TR" altLang="tr-TR" sz="1200" b="0" i="0" u="none" strike="noStrike" cap="none" normalizeH="0" baseline="0">
                <a:ln>
                  <a:noFill/>
                </a:ln>
                <a:solidFill>
                  <a:srgbClr val="1F1F1F"/>
                </a:solidFill>
                <a:effectLst/>
                <a:latin typeface="Kanit Light" panose="020B0604020202020204" charset="-34"/>
              </a:rPr>
              <a:t>3.35</a:t>
            </a:r>
            <a:r>
              <a:rPr kumimoji="0" lang="tr-TR" altLang="tr-TR" b="0" i="0" u="none" strike="noStrike" cap="none" normalizeH="0" baseline="0">
                <a:ln>
                  <a:noFill/>
                </a:ln>
                <a:solidFill>
                  <a:srgbClr val="1F1F1F"/>
                </a:solidFill>
                <a:effectLst/>
                <a:latin typeface="Kanit Light" panose="020B0604020202020204" charset="-34"/>
              </a:rPr>
              <a:t>) yüksek olması 				→ Gruptaki araçlar arasında önemli </a:t>
            </a:r>
            <a:r>
              <a:rPr kumimoji="0" lang="tr-TR" altLang="tr-TR" b="1" i="0" u="none" strike="noStrike" cap="none" normalizeH="0" baseline="0">
                <a:ln>
                  <a:noFill/>
                </a:ln>
                <a:solidFill>
                  <a:srgbClr val="1F1F1F"/>
                </a:solidFill>
                <a:effectLst/>
                <a:latin typeface="Kanit Light" panose="020B0604020202020204" charset="-34"/>
              </a:rPr>
              <a:t>çeşitlilik</a:t>
            </a:r>
            <a:r>
              <a:rPr kumimoji="0" lang="tr-TR" altLang="tr-TR" b="0" i="0" u="none" strike="noStrike" cap="none" normalizeH="0" baseline="0">
                <a:ln>
                  <a:noFill/>
                </a:ln>
                <a:solidFill>
                  <a:srgbClr val="1F1F1F"/>
                </a:solidFill>
                <a:effectLst/>
                <a:latin typeface="Kanit Light" panose="020B0604020202020204" charset="-34"/>
              </a:rPr>
              <a:t> vardır.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tr-TR" altLang="tr-TR" b="0" i="0" u="none" strike="noStrike" cap="none" normalizeH="0" baseline="0">
                <a:ln>
                  <a:noFill/>
                </a:ln>
                <a:solidFill>
                  <a:srgbClr val="1F1F1F"/>
                </a:solidFill>
                <a:effectLst/>
                <a:latin typeface="Kanit Light" panose="020B0604020202020204" charset="-34"/>
              </a:rPr>
              <a:t>Alt çeyrek (</a:t>
            </a:r>
            <a:r>
              <a:rPr kumimoji="0" lang="tr-TR" altLang="tr-TR" sz="1200" b="0" i="0" u="none" strike="noStrike" cap="none" normalizeH="0" baseline="0">
                <a:ln>
                  <a:noFill/>
                </a:ln>
                <a:solidFill>
                  <a:srgbClr val="1F1F1F"/>
                </a:solidFill>
                <a:effectLst/>
                <a:latin typeface="Kanit Light" panose="020B0604020202020204" charset="-34"/>
              </a:rPr>
              <a:t>Q1 = 14.38</a:t>
            </a:r>
            <a:r>
              <a:rPr kumimoji="0" lang="tr-TR" altLang="tr-TR" b="0" i="0" u="none" strike="noStrike" cap="none" normalizeH="0" baseline="0">
                <a:ln>
                  <a:noFill/>
                </a:ln>
                <a:solidFill>
                  <a:srgbClr val="1F1F1F"/>
                </a:solidFill>
                <a:effectLst/>
                <a:latin typeface="Kanit Light" panose="020B0604020202020204" charset="-34"/>
              </a:rPr>
              <a:t>) ve üst çeyrek (</a:t>
            </a:r>
            <a:r>
              <a:rPr kumimoji="0" lang="tr-TR" altLang="tr-TR" sz="1200" b="0" i="0" u="none" strike="noStrike" cap="none" normalizeH="0" baseline="0">
                <a:ln>
                  <a:noFill/>
                </a:ln>
                <a:solidFill>
                  <a:srgbClr val="1F1F1F"/>
                </a:solidFill>
                <a:effectLst/>
                <a:latin typeface="Kanit Light" panose="020B0604020202020204" charset="-34"/>
              </a:rPr>
              <a:t>Q3 = 20.00</a:t>
            </a:r>
            <a:r>
              <a:rPr kumimoji="0" lang="tr-TR" altLang="tr-TR" b="0" i="0" u="none" strike="noStrike" cap="none" normalizeH="0" baseline="0">
                <a:ln>
                  <a:noFill/>
                </a:ln>
                <a:solidFill>
                  <a:srgbClr val="1F1F1F"/>
                </a:solidFill>
                <a:effectLst/>
                <a:latin typeface="Kanit Light" panose="020B0604020202020204" charset="-34"/>
              </a:rPr>
              <a:t>) arasındaki mesafe daha büyüktür → Daha yaygın ve düzensiz bir dağılım gösterir.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a:ln>
                <a:noFill/>
              </a:ln>
              <a:solidFill>
                <a:schemeClr val="tx1"/>
              </a:solidFill>
              <a:effectLst/>
              <a:latin typeface="Kanit Light" panose="020B0604020202020204" charset="-34"/>
            </a:endParaRPr>
          </a:p>
        </p:txBody>
      </p:sp>
      <p:pic>
        <p:nvPicPr>
          <p:cNvPr id="6" name="Image 0" descr="preencoded.png">
            <a:extLst>
              <a:ext uri="{FF2B5EF4-FFF2-40B4-BE49-F238E27FC236}">
                <a16:creationId xmlns:a16="http://schemas.microsoft.com/office/drawing/2014/main" id="{F1594DCE-AE10-545E-29E2-DB31B6183D51}"/>
              </a:ext>
            </a:extLst>
          </p:cNvPr>
          <p:cNvPicPr>
            <a:picLocks noChangeAspect="1"/>
          </p:cNvPicPr>
          <p:nvPr/>
        </p:nvPicPr>
        <p:blipFill>
          <a:blip r:embed="rId3"/>
          <a:stretch>
            <a:fillRect/>
          </a:stretch>
        </p:blipFill>
        <p:spPr>
          <a:xfrm>
            <a:off x="13525500" y="228600"/>
            <a:ext cx="876300" cy="540306"/>
          </a:xfrm>
          <a:prstGeom prst="rect">
            <a:avLst/>
          </a:prstGeom>
        </p:spPr>
      </p:pic>
      <p:sp>
        <p:nvSpPr>
          <p:cNvPr id="7" name="Text 0">
            <a:extLst>
              <a:ext uri="{FF2B5EF4-FFF2-40B4-BE49-F238E27FC236}">
                <a16:creationId xmlns:a16="http://schemas.microsoft.com/office/drawing/2014/main" id="{DACCBB94-2C2C-006E-AB5F-80AAB26A9C8A}"/>
              </a:ext>
            </a:extLst>
          </p:cNvPr>
          <p:cNvSpPr/>
          <p:nvPr/>
        </p:nvSpPr>
        <p:spPr>
          <a:xfrm>
            <a:off x="490117" y="383143"/>
            <a:ext cx="10711283"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a:t>
            </a:r>
            <a:r>
              <a:rPr lang="it-IT" sz="3600">
                <a:solidFill>
                  <a:srgbClr val="272D45"/>
                </a:solidFill>
                <a:latin typeface="Kanit Light" panose="020B0604020202020204" charset="-34"/>
                <a:cs typeface="Kanit Light" panose="020B0604020202020204" charset="-34"/>
              </a:rPr>
              <a:t>.</a:t>
            </a:r>
            <a:r>
              <a:rPr lang="tr-TR" sz="3600">
                <a:solidFill>
                  <a:srgbClr val="272D45"/>
                </a:solidFill>
                <a:latin typeface="Kanit Light" panose="020B0604020202020204" charset="-34"/>
                <a:cs typeface="Kanit Light" panose="020B0604020202020204" charset="-34"/>
              </a:rPr>
              <a:t>6</a:t>
            </a:r>
            <a:r>
              <a:rPr lang="it-IT" sz="3600">
                <a:solidFill>
                  <a:srgbClr val="272D45"/>
                </a:solidFill>
                <a:latin typeface="Kanit Light" panose="020B0604020202020204" charset="-34"/>
                <a:cs typeface="Kanit Light" panose="020B0604020202020204" charset="-34"/>
              </a:rPr>
              <a:t>. Veri Gruplandırma</a:t>
            </a:r>
            <a:r>
              <a:rPr lang="tr-TR" sz="3600">
                <a:solidFill>
                  <a:srgbClr val="272D45"/>
                </a:solidFill>
                <a:latin typeface="Kanit Light" panose="020B0604020202020204" charset="-34"/>
                <a:cs typeface="Kanit Light" panose="020B0604020202020204" charset="-34"/>
              </a:rPr>
              <a:t> </a:t>
            </a:r>
            <a:r>
              <a:rPr lang="tr-TR" altLang="tr-TR" sz="3600">
                <a:solidFill>
                  <a:srgbClr val="272D45"/>
                </a:solidFill>
                <a:latin typeface="Kanit Light" panose="020B0604020202020204" charset="-34"/>
                <a:cs typeface="Kanit Light" panose="020B0604020202020204" charset="-34"/>
              </a:rPr>
              <a:t>(Aggregation):</a:t>
            </a:r>
            <a:r>
              <a:rPr lang="it-IT" sz="3600">
                <a:solidFill>
                  <a:srgbClr val="272D45"/>
                </a:solidFill>
                <a:latin typeface="Kanit Light" panose="020B0604020202020204" charset="-34"/>
                <a:cs typeface="Kanit Light" panose="020B0604020202020204" charset="-34"/>
              </a:rPr>
              <a:t> </a:t>
            </a: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sp>
        <p:nvSpPr>
          <p:cNvPr id="4" name="Rectangle 2">
            <a:extLst>
              <a:ext uri="{FF2B5EF4-FFF2-40B4-BE49-F238E27FC236}">
                <a16:creationId xmlns:a16="http://schemas.microsoft.com/office/drawing/2014/main" id="{B3A1C305-EB8F-7BA9-32D8-50565659F662}"/>
              </a:ext>
            </a:extLst>
          </p:cNvPr>
          <p:cNvSpPr>
            <a:spLocks noChangeArrowheads="1"/>
          </p:cNvSpPr>
          <p:nvPr/>
        </p:nvSpPr>
        <p:spPr bwMode="auto">
          <a:xfrm>
            <a:off x="549081" y="1060413"/>
            <a:ext cx="13414569" cy="12464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a:ln>
                  <a:noFill/>
                </a:ln>
                <a:solidFill>
                  <a:srgbClr val="1F1F1F"/>
                </a:solidFill>
                <a:effectLst/>
                <a:latin typeface="Kanit Light" panose="020B0604020202020204" charset="-34"/>
              </a:rPr>
              <a:t>Aşağıdaki tabloda, </a:t>
            </a:r>
            <a:r>
              <a:rPr kumimoji="0" lang="tr-TR" altLang="tr-TR" sz="1200" b="0" i="0" u="none" strike="noStrike" cap="none" normalizeH="0" baseline="0">
                <a:ln>
                  <a:noFill/>
                </a:ln>
                <a:solidFill>
                  <a:srgbClr val="1F1F1F"/>
                </a:solidFill>
                <a:effectLst/>
                <a:latin typeface="Kanit Light" panose="020B0604020202020204" charset="-34"/>
              </a:rPr>
              <a:t>mpg</a:t>
            </a:r>
            <a:r>
              <a:rPr kumimoji="0" lang="tr-TR" altLang="tr-TR" b="0" i="0" u="none" strike="noStrike" cap="none" normalizeH="0" baseline="0">
                <a:ln>
                  <a:noFill/>
                </a:ln>
                <a:solidFill>
                  <a:srgbClr val="1F1F1F"/>
                </a:solidFill>
                <a:effectLst/>
                <a:latin typeface="Kanit Light" panose="020B0604020202020204" charset="-34"/>
              </a:rPr>
              <a:t> (mil per gallon) sayısal değişkeninin, </a:t>
            </a:r>
            <a:r>
              <a:rPr kumimoji="0" lang="tr-TR" altLang="tr-TR" sz="1200" b="0" i="0" u="none" strike="noStrike" cap="none" normalizeH="0" baseline="0">
                <a:ln>
                  <a:noFill/>
                </a:ln>
                <a:solidFill>
                  <a:srgbClr val="1F1F1F"/>
                </a:solidFill>
                <a:effectLst/>
                <a:latin typeface="Kanit Light" panose="020B0604020202020204" charset="-34"/>
              </a:rPr>
              <a:t>durum</a:t>
            </a:r>
            <a:r>
              <a:rPr kumimoji="0" lang="tr-TR" altLang="tr-TR" b="0" i="0" u="none" strike="noStrike" cap="none" normalizeH="0" baseline="0">
                <a:ln>
                  <a:noFill/>
                </a:ln>
                <a:solidFill>
                  <a:srgbClr val="1F1F1F"/>
                </a:solidFill>
                <a:effectLst/>
                <a:latin typeface="Kanit Light" panose="020B0604020202020204" charset="-34"/>
              </a:rPr>
              <a:t> adlı kategorik değişken gruplarına göre temel istatistiksel özetleri sunulmuştur. Bu işlem </a:t>
            </a:r>
            <a:r>
              <a:rPr kumimoji="0" lang="tr-TR" altLang="tr-TR" b="1" i="0" u="none" strike="noStrike" cap="none" normalizeH="0" baseline="0">
                <a:ln>
                  <a:noFill/>
                </a:ln>
                <a:solidFill>
                  <a:srgbClr val="1F1F1F"/>
                </a:solidFill>
                <a:effectLst/>
                <a:latin typeface="Kanit Light" panose="020B0604020202020204" charset="-34"/>
              </a:rPr>
              <a:t>veri gruplama (aggregation)</a:t>
            </a:r>
            <a:r>
              <a:rPr kumimoji="0" lang="tr-TR" altLang="tr-TR" b="0" i="0" u="none" strike="noStrike" cap="none" normalizeH="0" baseline="0">
                <a:ln>
                  <a:noFill/>
                </a:ln>
                <a:solidFill>
                  <a:srgbClr val="1F1F1F"/>
                </a:solidFill>
                <a:effectLst/>
                <a:latin typeface="Kanit Light" panose="020B0604020202020204" charset="-34"/>
              </a:rPr>
              <a:t> olarak adlandırılır.</a:t>
            </a:r>
            <a:r>
              <a:rPr kumimoji="0" lang="tr-TR" altLang="tr-TR" sz="1100" b="0" i="0" u="none" strike="noStrike" cap="none" normalizeH="0" baseline="0">
                <a:ln>
                  <a:noFill/>
                </a:ln>
                <a:solidFill>
                  <a:schemeClr val="tx1"/>
                </a:solidFill>
                <a:effectLst/>
                <a:latin typeface="Kanit Light" panose="020B0604020202020204" charset="-34"/>
              </a:rPr>
              <a:t> </a:t>
            </a:r>
          </a:p>
          <a:p>
            <a:pPr marL="0" marR="0" lvl="0" indent="0" algn="l" defTabSz="914400" rtl="0" eaLnBrk="0" fontAlgn="base" latinLnBrk="0" hangingPunct="0">
              <a:lnSpc>
                <a:spcPct val="100000"/>
              </a:lnSpc>
              <a:spcBef>
                <a:spcPct val="0"/>
              </a:spcBef>
              <a:spcAft>
                <a:spcPct val="0"/>
              </a:spcAft>
              <a:buClrTx/>
              <a:buSzTx/>
              <a:buFontTx/>
              <a:buNone/>
              <a:tabLst/>
            </a:pPr>
            <a:endParaRPr lang="tr-TR" altLang="tr-TR" sz="1100">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2800" b="0" i="0" u="none" strike="noStrike" cap="none" normalizeH="0" baseline="0">
              <a:ln>
                <a:noFill/>
              </a:ln>
              <a:solidFill>
                <a:schemeClr val="tx1"/>
              </a:solidFill>
              <a:effectLst/>
              <a:latin typeface="Kanit Light" panose="020B0604020202020204" charset="-34"/>
            </a:endParaRPr>
          </a:p>
        </p:txBody>
      </p:sp>
      <p:pic>
        <p:nvPicPr>
          <p:cNvPr id="3" name="Resim 2">
            <a:extLst>
              <a:ext uri="{FF2B5EF4-FFF2-40B4-BE49-F238E27FC236}">
                <a16:creationId xmlns:a16="http://schemas.microsoft.com/office/drawing/2014/main" id="{8C40A4B2-9A9E-E029-14B7-0221B204D141}"/>
              </a:ext>
            </a:extLst>
          </p:cNvPr>
          <p:cNvPicPr>
            <a:picLocks noChangeAspect="1"/>
          </p:cNvPicPr>
          <p:nvPr/>
        </p:nvPicPr>
        <p:blipFill>
          <a:blip r:embed="rId4"/>
          <a:stretch>
            <a:fillRect/>
          </a:stretch>
        </p:blipFill>
        <p:spPr>
          <a:xfrm>
            <a:off x="490117" y="1731580"/>
            <a:ext cx="9813622" cy="2065196"/>
          </a:xfrm>
          <a:prstGeom prst="rect">
            <a:avLst/>
          </a:prstGeom>
        </p:spPr>
      </p:pic>
      <p:pic>
        <p:nvPicPr>
          <p:cNvPr id="9" name="Resim 8">
            <a:extLst>
              <a:ext uri="{FF2B5EF4-FFF2-40B4-BE49-F238E27FC236}">
                <a16:creationId xmlns:a16="http://schemas.microsoft.com/office/drawing/2014/main" id="{42AF9FB7-0EA6-DDF1-CC2D-7AA13ADC511D}"/>
              </a:ext>
            </a:extLst>
          </p:cNvPr>
          <p:cNvPicPr>
            <a:picLocks noChangeAspect="1"/>
          </p:cNvPicPr>
          <p:nvPr/>
        </p:nvPicPr>
        <p:blipFill>
          <a:blip r:embed="rId5"/>
          <a:stretch>
            <a:fillRect/>
          </a:stretch>
        </p:blipFill>
        <p:spPr>
          <a:xfrm>
            <a:off x="7562115" y="3584323"/>
            <a:ext cx="6578168" cy="1697003"/>
          </a:xfrm>
          <a:prstGeom prst="rect">
            <a:avLst/>
          </a:prstGeom>
        </p:spPr>
      </p:pic>
    </p:spTree>
    <p:extLst>
      <p:ext uri="{BB962C8B-B14F-4D97-AF65-F5344CB8AC3E}">
        <p14:creationId xmlns:p14="http://schemas.microsoft.com/office/powerpoint/2010/main" val="18993252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47242-E15E-FEAB-563E-322AAE9A81D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B5B746F-B1FC-1DD9-126F-FEB4A44FA1F0}"/>
              </a:ext>
            </a:extLst>
          </p:cNvPr>
          <p:cNvSpPr/>
          <p:nvPr/>
        </p:nvSpPr>
        <p:spPr>
          <a:xfrm>
            <a:off x="490117" y="383143"/>
            <a:ext cx="10711283"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2.7. Tekrar Eden Satırların Bulunması (Duplicated Rows)</a:t>
            </a:r>
          </a:p>
          <a:p>
            <a:pPr>
              <a:lnSpc>
                <a:spcPts val="5800"/>
              </a:lnSpc>
              <a:spcAft>
                <a:spcPts val="800"/>
              </a:spcAft>
            </a:pPr>
            <a:r>
              <a:rPr lang="it-IT" sz="3600">
                <a:solidFill>
                  <a:srgbClr val="272D45"/>
                </a:solidFill>
                <a:latin typeface="Kanit Light" panose="020B0604020202020204" charset="-34"/>
                <a:cs typeface="Kanit Light" panose="020B0604020202020204" charset="-34"/>
              </a:rPr>
              <a:t> </a:t>
            </a: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5CA0F15E-D4FB-6E06-3AF6-A518C62F3B48}"/>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Metin kutusu 4">
            <a:extLst>
              <a:ext uri="{FF2B5EF4-FFF2-40B4-BE49-F238E27FC236}">
                <a16:creationId xmlns:a16="http://schemas.microsoft.com/office/drawing/2014/main" id="{B31C1C97-774E-D518-DCF6-91A5C237DEE6}"/>
              </a:ext>
            </a:extLst>
          </p:cNvPr>
          <p:cNvSpPr txBox="1"/>
          <p:nvPr/>
        </p:nvSpPr>
        <p:spPr>
          <a:xfrm>
            <a:off x="490117" y="1271889"/>
            <a:ext cx="13473533" cy="1477328"/>
          </a:xfrm>
          <a:prstGeom prst="rect">
            <a:avLst/>
          </a:prstGeom>
          <a:noFill/>
        </p:spPr>
        <p:txBody>
          <a:bodyPr wrap="square">
            <a:spAutoFit/>
          </a:bodyPr>
          <a:lstStyle/>
          <a:p>
            <a:pPr algn="just"/>
            <a:r>
              <a:rPr lang="tr-TR">
                <a:latin typeface="Kanit Light" panose="020B0604020202020204" charset="-34"/>
              </a:rPr>
              <a:t>Veri setinde eğer farklı satırlarda tamamen aynı değerler mevcutsa tekrar eden gözlemler/örnekler ortaya çıkar. Bunun gibi tekrar eden gözlemlerin bulunabilmesi için </a:t>
            </a:r>
            <a:r>
              <a:rPr lang="tr-TR" b="1" err="1">
                <a:latin typeface="Kanit Light" panose="020B0604020202020204" charset="-34"/>
              </a:rPr>
              <a:t>duplicated</a:t>
            </a:r>
            <a:r>
              <a:rPr lang="tr-TR" b="1">
                <a:latin typeface="Kanit Light" panose="020B0604020202020204" charset="-34"/>
              </a:rPr>
              <a:t>() </a:t>
            </a:r>
            <a:r>
              <a:rPr lang="tr-TR">
                <a:latin typeface="Kanit Light" panose="020B0604020202020204" charset="-34"/>
              </a:rPr>
              <a:t>fonksiyonu kullanılabilir. </a:t>
            </a:r>
            <a:r>
              <a:rPr lang="tr-TR" b="1" err="1">
                <a:latin typeface="Kanit Light" panose="020B0604020202020204" charset="-34"/>
              </a:rPr>
              <a:t>keep</a:t>
            </a:r>
            <a:r>
              <a:rPr lang="tr-TR" b="1">
                <a:latin typeface="Kanit Light" panose="020B0604020202020204" charset="-34"/>
              </a:rPr>
              <a:t>="first" </a:t>
            </a:r>
            <a:r>
              <a:rPr lang="tr-TR">
                <a:latin typeface="Kanit Light" panose="020B0604020202020204" charset="-34"/>
              </a:rPr>
              <a:t>parametresi, tekrar edilen gözlem değeri hariç bu gözlemden sonra tekrar eden diğer gözlemleri True olarak işaretler, diğer gözlemleri </a:t>
            </a:r>
            <a:r>
              <a:rPr lang="tr-TR" b="1">
                <a:latin typeface="Kanit Light" panose="020B0604020202020204" charset="-34"/>
              </a:rPr>
              <a:t>False</a:t>
            </a:r>
            <a:r>
              <a:rPr lang="tr-TR">
                <a:latin typeface="Kanit Light" panose="020B0604020202020204" charset="-34"/>
              </a:rPr>
              <a:t> olarak işaretler. </a:t>
            </a:r>
            <a:r>
              <a:rPr lang="tr-TR" b="1" err="1">
                <a:latin typeface="Kanit Light" panose="020B0604020202020204" charset="-34"/>
              </a:rPr>
              <a:t>keep</a:t>
            </a:r>
            <a:r>
              <a:rPr lang="tr-TR" b="1">
                <a:latin typeface="Kanit Light" panose="020B0604020202020204" charset="-34"/>
              </a:rPr>
              <a:t>="</a:t>
            </a:r>
            <a:r>
              <a:rPr lang="tr-TR" b="1" err="1">
                <a:latin typeface="Kanit Light" panose="020B0604020202020204" charset="-34"/>
              </a:rPr>
              <a:t>last</a:t>
            </a:r>
            <a:r>
              <a:rPr lang="tr-TR" b="1">
                <a:latin typeface="Kanit Light" panose="020B0604020202020204" charset="-34"/>
              </a:rPr>
              <a:t>" </a:t>
            </a:r>
            <a:r>
              <a:rPr lang="tr-TR">
                <a:latin typeface="Kanit Light" panose="020B0604020202020204" charset="-34"/>
              </a:rPr>
              <a:t>ise bunun tam tersini yapar, yani son tekrar eden gözlem hariç bu gözlemden önce tekrar eden diğer gözlemleri </a:t>
            </a:r>
            <a:r>
              <a:rPr lang="tr-TR" b="1">
                <a:latin typeface="Kanit Light" panose="020B0604020202020204" charset="-34"/>
              </a:rPr>
              <a:t>True</a:t>
            </a:r>
            <a:r>
              <a:rPr lang="tr-TR">
                <a:latin typeface="Kanit Light" panose="020B0604020202020204" charset="-34"/>
              </a:rPr>
              <a:t> olarak işaretler, geri kalanlar False olur. </a:t>
            </a:r>
          </a:p>
        </p:txBody>
      </p:sp>
      <p:pic>
        <p:nvPicPr>
          <p:cNvPr id="3" name="Resim 2">
            <a:extLst>
              <a:ext uri="{FF2B5EF4-FFF2-40B4-BE49-F238E27FC236}">
                <a16:creationId xmlns:a16="http://schemas.microsoft.com/office/drawing/2014/main" id="{4D97657D-E5FA-7F2C-CAB7-055D5683BC9C}"/>
              </a:ext>
            </a:extLst>
          </p:cNvPr>
          <p:cNvPicPr>
            <a:picLocks noChangeAspect="1"/>
          </p:cNvPicPr>
          <p:nvPr/>
        </p:nvPicPr>
        <p:blipFill>
          <a:blip r:embed="rId4"/>
          <a:srcRect b="2833"/>
          <a:stretch/>
        </p:blipFill>
        <p:spPr>
          <a:xfrm>
            <a:off x="1390780" y="2866438"/>
            <a:ext cx="11672205" cy="4618892"/>
          </a:xfrm>
          <a:prstGeom prst="rect">
            <a:avLst/>
          </a:prstGeom>
        </p:spPr>
      </p:pic>
    </p:spTree>
    <p:extLst>
      <p:ext uri="{BB962C8B-B14F-4D97-AF65-F5344CB8AC3E}">
        <p14:creationId xmlns:p14="http://schemas.microsoft.com/office/powerpoint/2010/main" val="34584614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E9EDA-EC51-44D8-F00E-D5F65F96434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F0697C4-32C2-332C-682C-401C25746C7F}"/>
              </a:ext>
            </a:extLst>
          </p:cNvPr>
          <p:cNvSpPr/>
          <p:nvPr/>
        </p:nvSpPr>
        <p:spPr>
          <a:xfrm>
            <a:off x="490117" y="383143"/>
            <a:ext cx="10711283"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2.8. Aykırı Değerlerin Tespiti-Kavramsal ve Hesaplama Temeli</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8314D33B-A035-E7B0-DFD8-CFBBEBF0A42B}"/>
              </a:ext>
            </a:extLst>
          </p:cNvPr>
          <p:cNvPicPr>
            <a:picLocks noChangeAspect="1"/>
          </p:cNvPicPr>
          <p:nvPr/>
        </p:nvPicPr>
        <p:blipFill>
          <a:blip r:embed="rId3"/>
          <a:stretch>
            <a:fillRect/>
          </a:stretch>
        </p:blipFill>
        <p:spPr>
          <a:xfrm>
            <a:off x="13525500" y="228600"/>
            <a:ext cx="876300" cy="540306"/>
          </a:xfrm>
          <a:prstGeom prst="rect">
            <a:avLst/>
          </a:prstGeom>
        </p:spPr>
      </p:pic>
      <p:sp>
        <p:nvSpPr>
          <p:cNvPr id="7" name="Metin kutusu 6">
            <a:extLst>
              <a:ext uri="{FF2B5EF4-FFF2-40B4-BE49-F238E27FC236}">
                <a16:creationId xmlns:a16="http://schemas.microsoft.com/office/drawing/2014/main" id="{9C9B773E-8483-B3A1-7D44-00D72FF14AE4}"/>
              </a:ext>
            </a:extLst>
          </p:cNvPr>
          <p:cNvSpPr txBox="1"/>
          <p:nvPr/>
        </p:nvSpPr>
        <p:spPr>
          <a:xfrm>
            <a:off x="725713" y="1264467"/>
            <a:ext cx="9056915" cy="461665"/>
          </a:xfrm>
          <a:prstGeom prst="rect">
            <a:avLst/>
          </a:prstGeom>
          <a:noFill/>
        </p:spPr>
        <p:txBody>
          <a:bodyPr wrap="square">
            <a:spAutoFit/>
          </a:bodyPr>
          <a:lstStyle/>
          <a:p>
            <a:r>
              <a:rPr lang="tr-TR" sz="2400" b="1"/>
              <a:t>horsepower </a:t>
            </a:r>
            <a:r>
              <a:rPr lang="tr-TR" sz="2400"/>
              <a:t>= </a:t>
            </a:r>
            <a:r>
              <a:rPr lang="tr-TR" sz="2400" b="1"/>
              <a:t>[50, 55, 60, 65, 70, </a:t>
            </a:r>
            <a:r>
              <a:rPr lang="tr-TR" sz="2400" b="1">
                <a:solidFill>
                  <a:srgbClr val="00A6ED"/>
                </a:solidFill>
              </a:rPr>
              <a:t>75, 80</a:t>
            </a:r>
            <a:r>
              <a:rPr lang="tr-TR" sz="2400" b="1"/>
              <a:t>, 85, 90, 95, 100, </a:t>
            </a:r>
            <a:r>
              <a:rPr lang="tr-TR" sz="2400" b="1">
                <a:solidFill>
                  <a:srgbClr val="FF0000"/>
                </a:solidFill>
              </a:rPr>
              <a:t>150</a:t>
            </a:r>
            <a:r>
              <a:rPr lang="tr-TR" sz="2400" b="1"/>
              <a:t>] </a:t>
            </a:r>
          </a:p>
        </p:txBody>
      </p:sp>
      <p:sp>
        <p:nvSpPr>
          <p:cNvPr id="11" name="Metin kutusu 10">
            <a:extLst>
              <a:ext uri="{FF2B5EF4-FFF2-40B4-BE49-F238E27FC236}">
                <a16:creationId xmlns:a16="http://schemas.microsoft.com/office/drawing/2014/main" id="{C1823353-5BEF-55E1-F393-21F08451EA7D}"/>
              </a:ext>
            </a:extLst>
          </p:cNvPr>
          <p:cNvSpPr txBox="1"/>
          <p:nvPr/>
        </p:nvSpPr>
        <p:spPr>
          <a:xfrm>
            <a:off x="2641599" y="1718256"/>
            <a:ext cx="7315200" cy="369332"/>
          </a:xfrm>
          <a:prstGeom prst="rect">
            <a:avLst/>
          </a:prstGeom>
          <a:noFill/>
        </p:spPr>
        <p:txBody>
          <a:bodyPr wrap="square">
            <a:spAutoFit/>
          </a:bodyPr>
          <a:lstStyle/>
          <a:p>
            <a:r>
              <a:rPr lang="tr-TR" i="1"/>
              <a:t>Veri seti küçükten büyüğe sıralı halde verilmiştir.</a:t>
            </a:r>
          </a:p>
        </p:txBody>
      </p:sp>
      <p:sp>
        <p:nvSpPr>
          <p:cNvPr id="3" name="Rectangle 1">
            <a:extLst>
              <a:ext uri="{FF2B5EF4-FFF2-40B4-BE49-F238E27FC236}">
                <a16:creationId xmlns:a16="http://schemas.microsoft.com/office/drawing/2014/main" id="{7401EDA8-B8B1-AA00-3EC1-420049577A42}"/>
              </a:ext>
            </a:extLst>
          </p:cNvPr>
          <p:cNvSpPr>
            <a:spLocks noChangeArrowheads="1"/>
          </p:cNvSpPr>
          <p:nvPr/>
        </p:nvSpPr>
        <p:spPr bwMode="auto">
          <a:xfrm>
            <a:off x="9956799" y="1286719"/>
            <a:ext cx="31117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tr-TR" altLang="tr-TR" sz="2400" b="0" i="0" u="none" strike="noStrike" cap="none" normalizeH="0" baseline="0">
                <a:ln>
                  <a:noFill/>
                </a:ln>
                <a:solidFill>
                  <a:schemeClr val="tx1"/>
                </a:solidFill>
                <a:effectLst/>
                <a:latin typeface="Kanit Light" panose="020B0604020202020204" charset="-34"/>
              </a:rPr>
              <a:t>Ortalama = </a:t>
            </a:r>
            <a:r>
              <a:rPr kumimoji="0" lang="tr-TR" altLang="tr-TR" sz="1600" b="0" i="0" u="none" strike="noStrike" cap="none" normalizeH="0" baseline="0">
                <a:ln>
                  <a:noFill/>
                </a:ln>
                <a:solidFill>
                  <a:schemeClr val="tx1"/>
                </a:solidFill>
                <a:effectLst/>
                <a:latin typeface="Kanit Light" panose="020B0604020202020204" charset="-34"/>
              </a:rPr>
              <a:t>1055 / 12 = </a:t>
            </a:r>
            <a:r>
              <a:rPr kumimoji="0" lang="tr-TR" altLang="tr-TR" b="1" i="0" u="none" strike="noStrike" cap="none" normalizeH="0" baseline="0">
                <a:ln>
                  <a:noFill/>
                </a:ln>
                <a:solidFill>
                  <a:schemeClr val="tx1"/>
                </a:solidFill>
                <a:effectLst/>
                <a:latin typeface="Kanit Light" panose="020B0604020202020204" charset="-34"/>
              </a:rPr>
              <a:t>87.9</a:t>
            </a:r>
            <a:endParaRPr kumimoji="0" lang="tr-TR" altLang="tr-TR" sz="2400" b="1" i="0" u="none" strike="noStrike" cap="none" normalizeH="0" baseline="0">
              <a:ln>
                <a:noFill/>
              </a:ln>
              <a:solidFill>
                <a:schemeClr val="tx1"/>
              </a:solidFill>
              <a:effectLst/>
              <a:latin typeface="Kanit Light" panose="020B0604020202020204" charset="-34"/>
            </a:endParaRPr>
          </a:p>
        </p:txBody>
      </p:sp>
      <p:graphicFrame>
        <p:nvGraphicFramePr>
          <p:cNvPr id="4" name="Tablo 3">
            <a:extLst>
              <a:ext uri="{FF2B5EF4-FFF2-40B4-BE49-F238E27FC236}">
                <a16:creationId xmlns:a16="http://schemas.microsoft.com/office/drawing/2014/main" id="{0E3ACF3B-C905-C0D6-953D-F638D674FD76}"/>
              </a:ext>
            </a:extLst>
          </p:cNvPr>
          <p:cNvGraphicFramePr>
            <a:graphicFrameLocks noGrp="1"/>
          </p:cNvGraphicFramePr>
          <p:nvPr>
            <p:extLst>
              <p:ext uri="{D42A27DB-BD31-4B8C-83A1-F6EECF244321}">
                <p14:modId xmlns:p14="http://schemas.microsoft.com/office/powerpoint/2010/main" val="1689850004"/>
              </p:ext>
            </p:extLst>
          </p:nvPr>
        </p:nvGraphicFramePr>
        <p:xfrm>
          <a:off x="725713" y="2878217"/>
          <a:ext cx="6433900" cy="4145280"/>
        </p:xfrm>
        <a:graphic>
          <a:graphicData uri="http://schemas.openxmlformats.org/drawingml/2006/table">
            <a:tbl>
              <a:tblPr>
                <a:tableStyleId>{616DA210-FB5B-4158-B5E0-FEB733F419BA}</a:tableStyleId>
              </a:tblPr>
              <a:tblGrid>
                <a:gridCol w="1248398">
                  <a:extLst>
                    <a:ext uri="{9D8B030D-6E8A-4147-A177-3AD203B41FA5}">
                      <a16:colId xmlns:a16="http://schemas.microsoft.com/office/drawing/2014/main" val="47507496"/>
                    </a:ext>
                  </a:extLst>
                </a:gridCol>
                <a:gridCol w="2549932">
                  <a:extLst>
                    <a:ext uri="{9D8B030D-6E8A-4147-A177-3AD203B41FA5}">
                      <a16:colId xmlns:a16="http://schemas.microsoft.com/office/drawing/2014/main" val="203207850"/>
                    </a:ext>
                  </a:extLst>
                </a:gridCol>
                <a:gridCol w="2635570">
                  <a:extLst>
                    <a:ext uri="{9D8B030D-6E8A-4147-A177-3AD203B41FA5}">
                      <a16:colId xmlns:a16="http://schemas.microsoft.com/office/drawing/2014/main" val="2283974930"/>
                    </a:ext>
                  </a:extLst>
                </a:gridCol>
              </a:tblGrid>
              <a:tr h="365760">
                <a:tc>
                  <a:txBody>
                    <a:bodyPr/>
                    <a:lstStyle/>
                    <a:p>
                      <a:r>
                        <a:rPr lang="tr-TR" sz="2000" b="1"/>
                        <a:t>Özellik</a:t>
                      </a:r>
                      <a:endParaRPr lang="tr-TR" sz="2000"/>
                    </a:p>
                  </a:txBody>
                  <a:tcPr anchor="ctr"/>
                </a:tc>
                <a:tc>
                  <a:txBody>
                    <a:bodyPr/>
                    <a:lstStyle/>
                    <a:p>
                      <a:r>
                        <a:rPr lang="tr-TR" sz="2000" b="1"/>
                        <a:t>Medyan (Q2)</a:t>
                      </a:r>
                      <a:endParaRPr lang="tr-TR" sz="2000"/>
                    </a:p>
                  </a:txBody>
                  <a:tcPr anchor="ctr"/>
                </a:tc>
                <a:tc>
                  <a:txBody>
                    <a:bodyPr/>
                    <a:lstStyle/>
                    <a:p>
                      <a:r>
                        <a:rPr lang="tr-TR" sz="2000" b="1" dirty="0"/>
                        <a:t>Ortalama (Mean)</a:t>
                      </a:r>
                      <a:endParaRPr lang="tr-TR" sz="2000" dirty="0"/>
                    </a:p>
                  </a:txBody>
                  <a:tcPr anchor="ctr"/>
                </a:tc>
                <a:extLst>
                  <a:ext uri="{0D108BD9-81ED-4DB2-BD59-A6C34878D82A}">
                    <a16:rowId xmlns:a16="http://schemas.microsoft.com/office/drawing/2014/main" val="508324517"/>
                  </a:ext>
                </a:extLst>
              </a:tr>
              <a:tr h="365760">
                <a:tc>
                  <a:txBody>
                    <a:bodyPr/>
                    <a:lstStyle/>
                    <a:p>
                      <a:r>
                        <a:rPr lang="tr-TR" sz="1800" b="1"/>
                        <a:t>Tanım</a:t>
                      </a:r>
                      <a:endParaRPr lang="tr-TR" sz="1800"/>
                    </a:p>
                  </a:txBody>
                  <a:tcPr anchor="ctr"/>
                </a:tc>
                <a:tc>
                  <a:txBody>
                    <a:bodyPr/>
                    <a:lstStyle/>
                    <a:p>
                      <a:r>
                        <a:rPr lang="tr-TR" sz="1800"/>
                        <a:t>Ortadaki değer (veri sıralandığında)</a:t>
                      </a:r>
                    </a:p>
                  </a:txBody>
                  <a:tcPr anchor="ctr"/>
                </a:tc>
                <a:tc>
                  <a:txBody>
                    <a:bodyPr/>
                    <a:lstStyle/>
                    <a:p>
                      <a:r>
                        <a:rPr lang="tr-TR" sz="1800"/>
                        <a:t>Tüm değerlerin toplamı ÷ veri sayısı</a:t>
                      </a:r>
                    </a:p>
                  </a:txBody>
                  <a:tcPr anchor="ctr"/>
                </a:tc>
                <a:extLst>
                  <a:ext uri="{0D108BD9-81ED-4DB2-BD59-A6C34878D82A}">
                    <a16:rowId xmlns:a16="http://schemas.microsoft.com/office/drawing/2014/main" val="4265165038"/>
                  </a:ext>
                </a:extLst>
              </a:tr>
              <a:tr h="640080">
                <a:tc>
                  <a:txBody>
                    <a:bodyPr/>
                    <a:lstStyle/>
                    <a:p>
                      <a:r>
                        <a:rPr lang="tr-TR" sz="1800" b="1"/>
                        <a:t>Aykırı Değere Duyarlılık</a:t>
                      </a:r>
                      <a:endParaRPr lang="tr-TR" sz="1800"/>
                    </a:p>
                  </a:txBody>
                  <a:tcPr anchor="ctr"/>
                </a:tc>
                <a:tc>
                  <a:txBody>
                    <a:bodyPr/>
                    <a:lstStyle/>
                    <a:p>
                      <a:r>
                        <a:rPr lang="tr-TR"/>
                        <a:t>✅ Etkilenmez </a:t>
                      </a:r>
                      <a:endParaRPr lang="tr-TR" sz="1800"/>
                    </a:p>
                  </a:txBody>
                  <a:tcPr anchor="ctr"/>
                </a:tc>
                <a:tc>
                  <a:txBody>
                    <a:bodyPr/>
                    <a:lstStyle/>
                    <a:p>
                      <a:r>
                        <a:rPr lang="tr-TR"/>
                        <a:t>❌ Etkilenir (</a:t>
                      </a:r>
                      <a:r>
                        <a:rPr lang="tr-TR" sz="2000" b="1">
                          <a:solidFill>
                            <a:srgbClr val="FF0000"/>
                          </a:solidFill>
                        </a:rPr>
                        <a:t>150</a:t>
                      </a:r>
                      <a:r>
                        <a:rPr lang="tr-TR"/>
                        <a:t>)</a:t>
                      </a:r>
                      <a:endParaRPr lang="tr-TR" sz="1800"/>
                    </a:p>
                  </a:txBody>
                  <a:tcPr anchor="ctr"/>
                </a:tc>
                <a:extLst>
                  <a:ext uri="{0D108BD9-81ED-4DB2-BD59-A6C34878D82A}">
                    <a16:rowId xmlns:a16="http://schemas.microsoft.com/office/drawing/2014/main" val="76434117"/>
                  </a:ext>
                </a:extLst>
              </a:tr>
              <a:tr h="365760">
                <a:tc>
                  <a:txBody>
                    <a:bodyPr/>
                    <a:lstStyle/>
                    <a:p>
                      <a:r>
                        <a:rPr lang="tr-TR" sz="1800" b="1"/>
                        <a:t>Ne zaman kullanılır?</a:t>
                      </a:r>
                      <a:endParaRPr lang="tr-TR" sz="1800"/>
                    </a:p>
                  </a:txBody>
                  <a:tcPr anchor="ctr"/>
                </a:tc>
                <a:tc>
                  <a:txBody>
                    <a:bodyPr/>
                    <a:lstStyle/>
                    <a:p>
                      <a:r>
                        <a:rPr lang="fi-FI" sz="1800"/>
                        <a:t>Aykırı değer varsa veya veri asimetrikse</a:t>
                      </a:r>
                    </a:p>
                  </a:txBody>
                  <a:tcPr anchor="ctr"/>
                </a:tc>
                <a:tc>
                  <a:txBody>
                    <a:bodyPr/>
                    <a:lstStyle/>
                    <a:p>
                      <a:r>
                        <a:rPr lang="tr-TR" sz="1800"/>
                        <a:t>Veri simetrik ve düzgün dağıldıysa</a:t>
                      </a:r>
                    </a:p>
                  </a:txBody>
                  <a:tcPr anchor="ctr"/>
                </a:tc>
                <a:extLst>
                  <a:ext uri="{0D108BD9-81ED-4DB2-BD59-A6C34878D82A}">
                    <a16:rowId xmlns:a16="http://schemas.microsoft.com/office/drawing/2014/main" val="408890809"/>
                  </a:ext>
                </a:extLst>
              </a:tr>
              <a:tr h="365760">
                <a:tc>
                  <a:txBody>
                    <a:bodyPr/>
                    <a:lstStyle/>
                    <a:p>
                      <a:r>
                        <a:rPr lang="tr-TR" sz="1800" b="1"/>
                        <a:t>Hesaplama Örneği</a:t>
                      </a:r>
                      <a:endParaRPr lang="tr-TR" sz="1800"/>
                    </a:p>
                  </a:txBody>
                  <a:tcPr anchor="ctr"/>
                </a:tc>
                <a:tc>
                  <a:txBody>
                    <a:bodyPr/>
                    <a:lstStyle/>
                    <a:p>
                      <a:r>
                        <a:rPr lang="tr-TR"/>
                        <a:t>(</a:t>
                      </a:r>
                      <a:r>
                        <a:rPr lang="tr-TR" sz="2000" b="1">
                          <a:solidFill>
                            <a:srgbClr val="00A6ED"/>
                          </a:solidFill>
                        </a:rPr>
                        <a:t>75 + 80</a:t>
                      </a:r>
                      <a:r>
                        <a:rPr lang="tr-TR"/>
                        <a:t>) / 2 = </a:t>
                      </a:r>
                      <a:r>
                        <a:rPr lang="tr-TR" b="1"/>
                        <a:t>77.5</a:t>
                      </a:r>
                      <a:r>
                        <a:rPr lang="es-ES" sz="1800"/>
                        <a:t>→</a:t>
                      </a:r>
                    </a:p>
                  </a:txBody>
                  <a:tcPr anchor="ctr"/>
                </a:tc>
                <a:tc>
                  <a:txBody>
                    <a:bodyPr/>
                    <a:lstStyle/>
                    <a:p>
                      <a:r>
                        <a:rPr lang="tr-TR" sz="1800"/>
                        <a:t>1055 ÷ 12 = </a:t>
                      </a:r>
                      <a:r>
                        <a:rPr lang="es-ES" sz="1800"/>
                        <a:t>→</a:t>
                      </a:r>
                      <a:r>
                        <a:rPr lang="tr-TR" sz="1800"/>
                        <a:t> </a:t>
                      </a:r>
                      <a:r>
                        <a:rPr kumimoji="0" lang="tr-TR" altLang="tr-TR" sz="1800" b="1" i="0" u="none" strike="noStrike" cap="none" normalizeH="0" baseline="0">
                          <a:ln>
                            <a:noFill/>
                          </a:ln>
                          <a:solidFill>
                            <a:schemeClr val="tx1"/>
                          </a:solidFill>
                          <a:effectLst/>
                          <a:latin typeface="Kanit Light" panose="020B0604020202020204" charset="-34"/>
                        </a:rPr>
                        <a:t>87.9</a:t>
                      </a:r>
                      <a:endParaRPr lang="tr-TR" sz="1800" b="1"/>
                    </a:p>
                  </a:txBody>
                  <a:tcPr anchor="ctr"/>
                </a:tc>
                <a:extLst>
                  <a:ext uri="{0D108BD9-81ED-4DB2-BD59-A6C34878D82A}">
                    <a16:rowId xmlns:a16="http://schemas.microsoft.com/office/drawing/2014/main" val="952185990"/>
                  </a:ext>
                </a:extLst>
              </a:tr>
              <a:tr h="640080">
                <a:tc>
                  <a:txBody>
                    <a:bodyPr/>
                    <a:lstStyle/>
                    <a:p>
                      <a:r>
                        <a:rPr lang="tr-TR" sz="1800" b="1"/>
                        <a:t>Avantajı</a:t>
                      </a:r>
                      <a:endParaRPr lang="tr-TR" sz="1800"/>
                    </a:p>
                  </a:txBody>
                  <a:tcPr anchor="ctr"/>
                </a:tc>
                <a:tc>
                  <a:txBody>
                    <a:bodyPr/>
                    <a:lstStyle/>
                    <a:p>
                      <a:r>
                        <a:rPr lang="tr-TR" sz="1800"/>
                        <a:t>Aykırılardan korunarak verinin ortasını daha iyi temsil eder</a:t>
                      </a:r>
                    </a:p>
                  </a:txBody>
                  <a:tcPr anchor="ctr"/>
                </a:tc>
                <a:tc>
                  <a:txBody>
                    <a:bodyPr/>
                    <a:lstStyle/>
                    <a:p>
                      <a:r>
                        <a:rPr lang="tr-TR" sz="1800"/>
                        <a:t>Basit, hızlı, sık kullanılır ama sapmaya açıktır</a:t>
                      </a:r>
                    </a:p>
                  </a:txBody>
                  <a:tcPr anchor="ctr"/>
                </a:tc>
                <a:extLst>
                  <a:ext uri="{0D108BD9-81ED-4DB2-BD59-A6C34878D82A}">
                    <a16:rowId xmlns:a16="http://schemas.microsoft.com/office/drawing/2014/main" val="1383034784"/>
                  </a:ext>
                </a:extLst>
              </a:tr>
            </a:tbl>
          </a:graphicData>
        </a:graphic>
      </p:graphicFrame>
      <p:sp>
        <p:nvSpPr>
          <p:cNvPr id="5" name="Rectangle 1">
            <a:extLst>
              <a:ext uri="{FF2B5EF4-FFF2-40B4-BE49-F238E27FC236}">
                <a16:creationId xmlns:a16="http://schemas.microsoft.com/office/drawing/2014/main" id="{648B45A7-147E-8BCD-0685-B516648A7A75}"/>
              </a:ext>
            </a:extLst>
          </p:cNvPr>
          <p:cNvSpPr>
            <a:spLocks noChangeArrowheads="1"/>
          </p:cNvSpPr>
          <p:nvPr/>
        </p:nvSpPr>
        <p:spPr bwMode="auto">
          <a:xfrm>
            <a:off x="1829310" y="2189797"/>
            <a:ext cx="533030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800" b="1" i="0" u="none" strike="noStrike" cap="none" normalizeH="0" baseline="0" dirty="0">
                <a:ln>
                  <a:noFill/>
                </a:ln>
                <a:solidFill>
                  <a:schemeClr val="tx1"/>
                </a:solidFill>
                <a:effectLst/>
                <a:latin typeface="Kanit Light" panose="020B0604020202020204" charset="-34"/>
              </a:rPr>
              <a:t>Medyan </a:t>
            </a:r>
            <a:r>
              <a:rPr lang="tr-TR" sz="2800" b="1" dirty="0"/>
              <a:t>(Q2)</a:t>
            </a:r>
            <a:r>
              <a:rPr kumimoji="0" lang="tr-TR" altLang="tr-TR" sz="2800" b="1" i="0" u="none" strike="noStrike" cap="none" normalizeH="0" baseline="0" dirty="0">
                <a:ln>
                  <a:noFill/>
                </a:ln>
                <a:solidFill>
                  <a:schemeClr val="tx1"/>
                </a:solidFill>
                <a:effectLst/>
                <a:latin typeface="Kanit Light" panose="020B0604020202020204" charset="-34"/>
              </a:rPr>
              <a:t> vs Ortalama </a:t>
            </a:r>
            <a:r>
              <a:rPr lang="tr-TR" sz="2800" b="1" dirty="0"/>
              <a:t>(Mean)</a:t>
            </a:r>
            <a:endParaRPr kumimoji="0" lang="tr-TR" altLang="tr-TR" sz="2800" b="1" i="0" u="none" strike="noStrike" cap="none" normalizeH="0" baseline="0" dirty="0">
              <a:ln>
                <a:noFill/>
              </a:ln>
              <a:solidFill>
                <a:schemeClr val="tx1"/>
              </a:solidFill>
              <a:effectLst/>
              <a:latin typeface="Kanit Light" panose="020B0604020202020204" charset="-34"/>
            </a:endParaRPr>
          </a:p>
        </p:txBody>
      </p:sp>
      <p:pic>
        <p:nvPicPr>
          <p:cNvPr id="15" name="Resim 14">
            <a:extLst>
              <a:ext uri="{FF2B5EF4-FFF2-40B4-BE49-F238E27FC236}">
                <a16:creationId xmlns:a16="http://schemas.microsoft.com/office/drawing/2014/main" id="{738B15D5-1E49-673F-6099-E32780973EDD}"/>
              </a:ext>
            </a:extLst>
          </p:cNvPr>
          <p:cNvPicPr>
            <a:picLocks noChangeAspect="1"/>
          </p:cNvPicPr>
          <p:nvPr/>
        </p:nvPicPr>
        <p:blipFill>
          <a:blip r:embed="rId4"/>
          <a:stretch>
            <a:fillRect/>
          </a:stretch>
        </p:blipFill>
        <p:spPr>
          <a:xfrm>
            <a:off x="7766438" y="2311972"/>
            <a:ext cx="4971152" cy="5578424"/>
          </a:xfrm>
          <a:prstGeom prst="rect">
            <a:avLst/>
          </a:prstGeom>
        </p:spPr>
      </p:pic>
      <p:sp>
        <p:nvSpPr>
          <p:cNvPr id="16" name="Metin kutusu 15">
            <a:extLst>
              <a:ext uri="{FF2B5EF4-FFF2-40B4-BE49-F238E27FC236}">
                <a16:creationId xmlns:a16="http://schemas.microsoft.com/office/drawing/2014/main" id="{1C5758FF-ECAC-CC88-A078-81772A158B81}"/>
              </a:ext>
            </a:extLst>
          </p:cNvPr>
          <p:cNvSpPr txBox="1"/>
          <p:nvPr/>
        </p:nvSpPr>
        <p:spPr>
          <a:xfrm>
            <a:off x="10275829" y="5214282"/>
            <a:ext cx="1487287" cy="261610"/>
          </a:xfrm>
          <a:prstGeom prst="rect">
            <a:avLst/>
          </a:prstGeom>
          <a:noFill/>
        </p:spPr>
        <p:txBody>
          <a:bodyPr wrap="square" rtlCol="0">
            <a:spAutoFit/>
          </a:bodyPr>
          <a:lstStyle/>
          <a:p>
            <a:r>
              <a:rPr lang="tr-TR" sz="1050"/>
              <a:t>medyan</a:t>
            </a:r>
          </a:p>
        </p:txBody>
      </p:sp>
    </p:spTree>
    <p:extLst>
      <p:ext uri="{BB962C8B-B14F-4D97-AF65-F5344CB8AC3E}">
        <p14:creationId xmlns:p14="http://schemas.microsoft.com/office/powerpoint/2010/main" val="666012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00099"/>
            <a:ext cx="7016829" cy="2126337"/>
          </a:xfrm>
          <a:prstGeom prst="rect">
            <a:avLst/>
          </a:prstGeom>
          <a:noFill/>
          <a:ln/>
        </p:spPr>
        <p:txBody>
          <a:bodyPr wrap="squar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Makine Öğrenmesi </a:t>
            </a:r>
            <a:r>
              <a:rPr lang="en-US" sz="4450" dirty="0" err="1">
                <a:solidFill>
                  <a:srgbClr val="272D45"/>
                </a:solidFill>
                <a:latin typeface="Kanit Light" pitchFamily="34" charset="0"/>
                <a:ea typeface="Kanit Light" pitchFamily="34" charset="-122"/>
                <a:cs typeface="Kanit Light" pitchFamily="34" charset="-120"/>
              </a:rPr>
              <a:t>Dersini</a:t>
            </a:r>
            <a:r>
              <a:rPr lang="en-US" sz="4450" dirty="0">
                <a:solidFill>
                  <a:srgbClr val="272D45"/>
                </a:solidFill>
                <a:latin typeface="Kanit Light" pitchFamily="34" charset="0"/>
                <a:ea typeface="Kanit Light" pitchFamily="34" charset="-122"/>
                <a:cs typeface="Kanit Light" pitchFamily="34" charset="-120"/>
              </a:rPr>
              <a:t> Alan </a:t>
            </a:r>
            <a:r>
              <a:rPr lang="en-US" sz="4450" dirty="0" err="1">
                <a:solidFill>
                  <a:srgbClr val="272D45"/>
                </a:solidFill>
                <a:latin typeface="Kanit Light" pitchFamily="34" charset="0"/>
                <a:ea typeface="Kanit Light" pitchFamily="34" charset="-122"/>
                <a:cs typeface="Kanit Light" pitchFamily="34" charset="-120"/>
              </a:rPr>
              <a:t>Öğrenciler</a:t>
            </a:r>
            <a:r>
              <a:rPr lang="en-US" sz="4450" dirty="0">
                <a:solidFill>
                  <a:srgbClr val="272D45"/>
                </a:solidFill>
                <a:latin typeface="Kanit Light" pitchFamily="34" charset="0"/>
                <a:ea typeface="Kanit Light" pitchFamily="34" charset="-122"/>
                <a:cs typeface="Kanit Light" pitchFamily="34" charset="-120"/>
              </a:rPr>
              <a:t> için </a:t>
            </a:r>
            <a:r>
              <a:rPr lang="en-US" sz="4450" dirty="0" err="1">
                <a:solidFill>
                  <a:srgbClr val="272D45"/>
                </a:solidFill>
                <a:latin typeface="Kanit Light" pitchFamily="34" charset="0"/>
                <a:ea typeface="Kanit Light" pitchFamily="34" charset="-122"/>
                <a:cs typeface="Kanit Light" pitchFamily="34" charset="-120"/>
              </a:rPr>
              <a:t>İş</a:t>
            </a:r>
            <a:r>
              <a:rPr lang="en-US" sz="4450" dirty="0">
                <a:solidFill>
                  <a:srgbClr val="272D45"/>
                </a:solidFill>
                <a:latin typeface="Kanit Light" pitchFamily="34" charset="0"/>
                <a:ea typeface="Kanit Light" pitchFamily="34" charset="-122"/>
                <a:cs typeface="Kanit Light" pitchFamily="34" charset="-120"/>
              </a:rPr>
              <a:t> ve </a:t>
            </a:r>
            <a:r>
              <a:rPr lang="en-US" sz="4450" dirty="0" err="1">
                <a:solidFill>
                  <a:srgbClr val="272D45"/>
                </a:solidFill>
                <a:latin typeface="Kanit Light" pitchFamily="34" charset="0"/>
                <a:ea typeface="Kanit Light" pitchFamily="34" charset="-122"/>
                <a:cs typeface="Kanit Light" pitchFamily="34" charset="-120"/>
              </a:rPr>
              <a:t>Meslek</a:t>
            </a:r>
            <a:r>
              <a:rPr lang="en-US" sz="4450" dirty="0">
                <a:solidFill>
                  <a:srgbClr val="272D45"/>
                </a:solidFill>
                <a:latin typeface="Kanit Light" pitchFamily="34" charset="0"/>
                <a:ea typeface="Kanit Light" pitchFamily="34" charset="-122"/>
                <a:cs typeface="Kanit Light" pitchFamily="34" charset="-120"/>
              </a:rPr>
              <a:t> </a:t>
            </a:r>
            <a:r>
              <a:rPr lang="en-US" sz="4450" dirty="0" err="1">
                <a:solidFill>
                  <a:srgbClr val="272D45"/>
                </a:solidFill>
                <a:latin typeface="Kanit Light" pitchFamily="34" charset="0"/>
                <a:ea typeface="Kanit Light" pitchFamily="34" charset="-122"/>
                <a:cs typeface="Kanit Light" pitchFamily="34" charset="-120"/>
              </a:rPr>
              <a:t>Tavsiyeleri</a:t>
            </a:r>
            <a:endParaRPr lang="en-US" sz="4450" dirty="0">
              <a:latin typeface="Kanit Light" panose="020B0604020202020204" charset="-34"/>
            </a:endParaRPr>
          </a:p>
        </p:txBody>
      </p:sp>
      <p:sp>
        <p:nvSpPr>
          <p:cNvPr id="4" name="Text 1"/>
          <p:cNvSpPr/>
          <p:nvPr/>
        </p:nvSpPr>
        <p:spPr>
          <a:xfrm>
            <a:off x="6280190" y="5166598"/>
            <a:ext cx="7016829" cy="362903"/>
          </a:xfrm>
          <a:prstGeom prst="rect">
            <a:avLst/>
          </a:prstGeom>
          <a:noFill/>
          <a:ln/>
        </p:spPr>
        <p:txBody>
          <a:bodyPr wrap="none" lIns="0" tIns="0" rIns="0" bIns="0" rtlCol="0" anchor="t"/>
          <a:lstStyle/>
          <a:p>
            <a:pPr marL="0" indent="0">
              <a:lnSpc>
                <a:spcPts val="2850"/>
              </a:lnSpc>
              <a:buNone/>
            </a:pPr>
            <a:endParaRPr lang="en-US" sz="1750">
              <a:latin typeface="Kanit Light" panose="020B0604020202020204" charset="-34"/>
            </a:endParaRPr>
          </a:p>
        </p:txBody>
      </p:sp>
      <p:pic>
        <p:nvPicPr>
          <p:cNvPr id="5" name="Image 1" descr="preencoded.png"/>
          <p:cNvPicPr>
            <a:picLocks noChangeAspect="1"/>
          </p:cNvPicPr>
          <p:nvPr/>
        </p:nvPicPr>
        <p:blipFill>
          <a:blip r:embed="rId4"/>
          <a:stretch>
            <a:fillRect/>
          </a:stretch>
        </p:blipFill>
        <p:spPr>
          <a:xfrm>
            <a:off x="13525500" y="228600"/>
            <a:ext cx="876300" cy="540306"/>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034E7-DF8D-68E0-F055-44CA2526672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5F1CC60-1BEC-713F-A99A-E8C70DBC4968}"/>
              </a:ext>
            </a:extLst>
          </p:cNvPr>
          <p:cNvSpPr/>
          <p:nvPr/>
        </p:nvSpPr>
        <p:spPr>
          <a:xfrm>
            <a:off x="490117" y="383143"/>
            <a:ext cx="10711283"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2.8. Aykırı Değerlerin Tespiti-Kavramsal ve Hesaplama Temeli</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88B2AE24-E6C3-7827-A5D5-4976A950F8D6}"/>
              </a:ext>
            </a:extLst>
          </p:cNvPr>
          <p:cNvPicPr>
            <a:picLocks noChangeAspect="1"/>
          </p:cNvPicPr>
          <p:nvPr/>
        </p:nvPicPr>
        <p:blipFill>
          <a:blip r:embed="rId3"/>
          <a:stretch>
            <a:fillRect/>
          </a:stretch>
        </p:blipFill>
        <p:spPr>
          <a:xfrm>
            <a:off x="13525500" y="228600"/>
            <a:ext cx="876300" cy="540306"/>
          </a:xfrm>
          <a:prstGeom prst="rect">
            <a:avLst/>
          </a:prstGeom>
        </p:spPr>
      </p:pic>
      <p:sp>
        <p:nvSpPr>
          <p:cNvPr id="7" name="Metin kutusu 6">
            <a:extLst>
              <a:ext uri="{FF2B5EF4-FFF2-40B4-BE49-F238E27FC236}">
                <a16:creationId xmlns:a16="http://schemas.microsoft.com/office/drawing/2014/main" id="{62293315-7986-1F5B-5AEA-294F749B7573}"/>
              </a:ext>
            </a:extLst>
          </p:cNvPr>
          <p:cNvSpPr txBox="1"/>
          <p:nvPr/>
        </p:nvSpPr>
        <p:spPr>
          <a:xfrm>
            <a:off x="725713" y="1264467"/>
            <a:ext cx="9056915" cy="461665"/>
          </a:xfrm>
          <a:prstGeom prst="rect">
            <a:avLst/>
          </a:prstGeom>
          <a:noFill/>
        </p:spPr>
        <p:txBody>
          <a:bodyPr wrap="square">
            <a:spAutoFit/>
          </a:bodyPr>
          <a:lstStyle/>
          <a:p>
            <a:r>
              <a:rPr lang="tr-TR" sz="2400" b="1"/>
              <a:t>horsepower </a:t>
            </a:r>
            <a:r>
              <a:rPr lang="tr-TR" sz="2400"/>
              <a:t>= </a:t>
            </a:r>
            <a:r>
              <a:rPr lang="tr-TR" sz="2400" b="1"/>
              <a:t>[50, 55, 60, 65, 70, </a:t>
            </a:r>
            <a:r>
              <a:rPr lang="tr-TR" sz="2400" b="1">
                <a:solidFill>
                  <a:srgbClr val="00A6ED"/>
                </a:solidFill>
              </a:rPr>
              <a:t>75, 80</a:t>
            </a:r>
            <a:r>
              <a:rPr lang="tr-TR" sz="2400" b="1"/>
              <a:t>, 85, 90, 95, 100, </a:t>
            </a:r>
            <a:r>
              <a:rPr lang="tr-TR" sz="2400" b="1">
                <a:solidFill>
                  <a:srgbClr val="FF0000"/>
                </a:solidFill>
              </a:rPr>
              <a:t>150</a:t>
            </a:r>
            <a:r>
              <a:rPr lang="tr-TR" sz="2400" b="1"/>
              <a:t>] </a:t>
            </a:r>
          </a:p>
        </p:txBody>
      </p:sp>
      <p:sp>
        <p:nvSpPr>
          <p:cNvPr id="11" name="Metin kutusu 10">
            <a:extLst>
              <a:ext uri="{FF2B5EF4-FFF2-40B4-BE49-F238E27FC236}">
                <a16:creationId xmlns:a16="http://schemas.microsoft.com/office/drawing/2014/main" id="{77FFD536-00FA-D250-0F79-426D944F1599}"/>
              </a:ext>
            </a:extLst>
          </p:cNvPr>
          <p:cNvSpPr txBox="1"/>
          <p:nvPr/>
        </p:nvSpPr>
        <p:spPr>
          <a:xfrm>
            <a:off x="2641599" y="1718256"/>
            <a:ext cx="7315200" cy="369332"/>
          </a:xfrm>
          <a:prstGeom prst="rect">
            <a:avLst/>
          </a:prstGeom>
          <a:noFill/>
        </p:spPr>
        <p:txBody>
          <a:bodyPr wrap="square">
            <a:spAutoFit/>
          </a:bodyPr>
          <a:lstStyle/>
          <a:p>
            <a:r>
              <a:rPr lang="tr-TR" i="1"/>
              <a:t>Veri seti küçükten büyüğe sıralı halde verilmiştir.</a:t>
            </a:r>
          </a:p>
        </p:txBody>
      </p:sp>
      <p:graphicFrame>
        <p:nvGraphicFramePr>
          <p:cNvPr id="12" name="Tablo 11">
            <a:extLst>
              <a:ext uri="{FF2B5EF4-FFF2-40B4-BE49-F238E27FC236}">
                <a16:creationId xmlns:a16="http://schemas.microsoft.com/office/drawing/2014/main" id="{75999C92-283F-4704-6814-E72360AB21A4}"/>
              </a:ext>
            </a:extLst>
          </p:cNvPr>
          <p:cNvGraphicFramePr>
            <a:graphicFrameLocks noGrp="1"/>
          </p:cNvGraphicFramePr>
          <p:nvPr>
            <p:extLst>
              <p:ext uri="{D42A27DB-BD31-4B8C-83A1-F6EECF244321}">
                <p14:modId xmlns:p14="http://schemas.microsoft.com/office/powerpoint/2010/main" val="4013410049"/>
              </p:ext>
            </p:extLst>
          </p:nvPr>
        </p:nvGraphicFramePr>
        <p:xfrm>
          <a:off x="569168" y="2218313"/>
          <a:ext cx="13791940" cy="5032052"/>
        </p:xfrm>
        <a:graphic>
          <a:graphicData uri="http://schemas.openxmlformats.org/drawingml/2006/table">
            <a:tbl>
              <a:tblPr>
                <a:tableStyleId>{616DA210-FB5B-4158-B5E0-FEB733F419BA}</a:tableStyleId>
              </a:tblPr>
              <a:tblGrid>
                <a:gridCol w="2247424">
                  <a:extLst>
                    <a:ext uri="{9D8B030D-6E8A-4147-A177-3AD203B41FA5}">
                      <a16:colId xmlns:a16="http://schemas.microsoft.com/office/drawing/2014/main" val="1273406578"/>
                    </a:ext>
                  </a:extLst>
                </a:gridCol>
                <a:gridCol w="4648546">
                  <a:extLst>
                    <a:ext uri="{9D8B030D-6E8A-4147-A177-3AD203B41FA5}">
                      <a16:colId xmlns:a16="http://schemas.microsoft.com/office/drawing/2014/main" val="3802414727"/>
                    </a:ext>
                  </a:extLst>
                </a:gridCol>
                <a:gridCol w="5124506">
                  <a:extLst>
                    <a:ext uri="{9D8B030D-6E8A-4147-A177-3AD203B41FA5}">
                      <a16:colId xmlns:a16="http://schemas.microsoft.com/office/drawing/2014/main" val="2220586507"/>
                    </a:ext>
                  </a:extLst>
                </a:gridCol>
                <a:gridCol w="1771464">
                  <a:extLst>
                    <a:ext uri="{9D8B030D-6E8A-4147-A177-3AD203B41FA5}">
                      <a16:colId xmlns:a16="http://schemas.microsoft.com/office/drawing/2014/main" val="1910939276"/>
                    </a:ext>
                  </a:extLst>
                </a:gridCol>
              </a:tblGrid>
              <a:tr h="336365">
                <a:tc>
                  <a:txBody>
                    <a:bodyPr/>
                    <a:lstStyle/>
                    <a:p>
                      <a:r>
                        <a:rPr lang="tr-TR" sz="2000" b="1"/>
                        <a:t>Kavram</a:t>
                      </a:r>
                      <a:endParaRPr lang="tr-TR" sz="2000"/>
                    </a:p>
                  </a:txBody>
                  <a:tcPr anchor="ctr"/>
                </a:tc>
                <a:tc>
                  <a:txBody>
                    <a:bodyPr/>
                    <a:lstStyle/>
                    <a:p>
                      <a:r>
                        <a:rPr lang="tr-TR" sz="2000" b="1"/>
                        <a:t>Açıklama</a:t>
                      </a:r>
                      <a:endParaRPr lang="tr-TR" sz="2000"/>
                    </a:p>
                  </a:txBody>
                  <a:tcPr anchor="ctr"/>
                </a:tc>
                <a:tc>
                  <a:txBody>
                    <a:bodyPr/>
                    <a:lstStyle/>
                    <a:p>
                      <a:r>
                        <a:rPr lang="tr-TR" sz="2000" b="1"/>
                        <a:t>Örnek Hesaplama</a:t>
                      </a:r>
                      <a:endParaRPr lang="tr-TR" sz="2000"/>
                    </a:p>
                  </a:txBody>
                  <a:tcPr anchor="ctr"/>
                </a:tc>
                <a:tc>
                  <a:txBody>
                    <a:bodyPr/>
                    <a:lstStyle/>
                    <a:p>
                      <a:r>
                        <a:rPr lang="tr-TR" sz="2000" b="1"/>
                        <a:t>Sonuç</a:t>
                      </a:r>
                      <a:endParaRPr lang="tr-TR" sz="2000"/>
                    </a:p>
                  </a:txBody>
                  <a:tcPr anchor="ctr"/>
                </a:tc>
                <a:extLst>
                  <a:ext uri="{0D108BD9-81ED-4DB2-BD59-A6C34878D82A}">
                    <a16:rowId xmlns:a16="http://schemas.microsoft.com/office/drawing/2014/main" val="1396731058"/>
                  </a:ext>
                </a:extLst>
              </a:tr>
              <a:tr h="588639">
                <a:tc>
                  <a:txBody>
                    <a:bodyPr/>
                    <a:lstStyle/>
                    <a:p>
                      <a:r>
                        <a:rPr lang="tr-TR" sz="1800" b="1"/>
                        <a:t>Q1 (1. Çeyrek)</a:t>
                      </a:r>
                      <a:endParaRPr lang="tr-TR" sz="1800"/>
                    </a:p>
                  </a:txBody>
                  <a:tcPr anchor="ctr"/>
                </a:tc>
                <a:tc>
                  <a:txBody>
                    <a:bodyPr/>
                    <a:lstStyle/>
                    <a:p>
                      <a:r>
                        <a:rPr lang="tr-TR" sz="1800"/>
                        <a:t>Verinin alt %25’lik kısmını belirleyen sınır</a:t>
                      </a:r>
                    </a:p>
                  </a:txBody>
                  <a:tcPr anchor="ctr"/>
                </a:tc>
                <a:tc>
                  <a:txBody>
                    <a:bodyPr/>
                    <a:lstStyle/>
                    <a:p>
                      <a:r>
                        <a:rPr lang="tr-TR" sz="1800"/>
                        <a:t>İlk 6 değer: [50, 55, 60, 65, 70, 75] </a:t>
                      </a:r>
                    </a:p>
                    <a:p>
                      <a:r>
                        <a:rPr lang="tr-TR" sz="1800"/>
                        <a:t>   </a:t>
                      </a:r>
                      <a:r>
                        <a:rPr lang="tr-TR" sz="1800" b="1"/>
                        <a:t>→ Ortası: (60 + 65) / 2</a:t>
                      </a:r>
                    </a:p>
                  </a:txBody>
                  <a:tcPr anchor="ctr"/>
                </a:tc>
                <a:tc>
                  <a:txBody>
                    <a:bodyPr/>
                    <a:lstStyle/>
                    <a:p>
                      <a:r>
                        <a:rPr lang="tr-TR" sz="1800" b="1"/>
                        <a:t>62.5</a:t>
                      </a:r>
                      <a:endParaRPr lang="tr-TR" sz="1800"/>
                    </a:p>
                  </a:txBody>
                  <a:tcPr anchor="ctr"/>
                </a:tc>
                <a:extLst>
                  <a:ext uri="{0D108BD9-81ED-4DB2-BD59-A6C34878D82A}">
                    <a16:rowId xmlns:a16="http://schemas.microsoft.com/office/drawing/2014/main" val="3424826893"/>
                  </a:ext>
                </a:extLst>
              </a:tr>
              <a:tr h="0">
                <a:tc>
                  <a:txBody>
                    <a:bodyPr/>
                    <a:lstStyle/>
                    <a:p>
                      <a:r>
                        <a:rPr lang="tr-TR" sz="1800" b="1"/>
                        <a:t>Q2 (Medyan)</a:t>
                      </a:r>
                      <a:endParaRPr lang="tr-TR" sz="1800"/>
                    </a:p>
                  </a:txBody>
                  <a:tcPr anchor="ctr"/>
                </a:tc>
                <a:tc>
                  <a:txBody>
                    <a:bodyPr/>
                    <a:lstStyle/>
                    <a:p>
                      <a:r>
                        <a:rPr lang="tr-TR" sz="1800"/>
                        <a:t>Verinin ortanca (%50) değeri</a:t>
                      </a:r>
                    </a:p>
                    <a:p>
                      <a:r>
                        <a:rPr lang="tr-TR"/>
                        <a:t>✅ Etkilenmez </a:t>
                      </a:r>
                      <a:endParaRPr lang="tr-TR" sz="1800"/>
                    </a:p>
                  </a:txBody>
                  <a:tcPr anchor="ctr"/>
                </a:tc>
                <a:tc>
                  <a:txBody>
                    <a:bodyPr/>
                    <a:lstStyle/>
                    <a:p>
                      <a:r>
                        <a:rPr lang="tr-TR" sz="1800"/>
                        <a:t>Ortadaki iki değer: (</a:t>
                      </a:r>
                      <a:r>
                        <a:rPr lang="tr-TR" sz="2000" b="1">
                          <a:solidFill>
                            <a:srgbClr val="00A6ED"/>
                          </a:solidFill>
                        </a:rPr>
                        <a:t>75 + 80) </a:t>
                      </a:r>
                      <a:r>
                        <a:rPr lang="tr-TR" sz="1800"/>
                        <a:t>/ 2</a:t>
                      </a:r>
                    </a:p>
                  </a:txBody>
                  <a:tcPr anchor="ctr"/>
                </a:tc>
                <a:tc>
                  <a:txBody>
                    <a:bodyPr/>
                    <a:lstStyle/>
                    <a:p>
                      <a:r>
                        <a:rPr lang="tr-TR" sz="1800" b="1"/>
                        <a:t>77.5</a:t>
                      </a:r>
                      <a:endParaRPr lang="tr-TR" sz="1800"/>
                    </a:p>
                  </a:txBody>
                  <a:tcPr anchor="ctr"/>
                </a:tc>
                <a:extLst>
                  <a:ext uri="{0D108BD9-81ED-4DB2-BD59-A6C34878D82A}">
                    <a16:rowId xmlns:a16="http://schemas.microsoft.com/office/drawing/2014/main" val="3191943272"/>
                  </a:ext>
                </a:extLst>
              </a:tr>
              <a:tr h="430431">
                <a:tc>
                  <a:txBody>
                    <a:bodyPr/>
                    <a:lstStyle/>
                    <a:p>
                      <a:r>
                        <a:rPr lang="tr-TR" b="1" dirty="0"/>
                        <a:t>Ortalama (Mean)</a:t>
                      </a:r>
                      <a:endParaRPr lang="tr-TR" dirty="0"/>
                    </a:p>
                  </a:txBody>
                  <a:tcPr anchor="ctr"/>
                </a:tc>
                <a:tc>
                  <a:txBody>
                    <a:bodyPr/>
                    <a:lstStyle/>
                    <a:p>
                      <a:r>
                        <a:rPr lang="tr-TR"/>
                        <a:t>Verilerin aritmetik ortalaması</a:t>
                      </a:r>
                    </a:p>
                    <a:p>
                      <a:r>
                        <a:rPr lang="tr-TR"/>
                        <a:t>❌ Etkilenir (</a:t>
                      </a:r>
                      <a:r>
                        <a:rPr lang="tr-TR" sz="2000" b="1">
                          <a:solidFill>
                            <a:srgbClr val="FF0000"/>
                          </a:solidFill>
                        </a:rPr>
                        <a:t>150</a:t>
                      </a:r>
                      <a:r>
                        <a:rPr lang="tr-TR"/>
                        <a:t>)</a:t>
                      </a:r>
                      <a:endParaRPr lang="tr-TR" sz="1800"/>
                    </a:p>
                  </a:txBody>
                  <a:tcPr anchor="ctr"/>
                </a:tc>
                <a:tc>
                  <a:txBody>
                    <a:bodyPr/>
                    <a:lstStyle/>
                    <a:p>
                      <a:r>
                        <a:rPr lang="tr-TR"/>
                        <a:t>(Toplam değerler) / 12 → (1055 / 12)</a:t>
                      </a:r>
                      <a:endParaRPr lang="tr-TR" sz="1800"/>
                    </a:p>
                  </a:txBody>
                  <a:tcPr anchor="ctr"/>
                </a:tc>
                <a:tc>
                  <a:txBody>
                    <a:bodyPr/>
                    <a:lstStyle/>
                    <a:p>
                      <a:r>
                        <a:rPr kumimoji="0" lang="tr-TR" altLang="tr-TR" sz="1800" b="1" i="0" u="none" strike="noStrike" cap="none" normalizeH="0" baseline="0">
                          <a:ln>
                            <a:noFill/>
                          </a:ln>
                          <a:solidFill>
                            <a:schemeClr val="tx1"/>
                          </a:solidFill>
                          <a:effectLst/>
                          <a:latin typeface="Kanit Light" panose="020B0604020202020204" charset="-34"/>
                        </a:rPr>
                        <a:t>87.9</a:t>
                      </a:r>
                      <a:endParaRPr lang="tr-TR" sz="1800" b="1"/>
                    </a:p>
                  </a:txBody>
                  <a:tcPr anchor="ctr"/>
                </a:tc>
                <a:extLst>
                  <a:ext uri="{0D108BD9-81ED-4DB2-BD59-A6C34878D82A}">
                    <a16:rowId xmlns:a16="http://schemas.microsoft.com/office/drawing/2014/main" val="1041522162"/>
                  </a:ext>
                </a:extLst>
              </a:tr>
              <a:tr h="458601">
                <a:tc>
                  <a:txBody>
                    <a:bodyPr/>
                    <a:lstStyle/>
                    <a:p>
                      <a:r>
                        <a:rPr lang="tr-TR" sz="1800" b="1"/>
                        <a:t>Q3 (3. Çeyrek)</a:t>
                      </a:r>
                      <a:endParaRPr lang="tr-TR" sz="1800"/>
                    </a:p>
                  </a:txBody>
                  <a:tcPr anchor="ctr"/>
                </a:tc>
                <a:tc>
                  <a:txBody>
                    <a:bodyPr/>
                    <a:lstStyle/>
                    <a:p>
                      <a:r>
                        <a:rPr lang="tr-TR" sz="1800"/>
                        <a:t>Verinin alt %75’lik kısmının üst sınırı</a:t>
                      </a:r>
                    </a:p>
                  </a:txBody>
                  <a:tcPr anchor="ctr"/>
                </a:tc>
                <a:tc>
                  <a:txBody>
                    <a:bodyPr/>
                    <a:lstStyle/>
                    <a:p>
                      <a:r>
                        <a:rPr lang="es-ES" sz="1800"/>
                        <a:t>Son 6 değer: [80, 85, 90, 95, 100, 150] </a:t>
                      </a:r>
                      <a:endParaRPr lang="tr-TR" sz="1800"/>
                    </a:p>
                    <a:p>
                      <a:r>
                        <a:rPr lang="tr-TR" sz="1800"/>
                        <a:t>    </a:t>
                      </a:r>
                      <a:r>
                        <a:rPr lang="es-ES" sz="1800" b="1"/>
                        <a:t>→ Ortası: (90 + 95) / 2</a:t>
                      </a:r>
                    </a:p>
                  </a:txBody>
                  <a:tcPr anchor="ctr"/>
                </a:tc>
                <a:tc>
                  <a:txBody>
                    <a:bodyPr/>
                    <a:lstStyle/>
                    <a:p>
                      <a:r>
                        <a:rPr lang="tr-TR" sz="1800" b="1"/>
                        <a:t>92.5</a:t>
                      </a:r>
                      <a:endParaRPr lang="tr-TR" sz="1800"/>
                    </a:p>
                  </a:txBody>
                  <a:tcPr anchor="ctr"/>
                </a:tc>
                <a:extLst>
                  <a:ext uri="{0D108BD9-81ED-4DB2-BD59-A6C34878D82A}">
                    <a16:rowId xmlns:a16="http://schemas.microsoft.com/office/drawing/2014/main" val="1663572826"/>
                  </a:ext>
                </a:extLst>
              </a:tr>
              <a:tr h="368612">
                <a:tc>
                  <a:txBody>
                    <a:bodyPr/>
                    <a:lstStyle/>
                    <a:p>
                      <a:r>
                        <a:rPr lang="tr-TR" sz="1800" b="1"/>
                        <a:t>IQR</a:t>
                      </a:r>
                      <a:endParaRPr lang="tr-TR" sz="1800"/>
                    </a:p>
                  </a:txBody>
                  <a:tcPr anchor="ctr"/>
                </a:tc>
                <a:tc>
                  <a:txBody>
                    <a:bodyPr/>
                    <a:lstStyle/>
                    <a:p>
                      <a:r>
                        <a:rPr lang="tr-TR" sz="1800"/>
                        <a:t>Çeyrekler arası açıklık (yayılımı ölçer)</a:t>
                      </a:r>
                    </a:p>
                  </a:txBody>
                  <a:tcPr anchor="ctr"/>
                </a:tc>
                <a:tc>
                  <a:txBody>
                    <a:bodyPr/>
                    <a:lstStyle/>
                    <a:p>
                      <a:r>
                        <a:rPr lang="tr-TR" sz="1800"/>
                        <a:t>Q3 - Q1 → 92.5 - 62.5</a:t>
                      </a:r>
                    </a:p>
                  </a:txBody>
                  <a:tcPr anchor="ctr"/>
                </a:tc>
                <a:tc>
                  <a:txBody>
                    <a:bodyPr/>
                    <a:lstStyle/>
                    <a:p>
                      <a:r>
                        <a:rPr lang="tr-TR" sz="1800" b="1"/>
                        <a:t>30.0</a:t>
                      </a:r>
                      <a:endParaRPr lang="tr-TR" sz="1800"/>
                    </a:p>
                  </a:txBody>
                  <a:tcPr anchor="ctr"/>
                </a:tc>
                <a:extLst>
                  <a:ext uri="{0D108BD9-81ED-4DB2-BD59-A6C34878D82A}">
                    <a16:rowId xmlns:a16="http://schemas.microsoft.com/office/drawing/2014/main" val="1052719254"/>
                  </a:ext>
                </a:extLst>
              </a:tr>
              <a:tr h="336365">
                <a:tc>
                  <a:txBody>
                    <a:bodyPr/>
                    <a:lstStyle/>
                    <a:p>
                      <a:r>
                        <a:rPr lang="tr-TR" sz="1800" b="1"/>
                        <a:t>Alt Sınır</a:t>
                      </a:r>
                      <a:endParaRPr lang="tr-TR" sz="1800"/>
                    </a:p>
                  </a:txBody>
                  <a:tcPr anchor="ctr"/>
                </a:tc>
                <a:tc>
                  <a:txBody>
                    <a:bodyPr/>
                    <a:lstStyle/>
                    <a:p>
                      <a:r>
                        <a:rPr lang="tr-TR" sz="1800"/>
                        <a:t>Aykırı değer tespiti için alt eşik</a:t>
                      </a:r>
                    </a:p>
                  </a:txBody>
                  <a:tcPr anchor="ctr"/>
                </a:tc>
                <a:tc>
                  <a:txBody>
                    <a:bodyPr/>
                    <a:lstStyle/>
                    <a:p>
                      <a:r>
                        <a:rPr lang="fr-FR" sz="1800"/>
                        <a:t>Q1 - 1.5 × IQR → 62.5 - 45.0</a:t>
                      </a:r>
                    </a:p>
                  </a:txBody>
                  <a:tcPr anchor="ctr"/>
                </a:tc>
                <a:tc>
                  <a:txBody>
                    <a:bodyPr/>
                    <a:lstStyle/>
                    <a:p>
                      <a:r>
                        <a:rPr lang="tr-TR" sz="1800" b="1"/>
                        <a:t>17.5</a:t>
                      </a:r>
                      <a:endParaRPr lang="tr-TR" sz="1800"/>
                    </a:p>
                  </a:txBody>
                  <a:tcPr anchor="ctr"/>
                </a:tc>
                <a:extLst>
                  <a:ext uri="{0D108BD9-81ED-4DB2-BD59-A6C34878D82A}">
                    <a16:rowId xmlns:a16="http://schemas.microsoft.com/office/drawing/2014/main" val="1587165083"/>
                  </a:ext>
                </a:extLst>
              </a:tr>
              <a:tr h="336365">
                <a:tc>
                  <a:txBody>
                    <a:bodyPr/>
                    <a:lstStyle/>
                    <a:p>
                      <a:r>
                        <a:rPr lang="tr-TR" sz="1800" b="1"/>
                        <a:t>Üst Sınır</a:t>
                      </a:r>
                      <a:endParaRPr lang="tr-TR" sz="1800"/>
                    </a:p>
                  </a:txBody>
                  <a:tcPr anchor="ctr"/>
                </a:tc>
                <a:tc>
                  <a:txBody>
                    <a:bodyPr/>
                    <a:lstStyle/>
                    <a:p>
                      <a:r>
                        <a:rPr lang="tr-TR" sz="1800"/>
                        <a:t>Aykırı değer tespiti için üst eşik</a:t>
                      </a:r>
                    </a:p>
                  </a:txBody>
                  <a:tcPr anchor="ctr"/>
                </a:tc>
                <a:tc>
                  <a:txBody>
                    <a:bodyPr/>
                    <a:lstStyle/>
                    <a:p>
                      <a:r>
                        <a:rPr lang="fr-FR" sz="1800"/>
                        <a:t>Q3 + 1.5 × IQR → 92.5 + 45.0</a:t>
                      </a:r>
                    </a:p>
                  </a:txBody>
                  <a:tcPr anchor="ctr"/>
                </a:tc>
                <a:tc>
                  <a:txBody>
                    <a:bodyPr/>
                    <a:lstStyle/>
                    <a:p>
                      <a:r>
                        <a:rPr lang="tr-TR" sz="1800" b="1"/>
                        <a:t>137.5</a:t>
                      </a:r>
                      <a:endParaRPr lang="tr-TR" sz="1800"/>
                    </a:p>
                  </a:txBody>
                  <a:tcPr anchor="ctr"/>
                </a:tc>
                <a:extLst>
                  <a:ext uri="{0D108BD9-81ED-4DB2-BD59-A6C34878D82A}">
                    <a16:rowId xmlns:a16="http://schemas.microsoft.com/office/drawing/2014/main" val="115549081"/>
                  </a:ext>
                </a:extLst>
              </a:tr>
              <a:tr h="864190">
                <a:tc>
                  <a:txBody>
                    <a:bodyPr/>
                    <a:lstStyle/>
                    <a:p>
                      <a:r>
                        <a:rPr lang="tr-TR" sz="1800" b="1"/>
                        <a:t>Aykırı Değerler</a:t>
                      </a:r>
                      <a:endParaRPr lang="tr-TR" sz="1800"/>
                    </a:p>
                  </a:txBody>
                  <a:tcPr anchor="ctr"/>
                </a:tc>
                <a:tc>
                  <a:txBody>
                    <a:bodyPr/>
                    <a:lstStyle/>
                    <a:p>
                      <a:r>
                        <a:rPr lang="tr-TR" sz="1800"/>
                        <a:t>Alt &lt; x &lt; Üst dışında kalan değerler → sadece </a:t>
                      </a:r>
                      <a:r>
                        <a:rPr lang="tr-TR" sz="1800" b="1"/>
                        <a:t>150</a:t>
                      </a:r>
                      <a:r>
                        <a:rPr lang="tr-TR" sz="1800"/>
                        <a:t>, çünkü 150 &gt; 137.5</a:t>
                      </a:r>
                    </a:p>
                  </a:txBody>
                  <a:tcPr anchor="ctr"/>
                </a:tc>
                <a:tc>
                  <a:txBody>
                    <a:bodyPr/>
                    <a:lstStyle/>
                    <a:p>
                      <a:r>
                        <a:rPr lang="tr-TR"/>
                        <a:t>❌</a:t>
                      </a:r>
                      <a:r>
                        <a:rPr lang="tr-TR" sz="1800"/>
                        <a:t> </a:t>
                      </a:r>
                      <a:r>
                        <a:rPr lang="tr-TR" sz="2000" b="1">
                          <a:solidFill>
                            <a:schemeClr val="tx1"/>
                          </a:solidFill>
                        </a:rPr>
                        <a:t>150</a:t>
                      </a:r>
                      <a:r>
                        <a:rPr lang="tr-TR" sz="1800">
                          <a:solidFill>
                            <a:schemeClr val="tx1"/>
                          </a:solidFill>
                        </a:rPr>
                        <a:t> </a:t>
                      </a:r>
                      <a:r>
                        <a:rPr lang="tr-TR" sz="1800"/>
                        <a:t>→ aykırı </a:t>
                      </a:r>
                      <a:br>
                        <a:rPr lang="tr-TR" sz="1800"/>
                      </a:br>
                      <a:r>
                        <a:rPr lang="tr-TR" sz="1800"/>
                        <a:t>150, tüm diğer değerlerden farklı şekilde yüksektir, bu nedenle istatistiksel olarak aykırı kabul edilir.</a:t>
                      </a:r>
                    </a:p>
                  </a:txBody>
                  <a:tcPr anchor="ctr"/>
                </a:tc>
                <a:tc>
                  <a:txBody>
                    <a:bodyPr/>
                    <a:lstStyle/>
                    <a:p>
                      <a:r>
                        <a:rPr lang="tr-TR"/>
                        <a:t>❌</a:t>
                      </a:r>
                      <a:r>
                        <a:rPr lang="tr-TR" sz="1800"/>
                        <a:t> </a:t>
                      </a:r>
                      <a:r>
                        <a:rPr lang="tr-TR" sz="2000" b="1">
                          <a:solidFill>
                            <a:srgbClr val="FF0000"/>
                          </a:solidFill>
                        </a:rPr>
                        <a:t>150</a:t>
                      </a:r>
                      <a:endParaRPr lang="tr-TR" sz="1800">
                        <a:solidFill>
                          <a:srgbClr val="FF0000"/>
                        </a:solidFill>
                      </a:endParaRPr>
                    </a:p>
                  </a:txBody>
                  <a:tcPr anchor="ctr"/>
                </a:tc>
                <a:extLst>
                  <a:ext uri="{0D108BD9-81ED-4DB2-BD59-A6C34878D82A}">
                    <a16:rowId xmlns:a16="http://schemas.microsoft.com/office/drawing/2014/main" val="3675685741"/>
                  </a:ext>
                </a:extLst>
              </a:tr>
            </a:tbl>
          </a:graphicData>
        </a:graphic>
      </p:graphicFrame>
      <p:sp>
        <p:nvSpPr>
          <p:cNvPr id="3" name="Rectangle 1">
            <a:extLst>
              <a:ext uri="{FF2B5EF4-FFF2-40B4-BE49-F238E27FC236}">
                <a16:creationId xmlns:a16="http://schemas.microsoft.com/office/drawing/2014/main" id="{4BA7240C-F1E6-1DE4-E58A-993FED9A14BF}"/>
              </a:ext>
            </a:extLst>
          </p:cNvPr>
          <p:cNvSpPr>
            <a:spLocks noChangeArrowheads="1"/>
          </p:cNvSpPr>
          <p:nvPr/>
        </p:nvSpPr>
        <p:spPr bwMode="auto">
          <a:xfrm>
            <a:off x="9956799" y="1286719"/>
            <a:ext cx="31181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tr-TR" altLang="tr-TR" sz="2400" b="0" i="0" u="none" strike="noStrike" cap="none" normalizeH="0" baseline="0">
                <a:ln>
                  <a:noFill/>
                </a:ln>
                <a:solidFill>
                  <a:schemeClr val="tx1"/>
                </a:solidFill>
                <a:effectLst/>
                <a:latin typeface="Kanit Light" panose="020B0604020202020204" charset="-34"/>
              </a:rPr>
              <a:t>Ortalama = </a:t>
            </a:r>
            <a:r>
              <a:rPr kumimoji="0" lang="tr-TR" altLang="tr-TR" sz="1600" b="0" i="0" u="none" strike="noStrike" cap="none" normalizeH="0" baseline="0">
                <a:ln>
                  <a:noFill/>
                </a:ln>
                <a:solidFill>
                  <a:schemeClr val="tx1"/>
                </a:solidFill>
                <a:effectLst/>
                <a:latin typeface="Kanit Light" panose="020B0604020202020204" charset="-34"/>
              </a:rPr>
              <a:t>1055 / 12 = </a:t>
            </a:r>
            <a:r>
              <a:rPr kumimoji="0" lang="tr-TR" altLang="tr-TR" sz="1600" b="1" i="0" u="none" strike="noStrike" cap="none" normalizeH="0" baseline="0">
                <a:ln>
                  <a:noFill/>
                </a:ln>
                <a:solidFill>
                  <a:schemeClr val="tx1"/>
                </a:solidFill>
                <a:effectLst/>
                <a:latin typeface="Kanit Light" panose="020B0604020202020204" charset="-34"/>
              </a:rPr>
              <a:t>87.9</a:t>
            </a:r>
            <a:endParaRPr kumimoji="0" lang="tr-TR" altLang="tr-TR" sz="2400" b="0" i="0" u="none" strike="noStrike" cap="none" normalizeH="0" baseline="0">
              <a:ln>
                <a:noFill/>
              </a:ln>
              <a:solidFill>
                <a:schemeClr val="tx1"/>
              </a:solidFill>
              <a:effectLst/>
              <a:latin typeface="Kanit Light" panose="020B0604020202020204" charset="-34"/>
            </a:endParaRPr>
          </a:p>
        </p:txBody>
      </p:sp>
    </p:spTree>
    <p:extLst>
      <p:ext uri="{BB962C8B-B14F-4D97-AF65-F5344CB8AC3E}">
        <p14:creationId xmlns:p14="http://schemas.microsoft.com/office/powerpoint/2010/main" val="3482965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0F34B-BA5C-5D01-25A2-4FF3FD38D22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FD7D980-5CF2-20C7-E788-8DD670100ADC}"/>
              </a:ext>
            </a:extLst>
          </p:cNvPr>
          <p:cNvSpPr/>
          <p:nvPr/>
        </p:nvSpPr>
        <p:spPr>
          <a:xfrm>
            <a:off x="490117" y="383143"/>
            <a:ext cx="10711283"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2.8. Aykırı Değer Sınırlarının Hesaplanması (Alt/Üst Sınır)”</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D9FC48EE-7ECC-742B-CC5E-7724C1A9E5BD}"/>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Metin kutusu 4">
            <a:extLst>
              <a:ext uri="{FF2B5EF4-FFF2-40B4-BE49-F238E27FC236}">
                <a16:creationId xmlns:a16="http://schemas.microsoft.com/office/drawing/2014/main" id="{DF1356E5-955F-ABF2-8D6E-5FD0C80A5E63}"/>
              </a:ext>
            </a:extLst>
          </p:cNvPr>
          <p:cNvSpPr txBox="1"/>
          <p:nvPr/>
        </p:nvSpPr>
        <p:spPr>
          <a:xfrm>
            <a:off x="490116" y="1112414"/>
            <a:ext cx="13416383" cy="1200329"/>
          </a:xfrm>
          <a:prstGeom prst="rect">
            <a:avLst/>
          </a:prstGeom>
          <a:noFill/>
        </p:spPr>
        <p:txBody>
          <a:bodyPr wrap="square">
            <a:spAutoFit/>
          </a:bodyPr>
          <a:lstStyle/>
          <a:p>
            <a:pPr algn="just"/>
            <a:r>
              <a:rPr lang="tr-TR">
                <a:latin typeface="Kanit Light" panose="020B0604020202020204" charset="-34"/>
              </a:rPr>
              <a:t>Aykırı değerler veride diğerlerine göre daha uzak bir noktada olan veri noktalarına verilen isimdir. Aykırı değerler, veri görselleştirme bölümünde de bahsedildiği gibi saçılım diyagramı ve kutu grafiği ile tespit edilebilir. Bu bölümde verilen örnekte, </a:t>
            </a:r>
            <a:r>
              <a:rPr lang="tr-TR" b="1" err="1">
                <a:latin typeface="Kanit Light" panose="020B0604020202020204" charset="-34"/>
              </a:rPr>
              <a:t>horsepower</a:t>
            </a:r>
            <a:r>
              <a:rPr lang="tr-TR">
                <a:latin typeface="Kanit Light" panose="020B0604020202020204" charset="-34"/>
              </a:rPr>
              <a:t> niteliğine ait aykırı değerler kutu grafiğine ilişkin temel istatistiksel değerler yardımı ile elde edilmiştir. İki farklı yol sunulmaktadır. </a:t>
            </a:r>
          </a:p>
        </p:txBody>
      </p:sp>
      <p:sp>
        <p:nvSpPr>
          <p:cNvPr id="9" name="Metin kutusu 8">
            <a:extLst>
              <a:ext uri="{FF2B5EF4-FFF2-40B4-BE49-F238E27FC236}">
                <a16:creationId xmlns:a16="http://schemas.microsoft.com/office/drawing/2014/main" id="{275B507A-9B51-F087-DB88-5B665F5523A2}"/>
              </a:ext>
            </a:extLst>
          </p:cNvPr>
          <p:cNvSpPr txBox="1"/>
          <p:nvPr/>
        </p:nvSpPr>
        <p:spPr>
          <a:xfrm>
            <a:off x="547267" y="2270489"/>
            <a:ext cx="13416383" cy="2031325"/>
          </a:xfrm>
          <a:prstGeom prst="rect">
            <a:avLst/>
          </a:prstGeom>
          <a:noFill/>
        </p:spPr>
        <p:txBody>
          <a:bodyPr wrap="square">
            <a:spAutoFit/>
          </a:bodyPr>
          <a:lstStyle/>
          <a:p>
            <a:r>
              <a:rPr lang="tr-TR" b="1">
                <a:latin typeface="Kanit Light" panose="020B0604020202020204" charset="-34"/>
              </a:rPr>
              <a:t>horsepower</a:t>
            </a:r>
            <a:r>
              <a:rPr lang="tr-TR">
                <a:latin typeface="Kanit Light" panose="020B0604020202020204" charset="-34"/>
              </a:rPr>
              <a:t> niteliğine ait aykırı değerler kutu grafiğinin de çiziminde kullanılan çeyrekler arası aralık (Inter </a:t>
            </a:r>
            <a:r>
              <a:rPr lang="tr-TR" err="1">
                <a:latin typeface="Kanit Light" panose="020B0604020202020204" charset="-34"/>
              </a:rPr>
              <a:t>Quartile</a:t>
            </a:r>
            <a:r>
              <a:rPr lang="tr-TR">
                <a:latin typeface="Kanit Light" panose="020B0604020202020204" charset="-34"/>
              </a:rPr>
              <a:t> </a:t>
            </a:r>
            <a:r>
              <a:rPr lang="tr-TR" err="1">
                <a:latin typeface="Kanit Light" panose="020B0604020202020204" charset="-34"/>
              </a:rPr>
              <a:t>Range</a:t>
            </a:r>
            <a:r>
              <a:rPr lang="tr-TR">
                <a:latin typeface="Kanit Light" panose="020B0604020202020204" charset="-34"/>
              </a:rPr>
              <a:t> - IQR) hesaplamadan faydalanılarak tespit edilecektir. </a:t>
            </a:r>
          </a:p>
          <a:p>
            <a:endParaRPr lang="tr-TR">
              <a:latin typeface="Kanit Light" panose="020B0604020202020204" charset="-34"/>
            </a:endParaRPr>
          </a:p>
          <a:p>
            <a:r>
              <a:rPr lang="tr-TR">
                <a:latin typeface="Kanit Light" panose="020B0604020202020204" charset="-34"/>
              </a:rPr>
              <a:t>Bunun için 1. </a:t>
            </a:r>
            <a:r>
              <a:rPr lang="tr-TR" err="1">
                <a:latin typeface="Kanit Light" panose="020B0604020202020204" charset="-34"/>
              </a:rPr>
              <a:t>kartil</a:t>
            </a:r>
            <a:r>
              <a:rPr lang="tr-TR">
                <a:latin typeface="Kanit Light" panose="020B0604020202020204" charset="-34"/>
              </a:rPr>
              <a:t> ve 3. </a:t>
            </a:r>
            <a:r>
              <a:rPr lang="tr-TR" err="1">
                <a:latin typeface="Kanit Light" panose="020B0604020202020204" charset="-34"/>
              </a:rPr>
              <a:t>kartil</a:t>
            </a:r>
            <a:r>
              <a:rPr lang="tr-TR">
                <a:latin typeface="Kanit Light" panose="020B0604020202020204" charset="-34"/>
              </a:rPr>
              <a:t> değerleri </a:t>
            </a:r>
            <a:r>
              <a:rPr lang="tr-TR" b="1">
                <a:latin typeface="Kanit Light" panose="020B0604020202020204" charset="-34"/>
              </a:rPr>
              <a:t>(q1 ve q2) </a:t>
            </a:r>
            <a:r>
              <a:rPr lang="tr-TR">
                <a:latin typeface="Kanit Light" panose="020B0604020202020204" charset="-34"/>
              </a:rPr>
              <a:t>ile çeyrekler arası aralık</a:t>
            </a:r>
            <a:r>
              <a:rPr lang="tr-TR" b="1">
                <a:latin typeface="Kanit Light" panose="020B0604020202020204" charset="-34"/>
              </a:rPr>
              <a:t> (IQR) </a:t>
            </a:r>
            <a:r>
              <a:rPr lang="tr-TR">
                <a:latin typeface="Kanit Light" panose="020B0604020202020204" charset="-34"/>
              </a:rPr>
              <a:t>hesaplanmıştır. </a:t>
            </a:r>
          </a:p>
          <a:p>
            <a:r>
              <a:rPr lang="tr-TR">
                <a:latin typeface="Kanit Light" panose="020B0604020202020204" charset="-34"/>
              </a:rPr>
              <a:t>Buradan hareketle, </a:t>
            </a:r>
          </a:p>
          <a:p>
            <a:r>
              <a:rPr lang="tr-TR">
                <a:latin typeface="Kanit Light" panose="020B0604020202020204" charset="-34"/>
              </a:rPr>
              <a:t>1. </a:t>
            </a:r>
            <a:r>
              <a:rPr lang="tr-TR" err="1">
                <a:latin typeface="Kanit Light" panose="020B0604020202020204" charset="-34"/>
              </a:rPr>
              <a:t>kartilin</a:t>
            </a:r>
            <a:r>
              <a:rPr lang="tr-TR">
                <a:latin typeface="Kanit Light" panose="020B0604020202020204" charset="-34"/>
              </a:rPr>
              <a:t> bir buçuk IQR katı aşağı noktası alt </a:t>
            </a:r>
            <a:r>
              <a:rPr lang="tr-TR" b="1">
                <a:latin typeface="Kanit Light" panose="020B0604020202020204" charset="-34"/>
              </a:rPr>
              <a:t>(alt) </a:t>
            </a:r>
            <a:r>
              <a:rPr lang="tr-TR">
                <a:latin typeface="Kanit Light" panose="020B0604020202020204" charset="-34"/>
              </a:rPr>
              <a:t>sınır;</a:t>
            </a:r>
          </a:p>
          <a:p>
            <a:r>
              <a:rPr lang="tr-TR">
                <a:latin typeface="Kanit Light" panose="020B0604020202020204" charset="-34"/>
              </a:rPr>
              <a:t>3. </a:t>
            </a:r>
            <a:r>
              <a:rPr lang="tr-TR" err="1">
                <a:latin typeface="Kanit Light" panose="020B0604020202020204" charset="-34"/>
              </a:rPr>
              <a:t>kartilin</a:t>
            </a:r>
            <a:r>
              <a:rPr lang="tr-TR">
                <a:latin typeface="Kanit Light" panose="020B0604020202020204" charset="-34"/>
              </a:rPr>
              <a:t> bir buçuk IQR katı yukarı noktası üst </a:t>
            </a:r>
            <a:r>
              <a:rPr lang="tr-TR" b="1">
                <a:latin typeface="Kanit Light" panose="020B0604020202020204" charset="-34"/>
              </a:rPr>
              <a:t>(</a:t>
            </a:r>
            <a:r>
              <a:rPr lang="tr-TR" b="1" err="1">
                <a:latin typeface="Kanit Light" panose="020B0604020202020204" charset="-34"/>
              </a:rPr>
              <a:t>ust</a:t>
            </a:r>
            <a:r>
              <a:rPr lang="tr-TR">
                <a:latin typeface="Kanit Light" panose="020B0604020202020204" charset="-34"/>
              </a:rPr>
              <a:t>) sınır olarak belirlenmiştir.</a:t>
            </a:r>
          </a:p>
        </p:txBody>
      </p:sp>
      <p:pic>
        <p:nvPicPr>
          <p:cNvPr id="4" name="Resim 3">
            <a:extLst>
              <a:ext uri="{FF2B5EF4-FFF2-40B4-BE49-F238E27FC236}">
                <a16:creationId xmlns:a16="http://schemas.microsoft.com/office/drawing/2014/main" id="{EB794632-2FCB-7070-C670-6424E1499442}"/>
              </a:ext>
            </a:extLst>
          </p:cNvPr>
          <p:cNvPicPr>
            <a:picLocks noChangeAspect="1"/>
          </p:cNvPicPr>
          <p:nvPr/>
        </p:nvPicPr>
        <p:blipFill>
          <a:blip r:embed="rId4"/>
          <a:srcRect l="2238"/>
          <a:stretch/>
        </p:blipFill>
        <p:spPr>
          <a:xfrm>
            <a:off x="490116" y="4301814"/>
            <a:ext cx="7987133" cy="3553659"/>
          </a:xfrm>
          <a:prstGeom prst="rect">
            <a:avLst/>
          </a:prstGeom>
        </p:spPr>
      </p:pic>
    </p:spTree>
    <p:extLst>
      <p:ext uri="{BB962C8B-B14F-4D97-AF65-F5344CB8AC3E}">
        <p14:creationId xmlns:p14="http://schemas.microsoft.com/office/powerpoint/2010/main" val="3958182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4A37F-9418-5616-A9B5-674EC4D7DFF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DE5E2D4-345A-80C4-9268-59063872556F}"/>
              </a:ext>
            </a:extLst>
          </p:cNvPr>
          <p:cNvSpPr/>
          <p:nvPr/>
        </p:nvSpPr>
        <p:spPr>
          <a:xfrm>
            <a:off x="490117" y="383143"/>
            <a:ext cx="10711283"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2.8. Aykırı Değerlerin İndekslerle Belirlenmesi”</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893D332C-815C-90B1-E593-D262167E121C}"/>
              </a:ext>
            </a:extLst>
          </p:cNvPr>
          <p:cNvPicPr>
            <a:picLocks noChangeAspect="1"/>
          </p:cNvPicPr>
          <p:nvPr/>
        </p:nvPicPr>
        <p:blipFill>
          <a:blip r:embed="rId3"/>
          <a:stretch>
            <a:fillRect/>
          </a:stretch>
        </p:blipFill>
        <p:spPr>
          <a:xfrm>
            <a:off x="13525500" y="228600"/>
            <a:ext cx="876300" cy="540306"/>
          </a:xfrm>
          <a:prstGeom prst="rect">
            <a:avLst/>
          </a:prstGeom>
        </p:spPr>
      </p:pic>
      <p:pic>
        <p:nvPicPr>
          <p:cNvPr id="7" name="Resim 6">
            <a:extLst>
              <a:ext uri="{FF2B5EF4-FFF2-40B4-BE49-F238E27FC236}">
                <a16:creationId xmlns:a16="http://schemas.microsoft.com/office/drawing/2014/main" id="{17883E1A-23C9-BD3F-060C-DBE54B3C4D8F}"/>
              </a:ext>
            </a:extLst>
          </p:cNvPr>
          <p:cNvPicPr>
            <a:picLocks noChangeAspect="1"/>
          </p:cNvPicPr>
          <p:nvPr/>
        </p:nvPicPr>
        <p:blipFill>
          <a:blip r:embed="rId4"/>
          <a:srcRect l="6851" r="11023"/>
          <a:stretch/>
        </p:blipFill>
        <p:spPr>
          <a:xfrm>
            <a:off x="783844" y="3367721"/>
            <a:ext cx="10123827" cy="3739557"/>
          </a:xfrm>
          <a:prstGeom prst="rect">
            <a:avLst/>
          </a:prstGeom>
        </p:spPr>
      </p:pic>
      <p:pic>
        <p:nvPicPr>
          <p:cNvPr id="10" name="Resim 9">
            <a:extLst>
              <a:ext uri="{FF2B5EF4-FFF2-40B4-BE49-F238E27FC236}">
                <a16:creationId xmlns:a16="http://schemas.microsoft.com/office/drawing/2014/main" id="{29084A43-CFB9-AF38-F2C2-7D44386C0371}"/>
              </a:ext>
            </a:extLst>
          </p:cNvPr>
          <p:cNvPicPr>
            <a:picLocks noChangeAspect="1"/>
          </p:cNvPicPr>
          <p:nvPr/>
        </p:nvPicPr>
        <p:blipFill>
          <a:blip r:embed="rId5"/>
          <a:stretch>
            <a:fillRect/>
          </a:stretch>
        </p:blipFill>
        <p:spPr>
          <a:xfrm>
            <a:off x="9030392" y="4722179"/>
            <a:ext cx="3961708" cy="2834482"/>
          </a:xfrm>
          <a:prstGeom prst="rect">
            <a:avLst/>
          </a:prstGeom>
        </p:spPr>
      </p:pic>
      <p:sp>
        <p:nvSpPr>
          <p:cNvPr id="12" name="Metin kutusu 11">
            <a:extLst>
              <a:ext uri="{FF2B5EF4-FFF2-40B4-BE49-F238E27FC236}">
                <a16:creationId xmlns:a16="http://schemas.microsoft.com/office/drawing/2014/main" id="{E3695A86-285B-C5FD-E50E-2B0BB873B3C9}"/>
              </a:ext>
            </a:extLst>
          </p:cNvPr>
          <p:cNvSpPr txBox="1"/>
          <p:nvPr/>
        </p:nvSpPr>
        <p:spPr>
          <a:xfrm>
            <a:off x="673099" y="1162962"/>
            <a:ext cx="12956483" cy="203132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tr-TR">
                <a:latin typeface="Kanit Light" panose="020B0604020202020204" charset="-34"/>
              </a:rPr>
              <a:t>Bu adımda, önceden hesaplanan alt ve üst sınır değerlerine göre veri setindeki aykırı değerlerin hangi satırlarda yer aldığı ve bu değerlere karşılık gelen 'horsepower' değerlerinin neler olduğu tespit edilmiştir. </a:t>
            </a:r>
          </a:p>
          <a:p>
            <a:pPr marL="0" marR="0" lvl="0" indent="0" algn="l" defTabSz="914400" rtl="0" eaLnBrk="0" fontAlgn="base" latinLnBrk="0" hangingPunct="0">
              <a:lnSpc>
                <a:spcPct val="100000"/>
              </a:lnSpc>
              <a:spcBef>
                <a:spcPct val="0"/>
              </a:spcBef>
              <a:spcAft>
                <a:spcPct val="0"/>
              </a:spcAft>
              <a:buClrTx/>
              <a:buSzTx/>
              <a:buFontTx/>
              <a:buNone/>
              <a:tabLst/>
            </a:pPr>
            <a:endParaRPr lang="tr-TR" altLang="tr-TR">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None/>
              <a:tabLst/>
            </a:pPr>
            <a:r>
              <a:rPr lang="tr-TR" altLang="tr-TR">
                <a:latin typeface="Kanit Light" panose="020B0604020202020204" charset="-34"/>
              </a:rPr>
              <a:t>np.where(...) fonksiyonu ile:</a:t>
            </a:r>
          </a:p>
          <a:p>
            <a:pPr marL="0" marR="0" lvl="0" indent="0" algn="l" defTabSz="914400" rtl="0" eaLnBrk="0" fontAlgn="base" latinLnBrk="0" hangingPunct="0">
              <a:lnSpc>
                <a:spcPct val="100000"/>
              </a:lnSpc>
              <a:spcBef>
                <a:spcPct val="0"/>
              </a:spcBef>
              <a:spcAft>
                <a:spcPct val="0"/>
              </a:spcAft>
              <a:buClrTx/>
              <a:buSzTx/>
              <a:buFontTx/>
              <a:buChar char="•"/>
              <a:tabLst/>
            </a:pPr>
            <a:r>
              <a:rPr lang="tr-TR" altLang="tr-TR">
                <a:latin typeface="Kanit Light" panose="020B0604020202020204" charset="-34"/>
              </a:rPr>
              <a:t>Üst sınırın üzerindeki değerlerin indeksleri ust_aykiriDegerInd olarak bulunmuştur.</a:t>
            </a:r>
          </a:p>
          <a:p>
            <a:pPr marL="0" marR="0" lvl="0" indent="0" algn="l" defTabSz="914400" rtl="0" eaLnBrk="0" fontAlgn="base" latinLnBrk="0" hangingPunct="0">
              <a:lnSpc>
                <a:spcPct val="100000"/>
              </a:lnSpc>
              <a:spcBef>
                <a:spcPct val="0"/>
              </a:spcBef>
              <a:spcAft>
                <a:spcPct val="0"/>
              </a:spcAft>
              <a:buClrTx/>
              <a:buSzTx/>
              <a:buFontTx/>
              <a:buChar char="•"/>
              <a:tabLst/>
            </a:pPr>
            <a:r>
              <a:rPr lang="tr-TR" altLang="tr-TR">
                <a:latin typeface="Kanit Light" panose="020B0604020202020204" charset="-34"/>
              </a:rPr>
              <a:t>Alt sınırın altındaki değerlerin indeksleri alt_aykiriDegerInd olarak bulunmuştur.</a:t>
            </a:r>
          </a:p>
          <a:p>
            <a:endParaRPr lang="tr-TR">
              <a:latin typeface="Kanit Light" panose="020B0604020202020204" charset="-34"/>
            </a:endParaRPr>
          </a:p>
        </p:txBody>
      </p:sp>
    </p:spTree>
    <p:extLst>
      <p:ext uri="{BB962C8B-B14F-4D97-AF65-F5344CB8AC3E}">
        <p14:creationId xmlns:p14="http://schemas.microsoft.com/office/powerpoint/2010/main" val="144299119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BF989-C165-C8B9-19C5-AD9F1EABF80B}"/>
            </a:ext>
          </a:extLst>
        </p:cNvPr>
        <p:cNvGrpSpPr/>
        <p:nvPr/>
      </p:nvGrpSpPr>
      <p:grpSpPr>
        <a:xfrm>
          <a:off x="0" y="0"/>
          <a:ext cx="0" cy="0"/>
          <a:chOff x="0" y="0"/>
          <a:chExt cx="0" cy="0"/>
        </a:xfrm>
      </p:grpSpPr>
      <p:pic>
        <p:nvPicPr>
          <p:cNvPr id="59" name="Resim 58">
            <a:extLst>
              <a:ext uri="{FF2B5EF4-FFF2-40B4-BE49-F238E27FC236}">
                <a16:creationId xmlns:a16="http://schemas.microsoft.com/office/drawing/2014/main" id="{4A5F1446-8184-BFB0-7177-114DE4D68FF6}"/>
              </a:ext>
            </a:extLst>
          </p:cNvPr>
          <p:cNvPicPr>
            <a:picLocks noChangeAspect="1"/>
          </p:cNvPicPr>
          <p:nvPr/>
        </p:nvPicPr>
        <p:blipFill>
          <a:blip r:embed="rId3"/>
          <a:stretch>
            <a:fillRect/>
          </a:stretch>
        </p:blipFill>
        <p:spPr>
          <a:xfrm>
            <a:off x="0" y="1662983"/>
            <a:ext cx="8105775" cy="5534025"/>
          </a:xfrm>
          <a:prstGeom prst="rect">
            <a:avLst/>
          </a:prstGeom>
        </p:spPr>
      </p:pic>
      <p:sp>
        <p:nvSpPr>
          <p:cNvPr id="2" name="Text 0">
            <a:extLst>
              <a:ext uri="{FF2B5EF4-FFF2-40B4-BE49-F238E27FC236}">
                <a16:creationId xmlns:a16="http://schemas.microsoft.com/office/drawing/2014/main" id="{BD83BB81-09FA-F929-AABF-4967DF823299}"/>
              </a:ext>
            </a:extLst>
          </p:cNvPr>
          <p:cNvSpPr/>
          <p:nvPr/>
        </p:nvSpPr>
        <p:spPr>
          <a:xfrm>
            <a:off x="490117" y="383143"/>
            <a:ext cx="10711283"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2.8. Aykırı Değerlerin Tespiti</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E0E6C2D9-3DDE-799B-5D23-4C5C86AB9573}"/>
              </a:ext>
            </a:extLst>
          </p:cNvPr>
          <p:cNvPicPr>
            <a:picLocks noChangeAspect="1"/>
          </p:cNvPicPr>
          <p:nvPr/>
        </p:nvPicPr>
        <p:blipFill>
          <a:blip r:embed="rId4"/>
          <a:stretch>
            <a:fillRect/>
          </a:stretch>
        </p:blipFill>
        <p:spPr>
          <a:xfrm>
            <a:off x="13525500" y="228600"/>
            <a:ext cx="876300" cy="540306"/>
          </a:xfrm>
          <a:prstGeom prst="rect">
            <a:avLst/>
          </a:prstGeom>
        </p:spPr>
      </p:pic>
      <p:sp>
        <p:nvSpPr>
          <p:cNvPr id="11" name="Rectangle 2">
            <a:extLst>
              <a:ext uri="{FF2B5EF4-FFF2-40B4-BE49-F238E27FC236}">
                <a16:creationId xmlns:a16="http://schemas.microsoft.com/office/drawing/2014/main" id="{A741ADA1-FD7D-C25A-95F9-7A7E8C4192D3}"/>
              </a:ext>
            </a:extLst>
          </p:cNvPr>
          <p:cNvSpPr>
            <a:spLocks noChangeArrowheads="1"/>
          </p:cNvSpPr>
          <p:nvPr/>
        </p:nvSpPr>
        <p:spPr bwMode="auto">
          <a:xfrm>
            <a:off x="8105775" y="5258388"/>
            <a:ext cx="47179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tr-TR" altLang="tr-TR" sz="1400" i="0" u="none" strike="noStrike" cap="none" normalizeH="0" baseline="0">
                <a:ln>
                  <a:noFill/>
                </a:ln>
                <a:solidFill>
                  <a:srgbClr val="0070C0"/>
                </a:solidFill>
                <a:effectLst/>
                <a:latin typeface="Kanit Light" panose="020B0604020202020204" charset="-34"/>
                <a:cs typeface="Kanit Light" panose="020B0604020202020204" charset="-34"/>
              </a:rPr>
              <a:t>Q1 (alt çeyrek):</a:t>
            </a:r>
            <a:r>
              <a:rPr lang="tr-TR" sz="1400">
                <a:solidFill>
                  <a:srgbClr val="0070C0"/>
                </a:solidFill>
                <a:latin typeface="Kanit Light" panose="020B0604020202020204" charset="-34"/>
                <a:cs typeface="Kanit Light" panose="020B0604020202020204" charset="-34"/>
              </a:rPr>
              <a:t>76.00</a:t>
            </a:r>
            <a:r>
              <a:rPr kumimoji="0" lang="tr-TR" altLang="tr-TR" sz="1400" i="0" u="none" strike="noStrike" cap="none" normalizeH="0" baseline="0">
                <a:ln>
                  <a:noFill/>
                </a:ln>
                <a:solidFill>
                  <a:srgbClr val="0070C0"/>
                </a:solidFill>
                <a:effectLst/>
                <a:latin typeface="Kanit Light" panose="020B0604020202020204" charset="-34"/>
                <a:cs typeface="Kanit Light" panose="020B0604020202020204" charset="-34"/>
              </a:rPr>
              <a:t>  </a:t>
            </a:r>
            <a:r>
              <a:rPr kumimoji="0" lang="tr-TR" altLang="tr-TR" sz="1400" b="0" i="0" u="none" strike="noStrike" cap="none" normalizeH="0" baseline="0">
                <a:ln>
                  <a:noFill/>
                </a:ln>
                <a:solidFill>
                  <a:schemeClr val="tx1"/>
                </a:solidFill>
                <a:effectLst/>
                <a:latin typeface="Kanit Light" panose="020B0604020202020204" charset="-34"/>
                <a:cs typeface="Kanit Light" panose="020B0604020202020204" charset="-34"/>
              </a:rPr>
              <a:t>→ Verilerin %25’i bu değerin altında.</a:t>
            </a:r>
          </a:p>
        </p:txBody>
      </p:sp>
      <p:sp>
        <p:nvSpPr>
          <p:cNvPr id="13" name="Metin kutusu 12">
            <a:extLst>
              <a:ext uri="{FF2B5EF4-FFF2-40B4-BE49-F238E27FC236}">
                <a16:creationId xmlns:a16="http://schemas.microsoft.com/office/drawing/2014/main" id="{F3B29ED2-60FF-0341-C4B8-807CDAA280A3}"/>
              </a:ext>
            </a:extLst>
          </p:cNvPr>
          <p:cNvSpPr txBox="1"/>
          <p:nvPr/>
        </p:nvSpPr>
        <p:spPr>
          <a:xfrm>
            <a:off x="8105775" y="4201342"/>
            <a:ext cx="4972767"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tr-TR" altLang="tr-TR" sz="1400" i="0" u="none" strike="noStrike" cap="none" normalizeH="0" baseline="0">
                <a:ln>
                  <a:noFill/>
                </a:ln>
                <a:solidFill>
                  <a:srgbClr val="0070C0"/>
                </a:solidFill>
                <a:effectLst/>
                <a:latin typeface="Kanit Light" panose="020B0604020202020204" charset="-34"/>
                <a:cs typeface="Kanit Light" panose="020B0604020202020204" charset="-34"/>
              </a:rPr>
              <a:t>Q3 (üst çeyrek): 125.00</a:t>
            </a:r>
            <a:r>
              <a:rPr kumimoji="0" lang="tr-TR" altLang="tr-TR" sz="1400" i="0" u="none" strike="noStrike" cap="none" normalizeH="0" baseline="0">
                <a:ln>
                  <a:noFill/>
                </a:ln>
                <a:solidFill>
                  <a:schemeClr val="tx1"/>
                </a:solidFill>
                <a:effectLst/>
                <a:latin typeface="Kanit Light" panose="020B0604020202020204" charset="-34"/>
                <a:cs typeface="Kanit Light" panose="020B0604020202020204" charset="-34"/>
              </a:rPr>
              <a:t> </a:t>
            </a:r>
            <a:r>
              <a:rPr kumimoji="0" lang="tr-TR" altLang="tr-TR" sz="1400" b="0" i="0" u="none" strike="noStrike" cap="none" normalizeH="0" baseline="0">
                <a:ln>
                  <a:noFill/>
                </a:ln>
                <a:solidFill>
                  <a:schemeClr val="tx1"/>
                </a:solidFill>
                <a:effectLst/>
                <a:latin typeface="Kanit Light" panose="020B0604020202020204" charset="-34"/>
                <a:cs typeface="Kanit Light" panose="020B0604020202020204" charset="-34"/>
              </a:rPr>
              <a:t>→ Verilerin %75’i bu değerin altında.</a:t>
            </a:r>
          </a:p>
        </p:txBody>
      </p:sp>
      <p:sp>
        <p:nvSpPr>
          <p:cNvPr id="18" name="Metin kutusu 17">
            <a:extLst>
              <a:ext uri="{FF2B5EF4-FFF2-40B4-BE49-F238E27FC236}">
                <a16:creationId xmlns:a16="http://schemas.microsoft.com/office/drawing/2014/main" id="{4BA33C85-8F35-E5BD-3E6A-A3BE56D9F84A}"/>
              </a:ext>
            </a:extLst>
          </p:cNvPr>
          <p:cNvSpPr txBox="1"/>
          <p:nvPr/>
        </p:nvSpPr>
        <p:spPr>
          <a:xfrm>
            <a:off x="8105775" y="4896026"/>
            <a:ext cx="7823493" cy="307777"/>
          </a:xfrm>
          <a:prstGeom prst="rect">
            <a:avLst/>
          </a:prstGeom>
          <a:noFill/>
        </p:spPr>
        <p:txBody>
          <a:bodyPr wrap="square">
            <a:spAutoFit/>
          </a:bodyPr>
          <a:lstStyle/>
          <a:p>
            <a:pPr eaLnBrk="0" fontAlgn="base" hangingPunct="0">
              <a:spcBef>
                <a:spcPct val="0"/>
              </a:spcBef>
              <a:spcAft>
                <a:spcPct val="0"/>
              </a:spcAft>
            </a:pPr>
            <a:r>
              <a:rPr kumimoji="0" lang="tr-TR" altLang="tr-TR" sz="1400" i="0" u="none" strike="noStrike" cap="none" normalizeH="0" baseline="0">
                <a:ln>
                  <a:noFill/>
                </a:ln>
                <a:solidFill>
                  <a:srgbClr val="0070C0"/>
                </a:solidFill>
                <a:effectLst/>
                <a:latin typeface="Kanit Light" panose="020B0604020202020204" charset="-34"/>
              </a:rPr>
              <a:t>Medyan (Q2: 96.50 ) </a:t>
            </a:r>
            <a:r>
              <a:rPr lang="tr-TR" sz="1400"/>
              <a:t>✅ </a:t>
            </a:r>
            <a:r>
              <a:rPr kumimoji="0" lang="tr-TR" altLang="tr-TR" sz="1400" b="0" i="0" u="none" strike="noStrike" cap="none" normalizeH="0" baseline="0">
                <a:ln>
                  <a:noFill/>
                </a:ln>
                <a:solidFill>
                  <a:schemeClr val="tx1"/>
                </a:solidFill>
                <a:effectLst/>
                <a:latin typeface="Kanit Light" panose="020B0604020202020204" charset="-34"/>
              </a:rPr>
              <a:t>→ </a:t>
            </a:r>
            <a:r>
              <a:rPr lang="tr-TR" sz="1400">
                <a:latin typeface="Kanit Light" panose="020B0604020202020204" charset="-34"/>
              </a:rPr>
              <a:t>Aykırı değerlerden etkilenmez </a:t>
            </a:r>
          </a:p>
        </p:txBody>
      </p:sp>
      <p:cxnSp>
        <p:nvCxnSpPr>
          <p:cNvPr id="24" name="Düz Bağlayıcı 23">
            <a:extLst>
              <a:ext uri="{FF2B5EF4-FFF2-40B4-BE49-F238E27FC236}">
                <a16:creationId xmlns:a16="http://schemas.microsoft.com/office/drawing/2014/main" id="{11965DB3-4A26-8401-B89E-61D05162280B}"/>
              </a:ext>
            </a:extLst>
          </p:cNvPr>
          <p:cNvCxnSpPr>
            <a:cxnSpLocks/>
          </p:cNvCxnSpPr>
          <p:nvPr/>
        </p:nvCxnSpPr>
        <p:spPr>
          <a:xfrm>
            <a:off x="989012" y="4982288"/>
            <a:ext cx="7116763" cy="0"/>
          </a:xfrm>
          <a:prstGeom prst="line">
            <a:avLst/>
          </a:prstGeom>
        </p:spPr>
        <p:style>
          <a:lnRef idx="1">
            <a:schemeClr val="dk1"/>
          </a:lnRef>
          <a:fillRef idx="0">
            <a:schemeClr val="dk1"/>
          </a:fillRef>
          <a:effectRef idx="0">
            <a:schemeClr val="dk1"/>
          </a:effectRef>
          <a:fontRef idx="minor">
            <a:schemeClr val="tx1"/>
          </a:fontRef>
        </p:style>
      </p:cxnSp>
      <p:sp>
        <p:nvSpPr>
          <p:cNvPr id="31" name="Metin kutusu 30">
            <a:extLst>
              <a:ext uri="{FF2B5EF4-FFF2-40B4-BE49-F238E27FC236}">
                <a16:creationId xmlns:a16="http://schemas.microsoft.com/office/drawing/2014/main" id="{AFB9F53E-601D-2419-6BE8-8DA512F3C786}"/>
              </a:ext>
            </a:extLst>
          </p:cNvPr>
          <p:cNvSpPr txBox="1"/>
          <p:nvPr/>
        </p:nvSpPr>
        <p:spPr>
          <a:xfrm>
            <a:off x="8144340" y="5796877"/>
            <a:ext cx="8061158" cy="338554"/>
          </a:xfrm>
          <a:prstGeom prst="rect">
            <a:avLst/>
          </a:prstGeom>
          <a:noFill/>
        </p:spPr>
        <p:txBody>
          <a:bodyPr wrap="square">
            <a:spAutoFit/>
          </a:bodyPr>
          <a:lstStyle/>
          <a:p>
            <a:r>
              <a:rPr lang="tr-TR" sz="1600">
                <a:solidFill>
                  <a:srgbClr val="0070C0"/>
                </a:solidFill>
                <a:latin typeface="Kanit Light" panose="020B0604020202020204" charset="-34"/>
              </a:rPr>
              <a:t>Q1 - 1.5 × IQR: 48.00 </a:t>
            </a:r>
            <a:r>
              <a:rPr kumimoji="0" lang="tr-TR" altLang="tr-TR" sz="1600" b="0" i="0" u="none" strike="noStrike" cap="none" normalizeH="0" baseline="0">
                <a:ln>
                  <a:noFill/>
                </a:ln>
                <a:solidFill>
                  <a:schemeClr val="tx1"/>
                </a:solidFill>
                <a:effectLst/>
                <a:latin typeface="Kanit Light" panose="020B0604020202020204" charset="-34"/>
              </a:rPr>
              <a:t>→</a:t>
            </a:r>
            <a:r>
              <a:rPr lang="tr-TR" sz="1400">
                <a:latin typeface="Kanit Light" panose="020B0604020202020204" charset="-34"/>
              </a:rPr>
              <a:t> Normal değerlerin </a:t>
            </a:r>
            <a:r>
              <a:rPr lang="tr-TR" sz="1400" b="1">
                <a:latin typeface="Kanit Light" panose="020B0604020202020204" charset="-34"/>
              </a:rPr>
              <a:t>Alt</a:t>
            </a:r>
            <a:r>
              <a:rPr lang="tr-TR" sz="1400">
                <a:latin typeface="Kanit Light" panose="020B0604020202020204" charset="-34"/>
              </a:rPr>
              <a:t> sınırı </a:t>
            </a:r>
            <a:r>
              <a:rPr lang="tr-TR" sz="1400" b="1">
                <a:latin typeface="Kanit Light" panose="020B0604020202020204" charset="-34"/>
              </a:rPr>
              <a:t>" Whisker" (bıyık çizgiler)</a:t>
            </a:r>
          </a:p>
        </p:txBody>
      </p:sp>
      <p:sp>
        <p:nvSpPr>
          <p:cNvPr id="33" name="Metin kutusu 32">
            <a:extLst>
              <a:ext uri="{FF2B5EF4-FFF2-40B4-BE49-F238E27FC236}">
                <a16:creationId xmlns:a16="http://schemas.microsoft.com/office/drawing/2014/main" id="{6DC74CBC-A3BD-728A-08A1-E84282AB99D9}"/>
              </a:ext>
            </a:extLst>
          </p:cNvPr>
          <p:cNvSpPr txBox="1"/>
          <p:nvPr/>
        </p:nvSpPr>
        <p:spPr>
          <a:xfrm>
            <a:off x="8182906" y="2667452"/>
            <a:ext cx="8428120" cy="307777"/>
          </a:xfrm>
          <a:prstGeom prst="rect">
            <a:avLst/>
          </a:prstGeom>
          <a:noFill/>
        </p:spPr>
        <p:txBody>
          <a:bodyPr wrap="square">
            <a:spAutoFit/>
          </a:bodyPr>
          <a:lstStyle/>
          <a:p>
            <a:r>
              <a:rPr lang="tr-TR" sz="1400">
                <a:solidFill>
                  <a:srgbClr val="0070C0"/>
                </a:solidFill>
                <a:latin typeface="Kanit Light" panose="020B0604020202020204" charset="-34"/>
                <a:cs typeface="Kanit Light" panose="020B0604020202020204" charset="-34"/>
              </a:rPr>
              <a:t>Q3 + 1.5 × IQR: 198.50 </a:t>
            </a:r>
            <a:r>
              <a:rPr lang="tr-TR" sz="1400">
                <a:latin typeface="Kanit Light" panose="020B0604020202020204" charset="-34"/>
                <a:cs typeface="Kanit Light" panose="020B0604020202020204" charset="-34"/>
              </a:rPr>
              <a:t>→ Normal değerlerin </a:t>
            </a:r>
            <a:r>
              <a:rPr lang="tr-TR" sz="1400" b="1">
                <a:latin typeface="Kanit Light" panose="020B0604020202020204" charset="-34"/>
                <a:cs typeface="Kanit Light" panose="020B0604020202020204" charset="-34"/>
              </a:rPr>
              <a:t>Üst </a:t>
            </a:r>
            <a:r>
              <a:rPr lang="tr-TR" sz="1400">
                <a:latin typeface="Kanit Light" panose="020B0604020202020204" charset="-34"/>
                <a:cs typeface="Kanit Light" panose="020B0604020202020204" charset="-34"/>
              </a:rPr>
              <a:t>sınırı </a:t>
            </a:r>
            <a:r>
              <a:rPr lang="tr-TR" sz="1400" b="1">
                <a:latin typeface="Kanit Light" panose="020B0604020202020204" charset="-34"/>
                <a:cs typeface="Kanit Light" panose="020B0604020202020204" charset="-34"/>
              </a:rPr>
              <a:t>" Whisker" (bıyık çizgiler)</a:t>
            </a:r>
          </a:p>
        </p:txBody>
      </p:sp>
      <p:sp>
        <p:nvSpPr>
          <p:cNvPr id="38" name="Metin kutusu 37">
            <a:extLst>
              <a:ext uri="{FF2B5EF4-FFF2-40B4-BE49-F238E27FC236}">
                <a16:creationId xmlns:a16="http://schemas.microsoft.com/office/drawing/2014/main" id="{B860F51F-C7AC-28AA-E08A-709605FB8A42}"/>
              </a:ext>
            </a:extLst>
          </p:cNvPr>
          <p:cNvSpPr txBox="1"/>
          <p:nvPr/>
        </p:nvSpPr>
        <p:spPr>
          <a:xfrm>
            <a:off x="8250965" y="2277500"/>
            <a:ext cx="8620124" cy="307777"/>
          </a:xfrm>
          <a:prstGeom prst="rect">
            <a:avLst/>
          </a:prstGeom>
          <a:noFill/>
        </p:spPr>
        <p:txBody>
          <a:bodyPr wrap="square">
            <a:spAutoFit/>
          </a:bodyPr>
          <a:lstStyle/>
          <a:p>
            <a:r>
              <a:rPr lang="tr-TR" sz="1400">
                <a:latin typeface="Kanit Light" panose="020B0604020202020204" charset="-34"/>
                <a:cs typeface="Kanit Light" panose="020B0604020202020204" charset="-34"/>
              </a:rPr>
              <a:t>🔴 Aykırı Değerler</a:t>
            </a:r>
          </a:p>
        </p:txBody>
      </p:sp>
      <p:sp>
        <p:nvSpPr>
          <p:cNvPr id="39" name="Sağ Ayraç 38">
            <a:extLst>
              <a:ext uri="{FF2B5EF4-FFF2-40B4-BE49-F238E27FC236}">
                <a16:creationId xmlns:a16="http://schemas.microsoft.com/office/drawing/2014/main" id="{0E428FE8-BAD8-996D-20AF-5868E80D5284}"/>
              </a:ext>
            </a:extLst>
          </p:cNvPr>
          <p:cNvSpPr/>
          <p:nvPr/>
        </p:nvSpPr>
        <p:spPr>
          <a:xfrm>
            <a:off x="8018906" y="2117894"/>
            <a:ext cx="365626" cy="72830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sz="1400">
              <a:latin typeface="Kanit Light" panose="020B0604020202020204" charset="-34"/>
              <a:cs typeface="Kanit Light" panose="020B0604020202020204" charset="-34"/>
            </a:endParaRPr>
          </a:p>
        </p:txBody>
      </p:sp>
      <p:sp>
        <p:nvSpPr>
          <p:cNvPr id="46" name="Metin kutusu 45">
            <a:extLst>
              <a:ext uri="{FF2B5EF4-FFF2-40B4-BE49-F238E27FC236}">
                <a16:creationId xmlns:a16="http://schemas.microsoft.com/office/drawing/2014/main" id="{00F36704-CA0B-D6AF-9FE9-3361AC00536F}"/>
              </a:ext>
            </a:extLst>
          </p:cNvPr>
          <p:cNvSpPr txBox="1"/>
          <p:nvPr/>
        </p:nvSpPr>
        <p:spPr>
          <a:xfrm>
            <a:off x="8105775" y="4601803"/>
            <a:ext cx="6640956" cy="307777"/>
          </a:xfrm>
          <a:prstGeom prst="rect">
            <a:avLst/>
          </a:prstGeom>
          <a:noFill/>
        </p:spPr>
        <p:txBody>
          <a:bodyPr wrap="square">
            <a:spAutoFit/>
          </a:bodyPr>
          <a:lstStyle/>
          <a:p>
            <a:r>
              <a:rPr lang="tr-TR" sz="1400">
                <a:solidFill>
                  <a:srgbClr val="0070C0"/>
                </a:solidFill>
                <a:latin typeface="Kanit Light" panose="020B0604020202020204" charset="-34"/>
                <a:cs typeface="Kanit Light" panose="020B0604020202020204" charset="-34"/>
              </a:rPr>
              <a:t>Ortalama: 104.47       </a:t>
            </a:r>
            <a:r>
              <a:rPr lang="tr-TR" sz="1400"/>
              <a:t>❌ </a:t>
            </a:r>
            <a:r>
              <a:rPr kumimoji="0" lang="tr-TR" altLang="tr-TR" sz="1400" b="0" i="0" u="none" strike="noStrike" cap="none" normalizeH="0" baseline="0">
                <a:ln>
                  <a:noFill/>
                </a:ln>
                <a:solidFill>
                  <a:schemeClr val="tx1"/>
                </a:solidFill>
                <a:effectLst/>
                <a:latin typeface="Kanit Light" panose="020B0604020202020204" charset="-34"/>
                <a:cs typeface="Kanit Light" panose="020B0604020202020204" charset="-34"/>
              </a:rPr>
              <a:t>→ </a:t>
            </a:r>
            <a:r>
              <a:rPr lang="tr-TR" sz="1400">
                <a:latin typeface="Kanit Light" panose="020B0604020202020204" charset="-34"/>
                <a:cs typeface="Kanit Light" panose="020B0604020202020204" charset="-34"/>
              </a:rPr>
              <a:t>Aykırı değerlerden etkilenir. </a:t>
            </a:r>
            <a:r>
              <a:rPr lang="tr-TR" sz="1200" b="1">
                <a:solidFill>
                  <a:schemeClr val="accent1">
                    <a:lumMod val="50000"/>
                  </a:schemeClr>
                </a:solidFill>
                <a:latin typeface="Kanit Light" panose="020B0604020202020204" charset="-34"/>
                <a:cs typeface="Kanit Light" panose="020B0604020202020204" charset="-34"/>
              </a:rPr>
              <a:t>(Değer toplamı/ gözlem sayısı) </a:t>
            </a:r>
            <a:endParaRPr lang="tr-TR" sz="1400" b="1">
              <a:solidFill>
                <a:schemeClr val="accent1">
                  <a:lumMod val="50000"/>
                </a:schemeClr>
              </a:solidFill>
              <a:latin typeface="Kanit Light" panose="020B0604020202020204" charset="-34"/>
              <a:cs typeface="Kanit Light" panose="020B0604020202020204" charset="-34"/>
            </a:endParaRPr>
          </a:p>
        </p:txBody>
      </p:sp>
      <p:cxnSp>
        <p:nvCxnSpPr>
          <p:cNvPr id="47" name="Düz Bağlayıcı 46">
            <a:extLst>
              <a:ext uri="{FF2B5EF4-FFF2-40B4-BE49-F238E27FC236}">
                <a16:creationId xmlns:a16="http://schemas.microsoft.com/office/drawing/2014/main" id="{C643CEB6-293E-9227-C225-24FA28D2D618}"/>
              </a:ext>
            </a:extLst>
          </p:cNvPr>
          <p:cNvCxnSpPr>
            <a:cxnSpLocks/>
            <a:endCxn id="46" idx="1"/>
          </p:cNvCxnSpPr>
          <p:nvPr/>
        </p:nvCxnSpPr>
        <p:spPr>
          <a:xfrm flipV="1">
            <a:off x="4340274" y="4755692"/>
            <a:ext cx="3765501" cy="27724"/>
          </a:xfrm>
          <a:prstGeom prst="line">
            <a:avLst/>
          </a:prstGeom>
        </p:spPr>
        <p:style>
          <a:lnRef idx="1">
            <a:schemeClr val="accent3"/>
          </a:lnRef>
          <a:fillRef idx="0">
            <a:schemeClr val="accent3"/>
          </a:fillRef>
          <a:effectRef idx="0">
            <a:schemeClr val="accent3"/>
          </a:effectRef>
          <a:fontRef idx="minor">
            <a:schemeClr val="tx1"/>
          </a:fontRef>
        </p:style>
      </p:cxnSp>
      <p:cxnSp>
        <p:nvCxnSpPr>
          <p:cNvPr id="42" name="Düz Bağlayıcı 41">
            <a:extLst>
              <a:ext uri="{FF2B5EF4-FFF2-40B4-BE49-F238E27FC236}">
                <a16:creationId xmlns:a16="http://schemas.microsoft.com/office/drawing/2014/main" id="{2921DA49-2B2F-5ECC-7351-E2518428AFA8}"/>
              </a:ext>
            </a:extLst>
          </p:cNvPr>
          <p:cNvCxnSpPr>
            <a:cxnSpLocks/>
          </p:cNvCxnSpPr>
          <p:nvPr/>
        </p:nvCxnSpPr>
        <p:spPr>
          <a:xfrm>
            <a:off x="1050269" y="5366928"/>
            <a:ext cx="7055506" cy="6152"/>
          </a:xfrm>
          <a:prstGeom prst="line">
            <a:avLst/>
          </a:prstGeom>
        </p:spPr>
        <p:style>
          <a:lnRef idx="1">
            <a:schemeClr val="accent3"/>
          </a:lnRef>
          <a:fillRef idx="0">
            <a:schemeClr val="accent3"/>
          </a:fillRef>
          <a:effectRef idx="0">
            <a:schemeClr val="accent3"/>
          </a:effectRef>
          <a:fontRef idx="minor">
            <a:schemeClr val="tx1"/>
          </a:fontRef>
        </p:style>
      </p:cxnSp>
      <p:cxnSp>
        <p:nvCxnSpPr>
          <p:cNvPr id="44" name="Düz Bağlayıcı 43">
            <a:extLst>
              <a:ext uri="{FF2B5EF4-FFF2-40B4-BE49-F238E27FC236}">
                <a16:creationId xmlns:a16="http://schemas.microsoft.com/office/drawing/2014/main" id="{B796996C-1F9E-001E-5CA7-68F04884527B}"/>
              </a:ext>
            </a:extLst>
          </p:cNvPr>
          <p:cNvCxnSpPr>
            <a:cxnSpLocks/>
          </p:cNvCxnSpPr>
          <p:nvPr/>
        </p:nvCxnSpPr>
        <p:spPr>
          <a:xfrm flipV="1">
            <a:off x="1019640" y="5992647"/>
            <a:ext cx="7116763" cy="9526"/>
          </a:xfrm>
          <a:prstGeom prst="line">
            <a:avLst/>
          </a:prstGeom>
        </p:spPr>
        <p:style>
          <a:lnRef idx="1">
            <a:schemeClr val="dk1"/>
          </a:lnRef>
          <a:fillRef idx="0">
            <a:schemeClr val="dk1"/>
          </a:fillRef>
          <a:effectRef idx="0">
            <a:schemeClr val="dk1"/>
          </a:effectRef>
          <a:fontRef idx="minor">
            <a:schemeClr val="tx1"/>
          </a:fontRef>
        </p:style>
      </p:cxnSp>
      <p:cxnSp>
        <p:nvCxnSpPr>
          <p:cNvPr id="52" name="Düz Bağlayıcı 51">
            <a:extLst>
              <a:ext uri="{FF2B5EF4-FFF2-40B4-BE49-F238E27FC236}">
                <a16:creationId xmlns:a16="http://schemas.microsoft.com/office/drawing/2014/main" id="{623768D9-DFDA-07B6-4E0F-C23B339E764A}"/>
              </a:ext>
            </a:extLst>
          </p:cNvPr>
          <p:cNvCxnSpPr>
            <a:cxnSpLocks/>
          </p:cNvCxnSpPr>
          <p:nvPr/>
        </p:nvCxnSpPr>
        <p:spPr>
          <a:xfrm flipV="1">
            <a:off x="1050269" y="4360109"/>
            <a:ext cx="7055506" cy="10935"/>
          </a:xfrm>
          <a:prstGeom prst="line">
            <a:avLst/>
          </a:prstGeom>
        </p:spPr>
        <p:style>
          <a:lnRef idx="1">
            <a:schemeClr val="accent3"/>
          </a:lnRef>
          <a:fillRef idx="0">
            <a:schemeClr val="accent3"/>
          </a:fillRef>
          <a:effectRef idx="0">
            <a:schemeClr val="accent3"/>
          </a:effectRef>
          <a:fontRef idx="minor">
            <a:schemeClr val="tx1"/>
          </a:fontRef>
        </p:style>
      </p:cxnSp>
      <p:cxnSp>
        <p:nvCxnSpPr>
          <p:cNvPr id="53" name="Düz Bağlayıcı 52">
            <a:extLst>
              <a:ext uri="{FF2B5EF4-FFF2-40B4-BE49-F238E27FC236}">
                <a16:creationId xmlns:a16="http://schemas.microsoft.com/office/drawing/2014/main" id="{C089959B-C42D-E5D7-0CFE-642F2479E3CF}"/>
              </a:ext>
            </a:extLst>
          </p:cNvPr>
          <p:cNvCxnSpPr>
            <a:cxnSpLocks/>
          </p:cNvCxnSpPr>
          <p:nvPr/>
        </p:nvCxnSpPr>
        <p:spPr>
          <a:xfrm flipV="1">
            <a:off x="1050269" y="2857529"/>
            <a:ext cx="7116763" cy="9526"/>
          </a:xfrm>
          <a:prstGeom prst="line">
            <a:avLst/>
          </a:prstGeom>
        </p:spPr>
        <p:style>
          <a:lnRef idx="1">
            <a:schemeClr val="dk1"/>
          </a:lnRef>
          <a:fillRef idx="0">
            <a:schemeClr val="dk1"/>
          </a:fillRef>
          <a:effectRef idx="0">
            <a:schemeClr val="dk1"/>
          </a:effectRef>
          <a:fontRef idx="minor">
            <a:schemeClr val="tx1"/>
          </a:fontRef>
        </p:style>
      </p:cxnSp>
      <p:cxnSp>
        <p:nvCxnSpPr>
          <p:cNvPr id="54" name="Düz Bağlayıcı 53">
            <a:extLst>
              <a:ext uri="{FF2B5EF4-FFF2-40B4-BE49-F238E27FC236}">
                <a16:creationId xmlns:a16="http://schemas.microsoft.com/office/drawing/2014/main" id="{04A18306-DF21-ECCA-998C-5ACF4F400186}"/>
              </a:ext>
            </a:extLst>
          </p:cNvPr>
          <p:cNvCxnSpPr>
            <a:cxnSpLocks/>
          </p:cNvCxnSpPr>
          <p:nvPr/>
        </p:nvCxnSpPr>
        <p:spPr>
          <a:xfrm flipV="1">
            <a:off x="1066143" y="2117894"/>
            <a:ext cx="7116763" cy="9526"/>
          </a:xfrm>
          <a:prstGeom prst="line">
            <a:avLst/>
          </a:prstGeom>
        </p:spPr>
        <p:style>
          <a:lnRef idx="1">
            <a:schemeClr val="dk1"/>
          </a:lnRef>
          <a:fillRef idx="0">
            <a:schemeClr val="dk1"/>
          </a:fillRef>
          <a:effectRef idx="0">
            <a:schemeClr val="dk1"/>
          </a:effectRef>
          <a:fontRef idx="minor">
            <a:schemeClr val="tx1"/>
          </a:fontRef>
        </p:style>
      </p:cxnSp>
      <p:cxnSp>
        <p:nvCxnSpPr>
          <p:cNvPr id="66" name="Düz Bağlayıcı 65">
            <a:extLst>
              <a:ext uri="{FF2B5EF4-FFF2-40B4-BE49-F238E27FC236}">
                <a16:creationId xmlns:a16="http://schemas.microsoft.com/office/drawing/2014/main" id="{B2F58670-9E42-BFD7-6250-252927839D15}"/>
              </a:ext>
            </a:extLst>
          </p:cNvPr>
          <p:cNvCxnSpPr>
            <a:cxnSpLocks/>
          </p:cNvCxnSpPr>
          <p:nvPr/>
        </p:nvCxnSpPr>
        <p:spPr>
          <a:xfrm flipV="1">
            <a:off x="4378839" y="6898649"/>
            <a:ext cx="3765501" cy="12336"/>
          </a:xfrm>
          <a:prstGeom prst="line">
            <a:avLst/>
          </a:prstGeom>
        </p:spPr>
        <p:style>
          <a:lnRef idx="1">
            <a:schemeClr val="accent3"/>
          </a:lnRef>
          <a:fillRef idx="0">
            <a:schemeClr val="accent3"/>
          </a:fillRef>
          <a:effectRef idx="0">
            <a:schemeClr val="accent3"/>
          </a:effectRef>
          <a:fontRef idx="minor">
            <a:schemeClr val="tx1"/>
          </a:fontRef>
        </p:style>
      </p:cxnSp>
      <p:sp>
        <p:nvSpPr>
          <p:cNvPr id="71" name="Metin kutusu 70">
            <a:extLst>
              <a:ext uri="{FF2B5EF4-FFF2-40B4-BE49-F238E27FC236}">
                <a16:creationId xmlns:a16="http://schemas.microsoft.com/office/drawing/2014/main" id="{12653B58-0821-2F90-6171-1B17BCC934E2}"/>
              </a:ext>
            </a:extLst>
          </p:cNvPr>
          <p:cNvSpPr txBox="1"/>
          <p:nvPr/>
        </p:nvSpPr>
        <p:spPr>
          <a:xfrm>
            <a:off x="8018906" y="6742446"/>
            <a:ext cx="6727825" cy="307777"/>
          </a:xfrm>
          <a:prstGeom prst="rect">
            <a:avLst/>
          </a:prstGeom>
          <a:noFill/>
        </p:spPr>
        <p:txBody>
          <a:bodyPr wrap="square">
            <a:spAutoFit/>
          </a:bodyPr>
          <a:lstStyle/>
          <a:p>
            <a:r>
              <a:rPr lang="tr-TR" sz="1400">
                <a:solidFill>
                  <a:srgbClr val="0070C0"/>
                </a:solidFill>
                <a:latin typeface="Kanit Light" panose="020B0604020202020204" charset="-34"/>
                <a:cs typeface="Kanit Light" panose="020B0604020202020204" charset="-34"/>
              </a:rPr>
              <a:t>Alt Sınır=Q1−1.5×IQR : 2.50 </a:t>
            </a:r>
            <a:r>
              <a:rPr lang="tr-TR" sz="1400" b="1">
                <a:latin typeface="Kanit Light" panose="020B0604020202020204" charset="-34"/>
                <a:cs typeface="Kanit Light" panose="020B0604020202020204" charset="-34"/>
              </a:rPr>
              <a:t>altında hiçbir değer olmadığı için</a:t>
            </a:r>
            <a:r>
              <a:rPr lang="tr-TR" sz="1400">
                <a:latin typeface="Kanit Light" panose="020B0604020202020204" charset="-34"/>
                <a:cs typeface="Kanit Light" panose="020B0604020202020204" charset="-34"/>
              </a:rPr>
              <a:t> alt aykırı değer yok</a:t>
            </a:r>
            <a:endParaRPr lang="tr-TR" sz="1400">
              <a:solidFill>
                <a:srgbClr val="0070C0"/>
              </a:solidFill>
              <a:latin typeface="Kanit Light" panose="020B0604020202020204" charset="-34"/>
              <a:cs typeface="Kanit Light" panose="020B0604020202020204" charset="-34"/>
            </a:endParaRPr>
          </a:p>
        </p:txBody>
      </p:sp>
      <p:sp>
        <p:nvSpPr>
          <p:cNvPr id="72" name="Metin kutusu 71">
            <a:extLst>
              <a:ext uri="{FF2B5EF4-FFF2-40B4-BE49-F238E27FC236}">
                <a16:creationId xmlns:a16="http://schemas.microsoft.com/office/drawing/2014/main" id="{4116F789-9BCC-188D-78CC-C9E28058D3EE}"/>
              </a:ext>
            </a:extLst>
          </p:cNvPr>
          <p:cNvSpPr txBox="1"/>
          <p:nvPr/>
        </p:nvSpPr>
        <p:spPr>
          <a:xfrm>
            <a:off x="490117" y="1154668"/>
            <a:ext cx="7315200" cy="523220"/>
          </a:xfrm>
          <a:prstGeom prst="rect">
            <a:avLst/>
          </a:prstGeom>
          <a:noFill/>
        </p:spPr>
        <p:txBody>
          <a:bodyPr wrap="square">
            <a:spAutoFit/>
          </a:bodyPr>
          <a:lstStyle/>
          <a:p>
            <a:r>
              <a:rPr lang="tr-TR" sz="2800">
                <a:solidFill>
                  <a:srgbClr val="272D45"/>
                </a:solidFill>
                <a:latin typeface="Kanit Light" panose="020B0604020202020204" charset="-34"/>
                <a:cs typeface="Kanit Light" panose="020B0604020202020204" charset="-34"/>
              </a:rPr>
              <a:t>Kutu Grafiği </a:t>
            </a:r>
            <a:endParaRPr lang="tr-TR" sz="2800">
              <a:latin typeface="Kanit Light" panose="020B0604020202020204" charset="-34"/>
            </a:endParaRPr>
          </a:p>
        </p:txBody>
      </p:sp>
      <p:pic>
        <p:nvPicPr>
          <p:cNvPr id="3" name="Resim 2">
            <a:extLst>
              <a:ext uri="{FF2B5EF4-FFF2-40B4-BE49-F238E27FC236}">
                <a16:creationId xmlns:a16="http://schemas.microsoft.com/office/drawing/2014/main" id="{2864F0C3-9442-D514-2A4D-E490F403CF7A}"/>
              </a:ext>
            </a:extLst>
          </p:cNvPr>
          <p:cNvPicPr>
            <a:picLocks noChangeAspect="1"/>
          </p:cNvPicPr>
          <p:nvPr/>
        </p:nvPicPr>
        <p:blipFill>
          <a:blip r:embed="rId5"/>
          <a:stretch>
            <a:fillRect/>
          </a:stretch>
        </p:blipFill>
        <p:spPr>
          <a:xfrm>
            <a:off x="9493093" y="731958"/>
            <a:ext cx="3779449" cy="1269218"/>
          </a:xfrm>
          <a:prstGeom prst="rect">
            <a:avLst/>
          </a:prstGeom>
        </p:spPr>
      </p:pic>
      <p:pic>
        <p:nvPicPr>
          <p:cNvPr id="4" name="Resim 3">
            <a:extLst>
              <a:ext uri="{FF2B5EF4-FFF2-40B4-BE49-F238E27FC236}">
                <a16:creationId xmlns:a16="http://schemas.microsoft.com/office/drawing/2014/main" id="{908948B1-D5A2-9C5C-31C7-AB0034CF9E5E}"/>
              </a:ext>
            </a:extLst>
          </p:cNvPr>
          <p:cNvPicPr>
            <a:picLocks noChangeAspect="1"/>
          </p:cNvPicPr>
          <p:nvPr/>
        </p:nvPicPr>
        <p:blipFill>
          <a:blip r:embed="rId6"/>
          <a:srcRect b="17794"/>
          <a:stretch/>
        </p:blipFill>
        <p:spPr>
          <a:xfrm>
            <a:off x="189076" y="8249950"/>
            <a:ext cx="10593897" cy="830997"/>
          </a:xfrm>
          <a:prstGeom prst="rect">
            <a:avLst/>
          </a:prstGeom>
        </p:spPr>
      </p:pic>
      <p:sp>
        <p:nvSpPr>
          <p:cNvPr id="8" name="Metin kutusu 7">
            <a:extLst>
              <a:ext uri="{FF2B5EF4-FFF2-40B4-BE49-F238E27FC236}">
                <a16:creationId xmlns:a16="http://schemas.microsoft.com/office/drawing/2014/main" id="{068EB8DB-ACE7-7DFE-03B4-B7A28BFF5E68}"/>
              </a:ext>
            </a:extLst>
          </p:cNvPr>
          <p:cNvSpPr txBox="1"/>
          <p:nvPr/>
        </p:nvSpPr>
        <p:spPr>
          <a:xfrm>
            <a:off x="10913563" y="5080855"/>
            <a:ext cx="4717958" cy="246221"/>
          </a:xfrm>
          <a:prstGeom prst="rect">
            <a:avLst/>
          </a:prstGeom>
          <a:noFill/>
        </p:spPr>
        <p:txBody>
          <a:bodyPr wrap="square">
            <a:spAutoFit/>
          </a:bodyPr>
          <a:lstStyle/>
          <a:p>
            <a:r>
              <a:rPr lang="tr-TR" sz="1000">
                <a:solidFill>
                  <a:schemeClr val="accent1">
                    <a:lumMod val="50000"/>
                  </a:schemeClr>
                </a:solidFill>
                <a:latin typeface="Kanit Light" panose="020B0604020202020204" charset="-34"/>
              </a:rPr>
              <a:t>Verileri </a:t>
            </a:r>
            <a:r>
              <a:rPr lang="tr-TR" sz="1000" b="1">
                <a:solidFill>
                  <a:schemeClr val="accent1">
                    <a:lumMod val="50000"/>
                  </a:schemeClr>
                </a:solidFill>
                <a:latin typeface="Kanit Light" panose="020B0604020202020204" charset="-34"/>
              </a:rPr>
              <a:t>küçükten büyüğe  sıraladığında</a:t>
            </a:r>
            <a:r>
              <a:rPr lang="tr-TR" sz="1000">
                <a:solidFill>
                  <a:schemeClr val="accent1">
                    <a:lumMod val="50000"/>
                  </a:schemeClr>
                </a:solidFill>
                <a:latin typeface="Kanit Light" panose="020B0604020202020204" charset="-34"/>
              </a:rPr>
              <a:t>, tam ortadaki değerdir.</a:t>
            </a:r>
            <a:r>
              <a:rPr kumimoji="0" lang="tr-TR" altLang="tr-TR" sz="1000" b="0" i="0" u="none" strike="noStrike" cap="none" normalizeH="0" baseline="0">
                <a:ln>
                  <a:noFill/>
                </a:ln>
                <a:solidFill>
                  <a:schemeClr val="accent1">
                    <a:lumMod val="50000"/>
                  </a:schemeClr>
                </a:solidFill>
                <a:effectLst/>
                <a:latin typeface="Kanit Light" panose="020B0604020202020204" charset="-34"/>
              </a:rPr>
              <a:t>.</a:t>
            </a:r>
            <a:endParaRPr lang="tr-TR" sz="1000"/>
          </a:p>
        </p:txBody>
      </p:sp>
    </p:spTree>
    <p:extLst>
      <p:ext uri="{BB962C8B-B14F-4D97-AF65-F5344CB8AC3E}">
        <p14:creationId xmlns:p14="http://schemas.microsoft.com/office/powerpoint/2010/main" val="25368156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BB960-8250-8B08-8175-9E0C28FEC723}"/>
            </a:ext>
          </a:extLst>
        </p:cNvPr>
        <p:cNvGrpSpPr/>
        <p:nvPr/>
      </p:nvGrpSpPr>
      <p:grpSpPr>
        <a:xfrm>
          <a:off x="0" y="0"/>
          <a:ext cx="0" cy="0"/>
          <a:chOff x="0" y="0"/>
          <a:chExt cx="0" cy="0"/>
        </a:xfrm>
      </p:grpSpPr>
      <p:pic>
        <p:nvPicPr>
          <p:cNvPr id="35" name="Resim 34">
            <a:extLst>
              <a:ext uri="{FF2B5EF4-FFF2-40B4-BE49-F238E27FC236}">
                <a16:creationId xmlns:a16="http://schemas.microsoft.com/office/drawing/2014/main" id="{8EE1D25D-127C-F20C-CB5F-107860A68647}"/>
              </a:ext>
            </a:extLst>
          </p:cNvPr>
          <p:cNvPicPr>
            <a:picLocks noChangeAspect="1"/>
          </p:cNvPicPr>
          <p:nvPr/>
        </p:nvPicPr>
        <p:blipFill>
          <a:blip r:embed="rId3"/>
          <a:stretch>
            <a:fillRect/>
          </a:stretch>
        </p:blipFill>
        <p:spPr>
          <a:xfrm>
            <a:off x="8101703" y="1079660"/>
            <a:ext cx="5861947" cy="3626405"/>
          </a:xfrm>
          <a:prstGeom prst="rect">
            <a:avLst/>
          </a:prstGeom>
        </p:spPr>
      </p:pic>
      <p:sp>
        <p:nvSpPr>
          <p:cNvPr id="2" name="Text 0">
            <a:extLst>
              <a:ext uri="{FF2B5EF4-FFF2-40B4-BE49-F238E27FC236}">
                <a16:creationId xmlns:a16="http://schemas.microsoft.com/office/drawing/2014/main" id="{5D2ACCE7-D674-265D-001C-BF286D084688}"/>
              </a:ext>
            </a:extLst>
          </p:cNvPr>
          <p:cNvSpPr/>
          <p:nvPr/>
        </p:nvSpPr>
        <p:spPr>
          <a:xfrm>
            <a:off x="490117" y="383143"/>
            <a:ext cx="10711283"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2.8. Aykırı Değerlerin Tespiti</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7954151C-A893-907E-4003-896D64A3EA90}"/>
              </a:ext>
            </a:extLst>
          </p:cNvPr>
          <p:cNvPicPr>
            <a:picLocks noChangeAspect="1"/>
          </p:cNvPicPr>
          <p:nvPr/>
        </p:nvPicPr>
        <p:blipFill>
          <a:blip r:embed="rId4"/>
          <a:stretch>
            <a:fillRect/>
          </a:stretch>
        </p:blipFill>
        <p:spPr>
          <a:xfrm>
            <a:off x="13525500" y="228600"/>
            <a:ext cx="876300" cy="540306"/>
          </a:xfrm>
          <a:prstGeom prst="rect">
            <a:avLst/>
          </a:prstGeom>
        </p:spPr>
      </p:pic>
      <p:graphicFrame>
        <p:nvGraphicFramePr>
          <p:cNvPr id="32" name="Tablo 31">
            <a:extLst>
              <a:ext uri="{FF2B5EF4-FFF2-40B4-BE49-F238E27FC236}">
                <a16:creationId xmlns:a16="http://schemas.microsoft.com/office/drawing/2014/main" id="{18D59CB5-ABC2-806C-5816-6B650D6ACC75}"/>
              </a:ext>
            </a:extLst>
          </p:cNvPr>
          <p:cNvGraphicFramePr>
            <a:graphicFrameLocks noGrp="1"/>
          </p:cNvGraphicFramePr>
          <p:nvPr>
            <p:extLst>
              <p:ext uri="{D42A27DB-BD31-4B8C-83A1-F6EECF244321}">
                <p14:modId xmlns:p14="http://schemas.microsoft.com/office/powerpoint/2010/main" val="4060382149"/>
              </p:ext>
            </p:extLst>
          </p:nvPr>
        </p:nvGraphicFramePr>
        <p:xfrm>
          <a:off x="490117" y="4141677"/>
          <a:ext cx="10351476" cy="3686445"/>
        </p:xfrm>
        <a:graphic>
          <a:graphicData uri="http://schemas.openxmlformats.org/drawingml/2006/table">
            <a:tbl>
              <a:tblPr>
                <a:tableStyleId>{616DA210-FB5B-4158-B5E0-FEB733F419BA}</a:tableStyleId>
              </a:tblPr>
              <a:tblGrid>
                <a:gridCol w="1377259">
                  <a:extLst>
                    <a:ext uri="{9D8B030D-6E8A-4147-A177-3AD203B41FA5}">
                      <a16:colId xmlns:a16="http://schemas.microsoft.com/office/drawing/2014/main" val="756307173"/>
                    </a:ext>
                  </a:extLst>
                </a:gridCol>
                <a:gridCol w="3911414">
                  <a:extLst>
                    <a:ext uri="{9D8B030D-6E8A-4147-A177-3AD203B41FA5}">
                      <a16:colId xmlns:a16="http://schemas.microsoft.com/office/drawing/2014/main" val="1824126216"/>
                    </a:ext>
                  </a:extLst>
                </a:gridCol>
                <a:gridCol w="3017649">
                  <a:extLst>
                    <a:ext uri="{9D8B030D-6E8A-4147-A177-3AD203B41FA5}">
                      <a16:colId xmlns:a16="http://schemas.microsoft.com/office/drawing/2014/main" val="1661487787"/>
                    </a:ext>
                  </a:extLst>
                </a:gridCol>
                <a:gridCol w="2045154">
                  <a:extLst>
                    <a:ext uri="{9D8B030D-6E8A-4147-A177-3AD203B41FA5}">
                      <a16:colId xmlns:a16="http://schemas.microsoft.com/office/drawing/2014/main" val="3631711720"/>
                    </a:ext>
                  </a:extLst>
                </a:gridCol>
              </a:tblGrid>
              <a:tr h="270339">
                <a:tc>
                  <a:txBody>
                    <a:bodyPr/>
                    <a:lstStyle/>
                    <a:p>
                      <a:r>
                        <a:rPr lang="tr-TR" sz="1200" b="1">
                          <a:latin typeface="Kanit Light" panose="020B0604020202020204" charset="-34"/>
                        </a:rPr>
                        <a:t>Öğeler</a:t>
                      </a:r>
                      <a:endParaRPr lang="tr-TR" sz="1200"/>
                    </a:p>
                  </a:txBody>
                  <a:tcPr marL="73539" marR="73539" marT="36770" marB="36770" anchor="ctr"/>
                </a:tc>
                <a:tc>
                  <a:txBody>
                    <a:bodyPr/>
                    <a:lstStyle/>
                    <a:p>
                      <a:r>
                        <a:rPr lang="tr-TR" sz="1200" b="1">
                          <a:latin typeface="Kanit Light" panose="020B0604020202020204" charset="-34"/>
                        </a:rPr>
                        <a:t>Açıklama</a:t>
                      </a:r>
                      <a:endParaRPr lang="tr-TR" sz="1200"/>
                    </a:p>
                  </a:txBody>
                  <a:tcPr marL="73539" marR="73539" marT="36770" marB="36770" anchor="ctr"/>
                </a:tc>
                <a:tc>
                  <a:txBody>
                    <a:bodyPr/>
                    <a:lstStyle/>
                    <a:p>
                      <a:r>
                        <a:rPr lang="tr-TR" sz="1200" b="1">
                          <a:latin typeface="Kanit Light" panose="020B0604020202020204" charset="-34"/>
                        </a:rPr>
                        <a:t>Hesaplama</a:t>
                      </a:r>
                      <a:endParaRPr lang="tr-TR" sz="1200"/>
                    </a:p>
                  </a:txBody>
                  <a:tcPr marL="73539" marR="73539" marT="36770" marB="36770" anchor="ctr"/>
                </a:tc>
                <a:tc>
                  <a:txBody>
                    <a:bodyPr/>
                    <a:lstStyle/>
                    <a:p>
                      <a:r>
                        <a:rPr lang="tr-TR" sz="1200" b="1">
                          <a:latin typeface="Kanit Light" panose="020B0604020202020204" charset="-34"/>
                        </a:rPr>
                        <a:t>Değer</a:t>
                      </a:r>
                      <a:endParaRPr lang="tr-TR" sz="1200"/>
                    </a:p>
                  </a:txBody>
                  <a:tcPr marL="73539" marR="73539" marT="36770" marB="36770" anchor="ctr"/>
                </a:tc>
                <a:extLst>
                  <a:ext uri="{0D108BD9-81ED-4DB2-BD59-A6C34878D82A}">
                    <a16:rowId xmlns:a16="http://schemas.microsoft.com/office/drawing/2014/main" val="374375289"/>
                  </a:ext>
                </a:extLst>
              </a:tr>
              <a:tr h="334298">
                <a:tc>
                  <a:txBody>
                    <a:bodyPr/>
                    <a:lstStyle/>
                    <a:p>
                      <a:r>
                        <a:rPr lang="tr-TR" sz="1200">
                          <a:latin typeface="Kanit Light" panose="020B0604020202020204" charset="-34"/>
                        </a:rPr>
                        <a:t>Q1 (Alt Çeyrek)</a:t>
                      </a:r>
                    </a:p>
                  </a:txBody>
                  <a:tcPr marL="73539" marR="73539" marT="36770" marB="36770" anchor="ctr"/>
                </a:tc>
                <a:tc>
                  <a:txBody>
                    <a:bodyPr/>
                    <a:lstStyle/>
                    <a:p>
                      <a:r>
                        <a:rPr lang="tr-TR" sz="1200">
                          <a:latin typeface="Kanit Light" panose="020B0604020202020204" charset="-34"/>
                        </a:rPr>
                        <a:t>Verilerin %25’i bu değerin altında</a:t>
                      </a:r>
                    </a:p>
                  </a:txBody>
                  <a:tcPr marL="73539" marR="73539" marT="36770" marB="36770" anchor="ctr"/>
                </a:tc>
                <a:tc>
                  <a:txBody>
                    <a:bodyPr/>
                    <a:lstStyle/>
                    <a:p>
                      <a:r>
                        <a:rPr lang="tr-TR" sz="1200">
                          <a:latin typeface="Kanit Light" panose="020B0604020202020204" charset="-34"/>
                        </a:rPr>
                        <a:t>Veri sıralı → 1. çeyrek</a:t>
                      </a:r>
                    </a:p>
                  </a:txBody>
                  <a:tcPr marL="73539" marR="73539" marT="36770" marB="36770" anchor="ctr"/>
                </a:tc>
                <a:tc>
                  <a:txBody>
                    <a:bodyPr/>
                    <a:lstStyle/>
                    <a:p>
                      <a:r>
                        <a:rPr lang="tr-TR" sz="1200">
                          <a:latin typeface="Kanit Light" panose="020B0604020202020204" charset="-34"/>
                        </a:rPr>
                        <a:t>81.00</a:t>
                      </a:r>
                    </a:p>
                  </a:txBody>
                  <a:tcPr marL="73539" marR="73539" marT="36770" marB="36770" anchor="ctr"/>
                </a:tc>
                <a:extLst>
                  <a:ext uri="{0D108BD9-81ED-4DB2-BD59-A6C34878D82A}">
                    <a16:rowId xmlns:a16="http://schemas.microsoft.com/office/drawing/2014/main" val="1286404124"/>
                  </a:ext>
                </a:extLst>
              </a:tr>
              <a:tr h="334298">
                <a:tc>
                  <a:txBody>
                    <a:bodyPr/>
                    <a:lstStyle/>
                    <a:p>
                      <a:r>
                        <a:rPr lang="tr-TR" sz="1200">
                          <a:latin typeface="Kanit Light" panose="020B0604020202020204" charset="-34"/>
                        </a:rPr>
                        <a:t>Q2 (Medyan)</a:t>
                      </a:r>
                    </a:p>
                  </a:txBody>
                  <a:tcPr marL="73539" marR="73539" marT="36770" marB="36770" anchor="ctr"/>
                </a:tc>
                <a:tc>
                  <a:txBody>
                    <a:bodyPr/>
                    <a:lstStyle/>
                    <a:p>
                      <a:r>
                        <a:rPr lang="tr-TR" sz="1200">
                          <a:latin typeface="Kanit Light" panose="020B0604020202020204" charset="-34"/>
                        </a:rPr>
                        <a:t>Verilerin ortasındaki değer (aykırılardan etkilenmez)</a:t>
                      </a:r>
                    </a:p>
                  </a:txBody>
                  <a:tcPr marL="73539" marR="73539" marT="36770" marB="36770" anchor="ctr"/>
                </a:tc>
                <a:tc>
                  <a:txBody>
                    <a:bodyPr/>
                    <a:lstStyle/>
                    <a:p>
                      <a:r>
                        <a:rPr lang="tr-TR" sz="1200">
                          <a:latin typeface="Kanit Light" panose="020B0604020202020204" charset="-34"/>
                        </a:rPr>
                        <a:t>Veri sıralı → Ortadaki gözlem</a:t>
                      </a:r>
                    </a:p>
                  </a:txBody>
                  <a:tcPr marL="73539" marR="73539" marT="36770" marB="36770" anchor="ctr"/>
                </a:tc>
                <a:tc>
                  <a:txBody>
                    <a:bodyPr/>
                    <a:lstStyle/>
                    <a:p>
                      <a:r>
                        <a:rPr lang="tr-TR" sz="1200">
                          <a:latin typeface="Kanit Light" panose="020B0604020202020204" charset="-34"/>
                        </a:rPr>
                        <a:t>93.50</a:t>
                      </a:r>
                    </a:p>
                  </a:txBody>
                  <a:tcPr marL="73539" marR="73539" marT="36770" marB="36770" anchor="ctr"/>
                </a:tc>
                <a:extLst>
                  <a:ext uri="{0D108BD9-81ED-4DB2-BD59-A6C34878D82A}">
                    <a16:rowId xmlns:a16="http://schemas.microsoft.com/office/drawing/2014/main" val="1344466100"/>
                  </a:ext>
                </a:extLst>
              </a:tr>
              <a:tr h="334298">
                <a:tc>
                  <a:txBody>
                    <a:bodyPr/>
                    <a:lstStyle/>
                    <a:p>
                      <a:r>
                        <a:rPr lang="tr-TR" sz="1200">
                          <a:latin typeface="Kanit Light" panose="020B0604020202020204" charset="-34"/>
                        </a:rPr>
                        <a:t>Q3 (Üst Çeyrek)</a:t>
                      </a:r>
                    </a:p>
                  </a:txBody>
                  <a:tcPr marL="73539" marR="73539" marT="36770" marB="36770" anchor="ctr"/>
                </a:tc>
                <a:tc>
                  <a:txBody>
                    <a:bodyPr/>
                    <a:lstStyle/>
                    <a:p>
                      <a:r>
                        <a:rPr lang="tr-TR" sz="1200">
                          <a:latin typeface="Kanit Light" panose="020B0604020202020204" charset="-34"/>
                        </a:rPr>
                        <a:t>Verilerin %75’i bu değerin altında</a:t>
                      </a:r>
                    </a:p>
                  </a:txBody>
                  <a:tcPr marL="73539" marR="73539" marT="36770" marB="36770" anchor="ctr"/>
                </a:tc>
                <a:tc>
                  <a:txBody>
                    <a:bodyPr/>
                    <a:lstStyle/>
                    <a:p>
                      <a:r>
                        <a:rPr lang="tr-TR" sz="1200">
                          <a:latin typeface="Kanit Light" panose="020B0604020202020204" charset="-34"/>
                        </a:rPr>
                        <a:t>Veri sıralı → 3. çeyrek</a:t>
                      </a:r>
                    </a:p>
                  </a:txBody>
                  <a:tcPr marL="73539" marR="73539" marT="36770" marB="36770" anchor="ctr"/>
                </a:tc>
                <a:tc>
                  <a:txBody>
                    <a:bodyPr/>
                    <a:lstStyle/>
                    <a:p>
                      <a:r>
                        <a:rPr lang="tr-TR" sz="1200">
                          <a:latin typeface="Kanit Light" panose="020B0604020202020204" charset="-34"/>
                        </a:rPr>
                        <a:t>132.00</a:t>
                      </a:r>
                    </a:p>
                  </a:txBody>
                  <a:tcPr marL="73539" marR="73539" marT="36770" marB="36770" anchor="ctr"/>
                </a:tc>
                <a:extLst>
                  <a:ext uri="{0D108BD9-81ED-4DB2-BD59-A6C34878D82A}">
                    <a16:rowId xmlns:a16="http://schemas.microsoft.com/office/drawing/2014/main" val="2804610000"/>
                  </a:ext>
                </a:extLst>
              </a:tr>
              <a:tr h="270339">
                <a:tc>
                  <a:txBody>
                    <a:bodyPr/>
                    <a:lstStyle/>
                    <a:p>
                      <a:r>
                        <a:rPr lang="tr-TR" sz="1200">
                          <a:latin typeface="Kanit Light" panose="020B0604020202020204" charset="-34"/>
                        </a:rPr>
                        <a:t>IQR (Q3 - Q1)</a:t>
                      </a:r>
                    </a:p>
                  </a:txBody>
                  <a:tcPr marL="73539" marR="73539" marT="36770" marB="36770" anchor="ctr"/>
                </a:tc>
                <a:tc>
                  <a:txBody>
                    <a:bodyPr/>
                    <a:lstStyle/>
                    <a:p>
                      <a:r>
                        <a:rPr lang="tr-TR" sz="1200">
                          <a:latin typeface="Kanit Light" panose="020B0604020202020204" charset="-34"/>
                        </a:rPr>
                        <a:t>Çeyrekler arası açıklık</a:t>
                      </a:r>
                    </a:p>
                  </a:txBody>
                  <a:tcPr marL="73539" marR="73539" marT="36770" marB="36770" anchor="ctr"/>
                </a:tc>
                <a:tc>
                  <a:txBody>
                    <a:bodyPr/>
                    <a:lstStyle/>
                    <a:p>
                      <a:r>
                        <a:rPr lang="tr-TR" sz="1200">
                          <a:latin typeface="Kanit Light" panose="020B0604020202020204" charset="-34"/>
                        </a:rPr>
                        <a:t>132.00 - 81.00</a:t>
                      </a:r>
                    </a:p>
                  </a:txBody>
                  <a:tcPr marL="73539" marR="73539" marT="36770" marB="36770" anchor="ctr"/>
                </a:tc>
                <a:tc>
                  <a:txBody>
                    <a:bodyPr/>
                    <a:lstStyle/>
                    <a:p>
                      <a:r>
                        <a:rPr lang="tr-TR" sz="1200">
                          <a:latin typeface="Kanit Light" panose="020B0604020202020204" charset="-34"/>
                        </a:rPr>
                        <a:t>51.00</a:t>
                      </a:r>
                    </a:p>
                  </a:txBody>
                  <a:tcPr marL="73539" marR="73539" marT="36770" marB="36770" anchor="ctr"/>
                </a:tc>
                <a:extLst>
                  <a:ext uri="{0D108BD9-81ED-4DB2-BD59-A6C34878D82A}">
                    <a16:rowId xmlns:a16="http://schemas.microsoft.com/office/drawing/2014/main" val="3376050092"/>
                  </a:ext>
                </a:extLst>
              </a:tr>
              <a:tr h="334298">
                <a:tc>
                  <a:txBody>
                    <a:bodyPr/>
                    <a:lstStyle/>
                    <a:p>
                      <a:r>
                        <a:rPr lang="tr-TR" sz="1200">
                          <a:latin typeface="Kanit Light" panose="020B0604020202020204" charset="-34"/>
                        </a:rPr>
                        <a:t>Alt Sınır</a:t>
                      </a:r>
                    </a:p>
                  </a:txBody>
                  <a:tcPr marL="73539" marR="73539" marT="36770" marB="36770" anchor="ctr"/>
                </a:tc>
                <a:tc>
                  <a:txBody>
                    <a:bodyPr/>
                    <a:lstStyle/>
                    <a:p>
                      <a:r>
                        <a:rPr lang="tr-TR" sz="1200">
                          <a:latin typeface="Kanit Light" panose="020B0604020202020204" charset="-34"/>
                        </a:rPr>
                        <a:t>En küçük normal değerin sınırı (alt whisker)</a:t>
                      </a:r>
                    </a:p>
                  </a:txBody>
                  <a:tcPr marL="73539" marR="73539" marT="36770" marB="36770" anchor="ctr"/>
                </a:tc>
                <a:tc>
                  <a:txBody>
                    <a:bodyPr/>
                    <a:lstStyle/>
                    <a:p>
                      <a:r>
                        <a:rPr lang="tr-TR" sz="1200">
                          <a:latin typeface="Kanit Light" panose="020B0604020202020204" charset="-34"/>
                        </a:rPr>
                        <a:t>81.00 - (1.5 × 51.00)</a:t>
                      </a:r>
                    </a:p>
                  </a:txBody>
                  <a:tcPr marL="73539" marR="73539" marT="36770" marB="36770" anchor="ctr"/>
                </a:tc>
                <a:tc>
                  <a:txBody>
                    <a:bodyPr/>
                    <a:lstStyle/>
                    <a:p>
                      <a:r>
                        <a:rPr lang="tr-TR" sz="1200">
                          <a:latin typeface="Kanit Light" panose="020B0604020202020204" charset="-34"/>
                        </a:rPr>
                        <a:t>2.50</a:t>
                      </a:r>
                    </a:p>
                  </a:txBody>
                  <a:tcPr marL="73539" marR="73539" marT="36770" marB="36770" anchor="ctr"/>
                </a:tc>
                <a:extLst>
                  <a:ext uri="{0D108BD9-81ED-4DB2-BD59-A6C34878D82A}">
                    <a16:rowId xmlns:a16="http://schemas.microsoft.com/office/drawing/2014/main" val="809393271"/>
                  </a:ext>
                </a:extLst>
              </a:tr>
              <a:tr h="334298">
                <a:tc>
                  <a:txBody>
                    <a:bodyPr/>
                    <a:lstStyle/>
                    <a:p>
                      <a:r>
                        <a:rPr lang="tr-TR" sz="1200">
                          <a:latin typeface="Kanit Light" panose="020B0604020202020204" charset="-34"/>
                        </a:rPr>
                        <a:t>Üst Sınır</a:t>
                      </a:r>
                    </a:p>
                  </a:txBody>
                  <a:tcPr marL="73539" marR="73539" marT="36770" marB="36770" anchor="ctr"/>
                </a:tc>
                <a:tc>
                  <a:txBody>
                    <a:bodyPr/>
                    <a:lstStyle/>
                    <a:p>
                      <a:r>
                        <a:rPr lang="tr-TR" sz="1200">
                          <a:latin typeface="Kanit Light" panose="020B0604020202020204" charset="-34"/>
                        </a:rPr>
                        <a:t>En büyük normal değerin sınırı (üst whisker)</a:t>
                      </a:r>
                    </a:p>
                  </a:txBody>
                  <a:tcPr marL="73539" marR="73539" marT="36770" marB="36770" anchor="ctr"/>
                </a:tc>
                <a:tc>
                  <a:txBody>
                    <a:bodyPr/>
                    <a:lstStyle/>
                    <a:p>
                      <a:r>
                        <a:rPr lang="tr-TR" sz="1200">
                          <a:latin typeface="Kanit Light" panose="020B0604020202020204" charset="-34"/>
                        </a:rPr>
                        <a:t>132.00 + (1.5 × 51.00)</a:t>
                      </a:r>
                    </a:p>
                  </a:txBody>
                  <a:tcPr marL="73539" marR="73539" marT="36770" marB="36770" anchor="ctr"/>
                </a:tc>
                <a:tc>
                  <a:txBody>
                    <a:bodyPr/>
                    <a:lstStyle/>
                    <a:p>
                      <a:r>
                        <a:rPr lang="tr-TR" sz="1200">
                          <a:latin typeface="Kanit Light" panose="020B0604020202020204" charset="-34"/>
                        </a:rPr>
                        <a:t>198.50</a:t>
                      </a:r>
                    </a:p>
                  </a:txBody>
                  <a:tcPr marL="73539" marR="73539" marT="36770" marB="36770" anchor="ctr"/>
                </a:tc>
                <a:extLst>
                  <a:ext uri="{0D108BD9-81ED-4DB2-BD59-A6C34878D82A}">
                    <a16:rowId xmlns:a16="http://schemas.microsoft.com/office/drawing/2014/main" val="857100869"/>
                  </a:ext>
                </a:extLst>
              </a:tr>
              <a:tr h="334298">
                <a:tc>
                  <a:txBody>
                    <a:bodyPr/>
                    <a:lstStyle/>
                    <a:p>
                      <a:r>
                        <a:rPr lang="tr-TR" sz="1200">
                          <a:latin typeface="Kanit Light" panose="020B0604020202020204" charset="-34"/>
                        </a:rPr>
                        <a:t>Ortalama</a:t>
                      </a:r>
                    </a:p>
                  </a:txBody>
                  <a:tcPr marL="73539" marR="73539" marT="36770" marB="36770" anchor="ctr"/>
                </a:tc>
                <a:tc>
                  <a:txBody>
                    <a:bodyPr/>
                    <a:lstStyle/>
                    <a:p>
                      <a:r>
                        <a:rPr lang="tr-TR" sz="1200">
                          <a:latin typeface="Kanit Light" panose="020B0604020202020204" charset="-34"/>
                        </a:rPr>
                        <a:t>Verilerin aritmetik ortalaması (aykırılardan etkilenir)</a:t>
                      </a:r>
                    </a:p>
                  </a:txBody>
                  <a:tcPr marL="73539" marR="73539" marT="36770" marB="36770" anchor="ctr"/>
                </a:tc>
                <a:tc>
                  <a:txBody>
                    <a:bodyPr/>
                    <a:lstStyle/>
                    <a:p>
                      <a:r>
                        <a:rPr lang="tr-TR" sz="1200">
                          <a:latin typeface="Kanit Light" panose="020B0604020202020204" charset="-34"/>
                        </a:rPr>
                        <a:t>Tüm değerlerin toplamı / gözlem sayısı</a:t>
                      </a:r>
                    </a:p>
                  </a:txBody>
                  <a:tcPr marL="73539" marR="73539" marT="36770" marB="36770" anchor="ctr"/>
                </a:tc>
                <a:tc>
                  <a:txBody>
                    <a:bodyPr/>
                    <a:lstStyle/>
                    <a:p>
                      <a:r>
                        <a:rPr lang="tr-TR" sz="1200">
                          <a:latin typeface="Kanit Light" panose="020B0604020202020204" charset="-34"/>
                        </a:rPr>
                        <a:t>≈104.47</a:t>
                      </a:r>
                    </a:p>
                  </a:txBody>
                  <a:tcPr marL="73539" marR="73539" marT="36770" marB="36770" anchor="ctr"/>
                </a:tc>
                <a:extLst>
                  <a:ext uri="{0D108BD9-81ED-4DB2-BD59-A6C34878D82A}">
                    <a16:rowId xmlns:a16="http://schemas.microsoft.com/office/drawing/2014/main" val="1781345856"/>
                  </a:ext>
                </a:extLst>
              </a:tr>
              <a:tr h="334298">
                <a:tc>
                  <a:txBody>
                    <a:bodyPr/>
                    <a:lstStyle/>
                    <a:p>
                      <a:r>
                        <a:rPr lang="tr-TR" sz="1200">
                          <a:latin typeface="Kanit Light" panose="020B0604020202020204" charset="-34"/>
                        </a:rPr>
                        <a:t>En Küçük Değer</a:t>
                      </a:r>
                    </a:p>
                  </a:txBody>
                  <a:tcPr marL="73539" marR="73539" marT="36770" marB="36770" anchor="ctr"/>
                </a:tc>
                <a:tc>
                  <a:txBody>
                    <a:bodyPr/>
                    <a:lstStyle/>
                    <a:p>
                      <a:r>
                        <a:rPr lang="tr-TR" sz="1200">
                          <a:latin typeface="Kanit Light" panose="020B0604020202020204" charset="-34"/>
                        </a:rPr>
                        <a:t>Gerçek verideki en küçük gözlem</a:t>
                      </a:r>
                    </a:p>
                  </a:txBody>
                  <a:tcPr marL="73539" marR="73539" marT="36770" marB="36770" anchor="ctr"/>
                </a:tc>
                <a:tc>
                  <a:txBody>
                    <a:bodyPr/>
                    <a:lstStyle/>
                    <a:p>
                      <a:r>
                        <a:rPr lang="tr-TR" sz="1200">
                          <a:latin typeface="Kanit Light" panose="020B0604020202020204" charset="-34"/>
                        </a:rPr>
                        <a:t>Alt sınırdan büyük en küçük değer</a:t>
                      </a:r>
                    </a:p>
                  </a:txBody>
                  <a:tcPr marL="73539" marR="73539" marT="36770" marB="36770" anchor="ctr"/>
                </a:tc>
                <a:tc>
                  <a:txBody>
                    <a:bodyPr/>
                    <a:lstStyle/>
                    <a:p>
                      <a:r>
                        <a:rPr lang="tr-TR" sz="1200">
                          <a:latin typeface="Kanit Light" panose="020B0604020202020204" charset="-34"/>
                        </a:rPr>
                        <a:t>≈48.00</a:t>
                      </a:r>
                    </a:p>
                  </a:txBody>
                  <a:tcPr marL="73539" marR="73539" marT="36770" marB="36770" anchor="ctr"/>
                </a:tc>
                <a:extLst>
                  <a:ext uri="{0D108BD9-81ED-4DB2-BD59-A6C34878D82A}">
                    <a16:rowId xmlns:a16="http://schemas.microsoft.com/office/drawing/2014/main" val="3854178010"/>
                  </a:ext>
                </a:extLst>
              </a:tr>
              <a:tr h="334298">
                <a:tc>
                  <a:txBody>
                    <a:bodyPr/>
                    <a:lstStyle/>
                    <a:p>
                      <a:r>
                        <a:rPr lang="tr-TR" sz="1200">
                          <a:latin typeface="Kanit Light" panose="020B0604020202020204" charset="-34"/>
                        </a:rPr>
                        <a:t>En Büyük Değer</a:t>
                      </a:r>
                    </a:p>
                  </a:txBody>
                  <a:tcPr marL="73539" marR="73539" marT="36770" marB="36770" anchor="ctr"/>
                </a:tc>
                <a:tc>
                  <a:txBody>
                    <a:bodyPr/>
                    <a:lstStyle/>
                    <a:p>
                      <a:r>
                        <a:rPr lang="tr-TR" sz="1200">
                          <a:latin typeface="Kanit Light" panose="020B0604020202020204" charset="-34"/>
                        </a:rPr>
                        <a:t>Gerçek verideki en büyük gözlem</a:t>
                      </a:r>
                    </a:p>
                  </a:txBody>
                  <a:tcPr marL="73539" marR="73539" marT="36770" marB="36770" anchor="ctr"/>
                </a:tc>
                <a:tc>
                  <a:txBody>
                    <a:bodyPr/>
                    <a:lstStyle/>
                    <a:p>
                      <a:r>
                        <a:rPr lang="tr-TR" sz="1200">
                          <a:latin typeface="Kanit Light" panose="020B0604020202020204" charset="-34"/>
                        </a:rPr>
                        <a:t>Üst sınırdan büyük → </a:t>
                      </a:r>
                      <a:r>
                        <a:rPr lang="tr-TR" sz="1200" b="1"/>
                        <a:t>aykırı değer</a:t>
                      </a:r>
                      <a:endParaRPr lang="tr-TR" sz="1200"/>
                    </a:p>
                  </a:txBody>
                  <a:tcPr marL="73539" marR="73539" marT="36770" marB="36770" anchor="ctr"/>
                </a:tc>
                <a:tc>
                  <a:txBody>
                    <a:bodyPr/>
                    <a:lstStyle/>
                    <a:p>
                      <a:r>
                        <a:rPr lang="tr-TR" sz="1200">
                          <a:latin typeface="Kanit Light" panose="020B0604020202020204" charset="-34"/>
                        </a:rPr>
                        <a:t>230.00</a:t>
                      </a:r>
                    </a:p>
                  </a:txBody>
                  <a:tcPr marL="73539" marR="73539" marT="36770" marB="36770" anchor="ctr"/>
                </a:tc>
                <a:extLst>
                  <a:ext uri="{0D108BD9-81ED-4DB2-BD59-A6C34878D82A}">
                    <a16:rowId xmlns:a16="http://schemas.microsoft.com/office/drawing/2014/main" val="417547275"/>
                  </a:ext>
                </a:extLst>
              </a:tr>
              <a:tr h="471383">
                <a:tc>
                  <a:txBody>
                    <a:bodyPr/>
                    <a:lstStyle/>
                    <a:p>
                      <a:r>
                        <a:rPr lang="tr-TR" sz="1200">
                          <a:latin typeface="Kanit Light" panose="020B0604020202020204" charset="-34"/>
                        </a:rPr>
                        <a:t>Aykırı Değer(ler)</a:t>
                      </a:r>
                    </a:p>
                  </a:txBody>
                  <a:tcPr marL="73539" marR="73539" marT="36770" marB="36770" anchor="ctr"/>
                </a:tc>
                <a:tc>
                  <a:txBody>
                    <a:bodyPr/>
                    <a:lstStyle/>
                    <a:p>
                      <a:r>
                        <a:rPr lang="tr-TR" sz="1200">
                          <a:latin typeface="Kanit Light" panose="020B0604020202020204" charset="-34"/>
                        </a:rPr>
                        <a:t>Üst sınır (198.50) üzerindeki değerler</a:t>
                      </a:r>
                    </a:p>
                  </a:txBody>
                  <a:tcPr marL="73539" marR="73539" marT="36770" marB="36770" anchor="ctr"/>
                </a:tc>
                <a:tc>
                  <a:txBody>
                    <a:bodyPr/>
                    <a:lstStyle/>
                    <a:p>
                      <a:r>
                        <a:rPr lang="tr-TR" sz="1200">
                          <a:latin typeface="Kanit Light" panose="020B0604020202020204" charset="-34"/>
                        </a:rPr>
                        <a:t>&gt; 198.50</a:t>
                      </a:r>
                    </a:p>
                  </a:txBody>
                  <a:tcPr marL="73539" marR="73539" marT="36770" marB="36770" anchor="ctr"/>
                </a:tc>
                <a:tc>
                  <a:txBody>
                    <a:bodyPr/>
                    <a:lstStyle/>
                    <a:p>
                      <a:r>
                        <a:rPr lang="tr-TR" sz="1200">
                          <a:latin typeface="Kanit Light" panose="020B0604020202020204" charset="-34"/>
                        </a:rPr>
                        <a:t>230.00, 225.00...</a:t>
                      </a:r>
                    </a:p>
                  </a:txBody>
                  <a:tcPr marL="73539" marR="73539" marT="36770" marB="36770" anchor="ctr"/>
                </a:tc>
                <a:extLst>
                  <a:ext uri="{0D108BD9-81ED-4DB2-BD59-A6C34878D82A}">
                    <a16:rowId xmlns:a16="http://schemas.microsoft.com/office/drawing/2014/main" val="674220763"/>
                  </a:ext>
                </a:extLst>
              </a:tr>
            </a:tbl>
          </a:graphicData>
        </a:graphic>
      </p:graphicFrame>
      <p:sp>
        <p:nvSpPr>
          <p:cNvPr id="4" name="Metin kutusu 3">
            <a:extLst>
              <a:ext uri="{FF2B5EF4-FFF2-40B4-BE49-F238E27FC236}">
                <a16:creationId xmlns:a16="http://schemas.microsoft.com/office/drawing/2014/main" id="{C9AD3665-B744-BCF7-2B1C-E77F0500AB06}"/>
              </a:ext>
            </a:extLst>
          </p:cNvPr>
          <p:cNvSpPr txBox="1"/>
          <p:nvPr/>
        </p:nvSpPr>
        <p:spPr>
          <a:xfrm>
            <a:off x="490117" y="1275834"/>
            <a:ext cx="7315200" cy="584775"/>
          </a:xfrm>
          <a:prstGeom prst="rect">
            <a:avLst/>
          </a:prstGeom>
          <a:noFill/>
        </p:spPr>
        <p:txBody>
          <a:bodyPr wrap="square">
            <a:spAutoFit/>
          </a:bodyPr>
          <a:lstStyle/>
          <a:p>
            <a:r>
              <a:rPr lang="tr-TR" sz="3200">
                <a:solidFill>
                  <a:srgbClr val="272D45"/>
                </a:solidFill>
                <a:latin typeface="Kanit Light" panose="020B0604020202020204" charset="-34"/>
                <a:cs typeface="Kanit Light" panose="020B0604020202020204" charset="-34"/>
              </a:rPr>
              <a:t>Kutu Grafiği </a:t>
            </a:r>
            <a:endParaRPr lang="tr-TR" sz="3200">
              <a:latin typeface="Kanit Light" panose="020B0604020202020204" charset="-34"/>
            </a:endParaRPr>
          </a:p>
        </p:txBody>
      </p:sp>
    </p:spTree>
    <p:extLst>
      <p:ext uri="{BB962C8B-B14F-4D97-AF65-F5344CB8AC3E}">
        <p14:creationId xmlns:p14="http://schemas.microsoft.com/office/powerpoint/2010/main" val="6620530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CE64C-6E77-5224-6390-CE066BEFC4D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6F3014C-B6BB-E5BE-9B9A-E4A38DA6FE4D}"/>
              </a:ext>
            </a:extLst>
          </p:cNvPr>
          <p:cNvSpPr/>
          <p:nvPr/>
        </p:nvSpPr>
        <p:spPr>
          <a:xfrm>
            <a:off x="490117" y="383143"/>
            <a:ext cx="10711283" cy="771525"/>
          </a:xfrm>
          <a:prstGeom prst="rect">
            <a:avLst/>
          </a:prstGeom>
          <a:noFill/>
          <a:ln/>
        </p:spPr>
        <p:txBody>
          <a:bodyPr wrap="none" lIns="0" tIns="0" rIns="0" bIns="0" rtlCol="0" anchor="t"/>
          <a:lstStyle/>
          <a:p>
            <a:pPr>
              <a:lnSpc>
                <a:spcPts val="5800"/>
              </a:lnSpc>
              <a:spcAft>
                <a:spcPts val="800"/>
              </a:spcAft>
            </a:pPr>
            <a:r>
              <a:rPr lang="tr-TR" sz="4000">
                <a:solidFill>
                  <a:srgbClr val="272D45"/>
                </a:solidFill>
                <a:latin typeface="Kanit Light" panose="020B0604020202020204" charset="-34"/>
                <a:cs typeface="Kanit Light" panose="020B0604020202020204" charset="-34"/>
              </a:rPr>
              <a:t>2.9</a:t>
            </a:r>
            <a:r>
              <a:rPr lang="nl-NL" sz="4000">
                <a:solidFill>
                  <a:srgbClr val="272D45"/>
                </a:solidFill>
                <a:latin typeface="Kanit Light" panose="020B0604020202020204" charset="-34"/>
                <a:cs typeface="Kanit Light" panose="020B0604020202020204" charset="-34"/>
              </a:rPr>
              <a:t>. Örnekleme</a:t>
            </a:r>
            <a:r>
              <a:rPr lang="tr-TR" sz="4000">
                <a:solidFill>
                  <a:srgbClr val="272D45"/>
                </a:solidFill>
                <a:latin typeface="Kanit Light" panose="020B0604020202020204" charset="-34"/>
                <a:cs typeface="Kanit Light" panose="020B0604020202020204" charset="-34"/>
              </a:rPr>
              <a:t> (Sampling ve Stratified Sampling)</a:t>
            </a:r>
          </a:p>
          <a:p>
            <a:pPr>
              <a:lnSpc>
                <a:spcPts val="5800"/>
              </a:lnSpc>
              <a:spcAft>
                <a:spcPts val="800"/>
              </a:spcAft>
            </a:pPr>
            <a:endParaRPr lang="tr-TR" sz="40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DD09F0A2-14DA-AFBD-4F1A-535A71E53110}"/>
              </a:ext>
            </a:extLst>
          </p:cNvPr>
          <p:cNvPicPr>
            <a:picLocks noChangeAspect="1"/>
          </p:cNvPicPr>
          <p:nvPr/>
        </p:nvPicPr>
        <p:blipFill>
          <a:blip r:embed="rId3"/>
          <a:stretch>
            <a:fillRect/>
          </a:stretch>
        </p:blipFill>
        <p:spPr>
          <a:xfrm>
            <a:off x="13525500" y="228600"/>
            <a:ext cx="876300" cy="540306"/>
          </a:xfrm>
          <a:prstGeom prst="rect">
            <a:avLst/>
          </a:prstGeom>
        </p:spPr>
      </p:pic>
      <p:sp>
        <p:nvSpPr>
          <p:cNvPr id="4" name="Metin kutusu 3">
            <a:extLst>
              <a:ext uri="{FF2B5EF4-FFF2-40B4-BE49-F238E27FC236}">
                <a16:creationId xmlns:a16="http://schemas.microsoft.com/office/drawing/2014/main" id="{AE27BF95-D67B-9C06-05B8-940A08134688}"/>
              </a:ext>
            </a:extLst>
          </p:cNvPr>
          <p:cNvSpPr txBox="1"/>
          <p:nvPr/>
        </p:nvSpPr>
        <p:spPr>
          <a:xfrm>
            <a:off x="457200" y="1022483"/>
            <a:ext cx="12482146" cy="1969770"/>
          </a:xfrm>
          <a:prstGeom prst="rect">
            <a:avLst/>
          </a:prstGeom>
          <a:noFill/>
        </p:spPr>
        <p:txBody>
          <a:bodyPr wrap="square">
            <a:spAutoFit/>
          </a:bodyPr>
          <a:lstStyle/>
          <a:p>
            <a:pPr algn="l">
              <a:buNone/>
            </a:pPr>
            <a:r>
              <a:rPr lang="tr-TR" sz="3200" b="0" i="0">
                <a:solidFill>
                  <a:srgbClr val="1F1F1F"/>
                </a:solidFill>
                <a:effectLst/>
                <a:latin typeface="Kanit Light" panose="020B0604020202020204" charset="-34"/>
              </a:rPr>
              <a:t>2.9.1. Rastgele Örnekleme (Random Sampling)</a:t>
            </a:r>
          </a:p>
          <a:p>
            <a:pPr algn="l">
              <a:buNone/>
            </a:pPr>
            <a:r>
              <a:rPr lang="tr-TR" b="0" i="0">
                <a:solidFill>
                  <a:srgbClr val="1F1F1F"/>
                </a:solidFill>
                <a:effectLst/>
                <a:latin typeface="Kanit Light" panose="020B0604020202020204" charset="-34"/>
              </a:rPr>
              <a:t>bir veri kümesinden rastgele olarak veri noktaları seçmeyi ifade eder. </a:t>
            </a:r>
          </a:p>
          <a:p>
            <a:pPr algn="l">
              <a:buNone/>
            </a:pPr>
            <a:endParaRPr lang="tr-TR" b="0" i="0">
              <a:solidFill>
                <a:srgbClr val="1F1F1F"/>
              </a:solidFill>
              <a:effectLst/>
              <a:latin typeface="Kanit Light" panose="020B0604020202020204" charset="-34"/>
            </a:endParaRPr>
          </a:p>
          <a:p>
            <a:pPr algn="l">
              <a:buNone/>
            </a:pPr>
            <a:r>
              <a:rPr lang="tr-TR" b="0" i="0">
                <a:solidFill>
                  <a:srgbClr val="1F1F1F"/>
                </a:solidFill>
                <a:effectLst/>
                <a:latin typeface="Kanit Light" panose="020B0604020202020204" charset="-34"/>
              </a:rPr>
              <a:t>Her bir veri noktasının seçilme şansı eşittir.</a:t>
            </a:r>
          </a:p>
          <a:p>
            <a:pPr lvl="1">
              <a:buFont typeface="Arial" panose="020B0604020202020204" pitchFamily="34" charset="0"/>
              <a:buChar char="•"/>
            </a:pPr>
            <a:r>
              <a:rPr lang="tr-TR" b="1" i="0">
                <a:solidFill>
                  <a:srgbClr val="1F1F1F"/>
                </a:solidFill>
                <a:effectLst/>
                <a:latin typeface="Kanit Light" panose="020B0604020202020204" charset="-34"/>
              </a:rPr>
              <a:t>1'den 20'</a:t>
            </a:r>
            <a:r>
              <a:rPr lang="tr-TR" b="0" i="0">
                <a:solidFill>
                  <a:srgbClr val="1F1F1F"/>
                </a:solidFill>
                <a:effectLst/>
                <a:latin typeface="Kanit Light" panose="020B0604020202020204" charset="-34"/>
              </a:rPr>
              <a:t>ye kadar olan sayılar arasında rastgele </a:t>
            </a:r>
            <a:r>
              <a:rPr lang="tr-TR" b="1" i="0">
                <a:solidFill>
                  <a:srgbClr val="1F1F1F"/>
                </a:solidFill>
                <a:effectLst/>
                <a:latin typeface="Kanit Light" panose="020B0604020202020204" charset="-34"/>
              </a:rPr>
              <a:t>5</a:t>
            </a:r>
            <a:r>
              <a:rPr lang="tr-TR" b="0" i="0">
                <a:solidFill>
                  <a:srgbClr val="1F1F1F"/>
                </a:solidFill>
                <a:effectLst/>
                <a:latin typeface="Kanit Light" panose="020B0604020202020204" charset="-34"/>
              </a:rPr>
              <a:t> sayı seçmek istiyorsanız, bu sayılar her seferinde farklı olabilir.</a:t>
            </a:r>
          </a:p>
          <a:p>
            <a:pPr lvl="1">
              <a:buFont typeface="Arial" panose="020B0604020202020204" pitchFamily="34" charset="0"/>
              <a:buChar char="•"/>
            </a:pPr>
            <a:r>
              <a:rPr lang="tr-TR" b="0" i="0">
                <a:solidFill>
                  <a:srgbClr val="1F1F1F"/>
                </a:solidFill>
                <a:effectLst/>
                <a:latin typeface="Kanit Light" panose="020B0604020202020204" charset="-34"/>
              </a:rPr>
              <a:t>Örneğin: </a:t>
            </a:r>
            <a:r>
              <a:rPr lang="tr-TR" b="1" i="0">
                <a:solidFill>
                  <a:srgbClr val="1F1F1F"/>
                </a:solidFill>
                <a:effectLst/>
                <a:latin typeface="Kanit Light" panose="020B0604020202020204" charset="-34"/>
              </a:rPr>
              <a:t>[15, 6, 9, 14, 5]</a:t>
            </a:r>
            <a:r>
              <a:rPr lang="tr-TR" b="0" i="0">
                <a:solidFill>
                  <a:srgbClr val="1F1F1F"/>
                </a:solidFill>
                <a:effectLst/>
                <a:latin typeface="Kanit Light" panose="020B0604020202020204" charset="-34"/>
              </a:rPr>
              <a:t> ve başka bir seçimde farklı sayılar olabilir: </a:t>
            </a:r>
            <a:r>
              <a:rPr lang="tr-TR" b="1" i="0">
                <a:solidFill>
                  <a:srgbClr val="1F1F1F"/>
                </a:solidFill>
                <a:effectLst/>
                <a:latin typeface="Kanit Light" panose="020B0604020202020204" charset="-34"/>
              </a:rPr>
              <a:t>[16, 1, 17, 14, 10]</a:t>
            </a:r>
            <a:r>
              <a:rPr lang="tr-TR" b="0" i="0">
                <a:solidFill>
                  <a:srgbClr val="1F1F1F"/>
                </a:solidFill>
                <a:effectLst/>
                <a:latin typeface="Kanit Light" panose="020B0604020202020204" charset="-34"/>
              </a:rPr>
              <a:t>.</a:t>
            </a:r>
          </a:p>
        </p:txBody>
      </p:sp>
      <p:pic>
        <p:nvPicPr>
          <p:cNvPr id="8" name="Resim 7">
            <a:extLst>
              <a:ext uri="{FF2B5EF4-FFF2-40B4-BE49-F238E27FC236}">
                <a16:creationId xmlns:a16="http://schemas.microsoft.com/office/drawing/2014/main" id="{8BF18AC2-9901-68A7-1E86-D0131B01EECC}"/>
              </a:ext>
            </a:extLst>
          </p:cNvPr>
          <p:cNvPicPr>
            <a:picLocks noChangeAspect="1"/>
          </p:cNvPicPr>
          <p:nvPr/>
        </p:nvPicPr>
        <p:blipFill>
          <a:blip r:embed="rId4"/>
          <a:stretch>
            <a:fillRect/>
          </a:stretch>
        </p:blipFill>
        <p:spPr>
          <a:xfrm>
            <a:off x="457200" y="3320499"/>
            <a:ext cx="13716000" cy="2695575"/>
          </a:xfrm>
          <a:prstGeom prst="rect">
            <a:avLst/>
          </a:prstGeom>
        </p:spPr>
      </p:pic>
      <p:pic>
        <p:nvPicPr>
          <p:cNvPr id="12" name="Resim 11">
            <a:extLst>
              <a:ext uri="{FF2B5EF4-FFF2-40B4-BE49-F238E27FC236}">
                <a16:creationId xmlns:a16="http://schemas.microsoft.com/office/drawing/2014/main" id="{EB166C56-C7BA-8269-4A2F-4C282160E9F3}"/>
              </a:ext>
            </a:extLst>
          </p:cNvPr>
          <p:cNvPicPr>
            <a:picLocks noChangeAspect="1"/>
          </p:cNvPicPr>
          <p:nvPr/>
        </p:nvPicPr>
        <p:blipFill>
          <a:blip r:embed="rId5"/>
          <a:stretch>
            <a:fillRect/>
          </a:stretch>
        </p:blipFill>
        <p:spPr>
          <a:xfrm>
            <a:off x="5704008" y="6449513"/>
            <a:ext cx="4448175" cy="723900"/>
          </a:xfrm>
          <a:prstGeom prst="rect">
            <a:avLst/>
          </a:prstGeom>
          <a:ln>
            <a:noFill/>
          </a:ln>
          <a:effectLst>
            <a:outerShdw blurRad="292100" dist="139700" dir="2700000" algn="tl" rotWithShape="0">
              <a:srgbClr val="333333">
                <a:alpha val="65000"/>
              </a:srgbClr>
            </a:outerShdw>
          </a:effectLst>
        </p:spPr>
      </p:pic>
      <p:pic>
        <p:nvPicPr>
          <p:cNvPr id="14" name="Resim 13">
            <a:extLst>
              <a:ext uri="{FF2B5EF4-FFF2-40B4-BE49-F238E27FC236}">
                <a16:creationId xmlns:a16="http://schemas.microsoft.com/office/drawing/2014/main" id="{B494021C-972D-2D09-2271-10CC866C3049}"/>
              </a:ext>
            </a:extLst>
          </p:cNvPr>
          <p:cNvPicPr>
            <a:picLocks noChangeAspect="1"/>
          </p:cNvPicPr>
          <p:nvPr/>
        </p:nvPicPr>
        <p:blipFill>
          <a:blip r:embed="rId6"/>
          <a:stretch>
            <a:fillRect/>
          </a:stretch>
        </p:blipFill>
        <p:spPr>
          <a:xfrm>
            <a:off x="8697057" y="7051068"/>
            <a:ext cx="4525875" cy="7953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6362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6E0E8-AA81-512E-580C-602CF8C0F766}"/>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25A7F647-D589-BB26-9765-2F289E0A61A5}"/>
              </a:ext>
            </a:extLst>
          </p:cNvPr>
          <p:cNvPicPr>
            <a:picLocks noChangeAspect="1"/>
          </p:cNvPicPr>
          <p:nvPr/>
        </p:nvPicPr>
        <p:blipFill>
          <a:blip r:embed="rId3"/>
          <a:stretch>
            <a:fillRect/>
          </a:stretch>
        </p:blipFill>
        <p:spPr>
          <a:xfrm>
            <a:off x="13525500" y="228600"/>
            <a:ext cx="876300" cy="540306"/>
          </a:xfrm>
          <a:prstGeom prst="rect">
            <a:avLst/>
          </a:prstGeom>
        </p:spPr>
      </p:pic>
      <p:sp>
        <p:nvSpPr>
          <p:cNvPr id="4" name="Metin kutusu 3">
            <a:extLst>
              <a:ext uri="{FF2B5EF4-FFF2-40B4-BE49-F238E27FC236}">
                <a16:creationId xmlns:a16="http://schemas.microsoft.com/office/drawing/2014/main" id="{EB8BD2A9-7CE4-68F3-D08C-6DC131E82DA1}"/>
              </a:ext>
            </a:extLst>
          </p:cNvPr>
          <p:cNvSpPr txBox="1"/>
          <p:nvPr/>
        </p:nvSpPr>
        <p:spPr>
          <a:xfrm>
            <a:off x="375138" y="424847"/>
            <a:ext cx="12482146" cy="584775"/>
          </a:xfrm>
          <a:prstGeom prst="rect">
            <a:avLst/>
          </a:prstGeom>
          <a:noFill/>
        </p:spPr>
        <p:txBody>
          <a:bodyPr wrap="square">
            <a:spAutoFit/>
          </a:bodyPr>
          <a:lstStyle/>
          <a:p>
            <a:r>
              <a:rPr lang="tr-TR" sz="3200" b="0" i="0">
                <a:solidFill>
                  <a:srgbClr val="1F1F1F"/>
                </a:solidFill>
                <a:effectLst/>
                <a:latin typeface="Kanit Light" panose="020B0604020202020204" charset="-34"/>
              </a:rPr>
              <a:t>2.9.2. Sabit Tohumlu Rastgele Örnekleme (Seeded Sampling)</a:t>
            </a:r>
          </a:p>
        </p:txBody>
      </p:sp>
      <p:sp>
        <p:nvSpPr>
          <p:cNvPr id="5" name="Metin kutusu 4">
            <a:extLst>
              <a:ext uri="{FF2B5EF4-FFF2-40B4-BE49-F238E27FC236}">
                <a16:creationId xmlns:a16="http://schemas.microsoft.com/office/drawing/2014/main" id="{F04E6735-F7DA-1469-7DB9-B0C57E745408}"/>
              </a:ext>
            </a:extLst>
          </p:cNvPr>
          <p:cNvSpPr txBox="1"/>
          <p:nvPr/>
        </p:nvSpPr>
        <p:spPr>
          <a:xfrm>
            <a:off x="375138" y="1167540"/>
            <a:ext cx="13798062" cy="1200329"/>
          </a:xfrm>
          <a:prstGeom prst="rect">
            <a:avLst/>
          </a:prstGeom>
          <a:noFill/>
        </p:spPr>
        <p:txBody>
          <a:bodyPr wrap="square">
            <a:spAutoFit/>
          </a:bodyPr>
          <a:lstStyle/>
          <a:p>
            <a:pPr algn="l">
              <a:buNone/>
            </a:pPr>
            <a:r>
              <a:rPr lang="tr-TR" b="0" i="0">
                <a:solidFill>
                  <a:srgbClr val="1F1F1F"/>
                </a:solidFill>
                <a:effectLst/>
                <a:latin typeface="Kanit Light" panose="020B0604020202020204" charset="-34"/>
              </a:rPr>
              <a:t>Rastgele örnekleme, her çalıştırıldığında farklı sonuçlar üretir. Ancak bazen belirli bir sonucu tekrarlamak isteriz. Bunun için bir </a:t>
            </a:r>
            <a:r>
              <a:rPr lang="tr-TR" b="1" i="0">
                <a:solidFill>
                  <a:srgbClr val="1F1F1F"/>
                </a:solidFill>
                <a:effectLst/>
                <a:latin typeface="Kanit Light" panose="020B0604020202020204" charset="-34"/>
              </a:rPr>
              <a:t>"tohum" (seed) </a:t>
            </a:r>
            <a:r>
              <a:rPr lang="tr-TR" b="0" i="0">
                <a:solidFill>
                  <a:srgbClr val="1F1F1F"/>
                </a:solidFill>
                <a:effectLst/>
                <a:latin typeface="Kanit Light" panose="020B0604020202020204" charset="-34"/>
              </a:rPr>
              <a:t>değeri kullanılır. Aynı tohum değeriyle rastgele seçim yapılırsa, her seferinde aynı seçimler elde edilir.</a:t>
            </a:r>
          </a:p>
          <a:p>
            <a:pPr lvl="1"/>
            <a:endParaRPr lang="tr-TR" b="0" i="0">
              <a:solidFill>
                <a:srgbClr val="1F1F1F"/>
              </a:solidFill>
              <a:effectLst/>
              <a:latin typeface="Kanit Light" panose="020B0604020202020204" charset="-34"/>
            </a:endParaRPr>
          </a:p>
          <a:p>
            <a:pPr lvl="1">
              <a:buFont typeface="Arial" panose="020B0604020202020204" pitchFamily="34" charset="0"/>
              <a:buChar char="•"/>
            </a:pPr>
            <a:r>
              <a:rPr lang="tr-TR" b="0" i="0">
                <a:solidFill>
                  <a:srgbClr val="1F1F1F"/>
                </a:solidFill>
                <a:effectLst/>
                <a:latin typeface="Kanit Light" panose="020B0604020202020204" charset="-34"/>
              </a:rPr>
              <a:t> raporlar yazarken ya da tekrarlanabilirlik isteyen deneyler yaparken faydalıdır.</a:t>
            </a:r>
          </a:p>
        </p:txBody>
      </p:sp>
      <p:pic>
        <p:nvPicPr>
          <p:cNvPr id="9" name="Resim 8">
            <a:extLst>
              <a:ext uri="{FF2B5EF4-FFF2-40B4-BE49-F238E27FC236}">
                <a16:creationId xmlns:a16="http://schemas.microsoft.com/office/drawing/2014/main" id="{658929A9-014E-2D43-F02E-6A2BFA4B2895}"/>
              </a:ext>
            </a:extLst>
          </p:cNvPr>
          <p:cNvPicPr>
            <a:picLocks noChangeAspect="1"/>
          </p:cNvPicPr>
          <p:nvPr/>
        </p:nvPicPr>
        <p:blipFill>
          <a:blip r:embed="rId4"/>
          <a:stretch>
            <a:fillRect/>
          </a:stretch>
        </p:blipFill>
        <p:spPr>
          <a:xfrm>
            <a:off x="375138" y="2527755"/>
            <a:ext cx="13798062" cy="2708330"/>
          </a:xfrm>
          <a:prstGeom prst="rect">
            <a:avLst/>
          </a:prstGeom>
        </p:spPr>
      </p:pic>
      <p:pic>
        <p:nvPicPr>
          <p:cNvPr id="11" name="Resim 10">
            <a:extLst>
              <a:ext uri="{FF2B5EF4-FFF2-40B4-BE49-F238E27FC236}">
                <a16:creationId xmlns:a16="http://schemas.microsoft.com/office/drawing/2014/main" id="{D285EA60-314F-EBF7-9753-860ED16BC50E}"/>
              </a:ext>
            </a:extLst>
          </p:cNvPr>
          <p:cNvPicPr>
            <a:picLocks noChangeAspect="1"/>
          </p:cNvPicPr>
          <p:nvPr/>
        </p:nvPicPr>
        <p:blipFill>
          <a:blip r:embed="rId5"/>
          <a:stretch>
            <a:fillRect/>
          </a:stretch>
        </p:blipFill>
        <p:spPr>
          <a:xfrm>
            <a:off x="5658583" y="5498123"/>
            <a:ext cx="5353050" cy="1219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0285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E031F-583A-CBD3-DCD8-0B6C6E3E11DD}"/>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FAB0D15F-6AD5-889B-92CE-9D1097309DFF}"/>
              </a:ext>
            </a:extLst>
          </p:cNvPr>
          <p:cNvPicPr>
            <a:picLocks noChangeAspect="1"/>
          </p:cNvPicPr>
          <p:nvPr/>
        </p:nvPicPr>
        <p:blipFill>
          <a:blip r:embed="rId3"/>
          <a:stretch>
            <a:fillRect/>
          </a:stretch>
        </p:blipFill>
        <p:spPr>
          <a:xfrm>
            <a:off x="13525500" y="228600"/>
            <a:ext cx="876300" cy="540306"/>
          </a:xfrm>
          <a:prstGeom prst="rect">
            <a:avLst/>
          </a:prstGeom>
        </p:spPr>
      </p:pic>
      <p:sp>
        <p:nvSpPr>
          <p:cNvPr id="4" name="Metin kutusu 3">
            <a:extLst>
              <a:ext uri="{FF2B5EF4-FFF2-40B4-BE49-F238E27FC236}">
                <a16:creationId xmlns:a16="http://schemas.microsoft.com/office/drawing/2014/main" id="{666568E7-9A15-01CC-AFE9-BEB760482086}"/>
              </a:ext>
            </a:extLst>
          </p:cNvPr>
          <p:cNvSpPr txBox="1"/>
          <p:nvPr/>
        </p:nvSpPr>
        <p:spPr>
          <a:xfrm>
            <a:off x="375138" y="424847"/>
            <a:ext cx="12482146" cy="584775"/>
          </a:xfrm>
          <a:prstGeom prst="rect">
            <a:avLst/>
          </a:prstGeom>
          <a:noFill/>
        </p:spPr>
        <p:txBody>
          <a:bodyPr wrap="square">
            <a:spAutoFit/>
          </a:bodyPr>
          <a:lstStyle/>
          <a:p>
            <a:pPr algn="l"/>
            <a:r>
              <a:rPr lang="en-US" sz="3200" b="0" i="0">
                <a:solidFill>
                  <a:srgbClr val="1F1F1F"/>
                </a:solidFill>
                <a:effectLst/>
                <a:latin typeface="Kanit Light" panose="020B0604020202020204" charset="-34"/>
              </a:rPr>
              <a:t>2.9.3. Yerine Koyarak Seçim (Sampling with Replacement)</a:t>
            </a:r>
          </a:p>
        </p:txBody>
      </p:sp>
      <p:sp>
        <p:nvSpPr>
          <p:cNvPr id="5" name="Metin kutusu 4">
            <a:extLst>
              <a:ext uri="{FF2B5EF4-FFF2-40B4-BE49-F238E27FC236}">
                <a16:creationId xmlns:a16="http://schemas.microsoft.com/office/drawing/2014/main" id="{0F93B2AC-1177-2430-17BF-BE0903F192B9}"/>
              </a:ext>
            </a:extLst>
          </p:cNvPr>
          <p:cNvSpPr txBox="1"/>
          <p:nvPr/>
        </p:nvSpPr>
        <p:spPr>
          <a:xfrm>
            <a:off x="375138" y="1167540"/>
            <a:ext cx="13798062" cy="1200329"/>
          </a:xfrm>
          <a:prstGeom prst="rect">
            <a:avLst/>
          </a:prstGeom>
          <a:noFill/>
        </p:spPr>
        <p:txBody>
          <a:bodyPr wrap="square">
            <a:spAutoFit/>
          </a:bodyPr>
          <a:lstStyle/>
          <a:p>
            <a:pPr algn="l">
              <a:buNone/>
            </a:pPr>
            <a:r>
              <a:rPr lang="tr-TR" b="0" i="0">
                <a:solidFill>
                  <a:srgbClr val="1F1F1F"/>
                </a:solidFill>
                <a:effectLst/>
                <a:latin typeface="Kanit Light" panose="020B0604020202020204" charset="-34"/>
              </a:rPr>
              <a:t>Veri kümesindeki bir öğe birden fazla kez seçilebilir ve her seçimde aynı öğe tekrar kullanılabilir.</a:t>
            </a:r>
          </a:p>
          <a:p>
            <a:pPr algn="l">
              <a:buNone/>
            </a:pPr>
            <a:endParaRPr lang="tr-TR" b="0" i="0">
              <a:solidFill>
                <a:srgbClr val="1F1F1F"/>
              </a:solidFill>
              <a:effectLst/>
              <a:latin typeface="Kanit Light" panose="020B0604020202020204" charset="-34"/>
            </a:endParaRPr>
          </a:p>
          <a:p>
            <a:pPr lvl="1">
              <a:buFont typeface="Arial" panose="020B0604020202020204" pitchFamily="34" charset="0"/>
              <a:buChar char="•"/>
            </a:pPr>
            <a:r>
              <a:rPr lang="tr-TR" b="0" i="0">
                <a:solidFill>
                  <a:srgbClr val="1F1F1F"/>
                </a:solidFill>
                <a:effectLst/>
                <a:latin typeface="Kanit Light" panose="020B0604020202020204" charset="-34"/>
              </a:rPr>
              <a:t>Bir kutuda 10 top olduğunu düşünün. Bu kutudan 3 top seçiyorsunuz, ancak her seferinde topu kutuya geri koyuyorsunuz. Bu durumda aynı topu tekrar seçebilirsiniz.</a:t>
            </a:r>
          </a:p>
        </p:txBody>
      </p:sp>
      <p:pic>
        <p:nvPicPr>
          <p:cNvPr id="3" name="Resim 2">
            <a:extLst>
              <a:ext uri="{FF2B5EF4-FFF2-40B4-BE49-F238E27FC236}">
                <a16:creationId xmlns:a16="http://schemas.microsoft.com/office/drawing/2014/main" id="{192B8311-1007-C7AB-6225-51C06399CD8D}"/>
              </a:ext>
            </a:extLst>
          </p:cNvPr>
          <p:cNvPicPr>
            <a:picLocks noChangeAspect="1"/>
          </p:cNvPicPr>
          <p:nvPr/>
        </p:nvPicPr>
        <p:blipFill>
          <a:blip r:embed="rId4"/>
          <a:stretch>
            <a:fillRect/>
          </a:stretch>
        </p:blipFill>
        <p:spPr>
          <a:xfrm>
            <a:off x="668216" y="2705323"/>
            <a:ext cx="8400374" cy="764708"/>
          </a:xfrm>
          <a:prstGeom prst="rect">
            <a:avLst/>
          </a:prstGeom>
        </p:spPr>
      </p:pic>
      <p:pic>
        <p:nvPicPr>
          <p:cNvPr id="8" name="Resim 7">
            <a:extLst>
              <a:ext uri="{FF2B5EF4-FFF2-40B4-BE49-F238E27FC236}">
                <a16:creationId xmlns:a16="http://schemas.microsoft.com/office/drawing/2014/main" id="{7B369972-B1E8-8CB1-4AC5-98175AAC9F45}"/>
              </a:ext>
            </a:extLst>
          </p:cNvPr>
          <p:cNvPicPr>
            <a:picLocks noChangeAspect="1"/>
          </p:cNvPicPr>
          <p:nvPr/>
        </p:nvPicPr>
        <p:blipFill>
          <a:blip r:embed="rId5"/>
          <a:stretch>
            <a:fillRect/>
          </a:stretch>
        </p:blipFill>
        <p:spPr>
          <a:xfrm>
            <a:off x="4076700" y="3914775"/>
            <a:ext cx="6477000" cy="400050"/>
          </a:xfrm>
          <a:prstGeom prst="rect">
            <a:avLst/>
          </a:prstGeom>
          <a:ln>
            <a:noFill/>
          </a:ln>
          <a:effectLst>
            <a:outerShdw blurRad="292100" dist="139700" dir="2700000" algn="tl" rotWithShape="0">
              <a:srgbClr val="333333">
                <a:alpha val="65000"/>
              </a:srgbClr>
            </a:outerShdw>
          </a:effectLst>
        </p:spPr>
      </p:pic>
      <p:pic>
        <p:nvPicPr>
          <p:cNvPr id="12" name="Resim 11">
            <a:extLst>
              <a:ext uri="{FF2B5EF4-FFF2-40B4-BE49-F238E27FC236}">
                <a16:creationId xmlns:a16="http://schemas.microsoft.com/office/drawing/2014/main" id="{82F7141C-DB9C-C143-70F9-F087EDED6898}"/>
              </a:ext>
            </a:extLst>
          </p:cNvPr>
          <p:cNvPicPr>
            <a:picLocks noChangeAspect="1"/>
          </p:cNvPicPr>
          <p:nvPr/>
        </p:nvPicPr>
        <p:blipFill>
          <a:blip r:embed="rId6"/>
          <a:stretch>
            <a:fillRect/>
          </a:stretch>
        </p:blipFill>
        <p:spPr>
          <a:xfrm>
            <a:off x="5208710" y="4374173"/>
            <a:ext cx="6353175" cy="438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86953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33DC9-E0E3-1359-2CF8-D50E25BC9A34}"/>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9ECAD3E1-B9BD-416F-A7B6-FBC5E25A33AF}"/>
              </a:ext>
            </a:extLst>
          </p:cNvPr>
          <p:cNvPicPr>
            <a:picLocks noChangeAspect="1"/>
          </p:cNvPicPr>
          <p:nvPr/>
        </p:nvPicPr>
        <p:blipFill>
          <a:blip r:embed="rId3"/>
          <a:stretch>
            <a:fillRect/>
          </a:stretch>
        </p:blipFill>
        <p:spPr>
          <a:xfrm>
            <a:off x="13525500" y="228600"/>
            <a:ext cx="876300" cy="540306"/>
          </a:xfrm>
          <a:prstGeom prst="rect">
            <a:avLst/>
          </a:prstGeom>
        </p:spPr>
      </p:pic>
      <p:sp>
        <p:nvSpPr>
          <p:cNvPr id="4" name="Metin kutusu 3">
            <a:extLst>
              <a:ext uri="{FF2B5EF4-FFF2-40B4-BE49-F238E27FC236}">
                <a16:creationId xmlns:a16="http://schemas.microsoft.com/office/drawing/2014/main" id="{BEB637E3-073C-AE2A-0DB1-34B1C06C4E22}"/>
              </a:ext>
            </a:extLst>
          </p:cNvPr>
          <p:cNvSpPr txBox="1"/>
          <p:nvPr/>
        </p:nvSpPr>
        <p:spPr>
          <a:xfrm>
            <a:off x="375138" y="424847"/>
            <a:ext cx="12482146" cy="584775"/>
          </a:xfrm>
          <a:prstGeom prst="rect">
            <a:avLst/>
          </a:prstGeom>
          <a:noFill/>
        </p:spPr>
        <p:txBody>
          <a:bodyPr wrap="square">
            <a:spAutoFit/>
          </a:bodyPr>
          <a:lstStyle/>
          <a:p>
            <a:pPr algn="l"/>
            <a:r>
              <a:rPr lang="tr-TR" sz="3200" b="0" i="0">
                <a:solidFill>
                  <a:srgbClr val="1F1F1F"/>
                </a:solidFill>
                <a:effectLst/>
                <a:latin typeface="Kanit Light" panose="020B0604020202020204" charset="-34"/>
              </a:rPr>
              <a:t>2.9.4. Eğitim ve Test Veri Seti Oluşturma</a:t>
            </a:r>
          </a:p>
        </p:txBody>
      </p:sp>
      <p:sp>
        <p:nvSpPr>
          <p:cNvPr id="5" name="Metin kutusu 4">
            <a:extLst>
              <a:ext uri="{FF2B5EF4-FFF2-40B4-BE49-F238E27FC236}">
                <a16:creationId xmlns:a16="http://schemas.microsoft.com/office/drawing/2014/main" id="{1F3AC969-3628-401C-3096-F1339A310625}"/>
              </a:ext>
            </a:extLst>
          </p:cNvPr>
          <p:cNvSpPr txBox="1"/>
          <p:nvPr/>
        </p:nvSpPr>
        <p:spPr>
          <a:xfrm>
            <a:off x="375138" y="1167540"/>
            <a:ext cx="13798062" cy="1477328"/>
          </a:xfrm>
          <a:prstGeom prst="rect">
            <a:avLst/>
          </a:prstGeom>
          <a:noFill/>
        </p:spPr>
        <p:txBody>
          <a:bodyPr wrap="square">
            <a:spAutoFit/>
          </a:bodyPr>
          <a:lstStyle/>
          <a:p>
            <a:pPr algn="l">
              <a:buNone/>
            </a:pPr>
            <a:r>
              <a:rPr lang="tr-TR" b="0" i="0">
                <a:solidFill>
                  <a:srgbClr val="1F1F1F"/>
                </a:solidFill>
                <a:effectLst/>
                <a:latin typeface="Kanit Light" panose="020B0604020202020204" charset="-34"/>
              </a:rPr>
              <a:t>Eğitim ve test veri seti oluşturma, model eğitimi ve doğrulama işlemleri için veriyi ayırma işlemidir.</a:t>
            </a:r>
          </a:p>
          <a:p>
            <a:pPr algn="l">
              <a:buNone/>
            </a:pPr>
            <a:endParaRPr lang="tr-TR" b="0" i="0">
              <a:solidFill>
                <a:srgbClr val="1F1F1F"/>
              </a:solidFill>
              <a:effectLst/>
              <a:latin typeface="Kanit Light" panose="020B0604020202020204" charset="-34"/>
            </a:endParaRPr>
          </a:p>
          <a:p>
            <a:pPr lvl="1">
              <a:buFont typeface="Arial" panose="020B0604020202020204" pitchFamily="34" charset="0"/>
              <a:buChar char="•"/>
            </a:pPr>
            <a:r>
              <a:rPr lang="tr-TR" b="0" i="0">
                <a:solidFill>
                  <a:srgbClr val="1F1F1F"/>
                </a:solidFill>
                <a:effectLst/>
                <a:latin typeface="Kanit Light" panose="020B0604020202020204" charset="-34"/>
              </a:rPr>
              <a:t>Genellikle verinin </a:t>
            </a:r>
            <a:r>
              <a:rPr lang="tr-TR" b="1" i="0">
                <a:solidFill>
                  <a:srgbClr val="1F1F1F"/>
                </a:solidFill>
                <a:effectLst/>
                <a:latin typeface="Kanit Light" panose="020B0604020202020204" charset="-34"/>
              </a:rPr>
              <a:t>%70'i eğitim seti</a:t>
            </a:r>
            <a:r>
              <a:rPr lang="tr-TR" b="0" i="0">
                <a:solidFill>
                  <a:srgbClr val="1F1F1F"/>
                </a:solidFill>
                <a:effectLst/>
                <a:latin typeface="Kanit Light" panose="020B0604020202020204" charset="-34"/>
              </a:rPr>
              <a:t>, </a:t>
            </a:r>
            <a:r>
              <a:rPr lang="tr-TR" b="1" i="0">
                <a:solidFill>
                  <a:srgbClr val="1F1F1F"/>
                </a:solidFill>
                <a:effectLst/>
                <a:latin typeface="Kanit Light" panose="020B0604020202020204" charset="-34"/>
              </a:rPr>
              <a:t>%30'u ise test seti</a:t>
            </a:r>
            <a:r>
              <a:rPr lang="tr-TR" b="0" i="0">
                <a:solidFill>
                  <a:srgbClr val="1F1F1F"/>
                </a:solidFill>
                <a:effectLst/>
                <a:latin typeface="Kanit Light" panose="020B0604020202020204" charset="-34"/>
              </a:rPr>
              <a:t> olarak ayrılır.</a:t>
            </a:r>
          </a:p>
          <a:p>
            <a:pPr lvl="1">
              <a:buFont typeface="Arial" panose="020B0604020202020204" pitchFamily="34" charset="0"/>
              <a:buChar char="•"/>
            </a:pPr>
            <a:r>
              <a:rPr lang="tr-TR" b="0" i="0">
                <a:solidFill>
                  <a:srgbClr val="1F1F1F"/>
                </a:solidFill>
                <a:effectLst/>
                <a:latin typeface="Kanit Light" panose="020B0604020202020204" charset="-34"/>
              </a:rPr>
              <a:t>Eğitim seti, makine öğrenmesi modelinin eğitilmesi için kullanılırken, test seti modelin doğruluğunu ve başarısını değerlendirmek için kullanılır.</a:t>
            </a:r>
          </a:p>
        </p:txBody>
      </p:sp>
      <p:pic>
        <p:nvPicPr>
          <p:cNvPr id="10" name="Resim 9">
            <a:extLst>
              <a:ext uri="{FF2B5EF4-FFF2-40B4-BE49-F238E27FC236}">
                <a16:creationId xmlns:a16="http://schemas.microsoft.com/office/drawing/2014/main" id="{F60127B1-F614-3588-0CE8-73CDBCDD87F7}"/>
              </a:ext>
            </a:extLst>
          </p:cNvPr>
          <p:cNvPicPr>
            <a:picLocks noChangeAspect="1"/>
          </p:cNvPicPr>
          <p:nvPr/>
        </p:nvPicPr>
        <p:blipFill>
          <a:blip r:embed="rId4"/>
          <a:stretch>
            <a:fillRect/>
          </a:stretch>
        </p:blipFill>
        <p:spPr>
          <a:xfrm>
            <a:off x="8678007" y="4735389"/>
            <a:ext cx="2971800" cy="504825"/>
          </a:xfrm>
          <a:prstGeom prst="rect">
            <a:avLst/>
          </a:prstGeom>
          <a:ln>
            <a:noFill/>
          </a:ln>
          <a:effectLst>
            <a:outerShdw blurRad="292100" dist="139700" dir="2700000" algn="tl" rotWithShape="0">
              <a:srgbClr val="333333">
                <a:alpha val="65000"/>
              </a:srgbClr>
            </a:outerShdw>
          </a:effectLst>
        </p:spPr>
      </p:pic>
      <p:pic>
        <p:nvPicPr>
          <p:cNvPr id="9" name="Resim 8">
            <a:extLst>
              <a:ext uri="{FF2B5EF4-FFF2-40B4-BE49-F238E27FC236}">
                <a16:creationId xmlns:a16="http://schemas.microsoft.com/office/drawing/2014/main" id="{F26FC049-1BE2-2BCE-519A-414288E5F9A3}"/>
              </a:ext>
            </a:extLst>
          </p:cNvPr>
          <p:cNvPicPr>
            <a:picLocks noChangeAspect="1"/>
          </p:cNvPicPr>
          <p:nvPr/>
        </p:nvPicPr>
        <p:blipFill>
          <a:blip r:embed="rId5"/>
          <a:stretch>
            <a:fillRect/>
          </a:stretch>
        </p:blipFill>
        <p:spPr>
          <a:xfrm>
            <a:off x="889732" y="2675271"/>
            <a:ext cx="12521468" cy="5129885"/>
          </a:xfrm>
          <a:prstGeom prst="rect">
            <a:avLst/>
          </a:prstGeom>
        </p:spPr>
      </p:pic>
    </p:spTree>
    <p:extLst>
      <p:ext uri="{BB962C8B-B14F-4D97-AF65-F5344CB8AC3E}">
        <p14:creationId xmlns:p14="http://schemas.microsoft.com/office/powerpoint/2010/main" val="5898870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A0E40-CDF7-FD12-1E25-DA697A2C1474}"/>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3FCC5B38-A781-6440-D7B9-6833E692AA77}"/>
              </a:ext>
            </a:extLst>
          </p:cNvPr>
          <p:cNvPicPr>
            <a:picLocks noChangeAspect="1"/>
          </p:cNvPicPr>
          <p:nvPr/>
        </p:nvPicPr>
        <p:blipFill>
          <a:blip r:embed="rId3"/>
          <a:stretch>
            <a:fillRect/>
          </a:stretch>
        </p:blipFill>
        <p:spPr>
          <a:xfrm>
            <a:off x="13525500" y="228600"/>
            <a:ext cx="876300" cy="540306"/>
          </a:xfrm>
          <a:prstGeom prst="rect">
            <a:avLst/>
          </a:prstGeom>
        </p:spPr>
      </p:pic>
      <p:sp>
        <p:nvSpPr>
          <p:cNvPr id="4" name="Metin kutusu 3">
            <a:extLst>
              <a:ext uri="{FF2B5EF4-FFF2-40B4-BE49-F238E27FC236}">
                <a16:creationId xmlns:a16="http://schemas.microsoft.com/office/drawing/2014/main" id="{C1ED49F1-2907-261A-177A-5515FD9528E1}"/>
              </a:ext>
            </a:extLst>
          </p:cNvPr>
          <p:cNvSpPr txBox="1"/>
          <p:nvPr/>
        </p:nvSpPr>
        <p:spPr>
          <a:xfrm>
            <a:off x="375138" y="424847"/>
            <a:ext cx="12482146" cy="584775"/>
          </a:xfrm>
          <a:prstGeom prst="rect">
            <a:avLst/>
          </a:prstGeom>
          <a:noFill/>
        </p:spPr>
        <p:txBody>
          <a:bodyPr wrap="square">
            <a:spAutoFit/>
          </a:bodyPr>
          <a:lstStyle/>
          <a:p>
            <a:pPr algn="l"/>
            <a:r>
              <a:rPr lang="tr-TR" sz="3200" b="0" i="0">
                <a:solidFill>
                  <a:srgbClr val="1F1F1F"/>
                </a:solidFill>
                <a:effectLst/>
                <a:latin typeface="Kanit Light" panose="020B0604020202020204" charset="-34"/>
              </a:rPr>
              <a:t>2.9.5. Tabakalı Örnekleme (Stratified Sampling)</a:t>
            </a:r>
          </a:p>
        </p:txBody>
      </p:sp>
      <p:sp>
        <p:nvSpPr>
          <p:cNvPr id="5" name="Metin kutusu 4">
            <a:extLst>
              <a:ext uri="{FF2B5EF4-FFF2-40B4-BE49-F238E27FC236}">
                <a16:creationId xmlns:a16="http://schemas.microsoft.com/office/drawing/2014/main" id="{4E8ECA16-4A35-ED18-782C-CED8C007C33E}"/>
              </a:ext>
            </a:extLst>
          </p:cNvPr>
          <p:cNvSpPr txBox="1"/>
          <p:nvPr/>
        </p:nvSpPr>
        <p:spPr>
          <a:xfrm>
            <a:off x="375138" y="993131"/>
            <a:ext cx="13798062" cy="2585323"/>
          </a:xfrm>
          <a:prstGeom prst="rect">
            <a:avLst/>
          </a:prstGeom>
          <a:noFill/>
        </p:spPr>
        <p:txBody>
          <a:bodyPr wrap="square">
            <a:spAutoFit/>
          </a:bodyPr>
          <a:lstStyle/>
          <a:p>
            <a:pPr algn="l">
              <a:buNone/>
            </a:pPr>
            <a:r>
              <a:rPr lang="tr-TR" b="0" i="0">
                <a:solidFill>
                  <a:srgbClr val="1F1F1F"/>
                </a:solidFill>
                <a:effectLst/>
                <a:latin typeface="Kanit Light" panose="020B0604020202020204" charset="-34"/>
              </a:rPr>
              <a:t>Tabakalı örnekleme, verinin belirli gruplara (tabakalara) ayrılarak her gruptan orantılı bir şekilde örnekleme yapılmasıdır. Özellikle dengesiz veri setlerinde, her sınıfın doğru bir şekilde temsil edilmesini sağlar.</a:t>
            </a:r>
          </a:p>
          <a:p>
            <a:pPr lvl="1">
              <a:buFont typeface="Arial" panose="020B0604020202020204" pitchFamily="34" charset="0"/>
              <a:buChar char="•"/>
            </a:pPr>
            <a:r>
              <a:rPr lang="tr-TR" b="0" i="0">
                <a:solidFill>
                  <a:srgbClr val="1F1F1F"/>
                </a:solidFill>
                <a:effectLst/>
                <a:latin typeface="Kanit Light" panose="020B0604020202020204" charset="-34"/>
              </a:rPr>
              <a:t> Tüm veri setindeki sınıf oranı → eğitim ve test setine eşit şekilde dağılır.</a:t>
            </a:r>
          </a:p>
          <a:p>
            <a:pPr lvl="1">
              <a:buFont typeface="Arial" panose="020B0604020202020204" pitchFamily="34" charset="0"/>
              <a:buChar char="•"/>
            </a:pPr>
            <a:r>
              <a:rPr lang="tr-TR" b="0" i="0">
                <a:solidFill>
                  <a:srgbClr val="1F1F1F"/>
                </a:solidFill>
                <a:effectLst/>
                <a:latin typeface="Kanit Light" panose="020B0604020202020204" charset="-34"/>
              </a:rPr>
              <a:t> Model eğitiminde azınlık sınıfların ihmal edilmesi önlenir.</a:t>
            </a:r>
          </a:p>
          <a:p>
            <a:pPr lvl="1">
              <a:buFont typeface="Arial" panose="020B0604020202020204" pitchFamily="34" charset="0"/>
              <a:buChar char="•"/>
            </a:pPr>
            <a:r>
              <a:rPr lang="tr-TR" b="0" i="0">
                <a:solidFill>
                  <a:srgbClr val="1F1F1F"/>
                </a:solidFill>
                <a:effectLst/>
                <a:latin typeface="Kanit Light" panose="020B0604020202020204" charset="-34"/>
              </a:rPr>
              <a:t> Eğitim ve test setlerinde "durum" değişkeninin dağılımı korunur.</a:t>
            </a:r>
          </a:p>
          <a:p>
            <a:pPr lvl="1">
              <a:buFont typeface="Arial" panose="020B0604020202020204" pitchFamily="34" charset="0"/>
              <a:buChar char="•"/>
            </a:pPr>
            <a:endParaRPr lang="tr-TR" b="0" i="0">
              <a:solidFill>
                <a:srgbClr val="1F1F1F"/>
              </a:solidFill>
              <a:effectLst/>
              <a:latin typeface="Kanit Light" panose="020B0604020202020204" charset="-34"/>
            </a:endParaRPr>
          </a:p>
          <a:p>
            <a:pPr lvl="2"/>
            <a:r>
              <a:rPr lang="tr-TR" b="0" i="0">
                <a:solidFill>
                  <a:srgbClr val="1F1F1F"/>
                </a:solidFill>
                <a:effectLst/>
                <a:latin typeface="Kanit Light" panose="020B0604020202020204" charset="-34"/>
              </a:rPr>
              <a:t>Ör: Tüm veride 		  </a:t>
            </a:r>
            <a:r>
              <a:rPr lang="tr-TR" b="1" i="0">
                <a:solidFill>
                  <a:srgbClr val="1F1F1F"/>
                </a:solidFill>
                <a:effectLst/>
                <a:latin typeface="Kanit Light" panose="020B0604020202020204" charset="-34"/>
              </a:rPr>
              <a:t>"Düşük: 208, Orta: 98, Yüksek: 92"</a:t>
            </a:r>
            <a:r>
              <a:rPr lang="tr-TR" b="0" i="0">
                <a:solidFill>
                  <a:srgbClr val="1F1F1F"/>
                </a:solidFill>
                <a:effectLst/>
                <a:latin typeface="Kanit Light" panose="020B0604020202020204" charset="-34"/>
              </a:rPr>
              <a:t> varsa,</a:t>
            </a:r>
          </a:p>
          <a:p>
            <a:pPr marL="1657350" lvl="3" indent="-285750">
              <a:buFont typeface="Wingdings" panose="05000000000000000000" pitchFamily="2" charset="2"/>
              <a:buChar char="Ø"/>
            </a:pPr>
            <a:r>
              <a:rPr lang="tr-TR" b="0" i="0">
                <a:solidFill>
                  <a:srgbClr val="1F1F1F"/>
                </a:solidFill>
                <a:effectLst/>
                <a:latin typeface="Kanit Light" panose="020B0604020202020204" charset="-34"/>
              </a:rPr>
              <a:t>Eğitim setinde 	→ </a:t>
            </a:r>
            <a:r>
              <a:rPr lang="tr-TR" b="1" i="0">
                <a:solidFill>
                  <a:srgbClr val="1F1F1F"/>
                </a:solidFill>
                <a:effectLst/>
                <a:latin typeface="Kanit Light" panose="020B0604020202020204" charset="-34"/>
              </a:rPr>
              <a:t>Düşük: 145, Orta: 69, Yüksek: 64</a:t>
            </a:r>
            <a:endParaRPr lang="tr-TR" b="0" i="0">
              <a:solidFill>
                <a:srgbClr val="1F1F1F"/>
              </a:solidFill>
              <a:effectLst/>
              <a:latin typeface="Kanit Light" panose="020B0604020202020204" charset="-34"/>
            </a:endParaRPr>
          </a:p>
          <a:p>
            <a:pPr marL="1657350" lvl="3" indent="-285750">
              <a:buFont typeface="Wingdings" panose="05000000000000000000" pitchFamily="2" charset="2"/>
              <a:buChar char="Ø"/>
            </a:pPr>
            <a:r>
              <a:rPr lang="tr-TR" b="0" i="0">
                <a:solidFill>
                  <a:srgbClr val="1F1F1F"/>
                </a:solidFill>
                <a:effectLst/>
                <a:latin typeface="Kanit Light" panose="020B0604020202020204" charset="-34"/>
              </a:rPr>
              <a:t>Test setinde 	→ </a:t>
            </a:r>
            <a:r>
              <a:rPr lang="tr-TR" b="1" i="0">
                <a:solidFill>
                  <a:srgbClr val="1F1F1F"/>
                </a:solidFill>
                <a:effectLst/>
                <a:latin typeface="Kanit Light" panose="020B0604020202020204" charset="-34"/>
              </a:rPr>
              <a:t>Düşük: 63, Orta: 29, Yüksek: 28</a:t>
            </a:r>
            <a:r>
              <a:rPr lang="tr-TR" b="0" i="0">
                <a:solidFill>
                  <a:srgbClr val="1F1F1F"/>
                </a:solidFill>
                <a:effectLst/>
                <a:latin typeface="Kanit Light" panose="020B0604020202020204" charset="-34"/>
              </a:rPr>
              <a:t>     şeklinde benzer oranlar korunur.</a:t>
            </a:r>
          </a:p>
        </p:txBody>
      </p:sp>
      <p:pic>
        <p:nvPicPr>
          <p:cNvPr id="3" name="Resim 2">
            <a:extLst>
              <a:ext uri="{FF2B5EF4-FFF2-40B4-BE49-F238E27FC236}">
                <a16:creationId xmlns:a16="http://schemas.microsoft.com/office/drawing/2014/main" id="{104A64F2-E5B1-8FA6-BB0C-4FB59D52F77D}"/>
              </a:ext>
            </a:extLst>
          </p:cNvPr>
          <p:cNvPicPr>
            <a:picLocks noChangeAspect="1"/>
          </p:cNvPicPr>
          <p:nvPr/>
        </p:nvPicPr>
        <p:blipFill>
          <a:blip r:embed="rId4"/>
          <a:stretch>
            <a:fillRect/>
          </a:stretch>
        </p:blipFill>
        <p:spPr>
          <a:xfrm>
            <a:off x="375138" y="3883128"/>
            <a:ext cx="13154885" cy="2393268"/>
          </a:xfrm>
          <a:prstGeom prst="rect">
            <a:avLst/>
          </a:prstGeom>
        </p:spPr>
      </p:pic>
      <p:pic>
        <p:nvPicPr>
          <p:cNvPr id="9" name="Resim 8">
            <a:extLst>
              <a:ext uri="{FF2B5EF4-FFF2-40B4-BE49-F238E27FC236}">
                <a16:creationId xmlns:a16="http://schemas.microsoft.com/office/drawing/2014/main" id="{389A9CA6-37C7-6F89-A011-B1C49C317E54}"/>
              </a:ext>
            </a:extLst>
          </p:cNvPr>
          <p:cNvPicPr>
            <a:picLocks noChangeAspect="1"/>
          </p:cNvPicPr>
          <p:nvPr/>
        </p:nvPicPr>
        <p:blipFill>
          <a:blip r:embed="rId5"/>
          <a:srcRect t="5760" r="24695" b="22487"/>
          <a:stretch/>
        </p:blipFill>
        <p:spPr>
          <a:xfrm>
            <a:off x="717227" y="6276396"/>
            <a:ext cx="3169109" cy="1357390"/>
          </a:xfrm>
          <a:prstGeom prst="rect">
            <a:avLst/>
          </a:prstGeom>
          <a:ln>
            <a:noFill/>
          </a:ln>
          <a:effectLst>
            <a:outerShdw blurRad="292100" dist="139700" dir="2700000" algn="tl" rotWithShape="0">
              <a:srgbClr val="333333">
                <a:alpha val="65000"/>
              </a:srgbClr>
            </a:outerShdw>
          </a:effectLst>
        </p:spPr>
      </p:pic>
      <p:pic>
        <p:nvPicPr>
          <p:cNvPr id="12" name="Resim 11">
            <a:extLst>
              <a:ext uri="{FF2B5EF4-FFF2-40B4-BE49-F238E27FC236}">
                <a16:creationId xmlns:a16="http://schemas.microsoft.com/office/drawing/2014/main" id="{0B703B77-0C34-6C5A-9F1E-8F5650B0C1D4}"/>
              </a:ext>
            </a:extLst>
          </p:cNvPr>
          <p:cNvPicPr>
            <a:picLocks noChangeAspect="1"/>
          </p:cNvPicPr>
          <p:nvPr/>
        </p:nvPicPr>
        <p:blipFill>
          <a:blip r:embed="rId6"/>
          <a:srcRect b="22487"/>
          <a:stretch/>
        </p:blipFill>
        <p:spPr>
          <a:xfrm>
            <a:off x="4904052" y="6284703"/>
            <a:ext cx="3934925" cy="1340777"/>
          </a:xfrm>
          <a:prstGeom prst="rect">
            <a:avLst/>
          </a:prstGeom>
          <a:ln>
            <a:noFill/>
          </a:ln>
          <a:effectLst>
            <a:outerShdw blurRad="292100" dist="139700" dir="2700000" algn="tl" rotWithShape="0">
              <a:srgbClr val="333333">
                <a:alpha val="65000"/>
              </a:srgbClr>
            </a:outerShdw>
          </a:effectLst>
        </p:spPr>
      </p:pic>
      <p:pic>
        <p:nvPicPr>
          <p:cNvPr id="14" name="Resim 13">
            <a:extLst>
              <a:ext uri="{FF2B5EF4-FFF2-40B4-BE49-F238E27FC236}">
                <a16:creationId xmlns:a16="http://schemas.microsoft.com/office/drawing/2014/main" id="{2F4BB218-CDA6-908F-9C2B-78E8544CA877}"/>
              </a:ext>
            </a:extLst>
          </p:cNvPr>
          <p:cNvPicPr>
            <a:picLocks noChangeAspect="1"/>
          </p:cNvPicPr>
          <p:nvPr/>
        </p:nvPicPr>
        <p:blipFill>
          <a:blip r:embed="rId7"/>
          <a:stretch>
            <a:fillRect/>
          </a:stretch>
        </p:blipFill>
        <p:spPr>
          <a:xfrm>
            <a:off x="9159509" y="6267443"/>
            <a:ext cx="3169109" cy="13407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8508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7589"/>
          </a:xfrm>
          <a:prstGeom prst="rect">
            <a:avLst/>
          </a:prstGeom>
        </p:spPr>
      </p:pic>
      <p:sp>
        <p:nvSpPr>
          <p:cNvPr id="3" name="Text 0"/>
          <p:cNvSpPr/>
          <p:nvPr/>
        </p:nvSpPr>
        <p:spPr>
          <a:xfrm>
            <a:off x="488633" y="3555563"/>
            <a:ext cx="6302097" cy="436126"/>
          </a:xfrm>
          <a:prstGeom prst="rect">
            <a:avLst/>
          </a:prstGeom>
          <a:noFill/>
          <a:ln/>
        </p:spPr>
        <p:txBody>
          <a:bodyPr wrap="none" lIns="0" tIns="0" rIns="0" bIns="0" rtlCol="0" anchor="t"/>
          <a:lstStyle/>
          <a:p>
            <a:pPr marL="0" indent="0">
              <a:lnSpc>
                <a:spcPts val="3400"/>
              </a:lnSpc>
              <a:buNone/>
            </a:pPr>
            <a:r>
              <a:rPr lang="en-US" sz="3200" dirty="0">
                <a:solidFill>
                  <a:srgbClr val="272D45"/>
                </a:solidFill>
                <a:latin typeface="Kanit Light" pitchFamily="34" charset="0"/>
                <a:ea typeface="Kanit Light" pitchFamily="34" charset="-122"/>
                <a:cs typeface="Kanit Light" pitchFamily="34" charset="-120"/>
              </a:rPr>
              <a:t>Bankacılık </a:t>
            </a:r>
            <a:r>
              <a:rPr lang="en-US" sz="3200" dirty="0" err="1">
                <a:solidFill>
                  <a:srgbClr val="272D45"/>
                </a:solidFill>
                <a:latin typeface="Kanit Light" pitchFamily="34" charset="0"/>
                <a:ea typeface="Kanit Light" pitchFamily="34" charset="-122"/>
                <a:cs typeface="Kanit Light" pitchFamily="34" charset="-120"/>
              </a:rPr>
              <a:t>Sektöründe</a:t>
            </a:r>
            <a:r>
              <a:rPr lang="en-US" sz="3200" dirty="0">
                <a:solidFill>
                  <a:srgbClr val="272D45"/>
                </a:solidFill>
                <a:latin typeface="Kanit Light" pitchFamily="34" charset="0"/>
                <a:ea typeface="Kanit Light" pitchFamily="34" charset="-122"/>
                <a:cs typeface="Kanit Light" pitchFamily="34" charset="-120"/>
              </a:rPr>
              <a:t> Makine Öğrenmesi</a:t>
            </a:r>
            <a:endParaRPr lang="en-US" sz="3200" dirty="0">
              <a:latin typeface="Kanit Light" panose="020B0604020202020204" charset="-34"/>
            </a:endParaRPr>
          </a:p>
        </p:txBody>
      </p:sp>
      <p:sp>
        <p:nvSpPr>
          <p:cNvPr id="4" name="Shape 1"/>
          <p:cNvSpPr/>
          <p:nvPr/>
        </p:nvSpPr>
        <p:spPr>
          <a:xfrm>
            <a:off x="488633" y="4201001"/>
            <a:ext cx="6756797" cy="1363861"/>
          </a:xfrm>
          <a:prstGeom prst="roundRect">
            <a:avLst>
              <a:gd name="adj" fmla="val 4299"/>
            </a:avLst>
          </a:prstGeom>
          <a:solidFill>
            <a:srgbClr val="DFECE9"/>
          </a:solidFill>
          <a:ln w="7620">
            <a:solidFill>
              <a:srgbClr val="C5D2CF"/>
            </a:solidFill>
            <a:prstDash val="solid"/>
          </a:ln>
        </p:spPr>
        <p:txBody>
          <a:bodyPr/>
          <a:lstStyle/>
          <a:p>
            <a:endParaRPr lang="tr-TR" sz="2800">
              <a:latin typeface="Kanit Light" panose="020B0604020202020204" charset="-34"/>
            </a:endParaRPr>
          </a:p>
        </p:txBody>
      </p:sp>
      <p:sp>
        <p:nvSpPr>
          <p:cNvPr id="5" name="Text 2"/>
          <p:cNvSpPr/>
          <p:nvPr/>
        </p:nvSpPr>
        <p:spPr>
          <a:xfrm>
            <a:off x="635794" y="4348162"/>
            <a:ext cx="1832015" cy="218123"/>
          </a:xfrm>
          <a:prstGeom prst="rect">
            <a:avLst/>
          </a:prstGeom>
          <a:noFill/>
          <a:ln/>
        </p:spPr>
        <p:txBody>
          <a:bodyPr wrap="none" lIns="0" tIns="0" rIns="0" bIns="0" rtlCol="0" anchor="t"/>
          <a:lstStyle/>
          <a:p>
            <a:pPr marL="0" indent="0">
              <a:lnSpc>
                <a:spcPts val="1700"/>
              </a:lnSpc>
              <a:buNone/>
            </a:pPr>
            <a:r>
              <a:rPr lang="en-US" dirty="0" err="1">
                <a:solidFill>
                  <a:srgbClr val="2C3249"/>
                </a:solidFill>
                <a:latin typeface="Kanit Light" pitchFamily="34" charset="0"/>
                <a:ea typeface="Kanit Light" pitchFamily="34" charset="-122"/>
                <a:cs typeface="Kanit Light" pitchFamily="34" charset="-120"/>
              </a:rPr>
              <a:t>Sektördeki</a:t>
            </a:r>
            <a:r>
              <a:rPr lang="en-US" dirty="0">
                <a:solidFill>
                  <a:srgbClr val="2C3249"/>
                </a:solidFill>
                <a:latin typeface="Kanit Light" pitchFamily="34" charset="0"/>
                <a:ea typeface="Kanit Light" pitchFamily="34" charset="-122"/>
                <a:cs typeface="Kanit Light" pitchFamily="34" charset="-120"/>
              </a:rPr>
              <a:t> Uygulamalar</a:t>
            </a:r>
            <a:endParaRPr lang="en-US" dirty="0">
              <a:latin typeface="Kanit Light" panose="020B0604020202020204" charset="-34"/>
            </a:endParaRPr>
          </a:p>
        </p:txBody>
      </p:sp>
      <p:sp>
        <p:nvSpPr>
          <p:cNvPr id="6" name="Text 3"/>
          <p:cNvSpPr/>
          <p:nvPr/>
        </p:nvSpPr>
        <p:spPr>
          <a:xfrm>
            <a:off x="635793" y="4649986"/>
            <a:ext cx="6278573" cy="446723"/>
          </a:xfrm>
          <a:prstGeom prst="rect">
            <a:avLst/>
          </a:prstGeom>
          <a:noFill/>
          <a:ln/>
        </p:spPr>
        <p:txBody>
          <a:bodyPr wrap="square" lIns="0" tIns="0" rIns="0" bIns="0" rtlCol="0" anchor="t"/>
          <a:lstStyle/>
          <a:p>
            <a:pPr>
              <a:lnSpc>
                <a:spcPts val="1750"/>
              </a:lnSpc>
              <a:buSzPct val="100000"/>
            </a:pPr>
            <a:r>
              <a:rPr lang="en-US" sz="1400" dirty="0">
                <a:solidFill>
                  <a:srgbClr val="2C3249"/>
                </a:solidFill>
                <a:latin typeface="Kanit Light" panose="020B0604020202020204" charset="-34"/>
                <a:ea typeface="Martel Sans" pitchFamily="34" charset="-122"/>
                <a:cs typeface="Kanit Light" panose="020B0604020202020204" charset="-34"/>
              </a:rPr>
              <a:t>Kredi </a:t>
            </a:r>
            <a:r>
              <a:rPr lang="en-US" sz="1400" dirty="0" err="1">
                <a:solidFill>
                  <a:srgbClr val="2C3249"/>
                </a:solidFill>
                <a:latin typeface="Kanit Light" panose="020B0604020202020204" charset="-34"/>
                <a:ea typeface="Martel Sans" pitchFamily="34" charset="-122"/>
                <a:cs typeface="Kanit Light" panose="020B0604020202020204" charset="-34"/>
              </a:rPr>
              <a:t>skorlama</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müşteri</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segmentasyonu</a:t>
            </a:r>
            <a:r>
              <a:rPr lang="en-US" sz="1400" dirty="0">
                <a:solidFill>
                  <a:srgbClr val="2C3249"/>
                </a:solidFill>
                <a:latin typeface="Kanit Light" panose="020B0604020202020204" charset="-34"/>
                <a:ea typeface="Martel Sans" pitchFamily="34" charset="-122"/>
                <a:cs typeface="Kanit Light" panose="020B0604020202020204" charset="-34"/>
              </a:rPr>
              <a:t> ve </a:t>
            </a:r>
            <a:r>
              <a:rPr lang="en-US" sz="1400" dirty="0" err="1">
                <a:solidFill>
                  <a:srgbClr val="2C3249"/>
                </a:solidFill>
                <a:latin typeface="Kanit Light" panose="020B0604020202020204" charset="-34"/>
                <a:ea typeface="Martel Sans" pitchFamily="34" charset="-122"/>
                <a:cs typeface="Kanit Light" panose="020B0604020202020204" charset="-34"/>
              </a:rPr>
              <a:t>dolandırıcılık</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tespiti</a:t>
            </a:r>
            <a:r>
              <a:rPr lang="en-US" sz="1400" dirty="0">
                <a:solidFill>
                  <a:srgbClr val="2C3249"/>
                </a:solidFill>
                <a:latin typeface="Kanit Light" panose="020B0604020202020204" charset="-34"/>
                <a:ea typeface="Martel Sans" pitchFamily="34" charset="-122"/>
                <a:cs typeface="Kanit Light" panose="020B0604020202020204" charset="-34"/>
              </a:rPr>
              <a:t> için makine öğrenmesi modelleri </a:t>
            </a:r>
            <a:r>
              <a:rPr lang="en-US" sz="1400" dirty="0" err="1">
                <a:solidFill>
                  <a:srgbClr val="2C3249"/>
                </a:solidFill>
                <a:latin typeface="Kanit Light" panose="020B0604020202020204" charset="-34"/>
                <a:ea typeface="Martel Sans" pitchFamily="34" charset="-122"/>
                <a:cs typeface="Kanit Light" panose="020B0604020202020204" charset="-34"/>
              </a:rPr>
              <a:t>geliştirirler</a:t>
            </a:r>
            <a:r>
              <a:rPr lang="en-US" sz="1400" dirty="0">
                <a:solidFill>
                  <a:srgbClr val="2C3249"/>
                </a:solidFill>
                <a:latin typeface="Kanit Light" panose="020B0604020202020204" charset="-34"/>
                <a:ea typeface="Martel Sans" pitchFamily="34" charset="-122"/>
                <a:cs typeface="Kanit Light" panose="020B0604020202020204" charset="-34"/>
              </a:rPr>
              <a:t>. </a:t>
            </a:r>
            <a:endParaRPr lang="en-US" sz="1400" dirty="0">
              <a:latin typeface="Kanit Light" panose="020B0604020202020204" charset="-34"/>
            </a:endParaRPr>
          </a:p>
        </p:txBody>
      </p:sp>
      <p:sp>
        <p:nvSpPr>
          <p:cNvPr id="7" name="Text 4"/>
          <p:cNvSpPr/>
          <p:nvPr/>
        </p:nvSpPr>
        <p:spPr>
          <a:xfrm>
            <a:off x="569009" y="5194339"/>
            <a:ext cx="5915318" cy="223361"/>
          </a:xfrm>
          <a:prstGeom prst="rect">
            <a:avLst/>
          </a:prstGeom>
          <a:noFill/>
          <a:ln/>
        </p:spPr>
        <p:txBody>
          <a:bodyPr wrap="none" lIns="0" tIns="0" rIns="0" bIns="0" rtlCol="0" anchor="t"/>
          <a:lstStyle/>
          <a:p>
            <a:pPr>
              <a:lnSpc>
                <a:spcPts val="1750"/>
              </a:lnSpc>
              <a:buSzPct val="100000"/>
            </a:pPr>
            <a:r>
              <a:rPr lang="en-US" sz="1400" dirty="0">
                <a:solidFill>
                  <a:srgbClr val="2C3249"/>
                </a:solidFill>
                <a:latin typeface="Kanit Light" panose="020B0604020202020204" charset="-34"/>
                <a:ea typeface="Martel Sans" pitchFamily="34" charset="-122"/>
                <a:cs typeface="Kanit Light" panose="020B0604020202020204" charset="-34"/>
              </a:rPr>
              <a:t>Bankacılık </a:t>
            </a:r>
            <a:r>
              <a:rPr lang="en-US" sz="1400" dirty="0" err="1">
                <a:solidFill>
                  <a:srgbClr val="2C3249"/>
                </a:solidFill>
                <a:latin typeface="Kanit Light" panose="020B0604020202020204" charset="-34"/>
                <a:ea typeface="Martel Sans" pitchFamily="34" charset="-122"/>
                <a:cs typeface="Kanit Light" panose="020B0604020202020204" charset="-34"/>
              </a:rPr>
              <a:t>sektöründe</a:t>
            </a:r>
            <a:r>
              <a:rPr lang="en-US" sz="1400" dirty="0">
                <a:solidFill>
                  <a:srgbClr val="2C3249"/>
                </a:solidFill>
                <a:latin typeface="Kanit Light" panose="020B0604020202020204" charset="-34"/>
                <a:ea typeface="Martel Sans" pitchFamily="34" charset="-122"/>
                <a:cs typeface="Kanit Light" panose="020B0604020202020204" charset="-34"/>
              </a:rPr>
              <a:t> risk analizi ve otomatik </a:t>
            </a:r>
            <a:r>
              <a:rPr lang="en-US" sz="1400" dirty="0" err="1">
                <a:solidFill>
                  <a:srgbClr val="2C3249"/>
                </a:solidFill>
                <a:latin typeface="Kanit Light" panose="020B0604020202020204" charset="-34"/>
                <a:ea typeface="Martel Sans" pitchFamily="34" charset="-122"/>
                <a:cs typeface="Kanit Light" panose="020B0604020202020204" charset="-34"/>
              </a:rPr>
              <a:t>karar</a:t>
            </a:r>
            <a:r>
              <a:rPr lang="en-US" sz="1400" dirty="0">
                <a:solidFill>
                  <a:srgbClr val="2C3249"/>
                </a:solidFill>
                <a:latin typeface="Kanit Light" panose="020B0604020202020204" charset="-34"/>
                <a:ea typeface="Martel Sans" pitchFamily="34" charset="-122"/>
                <a:cs typeface="Kanit Light" panose="020B0604020202020204" charset="-34"/>
              </a:rPr>
              <a:t> alma </a:t>
            </a:r>
            <a:r>
              <a:rPr lang="en-US" sz="1400" dirty="0" err="1">
                <a:solidFill>
                  <a:srgbClr val="2C3249"/>
                </a:solidFill>
                <a:latin typeface="Kanit Light" panose="020B0604020202020204" charset="-34"/>
                <a:ea typeface="Martel Sans" pitchFamily="34" charset="-122"/>
                <a:cs typeface="Kanit Light" panose="020B0604020202020204" charset="-34"/>
              </a:rPr>
              <a:t>sistemleri</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oluştururlar</a:t>
            </a:r>
            <a:r>
              <a:rPr lang="en-US" sz="1400" dirty="0">
                <a:solidFill>
                  <a:srgbClr val="2C3249"/>
                </a:solidFill>
                <a:latin typeface="Kanit Light" panose="020B0604020202020204" charset="-34"/>
                <a:ea typeface="Martel Sans" pitchFamily="34" charset="-122"/>
                <a:cs typeface="Kanit Light" panose="020B0604020202020204" charset="-34"/>
              </a:rPr>
              <a:t>.</a:t>
            </a:r>
            <a:endParaRPr lang="en-US" sz="1400" dirty="0">
              <a:latin typeface="Kanit Light" panose="020B0604020202020204" charset="-34"/>
            </a:endParaRPr>
          </a:p>
        </p:txBody>
      </p:sp>
      <p:sp>
        <p:nvSpPr>
          <p:cNvPr id="8" name="Shape 5"/>
          <p:cNvSpPr/>
          <p:nvPr/>
        </p:nvSpPr>
        <p:spPr>
          <a:xfrm>
            <a:off x="7384971" y="4201001"/>
            <a:ext cx="7160085" cy="1363861"/>
          </a:xfrm>
          <a:prstGeom prst="roundRect">
            <a:avLst>
              <a:gd name="adj" fmla="val 4299"/>
            </a:avLst>
          </a:prstGeom>
          <a:solidFill>
            <a:srgbClr val="DFECE9"/>
          </a:solidFill>
          <a:ln w="7620">
            <a:solidFill>
              <a:srgbClr val="C5D2CF"/>
            </a:solidFill>
            <a:prstDash val="solid"/>
          </a:ln>
        </p:spPr>
        <p:txBody>
          <a:bodyPr/>
          <a:lstStyle/>
          <a:p>
            <a:endParaRPr lang="tr-TR" sz="2800">
              <a:latin typeface="Kanit Light" panose="020B0604020202020204" charset="-34"/>
            </a:endParaRPr>
          </a:p>
        </p:txBody>
      </p:sp>
      <p:sp>
        <p:nvSpPr>
          <p:cNvPr id="9" name="Text 6"/>
          <p:cNvSpPr/>
          <p:nvPr/>
        </p:nvSpPr>
        <p:spPr>
          <a:xfrm>
            <a:off x="7532132" y="4348162"/>
            <a:ext cx="1745099" cy="218123"/>
          </a:xfrm>
          <a:prstGeom prst="rect">
            <a:avLst/>
          </a:prstGeom>
          <a:noFill/>
          <a:ln/>
        </p:spPr>
        <p:txBody>
          <a:bodyPr wrap="none" lIns="0" tIns="0" rIns="0" bIns="0" rtlCol="0" anchor="t"/>
          <a:lstStyle/>
          <a:p>
            <a:pPr marL="0" indent="0">
              <a:lnSpc>
                <a:spcPts val="1700"/>
              </a:lnSpc>
              <a:buNone/>
            </a:pPr>
            <a:r>
              <a:rPr lang="en-US">
                <a:solidFill>
                  <a:srgbClr val="2C3249"/>
                </a:solidFill>
                <a:latin typeface="Kanit Light" pitchFamily="34" charset="0"/>
                <a:ea typeface="Kanit Light" pitchFamily="34" charset="-122"/>
                <a:cs typeface="Kanit Light" pitchFamily="34" charset="-120"/>
              </a:rPr>
              <a:t>Gerekli Yetkinlikler</a:t>
            </a:r>
            <a:endParaRPr lang="en-US">
              <a:latin typeface="Kanit Light" panose="020B0604020202020204" charset="-34"/>
            </a:endParaRPr>
          </a:p>
        </p:txBody>
      </p:sp>
      <p:sp>
        <p:nvSpPr>
          <p:cNvPr id="10" name="Text 7"/>
          <p:cNvSpPr/>
          <p:nvPr/>
        </p:nvSpPr>
        <p:spPr>
          <a:xfrm>
            <a:off x="7532132" y="4649986"/>
            <a:ext cx="6462474" cy="223361"/>
          </a:xfrm>
          <a:prstGeom prst="rect">
            <a:avLst/>
          </a:prstGeom>
          <a:noFill/>
          <a:ln/>
        </p:spPr>
        <p:txBody>
          <a:bodyPr wrap="none" lIns="0" tIns="0" rIns="0" bIns="0" rtlCol="0" anchor="t"/>
          <a:lstStyle/>
          <a:p>
            <a:pPr>
              <a:lnSpc>
                <a:spcPts val="1750"/>
              </a:lnSpc>
              <a:buSzPct val="100000"/>
            </a:pPr>
            <a:r>
              <a:rPr lang="en-US" sz="1400" dirty="0">
                <a:solidFill>
                  <a:srgbClr val="2C3249"/>
                </a:solidFill>
                <a:latin typeface="Kanit Light" panose="020B0604020202020204" charset="-34"/>
                <a:ea typeface="Martel Sans" pitchFamily="34" charset="-122"/>
                <a:cs typeface="Kanit Light" panose="020B0604020202020204" charset="-34"/>
              </a:rPr>
              <a:t>Makine Öğrenmesi Süreci (</a:t>
            </a:r>
            <a:r>
              <a:rPr lang="en-US" sz="1400" dirty="0" err="1">
                <a:solidFill>
                  <a:srgbClr val="2C3249"/>
                </a:solidFill>
                <a:latin typeface="Kanit Light" panose="020B0604020202020204" charset="-34"/>
                <a:ea typeface="Martel Sans" pitchFamily="34" charset="-122"/>
                <a:cs typeface="Kanit Light" panose="020B0604020202020204" charset="-34"/>
              </a:rPr>
              <a:t>Bölüm</a:t>
            </a:r>
            <a:r>
              <a:rPr lang="en-US" sz="1400" dirty="0">
                <a:solidFill>
                  <a:srgbClr val="2C3249"/>
                </a:solidFill>
                <a:latin typeface="Kanit Light" panose="020B0604020202020204" charset="-34"/>
                <a:ea typeface="Martel Sans" pitchFamily="34" charset="-122"/>
                <a:cs typeface="Kanit Light" panose="020B0604020202020204" charset="-34"/>
              </a:rPr>
              <a:t> 2): Model </a:t>
            </a:r>
            <a:r>
              <a:rPr lang="en-US" sz="1400" dirty="0" err="1">
                <a:solidFill>
                  <a:srgbClr val="2C3249"/>
                </a:solidFill>
                <a:latin typeface="Kanit Light" panose="020B0604020202020204" charset="-34"/>
                <a:ea typeface="Martel Sans" pitchFamily="34" charset="-122"/>
                <a:cs typeface="Kanit Light" panose="020B0604020202020204" charset="-34"/>
              </a:rPr>
              <a:t>oluşturma</a:t>
            </a:r>
            <a:r>
              <a:rPr lang="en-US" sz="1400" dirty="0">
                <a:solidFill>
                  <a:srgbClr val="2C3249"/>
                </a:solidFill>
                <a:latin typeface="Kanit Light" panose="020B0604020202020204" charset="-34"/>
                <a:ea typeface="Martel Sans" pitchFamily="34" charset="-122"/>
                <a:cs typeface="Kanit Light" panose="020B0604020202020204" charset="-34"/>
              </a:rPr>
              <a:t> ve </a:t>
            </a:r>
            <a:r>
              <a:rPr lang="en-US" sz="1400" dirty="0" err="1">
                <a:solidFill>
                  <a:srgbClr val="2C3249"/>
                </a:solidFill>
                <a:latin typeface="Kanit Light" panose="020B0604020202020204" charset="-34"/>
                <a:ea typeface="Martel Sans" pitchFamily="34" charset="-122"/>
                <a:cs typeface="Kanit Light" panose="020B0604020202020204" charset="-34"/>
              </a:rPr>
              <a:t>değerlendirme</a:t>
            </a:r>
            <a:endParaRPr lang="en-US" sz="1400" dirty="0">
              <a:latin typeface="Kanit Light" panose="020B0604020202020204" charset="-34"/>
            </a:endParaRPr>
          </a:p>
        </p:txBody>
      </p:sp>
      <p:sp>
        <p:nvSpPr>
          <p:cNvPr id="11" name="Text 8"/>
          <p:cNvSpPr/>
          <p:nvPr/>
        </p:nvSpPr>
        <p:spPr>
          <a:xfrm>
            <a:off x="7532132" y="4922163"/>
            <a:ext cx="6462474" cy="223361"/>
          </a:xfrm>
          <a:prstGeom prst="rect">
            <a:avLst/>
          </a:prstGeom>
          <a:noFill/>
          <a:ln/>
        </p:spPr>
        <p:txBody>
          <a:bodyPr wrap="none" lIns="0" tIns="0" rIns="0" bIns="0" rtlCol="0" anchor="t"/>
          <a:lstStyle/>
          <a:p>
            <a:pPr>
              <a:lnSpc>
                <a:spcPts val="1750"/>
              </a:lnSpc>
              <a:buSzPct val="100000"/>
            </a:pPr>
            <a:r>
              <a:rPr lang="en-US" sz="1400" dirty="0">
                <a:solidFill>
                  <a:srgbClr val="2C3249"/>
                </a:solidFill>
                <a:latin typeface="Kanit Light" panose="020B0604020202020204" charset="-34"/>
                <a:ea typeface="Martel Sans" pitchFamily="34" charset="-122"/>
                <a:cs typeface="Kanit Light" panose="020B0604020202020204" charset="-34"/>
              </a:rPr>
              <a:t>Python ile Veri </a:t>
            </a:r>
            <a:r>
              <a:rPr lang="en-US" sz="1400" dirty="0" err="1">
                <a:solidFill>
                  <a:srgbClr val="2C3249"/>
                </a:solidFill>
                <a:latin typeface="Kanit Light" panose="020B0604020202020204" charset="-34"/>
                <a:ea typeface="Martel Sans" pitchFamily="34" charset="-122"/>
                <a:cs typeface="Kanit Light" panose="020B0604020202020204" charset="-34"/>
              </a:rPr>
              <a:t>Ön</a:t>
            </a:r>
            <a:r>
              <a:rPr lang="en-US" sz="1400" dirty="0">
                <a:solidFill>
                  <a:srgbClr val="2C3249"/>
                </a:solidFill>
                <a:latin typeface="Kanit Light" panose="020B0604020202020204" charset="-34"/>
                <a:ea typeface="Martel Sans" pitchFamily="34" charset="-122"/>
                <a:cs typeface="Kanit Light" panose="020B0604020202020204" charset="-34"/>
              </a:rPr>
              <a:t> İşleme (</a:t>
            </a:r>
            <a:r>
              <a:rPr lang="en-US" sz="1400" dirty="0" err="1">
                <a:solidFill>
                  <a:srgbClr val="2C3249"/>
                </a:solidFill>
                <a:latin typeface="Kanit Light" panose="020B0604020202020204" charset="-34"/>
                <a:ea typeface="Martel Sans" pitchFamily="34" charset="-122"/>
                <a:cs typeface="Kanit Light" panose="020B0604020202020204" charset="-34"/>
              </a:rPr>
              <a:t>Bölüm</a:t>
            </a:r>
            <a:r>
              <a:rPr lang="en-US" sz="1400" dirty="0">
                <a:solidFill>
                  <a:srgbClr val="2C3249"/>
                </a:solidFill>
                <a:latin typeface="Kanit Light" panose="020B0604020202020204" charset="-34"/>
                <a:ea typeface="Martel Sans" pitchFamily="34" charset="-122"/>
                <a:cs typeface="Kanit Light" panose="020B0604020202020204" charset="-34"/>
              </a:rPr>
              <a:t> 4): </a:t>
            </a:r>
            <a:r>
              <a:rPr lang="en-US" sz="1400" dirty="0" err="1">
                <a:solidFill>
                  <a:srgbClr val="2C3249"/>
                </a:solidFill>
                <a:latin typeface="Kanit Light" panose="020B0604020202020204" charset="-34"/>
                <a:ea typeface="Martel Sans" pitchFamily="34" charset="-122"/>
                <a:cs typeface="Kanit Light" panose="020B0604020202020204" charset="-34"/>
              </a:rPr>
              <a:t>Finansal</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verilerin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temizlenmesi</a:t>
            </a:r>
            <a:r>
              <a:rPr lang="en-US" sz="1400" dirty="0">
                <a:solidFill>
                  <a:srgbClr val="2C3249"/>
                </a:solidFill>
                <a:latin typeface="Kanit Light" panose="020B0604020202020204" charset="-34"/>
                <a:ea typeface="Martel Sans" pitchFamily="34" charset="-122"/>
                <a:cs typeface="Kanit Light" panose="020B0604020202020204" charset="-34"/>
              </a:rPr>
              <a:t> ve </a:t>
            </a:r>
            <a:r>
              <a:rPr lang="en-US" sz="1400" dirty="0" err="1">
                <a:solidFill>
                  <a:srgbClr val="2C3249"/>
                </a:solidFill>
                <a:latin typeface="Kanit Light" panose="020B0604020202020204" charset="-34"/>
                <a:ea typeface="Martel Sans" pitchFamily="34" charset="-122"/>
                <a:cs typeface="Kanit Light" panose="020B0604020202020204" charset="-34"/>
              </a:rPr>
              <a:t>normalizasyonu</a:t>
            </a:r>
            <a:endParaRPr lang="en-US" sz="1400" dirty="0">
              <a:latin typeface="Kanit Light" panose="020B0604020202020204" charset="-34"/>
            </a:endParaRPr>
          </a:p>
        </p:txBody>
      </p:sp>
      <p:sp>
        <p:nvSpPr>
          <p:cNvPr id="12" name="Text 9"/>
          <p:cNvSpPr/>
          <p:nvPr/>
        </p:nvSpPr>
        <p:spPr>
          <a:xfrm>
            <a:off x="7532132" y="5194340"/>
            <a:ext cx="6462474" cy="223361"/>
          </a:xfrm>
          <a:prstGeom prst="rect">
            <a:avLst/>
          </a:prstGeom>
          <a:noFill/>
          <a:ln/>
        </p:spPr>
        <p:txBody>
          <a:bodyPr wrap="none" lIns="0" tIns="0" rIns="0" bIns="0" rtlCol="0" anchor="t"/>
          <a:lstStyle/>
          <a:p>
            <a:pPr>
              <a:lnSpc>
                <a:spcPts val="1750"/>
              </a:lnSpc>
              <a:buSzPct val="100000"/>
            </a:pPr>
            <a:r>
              <a:rPr lang="en-US" sz="1400" dirty="0">
                <a:solidFill>
                  <a:srgbClr val="2C3249"/>
                </a:solidFill>
                <a:latin typeface="Kanit Light" panose="020B0604020202020204" charset="-34"/>
                <a:ea typeface="Martel Sans" pitchFamily="34" charset="-122"/>
                <a:cs typeface="Kanit Light" panose="020B0604020202020204" charset="-34"/>
              </a:rPr>
              <a:t>Basit/Çoklu Doğrusal Regresyon (</a:t>
            </a:r>
            <a:r>
              <a:rPr lang="en-US" sz="1400" dirty="0" err="1">
                <a:solidFill>
                  <a:srgbClr val="2C3249"/>
                </a:solidFill>
                <a:latin typeface="Kanit Light" panose="020B0604020202020204" charset="-34"/>
                <a:ea typeface="Martel Sans" pitchFamily="34" charset="-122"/>
                <a:cs typeface="Kanit Light" panose="020B0604020202020204" charset="-34"/>
              </a:rPr>
              <a:t>Bölüm</a:t>
            </a:r>
            <a:r>
              <a:rPr lang="en-US" sz="1400" dirty="0">
                <a:solidFill>
                  <a:srgbClr val="2C3249"/>
                </a:solidFill>
                <a:latin typeface="Kanit Light" panose="020B0604020202020204" charset="-34"/>
                <a:ea typeface="Martel Sans" pitchFamily="34" charset="-122"/>
                <a:cs typeface="Kanit Light" panose="020B0604020202020204" charset="-34"/>
              </a:rPr>
              <a:t> 6): Kredi risk </a:t>
            </a:r>
            <a:r>
              <a:rPr lang="en-US" sz="1400" dirty="0" err="1">
                <a:solidFill>
                  <a:srgbClr val="2C3249"/>
                </a:solidFill>
                <a:latin typeface="Kanit Light" panose="020B0604020202020204" charset="-34"/>
                <a:ea typeface="Martel Sans" pitchFamily="34" charset="-122"/>
                <a:cs typeface="Kanit Light" panose="020B0604020202020204" charset="-34"/>
              </a:rPr>
              <a:t>modelleme</a:t>
            </a:r>
            <a:r>
              <a:rPr lang="en-US" sz="1400" dirty="0">
                <a:solidFill>
                  <a:srgbClr val="2C3249"/>
                </a:solidFill>
                <a:latin typeface="Kanit Light" panose="020B0604020202020204" charset="-34"/>
                <a:ea typeface="Martel Sans" pitchFamily="34" charset="-122"/>
                <a:cs typeface="Kanit Light" panose="020B0604020202020204" charset="-34"/>
              </a:rPr>
              <a:t> ve </a:t>
            </a:r>
            <a:r>
              <a:rPr lang="en-US" sz="1400" dirty="0" err="1">
                <a:solidFill>
                  <a:srgbClr val="2C3249"/>
                </a:solidFill>
                <a:latin typeface="Kanit Light" panose="020B0604020202020204" charset="-34"/>
                <a:ea typeface="Martel Sans" pitchFamily="34" charset="-122"/>
                <a:cs typeface="Kanit Light" panose="020B0604020202020204" charset="-34"/>
              </a:rPr>
              <a:t>finansal</a:t>
            </a:r>
            <a:r>
              <a:rPr lang="en-US" sz="1400" dirty="0">
                <a:solidFill>
                  <a:srgbClr val="2C3249"/>
                </a:solidFill>
                <a:latin typeface="Kanit Light" panose="020B0604020202020204" charset="-34"/>
                <a:ea typeface="Martel Sans" pitchFamily="34" charset="-122"/>
                <a:cs typeface="Kanit Light" panose="020B0604020202020204" charset="-34"/>
              </a:rPr>
              <a:t> tahmin</a:t>
            </a:r>
            <a:endParaRPr lang="en-US" sz="1400" dirty="0">
              <a:latin typeface="Kanit Light" panose="020B0604020202020204" charset="-34"/>
            </a:endParaRPr>
          </a:p>
        </p:txBody>
      </p:sp>
      <p:sp>
        <p:nvSpPr>
          <p:cNvPr id="13" name="Shape 10"/>
          <p:cNvSpPr/>
          <p:nvPr/>
        </p:nvSpPr>
        <p:spPr>
          <a:xfrm>
            <a:off x="481012" y="5925295"/>
            <a:ext cx="6756797" cy="2099312"/>
          </a:xfrm>
          <a:prstGeom prst="roundRect">
            <a:avLst>
              <a:gd name="adj" fmla="val 3694"/>
            </a:avLst>
          </a:prstGeom>
          <a:solidFill>
            <a:srgbClr val="DFECE9"/>
          </a:solidFill>
          <a:ln w="7620">
            <a:solidFill>
              <a:srgbClr val="C5D2CF"/>
            </a:solidFill>
            <a:prstDash val="solid"/>
          </a:ln>
        </p:spPr>
        <p:txBody>
          <a:bodyPr/>
          <a:lstStyle/>
          <a:p>
            <a:endParaRPr lang="tr-TR" sz="2800">
              <a:latin typeface="Kanit Light" panose="020B0604020202020204" charset="-34"/>
            </a:endParaRPr>
          </a:p>
        </p:txBody>
      </p:sp>
      <p:sp>
        <p:nvSpPr>
          <p:cNvPr id="14" name="Text 11"/>
          <p:cNvSpPr/>
          <p:nvPr/>
        </p:nvSpPr>
        <p:spPr>
          <a:xfrm>
            <a:off x="635794" y="6095405"/>
            <a:ext cx="1745099" cy="218123"/>
          </a:xfrm>
          <a:prstGeom prst="rect">
            <a:avLst/>
          </a:prstGeom>
          <a:noFill/>
          <a:ln/>
        </p:spPr>
        <p:txBody>
          <a:bodyPr wrap="none" lIns="0" tIns="0" rIns="0" bIns="0" rtlCol="0" anchor="t"/>
          <a:lstStyle/>
          <a:p>
            <a:pPr marL="0" indent="0">
              <a:lnSpc>
                <a:spcPts val="1700"/>
              </a:lnSpc>
              <a:buNone/>
            </a:pPr>
            <a:r>
              <a:rPr lang="en-US" dirty="0">
                <a:solidFill>
                  <a:srgbClr val="2C3249"/>
                </a:solidFill>
                <a:latin typeface="Kanit Light" pitchFamily="34" charset="0"/>
                <a:ea typeface="Kanit Light" pitchFamily="34" charset="-122"/>
                <a:cs typeface="Kanit Light" pitchFamily="34" charset="-120"/>
              </a:rPr>
              <a:t>Kariyer Fırsatları</a:t>
            </a:r>
            <a:endParaRPr lang="en-US" dirty="0">
              <a:latin typeface="Kanit Light" panose="020B0604020202020204" charset="-34"/>
            </a:endParaRPr>
          </a:p>
        </p:txBody>
      </p:sp>
      <p:sp>
        <p:nvSpPr>
          <p:cNvPr id="15" name="Text 12"/>
          <p:cNvSpPr/>
          <p:nvPr/>
        </p:nvSpPr>
        <p:spPr>
          <a:xfrm>
            <a:off x="635794" y="6397228"/>
            <a:ext cx="6462474" cy="223361"/>
          </a:xfrm>
          <a:prstGeom prst="rect">
            <a:avLst/>
          </a:prstGeom>
          <a:noFill/>
          <a:ln/>
        </p:spPr>
        <p:txBody>
          <a:bodyPr wrap="none" lIns="0" tIns="0" rIns="0" bIns="0" rtlCol="0" anchor="t"/>
          <a:lstStyle/>
          <a:p>
            <a:pPr>
              <a:lnSpc>
                <a:spcPts val="1750"/>
              </a:lnSpc>
              <a:buSzPct val="100000"/>
            </a:pPr>
            <a:r>
              <a:rPr lang="en-US" sz="1400" dirty="0">
                <a:solidFill>
                  <a:srgbClr val="2C3249"/>
                </a:solidFill>
                <a:latin typeface="Kanit Light" panose="020B0604020202020204" charset="-34"/>
                <a:ea typeface="Martel Sans" pitchFamily="34" charset="-122"/>
                <a:cs typeface="Kanit Light" panose="020B0604020202020204" charset="-34"/>
              </a:rPr>
              <a:t>Kredi Risk </a:t>
            </a:r>
            <a:r>
              <a:rPr lang="en-US" sz="1400" dirty="0" err="1">
                <a:solidFill>
                  <a:srgbClr val="2C3249"/>
                </a:solidFill>
                <a:latin typeface="Kanit Light" panose="020B0604020202020204" charset="-34"/>
                <a:ea typeface="Martel Sans" pitchFamily="34" charset="-122"/>
                <a:cs typeface="Kanit Light" panose="020B0604020202020204" charset="-34"/>
              </a:rPr>
              <a:t>Analisti</a:t>
            </a:r>
            <a:r>
              <a:rPr lang="en-US" sz="1400" dirty="0">
                <a:solidFill>
                  <a:srgbClr val="2C3249"/>
                </a:solidFill>
                <a:latin typeface="Kanit Light" panose="020B0604020202020204" charset="-34"/>
                <a:ea typeface="Martel Sans" pitchFamily="34" charset="-122"/>
                <a:cs typeface="Kanit Light" panose="020B0604020202020204" charset="-34"/>
              </a:rPr>
              <a:t> </a:t>
            </a:r>
            <a:endParaRPr lang="tr-TR" sz="1400" dirty="0">
              <a:solidFill>
                <a:srgbClr val="2C3249"/>
              </a:solidFill>
              <a:latin typeface="Kanit Light" panose="020B0604020202020204" charset="-34"/>
              <a:ea typeface="Martel Sans" pitchFamily="34" charset="-122"/>
              <a:cs typeface="Kanit Light" panose="020B0604020202020204" charset="-34"/>
            </a:endParaRPr>
          </a:p>
          <a:p>
            <a:pPr>
              <a:lnSpc>
                <a:spcPts val="1750"/>
              </a:lnSpc>
              <a:buSzPct val="100000"/>
            </a:pPr>
            <a:r>
              <a:rPr lang="en-US" sz="1400" dirty="0">
                <a:solidFill>
                  <a:srgbClr val="2C3249"/>
                </a:solidFill>
                <a:latin typeface="Kanit Light" panose="020B0604020202020204" charset="-34"/>
                <a:ea typeface="Martel Sans" pitchFamily="34" charset="-122"/>
                <a:cs typeface="Kanit Light" panose="020B0604020202020204" charset="-34"/>
              </a:rPr>
              <a:t>→ Kredi </a:t>
            </a:r>
            <a:r>
              <a:rPr lang="en-US" sz="1400" dirty="0" err="1">
                <a:solidFill>
                  <a:srgbClr val="2C3249"/>
                </a:solidFill>
                <a:latin typeface="Kanit Light" panose="020B0604020202020204" charset="-34"/>
                <a:ea typeface="Martel Sans" pitchFamily="34" charset="-122"/>
                <a:cs typeface="Kanit Light" panose="020B0604020202020204" charset="-34"/>
              </a:rPr>
              <a:t>başvurularını</a:t>
            </a:r>
            <a:r>
              <a:rPr lang="en-US" sz="1400" dirty="0">
                <a:solidFill>
                  <a:srgbClr val="2C3249"/>
                </a:solidFill>
                <a:latin typeface="Kanit Light" panose="020B0604020202020204" charset="-34"/>
                <a:ea typeface="Martel Sans" pitchFamily="34" charset="-122"/>
                <a:cs typeface="Kanit Light" panose="020B0604020202020204" charset="-34"/>
              </a:rPr>
              <a:t> makine öğrenmesi ile </a:t>
            </a:r>
            <a:r>
              <a:rPr lang="en-US" sz="1400" dirty="0" err="1">
                <a:solidFill>
                  <a:srgbClr val="2C3249"/>
                </a:solidFill>
                <a:latin typeface="Kanit Light" panose="020B0604020202020204" charset="-34"/>
                <a:ea typeface="Martel Sans" pitchFamily="34" charset="-122"/>
                <a:cs typeface="Kanit Light" panose="020B0604020202020204" charset="-34"/>
              </a:rPr>
              <a:t>değerlendirme</a:t>
            </a:r>
            <a:endParaRPr lang="en-US" sz="1400" dirty="0">
              <a:latin typeface="Kanit Light" panose="020B0604020202020204" charset="-34"/>
            </a:endParaRPr>
          </a:p>
        </p:txBody>
      </p:sp>
      <p:sp>
        <p:nvSpPr>
          <p:cNvPr id="16" name="Text 13"/>
          <p:cNvSpPr/>
          <p:nvPr/>
        </p:nvSpPr>
        <p:spPr>
          <a:xfrm>
            <a:off x="635794" y="6957893"/>
            <a:ext cx="6462474" cy="488309"/>
          </a:xfrm>
          <a:prstGeom prst="rect">
            <a:avLst/>
          </a:prstGeom>
          <a:noFill/>
          <a:ln/>
        </p:spPr>
        <p:txBody>
          <a:bodyPr wrap="none" lIns="0" tIns="0" rIns="0" bIns="0" rtlCol="0" anchor="t"/>
          <a:lstStyle/>
          <a:p>
            <a:pPr>
              <a:lnSpc>
                <a:spcPts val="1750"/>
              </a:lnSpc>
              <a:buSzPct val="100000"/>
            </a:pPr>
            <a:r>
              <a:rPr lang="en-US" sz="1400" dirty="0" err="1">
                <a:solidFill>
                  <a:srgbClr val="2C3249"/>
                </a:solidFill>
                <a:latin typeface="Kanit Light" panose="020B0604020202020204" charset="-34"/>
                <a:ea typeface="Martel Sans" pitchFamily="34" charset="-122"/>
                <a:cs typeface="Kanit Light" panose="020B0604020202020204" charset="-34"/>
              </a:rPr>
              <a:t>Finansal</a:t>
            </a:r>
            <a:r>
              <a:rPr lang="en-US" sz="1400" dirty="0">
                <a:solidFill>
                  <a:srgbClr val="2C3249"/>
                </a:solidFill>
                <a:latin typeface="Kanit Light" panose="020B0604020202020204" charset="-34"/>
                <a:ea typeface="Martel Sans" pitchFamily="34" charset="-122"/>
                <a:cs typeface="Kanit Light" panose="020B0604020202020204" charset="-34"/>
              </a:rPr>
              <a:t> Veri </a:t>
            </a:r>
            <a:r>
              <a:rPr lang="en-US" sz="1400" dirty="0" err="1">
                <a:solidFill>
                  <a:srgbClr val="2C3249"/>
                </a:solidFill>
                <a:latin typeface="Kanit Light" panose="020B0604020202020204" charset="-34"/>
                <a:ea typeface="Martel Sans" pitchFamily="34" charset="-122"/>
                <a:cs typeface="Kanit Light" panose="020B0604020202020204" charset="-34"/>
              </a:rPr>
              <a:t>Bilimcisi</a:t>
            </a:r>
            <a:r>
              <a:rPr lang="en-US" sz="1400" dirty="0">
                <a:solidFill>
                  <a:srgbClr val="2C3249"/>
                </a:solidFill>
                <a:latin typeface="Kanit Light" panose="020B0604020202020204" charset="-34"/>
                <a:ea typeface="Martel Sans" pitchFamily="34" charset="-122"/>
                <a:cs typeface="Kanit Light" panose="020B0604020202020204" charset="-34"/>
              </a:rPr>
              <a:t>  </a:t>
            </a:r>
            <a:endParaRPr lang="tr-TR" sz="1400" dirty="0">
              <a:solidFill>
                <a:srgbClr val="2C3249"/>
              </a:solidFill>
              <a:latin typeface="Kanit Light" panose="020B0604020202020204" charset="-34"/>
              <a:ea typeface="Martel Sans" pitchFamily="34" charset="-122"/>
              <a:cs typeface="Kanit Light" panose="020B0604020202020204" charset="-34"/>
            </a:endParaRPr>
          </a:p>
          <a:p>
            <a:pPr>
              <a:lnSpc>
                <a:spcPts val="1750"/>
              </a:lnSpc>
              <a:buSzPct val="100000"/>
            </a:pPr>
            <a:r>
              <a:rPr lang="en-US" sz="1400" dirty="0">
                <a:solidFill>
                  <a:srgbClr val="2C3249"/>
                </a:solidFill>
                <a:latin typeface="Kanit Light" panose="020B0604020202020204" charset="-34"/>
                <a:ea typeface="Martel Sans" pitchFamily="34" charset="-122"/>
                <a:cs typeface="Kanit Light" panose="020B0604020202020204" charset="-34"/>
              </a:rPr>
              <a:t>→ Borsa tahminleri ve </a:t>
            </a:r>
            <a:r>
              <a:rPr lang="en-US" sz="1400" dirty="0" err="1">
                <a:solidFill>
                  <a:srgbClr val="2C3249"/>
                </a:solidFill>
                <a:latin typeface="Kanit Light" panose="020B0604020202020204" charset="-34"/>
                <a:ea typeface="Martel Sans" pitchFamily="34" charset="-122"/>
                <a:cs typeface="Kanit Light" panose="020B0604020202020204" charset="-34"/>
              </a:rPr>
              <a:t>yatırım</a:t>
            </a:r>
            <a:r>
              <a:rPr lang="en-US" sz="1400" dirty="0">
                <a:solidFill>
                  <a:srgbClr val="2C3249"/>
                </a:solidFill>
                <a:latin typeface="Kanit Light" panose="020B0604020202020204" charset="-34"/>
                <a:ea typeface="Martel Sans" pitchFamily="34" charset="-122"/>
                <a:cs typeface="Kanit Light" panose="020B0604020202020204" charset="-34"/>
              </a:rPr>
              <a:t> risk </a:t>
            </a:r>
            <a:r>
              <a:rPr lang="en-US" sz="1400" dirty="0" err="1">
                <a:solidFill>
                  <a:srgbClr val="2C3249"/>
                </a:solidFill>
                <a:latin typeface="Kanit Light" panose="020B0604020202020204" charset="-34"/>
                <a:ea typeface="Martel Sans" pitchFamily="34" charset="-122"/>
                <a:cs typeface="Kanit Light" panose="020B0604020202020204" charset="-34"/>
              </a:rPr>
              <a:t>analizleri</a:t>
            </a:r>
            <a:endParaRPr lang="en-US" sz="1400" dirty="0">
              <a:latin typeface="Kanit Light" panose="020B0604020202020204" charset="-34"/>
            </a:endParaRPr>
          </a:p>
        </p:txBody>
      </p:sp>
      <p:sp>
        <p:nvSpPr>
          <p:cNvPr id="17" name="Shape 14"/>
          <p:cNvSpPr/>
          <p:nvPr/>
        </p:nvSpPr>
        <p:spPr>
          <a:xfrm>
            <a:off x="7392591" y="5908237"/>
            <a:ext cx="6756797" cy="2099312"/>
          </a:xfrm>
          <a:prstGeom prst="roundRect">
            <a:avLst>
              <a:gd name="adj" fmla="val 3694"/>
            </a:avLst>
          </a:prstGeom>
          <a:solidFill>
            <a:srgbClr val="DFECE9"/>
          </a:solidFill>
          <a:ln w="7620">
            <a:solidFill>
              <a:srgbClr val="C5D2CF"/>
            </a:solidFill>
            <a:prstDash val="solid"/>
          </a:ln>
        </p:spPr>
        <p:txBody>
          <a:bodyPr/>
          <a:lstStyle/>
          <a:p>
            <a:endParaRPr lang="tr-TR" sz="2800">
              <a:latin typeface="Kanit Light" panose="020B0604020202020204" charset="-34"/>
            </a:endParaRPr>
          </a:p>
        </p:txBody>
      </p:sp>
      <p:sp>
        <p:nvSpPr>
          <p:cNvPr id="18" name="Text 15"/>
          <p:cNvSpPr/>
          <p:nvPr/>
        </p:nvSpPr>
        <p:spPr>
          <a:xfrm>
            <a:off x="7532132" y="6095405"/>
            <a:ext cx="1745099" cy="218123"/>
          </a:xfrm>
          <a:prstGeom prst="rect">
            <a:avLst/>
          </a:prstGeom>
          <a:noFill/>
          <a:ln/>
        </p:spPr>
        <p:txBody>
          <a:bodyPr wrap="none" lIns="0" tIns="0" rIns="0" bIns="0" rtlCol="0" anchor="t"/>
          <a:lstStyle/>
          <a:p>
            <a:pPr marL="0" indent="0">
              <a:lnSpc>
                <a:spcPts val="1700"/>
              </a:lnSpc>
              <a:buNone/>
            </a:pPr>
            <a:r>
              <a:rPr lang="en-US">
                <a:solidFill>
                  <a:srgbClr val="2C3249"/>
                </a:solidFill>
                <a:latin typeface="Kanit Light" pitchFamily="34" charset="0"/>
                <a:ea typeface="Kanit Light" pitchFamily="34" charset="-122"/>
                <a:cs typeface="Kanit Light" pitchFamily="34" charset="-120"/>
              </a:rPr>
              <a:t>Potansiyel İşverenler</a:t>
            </a:r>
            <a:endParaRPr lang="en-US">
              <a:latin typeface="Kanit Light" panose="020B0604020202020204" charset="-34"/>
            </a:endParaRPr>
          </a:p>
        </p:txBody>
      </p:sp>
      <p:sp>
        <p:nvSpPr>
          <p:cNvPr id="19" name="Text 16"/>
          <p:cNvSpPr/>
          <p:nvPr/>
        </p:nvSpPr>
        <p:spPr>
          <a:xfrm>
            <a:off x="7532132" y="6397228"/>
            <a:ext cx="6462474" cy="223361"/>
          </a:xfrm>
          <a:prstGeom prst="rect">
            <a:avLst/>
          </a:prstGeom>
          <a:noFill/>
          <a:ln/>
        </p:spPr>
        <p:txBody>
          <a:bodyPr wrap="none" lIns="0" tIns="0" rIns="0" bIns="0" rtlCol="0" anchor="t"/>
          <a:lstStyle/>
          <a:p>
            <a:pPr>
              <a:lnSpc>
                <a:spcPts val="1750"/>
              </a:lnSpc>
              <a:buSzPct val="100000"/>
            </a:pPr>
            <a:r>
              <a:rPr lang="en-US" sz="1400" dirty="0">
                <a:solidFill>
                  <a:srgbClr val="2C3249"/>
                </a:solidFill>
                <a:latin typeface="Kanit Light" panose="020B0604020202020204" charset="-34"/>
                <a:ea typeface="Martel Sans" pitchFamily="34" charset="-122"/>
                <a:cs typeface="Kanit Light" panose="020B0604020202020204" charset="-34"/>
              </a:rPr>
              <a:t>Garanti BBVA, </a:t>
            </a:r>
            <a:r>
              <a:rPr lang="en-US" sz="1400" dirty="0" err="1">
                <a:solidFill>
                  <a:srgbClr val="2C3249"/>
                </a:solidFill>
                <a:latin typeface="Kanit Light" panose="020B0604020202020204" charset="-34"/>
                <a:ea typeface="Martel Sans" pitchFamily="34" charset="-122"/>
                <a:cs typeface="Kanit Light" panose="020B0604020202020204" charset="-34"/>
              </a:rPr>
              <a:t>Akbank</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İş</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Bankası</a:t>
            </a:r>
            <a:r>
              <a:rPr lang="en-US" sz="1400" dirty="0">
                <a:solidFill>
                  <a:srgbClr val="2C3249"/>
                </a:solidFill>
                <a:latin typeface="Kanit Light" panose="020B0604020202020204" charset="-34"/>
                <a:ea typeface="Martel Sans" pitchFamily="34" charset="-122"/>
                <a:cs typeface="Kanit Light" panose="020B0604020202020204" charset="-34"/>
              </a:rPr>
              <a:t> </a:t>
            </a:r>
            <a:endParaRPr lang="tr-TR" sz="1400" dirty="0">
              <a:solidFill>
                <a:srgbClr val="2C3249"/>
              </a:solidFill>
              <a:latin typeface="Kanit Light" panose="020B0604020202020204" charset="-34"/>
              <a:ea typeface="Martel Sans" pitchFamily="34" charset="-122"/>
              <a:cs typeface="Kanit Light" panose="020B0604020202020204" charset="-34"/>
            </a:endParaRPr>
          </a:p>
          <a:p>
            <a:pPr>
              <a:lnSpc>
                <a:spcPts val="1750"/>
              </a:lnSpc>
              <a:buSzPct val="100000"/>
            </a:pPr>
            <a:r>
              <a:rPr lang="en-US" sz="1400" dirty="0">
                <a:solidFill>
                  <a:srgbClr val="2C3249"/>
                </a:solidFill>
                <a:latin typeface="Kanit Light" panose="020B0604020202020204" charset="-34"/>
                <a:ea typeface="Martel Sans" pitchFamily="34" charset="-122"/>
                <a:cs typeface="Kanit Light" panose="020B0604020202020204" charset="-34"/>
              </a:rPr>
              <a:t>→ Kredi </a:t>
            </a:r>
            <a:r>
              <a:rPr lang="en-US" sz="1400" dirty="0" err="1">
                <a:solidFill>
                  <a:srgbClr val="2C3249"/>
                </a:solidFill>
                <a:latin typeface="Kanit Light" panose="020B0604020202020204" charset="-34"/>
                <a:ea typeface="Martel Sans" pitchFamily="34" charset="-122"/>
                <a:cs typeface="Kanit Light" panose="020B0604020202020204" charset="-34"/>
              </a:rPr>
              <a:t>riski</a:t>
            </a:r>
            <a:r>
              <a:rPr lang="en-US" sz="1400" dirty="0">
                <a:solidFill>
                  <a:srgbClr val="2C3249"/>
                </a:solidFill>
                <a:latin typeface="Kanit Light" panose="020B0604020202020204" charset="-34"/>
                <a:ea typeface="Martel Sans" pitchFamily="34" charset="-122"/>
                <a:cs typeface="Kanit Light" panose="020B0604020202020204" charset="-34"/>
              </a:rPr>
              <a:t> analizi, </a:t>
            </a:r>
            <a:r>
              <a:rPr lang="en-US" sz="1400" dirty="0" err="1">
                <a:solidFill>
                  <a:srgbClr val="2C3249"/>
                </a:solidFill>
                <a:latin typeface="Kanit Light" panose="020B0604020202020204" charset="-34"/>
                <a:ea typeface="Martel Sans" pitchFamily="34" charset="-122"/>
                <a:cs typeface="Kanit Light" panose="020B0604020202020204" charset="-34"/>
              </a:rPr>
              <a:t>kredi</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başvuru</a:t>
            </a:r>
            <a:r>
              <a:rPr lang="en-US" sz="1400" dirty="0">
                <a:solidFill>
                  <a:srgbClr val="2C3249"/>
                </a:solidFill>
                <a:latin typeface="Kanit Light" panose="020B0604020202020204" charset="-34"/>
                <a:ea typeface="Martel Sans" pitchFamily="34" charset="-122"/>
                <a:cs typeface="Kanit Light" panose="020B0604020202020204" charset="-34"/>
              </a:rPr>
              <a:t> modelleri</a:t>
            </a:r>
            <a:endParaRPr lang="en-US" sz="1400" dirty="0">
              <a:latin typeface="Kanit Light" panose="020B0604020202020204" charset="-34"/>
            </a:endParaRPr>
          </a:p>
        </p:txBody>
      </p:sp>
      <p:sp>
        <p:nvSpPr>
          <p:cNvPr id="20" name="Text 17"/>
          <p:cNvSpPr/>
          <p:nvPr/>
        </p:nvSpPr>
        <p:spPr>
          <a:xfrm>
            <a:off x="7532132" y="6957893"/>
            <a:ext cx="6462474" cy="223361"/>
          </a:xfrm>
          <a:prstGeom prst="rect">
            <a:avLst/>
          </a:prstGeom>
          <a:noFill/>
          <a:ln/>
        </p:spPr>
        <p:txBody>
          <a:bodyPr wrap="none" lIns="0" tIns="0" rIns="0" bIns="0" rtlCol="0" anchor="t"/>
          <a:lstStyle/>
          <a:p>
            <a:pPr>
              <a:lnSpc>
                <a:spcPts val="1750"/>
              </a:lnSpc>
              <a:buSzPct val="100000"/>
            </a:pPr>
            <a:r>
              <a:rPr lang="en-US" sz="1400" dirty="0">
                <a:solidFill>
                  <a:srgbClr val="2C3249"/>
                </a:solidFill>
                <a:latin typeface="Kanit Light" panose="020B0604020202020204" charset="-34"/>
                <a:ea typeface="Martel Sans" pitchFamily="34" charset="-122"/>
                <a:cs typeface="Kanit Light" panose="020B0604020202020204" charset="-34"/>
              </a:rPr>
              <a:t>Borsa İstanbul, BDDK, </a:t>
            </a:r>
            <a:r>
              <a:rPr lang="en-US" sz="1400" dirty="0" err="1">
                <a:solidFill>
                  <a:srgbClr val="2C3249"/>
                </a:solidFill>
                <a:latin typeface="Kanit Light" panose="020B0604020202020204" charset="-34"/>
                <a:ea typeface="Martel Sans" pitchFamily="34" charset="-122"/>
                <a:cs typeface="Kanit Light" panose="020B0604020202020204" charset="-34"/>
              </a:rPr>
              <a:t>Ziraat</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Teknoloji</a:t>
            </a:r>
            <a:r>
              <a:rPr lang="en-US" sz="1400" dirty="0">
                <a:solidFill>
                  <a:srgbClr val="2C3249"/>
                </a:solidFill>
                <a:latin typeface="Kanit Light" panose="020B0604020202020204" charset="-34"/>
                <a:ea typeface="Martel Sans" pitchFamily="34" charset="-122"/>
                <a:cs typeface="Kanit Light" panose="020B0604020202020204" charset="-34"/>
              </a:rPr>
              <a:t>  </a:t>
            </a:r>
            <a:endParaRPr lang="tr-TR" sz="1400" dirty="0">
              <a:solidFill>
                <a:srgbClr val="2C3249"/>
              </a:solidFill>
              <a:latin typeface="Kanit Light" panose="020B0604020202020204" charset="-34"/>
              <a:ea typeface="Martel Sans" pitchFamily="34" charset="-122"/>
              <a:cs typeface="Kanit Light" panose="020B0604020202020204" charset="-34"/>
            </a:endParaRPr>
          </a:p>
          <a:p>
            <a:pPr>
              <a:lnSpc>
                <a:spcPts val="1750"/>
              </a:lnSpc>
              <a:buSzPct val="100000"/>
            </a:pP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Algoritmik</a:t>
            </a:r>
            <a:r>
              <a:rPr lang="en-US" sz="1400" dirty="0">
                <a:solidFill>
                  <a:srgbClr val="2C3249"/>
                </a:solidFill>
                <a:latin typeface="Kanit Light" panose="020B0604020202020204" charset="-34"/>
                <a:ea typeface="Martel Sans" pitchFamily="34" charset="-122"/>
                <a:cs typeface="Kanit Light" panose="020B0604020202020204" charset="-34"/>
              </a:rPr>
              <a:t> ticaret ve </a:t>
            </a:r>
            <a:r>
              <a:rPr lang="en-US" sz="1400" dirty="0" err="1">
                <a:solidFill>
                  <a:srgbClr val="2C3249"/>
                </a:solidFill>
                <a:latin typeface="Kanit Light" panose="020B0604020202020204" charset="-34"/>
                <a:ea typeface="Martel Sans" pitchFamily="34" charset="-122"/>
                <a:cs typeface="Kanit Light" panose="020B0604020202020204" charset="-34"/>
              </a:rPr>
              <a:t>finansal</a:t>
            </a:r>
            <a:r>
              <a:rPr lang="en-US" sz="1400" dirty="0">
                <a:solidFill>
                  <a:srgbClr val="2C3249"/>
                </a:solidFill>
                <a:latin typeface="Kanit Light" panose="020B0604020202020204" charset="-34"/>
                <a:ea typeface="Martel Sans" pitchFamily="34" charset="-122"/>
                <a:cs typeface="Kanit Light" panose="020B0604020202020204" charset="-34"/>
              </a:rPr>
              <a:t> tahmin</a:t>
            </a:r>
            <a:endParaRPr lang="en-US" sz="1400" dirty="0">
              <a:latin typeface="Kanit Light" panose="020B0604020202020204" charset="-34"/>
            </a:endParaRPr>
          </a:p>
        </p:txBody>
      </p:sp>
      <p:sp>
        <p:nvSpPr>
          <p:cNvPr id="21" name="Text 18"/>
          <p:cNvSpPr/>
          <p:nvPr/>
        </p:nvSpPr>
        <p:spPr>
          <a:xfrm>
            <a:off x="7532132" y="7525925"/>
            <a:ext cx="6462474" cy="446723"/>
          </a:xfrm>
          <a:prstGeom prst="rect">
            <a:avLst/>
          </a:prstGeom>
          <a:noFill/>
          <a:ln/>
        </p:spPr>
        <p:txBody>
          <a:bodyPr wrap="square" lIns="0" tIns="0" rIns="0" bIns="0" rtlCol="0" anchor="t"/>
          <a:lstStyle/>
          <a:p>
            <a:pPr>
              <a:lnSpc>
                <a:spcPts val="1750"/>
              </a:lnSpc>
              <a:buSzPct val="100000"/>
            </a:pPr>
            <a:r>
              <a:rPr lang="en-US" sz="1400" dirty="0">
                <a:solidFill>
                  <a:srgbClr val="2C3249"/>
                </a:solidFill>
                <a:latin typeface="Kanit Light" panose="020B0604020202020204" charset="-34"/>
                <a:ea typeface="Martel Sans" pitchFamily="34" charset="-122"/>
                <a:cs typeface="Kanit Light" panose="020B0604020202020204" charset="-34"/>
              </a:rPr>
              <a:t>JPMorgan, Goldman Sachs, HSBC, PayPal</a:t>
            </a:r>
            <a:endParaRPr lang="tr-TR" sz="1400" dirty="0">
              <a:solidFill>
                <a:srgbClr val="2C3249"/>
              </a:solidFill>
              <a:latin typeface="Kanit Light" panose="020B0604020202020204" charset="-34"/>
              <a:ea typeface="Martel Sans" pitchFamily="34" charset="-122"/>
              <a:cs typeface="Kanit Light" panose="020B0604020202020204" charset="-34"/>
            </a:endParaRPr>
          </a:p>
          <a:p>
            <a:pPr>
              <a:lnSpc>
                <a:spcPts val="1750"/>
              </a:lnSpc>
              <a:buSzPct val="100000"/>
            </a:pPr>
            <a:r>
              <a:rPr lang="en-US" sz="1400" dirty="0">
                <a:solidFill>
                  <a:srgbClr val="2C3249"/>
                </a:solidFill>
                <a:latin typeface="Kanit Light" panose="020B0604020202020204" charset="-34"/>
                <a:ea typeface="Martel Sans" pitchFamily="34" charset="-122"/>
                <a:cs typeface="Kanit Light" panose="020B0604020202020204" charset="-34"/>
              </a:rPr>
              <a:t>→ Kredi </a:t>
            </a:r>
            <a:r>
              <a:rPr lang="en-US" sz="1400" dirty="0" err="1">
                <a:solidFill>
                  <a:srgbClr val="2C3249"/>
                </a:solidFill>
                <a:latin typeface="Kanit Light" panose="020B0604020202020204" charset="-34"/>
                <a:ea typeface="Martel Sans" pitchFamily="34" charset="-122"/>
                <a:cs typeface="Kanit Light" panose="020B0604020202020204" charset="-34"/>
              </a:rPr>
              <a:t>skorlama</a:t>
            </a:r>
            <a:r>
              <a:rPr lang="en-US" sz="1400" dirty="0">
                <a:solidFill>
                  <a:srgbClr val="2C3249"/>
                </a:solidFill>
                <a:latin typeface="Kanit Light" panose="020B0604020202020204" charset="-34"/>
                <a:ea typeface="Martel Sans" pitchFamily="34" charset="-122"/>
                <a:cs typeface="Kanit Light" panose="020B0604020202020204" charset="-34"/>
              </a:rPr>
              <a:t>, risk analizi, </a:t>
            </a:r>
            <a:r>
              <a:rPr lang="en-US" sz="1400" dirty="0" err="1">
                <a:solidFill>
                  <a:srgbClr val="2C3249"/>
                </a:solidFill>
                <a:latin typeface="Kanit Light" panose="020B0604020202020204" charset="-34"/>
                <a:ea typeface="Martel Sans" pitchFamily="34" charset="-122"/>
                <a:cs typeface="Kanit Light" panose="020B0604020202020204" charset="-34"/>
              </a:rPr>
              <a:t>algoritmik</a:t>
            </a:r>
            <a:r>
              <a:rPr lang="en-US" sz="1400" dirty="0">
                <a:solidFill>
                  <a:srgbClr val="2C3249"/>
                </a:solidFill>
                <a:latin typeface="Kanit Light" panose="020B0604020202020204" charset="-34"/>
                <a:ea typeface="Martel Sans" pitchFamily="34" charset="-122"/>
                <a:cs typeface="Kanit Light" panose="020B0604020202020204" charset="-34"/>
              </a:rPr>
              <a:t> ticaret</a:t>
            </a:r>
            <a:endParaRPr lang="en-US" sz="1400" dirty="0">
              <a:latin typeface="Kanit Light" panose="020B0604020202020204" charset="-34"/>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33B29-10B5-A396-4715-33F13670227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5D8B7F8-0174-8E45-715D-468EB65E1374}"/>
              </a:ext>
            </a:extLst>
          </p:cNvPr>
          <p:cNvSpPr/>
          <p:nvPr/>
        </p:nvSpPr>
        <p:spPr>
          <a:xfrm>
            <a:off x="457200" y="498754"/>
            <a:ext cx="12885914" cy="557434"/>
          </a:xfrm>
          <a:prstGeom prst="rect">
            <a:avLst/>
          </a:prstGeom>
          <a:noFill/>
          <a:ln/>
        </p:spPr>
        <p:txBody>
          <a:bodyPr wrap="none" lIns="0" tIns="0" rIns="0" bIns="0" rtlCol="0" anchor="t"/>
          <a:lstStyle/>
          <a:p>
            <a:pPr>
              <a:spcAft>
                <a:spcPts val="800"/>
              </a:spcAft>
            </a:pPr>
            <a:r>
              <a:rPr lang="tr-TR" sz="3200">
                <a:solidFill>
                  <a:srgbClr val="272D45"/>
                </a:solidFill>
                <a:latin typeface="Kanit Light" panose="020B0604020202020204" charset="-34"/>
                <a:cs typeface="Kanit Light" panose="020B0604020202020204" charset="-34"/>
              </a:rPr>
              <a:t>2.10 Yapay Kodlama (Label and Dummy Coding) ve Veri Normalizasyonu</a:t>
            </a:r>
          </a:p>
        </p:txBody>
      </p:sp>
      <p:pic>
        <p:nvPicPr>
          <p:cNvPr id="6" name="Image 0" descr="preencoded.png">
            <a:extLst>
              <a:ext uri="{FF2B5EF4-FFF2-40B4-BE49-F238E27FC236}">
                <a16:creationId xmlns:a16="http://schemas.microsoft.com/office/drawing/2014/main" id="{8EEE3F43-CB64-152E-B737-61B21C620460}"/>
              </a:ext>
            </a:extLst>
          </p:cNvPr>
          <p:cNvPicPr>
            <a:picLocks noChangeAspect="1"/>
          </p:cNvPicPr>
          <p:nvPr/>
        </p:nvPicPr>
        <p:blipFill>
          <a:blip r:embed="rId3"/>
          <a:stretch>
            <a:fillRect/>
          </a:stretch>
        </p:blipFill>
        <p:spPr>
          <a:xfrm>
            <a:off x="13525500" y="228600"/>
            <a:ext cx="876300" cy="540306"/>
          </a:xfrm>
          <a:prstGeom prst="rect">
            <a:avLst/>
          </a:prstGeom>
        </p:spPr>
      </p:pic>
      <p:sp>
        <p:nvSpPr>
          <p:cNvPr id="4" name="Metin kutusu 3">
            <a:extLst>
              <a:ext uri="{FF2B5EF4-FFF2-40B4-BE49-F238E27FC236}">
                <a16:creationId xmlns:a16="http://schemas.microsoft.com/office/drawing/2014/main" id="{3A4F918F-CCAD-9EE1-816D-25FC81CCCBF7}"/>
              </a:ext>
            </a:extLst>
          </p:cNvPr>
          <p:cNvSpPr txBox="1"/>
          <p:nvPr/>
        </p:nvSpPr>
        <p:spPr>
          <a:xfrm>
            <a:off x="351692" y="1202345"/>
            <a:ext cx="14173200" cy="523220"/>
          </a:xfrm>
          <a:prstGeom prst="rect">
            <a:avLst/>
          </a:prstGeom>
          <a:noFill/>
        </p:spPr>
        <p:txBody>
          <a:bodyPr wrap="square">
            <a:spAutoFit/>
          </a:bodyPr>
          <a:lstStyle/>
          <a:p>
            <a:pPr algn="l"/>
            <a:r>
              <a:rPr lang="tr-TR" sz="2800" b="0" i="0">
                <a:solidFill>
                  <a:srgbClr val="1F1F1F"/>
                </a:solidFill>
                <a:effectLst/>
                <a:latin typeface="Kanit Light" panose="020B0604020202020204" charset="-34"/>
              </a:rPr>
              <a:t>2.10.1. Kategorik Değişkeni Sayısal Forma Dönüştürme (cat.codes ve get_dummies)</a:t>
            </a:r>
          </a:p>
        </p:txBody>
      </p:sp>
      <p:sp>
        <p:nvSpPr>
          <p:cNvPr id="5" name="Metin kutusu 4">
            <a:extLst>
              <a:ext uri="{FF2B5EF4-FFF2-40B4-BE49-F238E27FC236}">
                <a16:creationId xmlns:a16="http://schemas.microsoft.com/office/drawing/2014/main" id="{2E33E6BD-13DE-C3A3-22D8-A2DE799EAB51}"/>
              </a:ext>
            </a:extLst>
          </p:cNvPr>
          <p:cNvSpPr txBox="1"/>
          <p:nvPr/>
        </p:nvSpPr>
        <p:spPr>
          <a:xfrm>
            <a:off x="457200" y="1725565"/>
            <a:ext cx="13774616" cy="646331"/>
          </a:xfrm>
          <a:prstGeom prst="rect">
            <a:avLst/>
          </a:prstGeom>
          <a:noFill/>
        </p:spPr>
        <p:txBody>
          <a:bodyPr wrap="square">
            <a:spAutoFit/>
          </a:bodyPr>
          <a:lstStyle/>
          <a:p>
            <a:r>
              <a:rPr lang="tr-TR" b="0" i="0">
                <a:solidFill>
                  <a:srgbClr val="1F1F1F"/>
                </a:solidFill>
                <a:effectLst/>
                <a:latin typeface="Kanit Light" panose="020B0604020202020204" charset="-34"/>
              </a:rPr>
              <a:t>Makine öğrenmesi ve istatistiksel modeller </a:t>
            </a:r>
            <a:r>
              <a:rPr lang="tr-TR" b="1" i="0">
                <a:solidFill>
                  <a:srgbClr val="1F1F1F"/>
                </a:solidFill>
                <a:effectLst/>
                <a:latin typeface="Kanit Light" panose="020B0604020202020204" charset="-34"/>
              </a:rPr>
              <a:t>sayısal verilerle çalışır</a:t>
            </a:r>
            <a:r>
              <a:rPr lang="tr-TR" b="0" i="0">
                <a:solidFill>
                  <a:srgbClr val="1F1F1F"/>
                </a:solidFill>
                <a:effectLst/>
                <a:latin typeface="Kanit Light" panose="020B0604020202020204" charset="-34"/>
              </a:rPr>
              <a:t>. Bu yüzden kategorik değişkenleri sayısal forma çevirmemiz gerekir. Bu işlem genellikle iki yöntemle yapılır:</a:t>
            </a:r>
            <a:endParaRPr lang="tr-TR">
              <a:latin typeface="Kanit Light" panose="020B0604020202020204" charset="-34"/>
            </a:endParaRPr>
          </a:p>
        </p:txBody>
      </p:sp>
      <p:pic>
        <p:nvPicPr>
          <p:cNvPr id="15" name="Resim 14">
            <a:extLst>
              <a:ext uri="{FF2B5EF4-FFF2-40B4-BE49-F238E27FC236}">
                <a16:creationId xmlns:a16="http://schemas.microsoft.com/office/drawing/2014/main" id="{DC6B2B6C-2169-0DF2-6CCC-B2DBEEC1C89E}"/>
              </a:ext>
            </a:extLst>
          </p:cNvPr>
          <p:cNvPicPr>
            <a:picLocks noChangeAspect="1"/>
          </p:cNvPicPr>
          <p:nvPr/>
        </p:nvPicPr>
        <p:blipFill>
          <a:blip r:embed="rId4"/>
          <a:stretch>
            <a:fillRect/>
          </a:stretch>
        </p:blipFill>
        <p:spPr>
          <a:xfrm>
            <a:off x="1019908" y="2830380"/>
            <a:ext cx="5675230" cy="3136788"/>
          </a:xfrm>
          <a:prstGeom prst="rect">
            <a:avLst/>
          </a:prstGeom>
        </p:spPr>
      </p:pic>
      <p:pic>
        <p:nvPicPr>
          <p:cNvPr id="17" name="Resim 16">
            <a:extLst>
              <a:ext uri="{FF2B5EF4-FFF2-40B4-BE49-F238E27FC236}">
                <a16:creationId xmlns:a16="http://schemas.microsoft.com/office/drawing/2014/main" id="{A8AB2D82-726B-76DE-562F-26FA07A3DD71}"/>
              </a:ext>
            </a:extLst>
          </p:cNvPr>
          <p:cNvPicPr>
            <a:picLocks noChangeAspect="1"/>
          </p:cNvPicPr>
          <p:nvPr/>
        </p:nvPicPr>
        <p:blipFill>
          <a:blip r:embed="rId5"/>
          <a:stretch>
            <a:fillRect/>
          </a:stretch>
        </p:blipFill>
        <p:spPr>
          <a:xfrm>
            <a:off x="6978510" y="2830380"/>
            <a:ext cx="7253306" cy="3418020"/>
          </a:xfrm>
          <a:prstGeom prst="rect">
            <a:avLst/>
          </a:prstGeom>
        </p:spPr>
      </p:pic>
      <p:sp>
        <p:nvSpPr>
          <p:cNvPr id="3" name="Rectangle 1">
            <a:extLst>
              <a:ext uri="{FF2B5EF4-FFF2-40B4-BE49-F238E27FC236}">
                <a16:creationId xmlns:a16="http://schemas.microsoft.com/office/drawing/2014/main" id="{E8868D1C-ECBB-6F66-3C82-93386FC22ED4}"/>
              </a:ext>
            </a:extLst>
          </p:cNvPr>
          <p:cNvSpPr>
            <a:spLocks noChangeArrowheads="1"/>
          </p:cNvSpPr>
          <p:nvPr/>
        </p:nvSpPr>
        <p:spPr bwMode="auto">
          <a:xfrm>
            <a:off x="351692" y="7043113"/>
            <a:ext cx="14255262" cy="12066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tr-TR" altLang="tr-TR" sz="1600">
                <a:solidFill>
                  <a:srgbClr val="1F1F1F"/>
                </a:solidFill>
                <a:latin typeface="Kanit Light" panose="020B0604020202020204" charset="-34"/>
              </a:rPr>
              <a:t>Kodda hem cat.codes hem de get_dummies() kullanıldı. Bu sayede:</a:t>
            </a:r>
          </a:p>
          <a:p>
            <a:pPr lvl="1" eaLnBrk="0" fontAlgn="base" hangingPunct="0">
              <a:spcBef>
                <a:spcPct val="0"/>
              </a:spcBef>
              <a:spcAft>
                <a:spcPct val="0"/>
              </a:spcAft>
              <a:buFontTx/>
              <a:buChar char="•"/>
            </a:pPr>
            <a:r>
              <a:rPr lang="tr-TR" altLang="tr-TR" sz="1600">
                <a:solidFill>
                  <a:srgbClr val="1F1F1F"/>
                </a:solidFill>
                <a:latin typeface="Kanit Light" panose="020B0604020202020204" charset="-34"/>
              </a:rPr>
              <a:t>durum_s1 sütunu: etiket kodlama için,</a:t>
            </a:r>
          </a:p>
          <a:p>
            <a:pPr lvl="1" eaLnBrk="0" fontAlgn="base" hangingPunct="0">
              <a:spcBef>
                <a:spcPct val="0"/>
              </a:spcBef>
              <a:spcAft>
                <a:spcPct val="0"/>
              </a:spcAft>
              <a:buFontTx/>
              <a:buChar char="•"/>
            </a:pPr>
            <a:r>
              <a:rPr lang="tr-TR" altLang="tr-TR" sz="1600">
                <a:solidFill>
                  <a:srgbClr val="1F1F1F"/>
                </a:solidFill>
                <a:latin typeface="Kanit Light" panose="020B0604020202020204" charset="-34"/>
              </a:rPr>
              <a:t>Düşük, Orta, Yüksek sütunları: dummy kodlama için oluşturulmuş oldu.</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a:ln>
                <a:noFill/>
              </a:ln>
              <a:solidFill>
                <a:schemeClr val="tx1"/>
              </a:solidFill>
              <a:effectLst/>
              <a:latin typeface="Kanit Light" panose="020B0604020202020204" charset="-34"/>
            </a:endParaRPr>
          </a:p>
        </p:txBody>
      </p:sp>
    </p:spTree>
    <p:extLst>
      <p:ext uri="{BB962C8B-B14F-4D97-AF65-F5344CB8AC3E}">
        <p14:creationId xmlns:p14="http://schemas.microsoft.com/office/powerpoint/2010/main" val="253098595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17D6D-43B2-C5D6-187F-4278B0D41D26}"/>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9AFCFBCE-134E-B7FB-F291-B8A75AC38E3B}"/>
              </a:ext>
            </a:extLst>
          </p:cNvPr>
          <p:cNvPicPr>
            <a:picLocks noChangeAspect="1"/>
          </p:cNvPicPr>
          <p:nvPr/>
        </p:nvPicPr>
        <p:blipFill>
          <a:blip r:embed="rId3"/>
          <a:stretch>
            <a:fillRect/>
          </a:stretch>
        </p:blipFill>
        <p:spPr>
          <a:xfrm>
            <a:off x="13525500" y="228600"/>
            <a:ext cx="876300" cy="540306"/>
          </a:xfrm>
          <a:prstGeom prst="rect">
            <a:avLst/>
          </a:prstGeom>
        </p:spPr>
      </p:pic>
      <p:sp>
        <p:nvSpPr>
          <p:cNvPr id="4" name="Metin kutusu 3">
            <a:extLst>
              <a:ext uri="{FF2B5EF4-FFF2-40B4-BE49-F238E27FC236}">
                <a16:creationId xmlns:a16="http://schemas.microsoft.com/office/drawing/2014/main" id="{9FF6E961-8BBA-927C-55F6-3A32258507ED}"/>
              </a:ext>
            </a:extLst>
          </p:cNvPr>
          <p:cNvSpPr txBox="1"/>
          <p:nvPr/>
        </p:nvSpPr>
        <p:spPr>
          <a:xfrm>
            <a:off x="257908" y="354460"/>
            <a:ext cx="14173200" cy="523220"/>
          </a:xfrm>
          <a:prstGeom prst="rect">
            <a:avLst/>
          </a:prstGeom>
          <a:noFill/>
        </p:spPr>
        <p:txBody>
          <a:bodyPr wrap="square">
            <a:spAutoFit/>
          </a:bodyPr>
          <a:lstStyle/>
          <a:p>
            <a:pPr algn="l"/>
            <a:r>
              <a:rPr lang="tr-TR" sz="2800" b="0" i="0">
                <a:solidFill>
                  <a:srgbClr val="1F1F1F"/>
                </a:solidFill>
                <a:effectLst/>
                <a:latin typeface="Kanit Light" panose="020B0604020202020204" charset="-34"/>
              </a:rPr>
              <a:t>2.10.1. Kategorik Değişkeni Sayısal Forma Dönüştürme (cat.codes ve get_dummies)</a:t>
            </a:r>
          </a:p>
        </p:txBody>
      </p:sp>
      <p:pic>
        <p:nvPicPr>
          <p:cNvPr id="21" name="Resim 20">
            <a:extLst>
              <a:ext uri="{FF2B5EF4-FFF2-40B4-BE49-F238E27FC236}">
                <a16:creationId xmlns:a16="http://schemas.microsoft.com/office/drawing/2014/main" id="{7AE258EA-C53F-9D1E-D0DB-34286119FAAC}"/>
              </a:ext>
            </a:extLst>
          </p:cNvPr>
          <p:cNvPicPr>
            <a:picLocks noChangeAspect="1"/>
          </p:cNvPicPr>
          <p:nvPr/>
        </p:nvPicPr>
        <p:blipFill>
          <a:blip r:embed="rId4"/>
          <a:stretch>
            <a:fillRect/>
          </a:stretch>
        </p:blipFill>
        <p:spPr>
          <a:xfrm>
            <a:off x="727099" y="3999081"/>
            <a:ext cx="13176201" cy="3743504"/>
          </a:xfrm>
          <a:prstGeom prst="rect">
            <a:avLst/>
          </a:prstGeom>
          <a:ln>
            <a:noFill/>
          </a:ln>
          <a:effectLst>
            <a:outerShdw blurRad="292100" dist="139700" dir="2700000" algn="tl" rotWithShape="0">
              <a:srgbClr val="333333">
                <a:alpha val="65000"/>
              </a:srgbClr>
            </a:outerShdw>
          </a:effectLst>
        </p:spPr>
      </p:pic>
      <p:sp>
        <p:nvSpPr>
          <p:cNvPr id="2" name="Dikdörtgen 1">
            <a:extLst>
              <a:ext uri="{FF2B5EF4-FFF2-40B4-BE49-F238E27FC236}">
                <a16:creationId xmlns:a16="http://schemas.microsoft.com/office/drawing/2014/main" id="{20698830-F016-31A5-BB6D-85BA32E223F2}"/>
              </a:ext>
            </a:extLst>
          </p:cNvPr>
          <p:cNvSpPr/>
          <p:nvPr/>
        </p:nvSpPr>
        <p:spPr>
          <a:xfrm>
            <a:off x="11023600" y="4114800"/>
            <a:ext cx="939800" cy="3462685"/>
          </a:xfrm>
          <a:prstGeom prst="rect">
            <a:avLst/>
          </a:prstGeom>
          <a:noFill/>
          <a:ln>
            <a:solidFill>
              <a:srgbClr val="00A6ED"/>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tr-TR"/>
          </a:p>
        </p:txBody>
      </p:sp>
      <p:pic>
        <p:nvPicPr>
          <p:cNvPr id="8" name="Resim 7">
            <a:extLst>
              <a:ext uri="{FF2B5EF4-FFF2-40B4-BE49-F238E27FC236}">
                <a16:creationId xmlns:a16="http://schemas.microsoft.com/office/drawing/2014/main" id="{E1DE2A84-8AC3-0F2E-277C-384856999DB2}"/>
              </a:ext>
            </a:extLst>
          </p:cNvPr>
          <p:cNvPicPr>
            <a:picLocks noChangeAspect="1"/>
          </p:cNvPicPr>
          <p:nvPr/>
        </p:nvPicPr>
        <p:blipFill>
          <a:blip r:embed="rId5"/>
          <a:stretch>
            <a:fillRect/>
          </a:stretch>
        </p:blipFill>
        <p:spPr>
          <a:xfrm>
            <a:off x="257908" y="1018799"/>
            <a:ext cx="14372492" cy="2437002"/>
          </a:xfrm>
          <a:prstGeom prst="rect">
            <a:avLst/>
          </a:prstGeom>
        </p:spPr>
      </p:pic>
      <p:sp>
        <p:nvSpPr>
          <p:cNvPr id="9" name="Dikdörtgen 8">
            <a:extLst>
              <a:ext uri="{FF2B5EF4-FFF2-40B4-BE49-F238E27FC236}">
                <a16:creationId xmlns:a16="http://schemas.microsoft.com/office/drawing/2014/main" id="{B38E5379-F4CC-5DA7-7BF7-50AF7EFB7904}"/>
              </a:ext>
            </a:extLst>
          </p:cNvPr>
          <p:cNvSpPr/>
          <p:nvPr/>
        </p:nvSpPr>
        <p:spPr>
          <a:xfrm>
            <a:off x="12115800" y="4114090"/>
            <a:ext cx="1663700" cy="3462685"/>
          </a:xfrm>
          <a:prstGeom prst="rect">
            <a:avLst/>
          </a:prstGeom>
          <a:noFill/>
          <a:ln>
            <a:solidFill>
              <a:srgbClr val="00A6ED"/>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tr-TR"/>
          </a:p>
        </p:txBody>
      </p:sp>
      <p:sp>
        <p:nvSpPr>
          <p:cNvPr id="11" name="Metin kutusu 10">
            <a:extLst>
              <a:ext uri="{FF2B5EF4-FFF2-40B4-BE49-F238E27FC236}">
                <a16:creationId xmlns:a16="http://schemas.microsoft.com/office/drawing/2014/main" id="{0D680D1F-A7F9-57B2-5443-16D7DCA87B43}"/>
              </a:ext>
            </a:extLst>
          </p:cNvPr>
          <p:cNvSpPr txBox="1"/>
          <p:nvPr/>
        </p:nvSpPr>
        <p:spPr>
          <a:xfrm>
            <a:off x="12034837" y="4191000"/>
            <a:ext cx="561975" cy="295209"/>
          </a:xfrm>
          <a:prstGeom prst="rect">
            <a:avLst/>
          </a:prstGeom>
          <a:noFill/>
        </p:spPr>
        <p:txBody>
          <a:bodyPr wrap="square">
            <a:spAutoFit/>
          </a:bodyPr>
          <a:lstStyle/>
          <a:p>
            <a:pPr>
              <a:lnSpc>
                <a:spcPts val="1425"/>
              </a:lnSpc>
            </a:pPr>
            <a:r>
              <a:rPr lang="tr-TR" b="0">
                <a:solidFill>
                  <a:srgbClr val="008000"/>
                </a:solidFill>
                <a:effectLst/>
                <a:latin typeface="Courier New" panose="02070309020205020404" pitchFamily="49" charset="0"/>
              </a:rPr>
              <a:t>2️⃣</a:t>
            </a:r>
            <a:endParaRPr lang="tr-TR" b="0">
              <a:solidFill>
                <a:srgbClr val="000000"/>
              </a:solidFill>
              <a:effectLst/>
              <a:latin typeface="Courier New" panose="02070309020205020404" pitchFamily="49" charset="0"/>
            </a:endParaRPr>
          </a:p>
        </p:txBody>
      </p:sp>
      <p:sp>
        <p:nvSpPr>
          <p:cNvPr id="13" name="Metin kutusu 12">
            <a:extLst>
              <a:ext uri="{FF2B5EF4-FFF2-40B4-BE49-F238E27FC236}">
                <a16:creationId xmlns:a16="http://schemas.microsoft.com/office/drawing/2014/main" id="{99114C25-6BE3-D832-6C46-8D4B7C1F43E2}"/>
              </a:ext>
            </a:extLst>
          </p:cNvPr>
          <p:cNvSpPr txBox="1"/>
          <p:nvPr/>
        </p:nvSpPr>
        <p:spPr>
          <a:xfrm>
            <a:off x="10965656" y="4190999"/>
            <a:ext cx="685800" cy="295209"/>
          </a:xfrm>
          <a:prstGeom prst="rect">
            <a:avLst/>
          </a:prstGeom>
          <a:noFill/>
        </p:spPr>
        <p:txBody>
          <a:bodyPr wrap="square">
            <a:spAutoFit/>
          </a:bodyPr>
          <a:lstStyle/>
          <a:p>
            <a:pPr>
              <a:lnSpc>
                <a:spcPts val="1425"/>
              </a:lnSpc>
            </a:pPr>
            <a:r>
              <a:rPr lang="tr-TR" b="0">
                <a:solidFill>
                  <a:srgbClr val="008000"/>
                </a:solidFill>
                <a:effectLst/>
                <a:latin typeface="Courier New" panose="02070309020205020404" pitchFamily="49" charset="0"/>
              </a:rPr>
              <a:t>1️⃣</a:t>
            </a:r>
            <a:endParaRPr lang="tr-TR" b="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7645446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7266D-188C-7EA4-F115-38C8AEA68B6C}"/>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9E8A2724-BB8A-E350-97E9-3C5353F05971}"/>
              </a:ext>
            </a:extLst>
          </p:cNvPr>
          <p:cNvPicPr>
            <a:picLocks noChangeAspect="1"/>
          </p:cNvPicPr>
          <p:nvPr/>
        </p:nvPicPr>
        <p:blipFill>
          <a:blip r:embed="rId3"/>
          <a:stretch>
            <a:fillRect/>
          </a:stretch>
        </p:blipFill>
        <p:spPr>
          <a:xfrm>
            <a:off x="13525500" y="228600"/>
            <a:ext cx="876300" cy="540306"/>
          </a:xfrm>
          <a:prstGeom prst="rect">
            <a:avLst/>
          </a:prstGeom>
        </p:spPr>
      </p:pic>
      <p:sp>
        <p:nvSpPr>
          <p:cNvPr id="4" name="Metin kutusu 3">
            <a:extLst>
              <a:ext uri="{FF2B5EF4-FFF2-40B4-BE49-F238E27FC236}">
                <a16:creationId xmlns:a16="http://schemas.microsoft.com/office/drawing/2014/main" id="{74118C12-97D8-6A64-861B-6CB4DF266B64}"/>
              </a:ext>
            </a:extLst>
          </p:cNvPr>
          <p:cNvSpPr txBox="1"/>
          <p:nvPr/>
        </p:nvSpPr>
        <p:spPr>
          <a:xfrm>
            <a:off x="257908" y="354460"/>
            <a:ext cx="14173200" cy="523220"/>
          </a:xfrm>
          <a:prstGeom prst="rect">
            <a:avLst/>
          </a:prstGeom>
          <a:noFill/>
        </p:spPr>
        <p:txBody>
          <a:bodyPr wrap="square">
            <a:spAutoFit/>
          </a:bodyPr>
          <a:lstStyle/>
          <a:p>
            <a:pPr algn="l"/>
            <a:r>
              <a:rPr lang="tr-TR" sz="2800" b="0" i="0">
                <a:solidFill>
                  <a:srgbClr val="1F1F1F"/>
                </a:solidFill>
                <a:effectLst/>
                <a:latin typeface="Kanit Light" panose="020B0604020202020204" charset="-34"/>
              </a:rPr>
              <a:t>2.10.2. Min-Max Normalizasyonu (0-1 Arasına Sıkıştırma)</a:t>
            </a:r>
          </a:p>
        </p:txBody>
      </p:sp>
      <p:sp>
        <p:nvSpPr>
          <p:cNvPr id="3" name="Metin kutusu 2">
            <a:extLst>
              <a:ext uri="{FF2B5EF4-FFF2-40B4-BE49-F238E27FC236}">
                <a16:creationId xmlns:a16="http://schemas.microsoft.com/office/drawing/2014/main" id="{4D99A5D6-469B-25FC-7499-B30307624EA5}"/>
              </a:ext>
            </a:extLst>
          </p:cNvPr>
          <p:cNvSpPr txBox="1"/>
          <p:nvPr/>
        </p:nvSpPr>
        <p:spPr>
          <a:xfrm>
            <a:off x="328246" y="877680"/>
            <a:ext cx="14032523" cy="2031325"/>
          </a:xfrm>
          <a:prstGeom prst="rect">
            <a:avLst/>
          </a:prstGeom>
          <a:noFill/>
        </p:spPr>
        <p:txBody>
          <a:bodyPr wrap="square">
            <a:spAutoFit/>
          </a:bodyPr>
          <a:lstStyle/>
          <a:p>
            <a:pPr algn="l">
              <a:buNone/>
            </a:pPr>
            <a:r>
              <a:rPr lang="tr-TR" b="0" i="0">
                <a:solidFill>
                  <a:srgbClr val="1F1F1F"/>
                </a:solidFill>
                <a:effectLst/>
                <a:latin typeface="Kanit Light" panose="020B0604020202020204" charset="-34"/>
              </a:rPr>
              <a:t>Veri setindeki sayısal sütunlar farklı aralıklarda olabilir (örneğin: </a:t>
            </a:r>
            <a:r>
              <a:rPr lang="tr-TR" b="1" i="0">
                <a:solidFill>
                  <a:srgbClr val="1F1F1F"/>
                </a:solidFill>
                <a:effectLst/>
                <a:latin typeface="Kanit Light" panose="020B0604020202020204" charset="-34"/>
              </a:rPr>
              <a:t>mpg 10–40</a:t>
            </a:r>
            <a:r>
              <a:rPr lang="tr-TR" b="0" i="0">
                <a:solidFill>
                  <a:srgbClr val="1F1F1F"/>
                </a:solidFill>
                <a:effectLst/>
                <a:latin typeface="Kanit Light" panose="020B0604020202020204" charset="-34"/>
              </a:rPr>
              <a:t> arasında, </a:t>
            </a:r>
            <a:r>
              <a:rPr lang="tr-TR" b="1" i="0">
                <a:solidFill>
                  <a:srgbClr val="1F1F1F"/>
                </a:solidFill>
                <a:effectLst/>
                <a:latin typeface="Kanit Light" panose="020B0604020202020204" charset="-34"/>
              </a:rPr>
              <a:t>horsepower 50–200</a:t>
            </a:r>
            <a:r>
              <a:rPr lang="tr-TR" b="0" i="0">
                <a:solidFill>
                  <a:srgbClr val="1F1F1F"/>
                </a:solidFill>
                <a:effectLst/>
                <a:latin typeface="Kanit Light" panose="020B0604020202020204" charset="-34"/>
              </a:rPr>
              <a:t> arasında olabilir). Bu fark, özellikle uzaklık/matris temelli modellerde (KNN, K-Means, Lojistik Regresyon vb.) bazı değişkenlerin modele daha fazla etki etmesine yol açar. Bu nedenle, tüm değişkenlerin aynı ölçeğe getirilmesi gerekir. Min-Max Normalizasyonu, her bir sayısal değeri 0 ile 1 arasına sıkıştırarak bu işlemi yapar.</a:t>
            </a:r>
          </a:p>
          <a:p>
            <a:pPr lvl="1"/>
            <a:r>
              <a:rPr lang="tr-TR" b="1" i="0">
                <a:solidFill>
                  <a:srgbClr val="1F1F1F"/>
                </a:solidFill>
                <a:effectLst/>
                <a:latin typeface="Kanit Light" panose="020B0604020202020204" charset="-34"/>
              </a:rPr>
              <a:t>Avantajı:</a:t>
            </a:r>
            <a:endParaRPr lang="tr-TR" b="0" i="0">
              <a:solidFill>
                <a:srgbClr val="1F1F1F"/>
              </a:solidFill>
              <a:effectLst/>
              <a:latin typeface="Kanit Light" panose="020B0604020202020204" charset="-34"/>
            </a:endParaRPr>
          </a:p>
          <a:p>
            <a:pPr lvl="2">
              <a:buFont typeface="Arial" panose="020B0604020202020204" pitchFamily="34" charset="0"/>
              <a:buChar char="•"/>
            </a:pPr>
            <a:r>
              <a:rPr lang="tr-TR" b="0" i="0">
                <a:solidFill>
                  <a:srgbClr val="1F1F1F"/>
                </a:solidFill>
                <a:effectLst/>
                <a:latin typeface="Kanit Light" panose="020B0604020202020204" charset="-34"/>
              </a:rPr>
              <a:t>Değişkenlerin eşit etki gücüne sahip olmasını sağlar.</a:t>
            </a:r>
          </a:p>
          <a:p>
            <a:pPr lvl="2">
              <a:buFont typeface="Arial" panose="020B0604020202020204" pitchFamily="34" charset="0"/>
              <a:buChar char="•"/>
            </a:pPr>
            <a:r>
              <a:rPr lang="tr-TR" b="0" i="0">
                <a:solidFill>
                  <a:srgbClr val="1F1F1F"/>
                </a:solidFill>
                <a:effectLst/>
                <a:latin typeface="Kanit Light" panose="020B0604020202020204" charset="-34"/>
              </a:rPr>
              <a:t>Özellikle mesafe tabanlı algoritmalar için önerilir.</a:t>
            </a:r>
          </a:p>
        </p:txBody>
      </p:sp>
      <p:pic>
        <p:nvPicPr>
          <p:cNvPr id="9" name="Resim 8">
            <a:extLst>
              <a:ext uri="{FF2B5EF4-FFF2-40B4-BE49-F238E27FC236}">
                <a16:creationId xmlns:a16="http://schemas.microsoft.com/office/drawing/2014/main" id="{EE92E9B3-B892-1B8F-B90B-ECC8211A6FE2}"/>
              </a:ext>
            </a:extLst>
          </p:cNvPr>
          <p:cNvPicPr>
            <a:picLocks noChangeAspect="1"/>
          </p:cNvPicPr>
          <p:nvPr/>
        </p:nvPicPr>
        <p:blipFill>
          <a:blip r:embed="rId4"/>
          <a:srcRect b="43921"/>
          <a:stretch/>
        </p:blipFill>
        <p:spPr>
          <a:xfrm>
            <a:off x="799001" y="5566782"/>
            <a:ext cx="8867775" cy="2029772"/>
          </a:xfrm>
          <a:prstGeom prst="rect">
            <a:avLst/>
          </a:prstGeom>
        </p:spPr>
      </p:pic>
      <p:pic>
        <p:nvPicPr>
          <p:cNvPr id="11" name="Resim 10">
            <a:extLst>
              <a:ext uri="{FF2B5EF4-FFF2-40B4-BE49-F238E27FC236}">
                <a16:creationId xmlns:a16="http://schemas.microsoft.com/office/drawing/2014/main" id="{DE3295D1-4957-CC1C-A42B-89FFE670D64B}"/>
              </a:ext>
            </a:extLst>
          </p:cNvPr>
          <p:cNvPicPr>
            <a:picLocks noChangeAspect="1"/>
          </p:cNvPicPr>
          <p:nvPr/>
        </p:nvPicPr>
        <p:blipFill>
          <a:blip r:embed="rId4"/>
          <a:srcRect t="56478" r="68376"/>
          <a:stretch/>
        </p:blipFill>
        <p:spPr>
          <a:xfrm>
            <a:off x="9502653" y="5895029"/>
            <a:ext cx="2804380" cy="1575288"/>
          </a:xfrm>
          <a:prstGeom prst="rect">
            <a:avLst/>
          </a:prstGeom>
        </p:spPr>
      </p:pic>
      <p:sp>
        <p:nvSpPr>
          <p:cNvPr id="2" name="Dikdörtgen 1">
            <a:extLst>
              <a:ext uri="{FF2B5EF4-FFF2-40B4-BE49-F238E27FC236}">
                <a16:creationId xmlns:a16="http://schemas.microsoft.com/office/drawing/2014/main" id="{BAE3E91E-64C9-86E8-C9DC-1B98BABFCA32}"/>
              </a:ext>
            </a:extLst>
          </p:cNvPr>
          <p:cNvSpPr/>
          <p:nvPr/>
        </p:nvSpPr>
        <p:spPr>
          <a:xfrm>
            <a:off x="1181100" y="5895030"/>
            <a:ext cx="1142267" cy="1575288"/>
          </a:xfrm>
          <a:prstGeom prst="rect">
            <a:avLst/>
          </a:prstGeom>
          <a:noFill/>
          <a:ln>
            <a:solidFill>
              <a:srgbClr val="00A6ED"/>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tr-TR"/>
          </a:p>
        </p:txBody>
      </p:sp>
      <p:sp>
        <p:nvSpPr>
          <p:cNvPr id="5" name="Dikdörtgen 4">
            <a:extLst>
              <a:ext uri="{FF2B5EF4-FFF2-40B4-BE49-F238E27FC236}">
                <a16:creationId xmlns:a16="http://schemas.microsoft.com/office/drawing/2014/main" id="{C8C18426-630D-0A30-E23F-ADA608768F24}"/>
              </a:ext>
            </a:extLst>
          </p:cNvPr>
          <p:cNvSpPr/>
          <p:nvPr/>
        </p:nvSpPr>
        <p:spPr>
          <a:xfrm>
            <a:off x="5127748" y="5897260"/>
            <a:ext cx="1142267" cy="1575288"/>
          </a:xfrm>
          <a:prstGeom prst="rect">
            <a:avLst/>
          </a:prstGeom>
          <a:noFill/>
          <a:ln>
            <a:solidFill>
              <a:srgbClr val="00A6ED"/>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tr-TR"/>
          </a:p>
        </p:txBody>
      </p:sp>
      <p:cxnSp>
        <p:nvCxnSpPr>
          <p:cNvPr id="10" name="Bağlayıcı: Dirsek 9">
            <a:extLst>
              <a:ext uri="{FF2B5EF4-FFF2-40B4-BE49-F238E27FC236}">
                <a16:creationId xmlns:a16="http://schemas.microsoft.com/office/drawing/2014/main" id="{CDD62391-2AE9-66B7-91B8-733E8D33038D}"/>
              </a:ext>
            </a:extLst>
          </p:cNvPr>
          <p:cNvCxnSpPr>
            <a:endCxn id="5" idx="2"/>
          </p:cNvCxnSpPr>
          <p:nvPr/>
        </p:nvCxnSpPr>
        <p:spPr>
          <a:xfrm>
            <a:off x="1752233" y="7472548"/>
            <a:ext cx="3946649" cy="12700"/>
          </a:xfrm>
          <a:prstGeom prst="bentConnector4">
            <a:avLst>
              <a:gd name="adj1" fmla="val -34"/>
              <a:gd name="adj2" fmla="val 260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Resim 17">
            <a:extLst>
              <a:ext uri="{FF2B5EF4-FFF2-40B4-BE49-F238E27FC236}">
                <a16:creationId xmlns:a16="http://schemas.microsoft.com/office/drawing/2014/main" id="{3CFC0BD9-1F73-33A0-B7E9-40CE354AFB0A}"/>
              </a:ext>
            </a:extLst>
          </p:cNvPr>
          <p:cNvPicPr>
            <a:picLocks noChangeAspect="1"/>
          </p:cNvPicPr>
          <p:nvPr/>
        </p:nvPicPr>
        <p:blipFill>
          <a:blip r:embed="rId5"/>
          <a:stretch>
            <a:fillRect/>
          </a:stretch>
        </p:blipFill>
        <p:spPr>
          <a:xfrm>
            <a:off x="799001" y="2964963"/>
            <a:ext cx="11769971" cy="2363544"/>
          </a:xfrm>
          <a:prstGeom prst="rect">
            <a:avLst/>
          </a:prstGeom>
        </p:spPr>
      </p:pic>
    </p:spTree>
    <p:extLst>
      <p:ext uri="{BB962C8B-B14F-4D97-AF65-F5344CB8AC3E}">
        <p14:creationId xmlns:p14="http://schemas.microsoft.com/office/powerpoint/2010/main" val="420662908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A0870-4DFB-164B-79CE-4274B5278861}"/>
            </a:ext>
          </a:extLst>
        </p:cNvPr>
        <p:cNvGrpSpPr/>
        <p:nvPr/>
      </p:nvGrpSpPr>
      <p:grpSpPr>
        <a:xfrm>
          <a:off x="0" y="0"/>
          <a:ext cx="0" cy="0"/>
          <a:chOff x="0" y="0"/>
          <a:chExt cx="0" cy="0"/>
        </a:xfrm>
      </p:grpSpPr>
      <p:sp>
        <p:nvSpPr>
          <p:cNvPr id="16" name="Text 0">
            <a:extLst>
              <a:ext uri="{FF2B5EF4-FFF2-40B4-BE49-F238E27FC236}">
                <a16:creationId xmlns:a16="http://schemas.microsoft.com/office/drawing/2014/main" id="{E8C1E301-C659-6247-E5B6-7A28C8C63ED5}"/>
              </a:ext>
            </a:extLst>
          </p:cNvPr>
          <p:cNvSpPr/>
          <p:nvPr/>
        </p:nvSpPr>
        <p:spPr>
          <a:xfrm>
            <a:off x="410307" y="3235569"/>
            <a:ext cx="13313988" cy="1805354"/>
          </a:xfrm>
          <a:prstGeom prst="rect">
            <a:avLst/>
          </a:prstGeom>
          <a:noFill/>
          <a:ln/>
        </p:spPr>
        <p:txBody>
          <a:bodyPr wrap="none" lIns="0" tIns="0" rIns="0" bIns="0" rtlCol="0" anchor="t"/>
          <a:lstStyle/>
          <a:p>
            <a:pPr algn="ctr"/>
            <a:r>
              <a:rPr lang="tr-TR" sz="4400">
                <a:solidFill>
                  <a:srgbClr val="004483"/>
                </a:solidFill>
                <a:latin typeface="Kanit Light" panose="020B0604020202020204" charset="-34"/>
                <a:cs typeface="Kanit Light" panose="020B0604020202020204" charset="-34"/>
              </a:rPr>
              <a:t>k – means (Ortalamalar)</a:t>
            </a:r>
          </a:p>
          <a:p>
            <a:pPr algn="ctr"/>
            <a:r>
              <a:rPr lang="tr-TR" sz="4400">
                <a:solidFill>
                  <a:srgbClr val="004483"/>
                </a:solidFill>
                <a:latin typeface="Kanit Light" panose="020B0604020202020204" charset="-34"/>
                <a:cs typeface="Kanit Light" panose="020B0604020202020204" charset="-34"/>
              </a:rPr>
              <a:t> Algoritması</a:t>
            </a:r>
            <a:endParaRPr lang="en-US" sz="4400">
              <a:solidFill>
                <a:srgbClr val="004483"/>
              </a:solidFill>
              <a:latin typeface="Kanit Light" panose="020B0604020202020204" charset="-34"/>
              <a:cs typeface="Kanit Light" panose="020B0604020202020204" charset="-34"/>
            </a:endParaRPr>
          </a:p>
        </p:txBody>
      </p:sp>
      <p:sp>
        <p:nvSpPr>
          <p:cNvPr id="17" name="Text 1">
            <a:extLst>
              <a:ext uri="{FF2B5EF4-FFF2-40B4-BE49-F238E27FC236}">
                <a16:creationId xmlns:a16="http://schemas.microsoft.com/office/drawing/2014/main" id="{972A0A76-4DDB-3AA9-4010-134FEC367370}"/>
              </a:ext>
            </a:extLst>
          </p:cNvPr>
          <p:cNvSpPr/>
          <p:nvPr/>
        </p:nvSpPr>
        <p:spPr>
          <a:xfrm>
            <a:off x="793790" y="2167057"/>
            <a:ext cx="3402330" cy="425291"/>
          </a:xfrm>
          <a:prstGeom prst="rect">
            <a:avLst/>
          </a:prstGeom>
          <a:noFill/>
          <a:ln/>
        </p:spPr>
        <p:txBody>
          <a:bodyPr wrap="none" lIns="0" tIns="0" rIns="0" bIns="0" rtlCol="0" anchor="t"/>
          <a:lstStyle/>
          <a:p>
            <a:pPr marL="0" indent="0">
              <a:lnSpc>
                <a:spcPts val="3300"/>
              </a:lnSpc>
              <a:buNone/>
            </a:pPr>
            <a:endParaRPr lang="en-US" sz="2650">
              <a:latin typeface="Kanit Light" panose="020B0604020202020204" charset="-34"/>
            </a:endParaRPr>
          </a:p>
        </p:txBody>
      </p:sp>
      <p:sp>
        <p:nvSpPr>
          <p:cNvPr id="20" name="Text 4">
            <a:extLst>
              <a:ext uri="{FF2B5EF4-FFF2-40B4-BE49-F238E27FC236}">
                <a16:creationId xmlns:a16="http://schemas.microsoft.com/office/drawing/2014/main" id="{71F08A07-A3BE-A853-68C9-F0CA1D81F063}"/>
              </a:ext>
            </a:extLst>
          </p:cNvPr>
          <p:cNvSpPr/>
          <p:nvPr/>
        </p:nvSpPr>
        <p:spPr>
          <a:xfrm>
            <a:off x="793790" y="6431042"/>
            <a:ext cx="3402330" cy="425291"/>
          </a:xfrm>
          <a:prstGeom prst="rect">
            <a:avLst/>
          </a:prstGeom>
          <a:noFill/>
          <a:ln/>
        </p:spPr>
        <p:txBody>
          <a:bodyPr wrap="none" lIns="0" tIns="0" rIns="0" bIns="0" rtlCol="0" anchor="t"/>
          <a:lstStyle/>
          <a:p>
            <a:pPr marL="0" indent="0">
              <a:lnSpc>
                <a:spcPts val="3300"/>
              </a:lnSpc>
              <a:buNone/>
            </a:pPr>
            <a:endParaRPr lang="en-US" sz="2650">
              <a:latin typeface="Kanit Light" panose="020B0604020202020204" charset="-34"/>
            </a:endParaRPr>
          </a:p>
        </p:txBody>
      </p:sp>
      <p:pic>
        <p:nvPicPr>
          <p:cNvPr id="1026" name="Picture 2" descr="Yeditepe Üniversitesi | AXSIS - Akademik ve Açık Erişim Bilgi Sistemi">
            <a:extLst>
              <a:ext uri="{FF2B5EF4-FFF2-40B4-BE49-F238E27FC236}">
                <a16:creationId xmlns:a16="http://schemas.microsoft.com/office/drawing/2014/main" id="{70C8265E-4F3E-DB68-EF38-81509B4362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6222" y="156410"/>
            <a:ext cx="2081120" cy="1285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656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59443-2E68-59DE-CAE7-017157B2D21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743E770-F526-D718-0906-920C77B170F4}"/>
              </a:ext>
            </a:extLst>
          </p:cNvPr>
          <p:cNvSpPr/>
          <p:nvPr/>
        </p:nvSpPr>
        <p:spPr>
          <a:xfrm>
            <a:off x="490117" y="383143"/>
            <a:ext cx="5363077"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Danışmansız Öğrenme</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8CF02054-4A07-2AF8-CE5D-6D6C326B8633}"/>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978B2F1E-0BF3-AC3F-C1E3-85608EB9B79B}"/>
              </a:ext>
            </a:extLst>
          </p:cNvPr>
          <p:cNvSpPr txBox="1"/>
          <p:nvPr/>
        </p:nvSpPr>
        <p:spPr>
          <a:xfrm>
            <a:off x="426033" y="1002763"/>
            <a:ext cx="13778333" cy="1323439"/>
          </a:xfrm>
          <a:prstGeom prst="rect">
            <a:avLst/>
          </a:prstGeom>
          <a:noFill/>
        </p:spPr>
        <p:txBody>
          <a:bodyPr wrap="square">
            <a:spAutoFit/>
          </a:bodyPr>
          <a:lstStyle/>
          <a:p>
            <a:pPr>
              <a:buNone/>
            </a:pPr>
            <a:r>
              <a:rPr lang="tr-TR" sz="1600">
                <a:latin typeface="Kanit Light" panose="020B0604020202020204" charset="-34"/>
              </a:rPr>
              <a:t>Danışmansız öğrenme (unsupervised learning), sınıf etiketleri ya da önceden tanımlanmış bir hedef değişken olmaksızın, veri setinde gizli kalıpları, yapıları, grupları veya ilişkileri keşfetmeyi amaçlayan bir öğrenme yöntemidir. Bu yöntemde yalnızca </a:t>
            </a:r>
            <a:r>
              <a:rPr lang="tr-TR" sz="1600" b="1">
                <a:latin typeface="Kanit Light" panose="020B0604020202020204" charset="-34"/>
              </a:rPr>
              <a:t>bağımsız değişkenler</a:t>
            </a:r>
            <a:r>
              <a:rPr lang="tr-TR" sz="1600">
                <a:latin typeface="Kanit Light" panose="020B0604020202020204" charset="-34"/>
              </a:rPr>
              <a:t> (özellikler) kullanılır; herhangi bir hedef niteliğe ihtiyaç duyulmaz. Danışmansız öğrenme algoritmaları, veri setindeki örneklerin </a:t>
            </a:r>
            <a:r>
              <a:rPr lang="tr-TR" sz="1600" b="1">
                <a:latin typeface="Kanit Light" panose="020B0604020202020204" charset="-34"/>
              </a:rPr>
              <a:t>benzerlik, uzaklık veya örüntüleri</a:t>
            </a:r>
            <a:r>
              <a:rPr lang="tr-TR" sz="1600">
                <a:latin typeface="Kanit Light" panose="020B0604020202020204" charset="-34"/>
              </a:rPr>
              <a:t> üzerinden öğrenme sürecini gerçekleştirir. Verinin doğasında var olan bu karakteristik özelliklerden faydalanılarak gruplama veya yapı çıkarımı yapılır. Danışmansız öğrenme algoritmalarının yaygın olarak kullanıldığı başlıca alanlar şunlardır:</a:t>
            </a:r>
          </a:p>
        </p:txBody>
      </p:sp>
      <p:sp>
        <p:nvSpPr>
          <p:cNvPr id="17" name="Metin kutusu 16">
            <a:extLst>
              <a:ext uri="{FF2B5EF4-FFF2-40B4-BE49-F238E27FC236}">
                <a16:creationId xmlns:a16="http://schemas.microsoft.com/office/drawing/2014/main" id="{30AEBB98-0C7E-308A-0CAF-0BA9F2131233}"/>
              </a:ext>
            </a:extLst>
          </p:cNvPr>
          <p:cNvSpPr txBox="1"/>
          <p:nvPr/>
        </p:nvSpPr>
        <p:spPr>
          <a:xfrm>
            <a:off x="490117" y="2524021"/>
            <a:ext cx="13676829" cy="5139869"/>
          </a:xfrm>
          <a:prstGeom prst="rect">
            <a:avLst/>
          </a:prstGeom>
          <a:noFill/>
        </p:spPr>
        <p:txBody>
          <a:bodyPr wrap="square">
            <a:spAutoFit/>
          </a:bodyPr>
          <a:lstStyle/>
          <a:p>
            <a:pPr algn="just"/>
            <a:r>
              <a:rPr lang="tr-TR" sz="1600" b="1">
                <a:latin typeface="Kanit Light" panose="020B0604020202020204" charset="-34"/>
              </a:rPr>
              <a:t>Boyut Azaltma / İndirgeme</a:t>
            </a:r>
          </a:p>
          <a:p>
            <a:pPr algn="just"/>
            <a:r>
              <a:rPr lang="tr-TR" sz="1600">
                <a:latin typeface="Kanit Light" panose="020B0604020202020204" charset="-34"/>
              </a:rPr>
              <a:t>Boyut azaltma, veri setinde bulunan çok sayıda niteliğin (özelliğin) sayısını azaltma işlemidir. Bu yöntemle verinin temel yapısı korunurken, gereksiz veya fazla bilgi elimine edilir.Yüksek boyutlu verilerin görselleştirilmesi, analizi ve yorumlanması kolaylaşır.</a:t>
            </a:r>
          </a:p>
          <a:p>
            <a:pPr algn="just"/>
            <a:r>
              <a:rPr lang="tr-TR" sz="1600">
                <a:latin typeface="Kanit Light" panose="020B0604020202020204" charset="-34"/>
              </a:rPr>
              <a:t>En yaygın kullanılan boyut indirgeme yöntemlerinden biri Temel Bileşenler Analizi (Principal Component Analysis - PCA)'dır. PCA, veri setindeki özelliklerin yeni bir eksen sistemi altında daha az sayıda bileşenle ifade edilmesini sağlar.Ayrıca, kümeleme analizlerinde elde edilen kümelerin daha net görülebilmesi için boyut azaltma yöntemlerinden faydalanılabilir.</a:t>
            </a:r>
          </a:p>
          <a:p>
            <a:pPr algn="just"/>
            <a:endParaRPr lang="tr-TR" sz="1600">
              <a:latin typeface="Kanit Light" panose="020B0604020202020204" charset="-34"/>
            </a:endParaRPr>
          </a:p>
          <a:p>
            <a:pPr algn="just"/>
            <a:r>
              <a:rPr lang="tr-TR" sz="1600" b="1">
                <a:latin typeface="Kanit Light" panose="020B0604020202020204" charset="-34"/>
              </a:rPr>
              <a:t>Anormallik Tespiti</a:t>
            </a:r>
          </a:p>
          <a:p>
            <a:pPr algn="just"/>
            <a:r>
              <a:rPr lang="tr-TR" sz="1600">
                <a:latin typeface="Kanit Light" panose="020B0604020202020204" charset="-34"/>
              </a:rPr>
              <a:t>Anormallik tespiti (Anomaly Detection), veri setinde diğer örneklerden farklı, olağandışı veya beklenmeyen örnekleri bulma işlemidir.Bu yöntem, çoğunluktan sapma gösteren örüntüleri tespit eder.</a:t>
            </a:r>
          </a:p>
          <a:p>
            <a:pPr algn="just"/>
            <a:r>
              <a:rPr lang="tr-TR" sz="1600" i="1">
                <a:latin typeface="Kanit Light" panose="020B0604020202020204" charset="-34"/>
              </a:rPr>
              <a:t>Örnekler</a:t>
            </a:r>
            <a:r>
              <a:rPr lang="tr-TR" sz="1600" b="1" i="1">
                <a:latin typeface="Kanit Light" panose="020B0604020202020204" charset="-34"/>
              </a:rPr>
              <a:t>:</a:t>
            </a:r>
            <a:r>
              <a:rPr lang="tr-TR" sz="1600">
                <a:latin typeface="Kanit Light" panose="020B0604020202020204" charset="-34"/>
              </a:rPr>
              <a:t>Spam e-posta tespitiKredi kartı dolandırıcılığı tespitiAykırı harcama veya kullanıcı davranışı tespitiBu yöntemde, veri setindeki örneklerin çoğunluğundan belirgin şekilde farklı olan gözlemler tespit edilir.</a:t>
            </a:r>
          </a:p>
          <a:p>
            <a:pPr algn="just"/>
            <a:r>
              <a:rPr lang="tr-TR" sz="1600" i="1">
                <a:latin typeface="Kanit Light" panose="020B0604020202020204" charset="-34"/>
              </a:rPr>
              <a:t>Anormallik tespiti için yaygın kullanılan algoritmalar:</a:t>
            </a:r>
            <a:r>
              <a:rPr lang="tr-TR" sz="1600">
                <a:latin typeface="Kanit Light" panose="020B0604020202020204" charset="-34"/>
              </a:rPr>
              <a:t>Tek Sınıf Destek Vektör Makineleri (One-Class SVM)Otoenkoderler (Autoencoders)</a:t>
            </a:r>
          </a:p>
          <a:p>
            <a:pPr algn="just"/>
            <a:endParaRPr lang="tr-TR" sz="1600">
              <a:latin typeface="Kanit Light" panose="020B0604020202020204" charset="-34"/>
            </a:endParaRPr>
          </a:p>
          <a:p>
            <a:pPr algn="just"/>
            <a:r>
              <a:rPr lang="tr-TR" sz="1600" b="1">
                <a:latin typeface="Kanit Light" panose="020B0604020202020204" charset="-34"/>
              </a:rPr>
              <a:t>Birliktelik Kuralları Madenciliği</a:t>
            </a:r>
          </a:p>
          <a:p>
            <a:pPr algn="just"/>
            <a:r>
              <a:rPr lang="tr-TR" sz="1600">
                <a:latin typeface="Kanit Light" panose="020B0604020202020204" charset="-34"/>
              </a:rPr>
              <a:t>Birliktelik kuralları madenciliği (Association Rule Mining), veri setindeki değişkenler arasında sık görülen ilişkileri keşfetmek için kullanılır.</a:t>
            </a:r>
          </a:p>
          <a:p>
            <a:pPr algn="just"/>
            <a:r>
              <a:rPr lang="tr-TR" sz="1600" i="1">
                <a:latin typeface="Kanit Light" panose="020B0604020202020204" charset="-34"/>
              </a:rPr>
              <a:t>Örnek: </a:t>
            </a:r>
            <a:r>
              <a:rPr lang="tr-TR" sz="1600">
                <a:latin typeface="Kanit Light" panose="020B0604020202020204" charset="-34"/>
              </a:rPr>
              <a:t>E-ticaret sitelerinde şu önerilerle karşılaşmış olabilirsiniz:“A ürünü satın alanlar B ve C ürünlerini de aldı.”“Bu ürünü alanlar, şu filmi de izledi.”Bu tür öneriler, birliktelik kuralı algoritmaları ile yapılır.</a:t>
            </a:r>
          </a:p>
          <a:p>
            <a:pPr algn="just"/>
            <a:r>
              <a:rPr lang="tr-TR" sz="1600" i="1">
                <a:latin typeface="Kanit Light" panose="020B0604020202020204" charset="-34"/>
              </a:rPr>
              <a:t>En yaygın kullanılan yöntemler</a:t>
            </a:r>
            <a:r>
              <a:rPr lang="tr-TR" sz="1600">
                <a:latin typeface="Kanit Light" panose="020B0604020202020204" charset="-34"/>
              </a:rPr>
              <a:t>: Apriori Algoritması,  Eclat Algoritması. Bu algoritmalar, birlikte sıkça görülen öğeleri (frequent itemsets) belirler ve bu bilgiler pazarlama, öneri sistemleri gibi alanlarda kullanılır.</a:t>
            </a:r>
          </a:p>
        </p:txBody>
      </p:sp>
    </p:spTree>
    <p:extLst>
      <p:ext uri="{BB962C8B-B14F-4D97-AF65-F5344CB8AC3E}">
        <p14:creationId xmlns:p14="http://schemas.microsoft.com/office/powerpoint/2010/main" val="16584845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D09DF-509C-B45D-D26F-29D65A0B703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1E53070-D323-B0D0-0261-F026FBC48FB6}"/>
              </a:ext>
            </a:extLst>
          </p:cNvPr>
          <p:cNvSpPr/>
          <p:nvPr/>
        </p:nvSpPr>
        <p:spPr>
          <a:xfrm>
            <a:off x="490117" y="296016"/>
            <a:ext cx="5363077"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k-Ortalamalar Algoritması</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D988F154-BBD9-E57E-FD55-81DEE1391A7D}"/>
              </a:ext>
            </a:extLst>
          </p:cNvPr>
          <p:cNvPicPr>
            <a:picLocks noChangeAspect="1"/>
          </p:cNvPicPr>
          <p:nvPr/>
        </p:nvPicPr>
        <p:blipFill>
          <a:blip r:embed="rId3"/>
          <a:stretch>
            <a:fillRect/>
          </a:stretch>
        </p:blipFill>
        <p:spPr>
          <a:xfrm>
            <a:off x="13525500" y="228600"/>
            <a:ext cx="876300" cy="540306"/>
          </a:xfrm>
          <a:prstGeom prst="rect">
            <a:avLst/>
          </a:prstGeom>
        </p:spPr>
      </p:pic>
      <p:sp>
        <p:nvSpPr>
          <p:cNvPr id="4" name="Metin kutusu 3">
            <a:extLst>
              <a:ext uri="{FF2B5EF4-FFF2-40B4-BE49-F238E27FC236}">
                <a16:creationId xmlns:a16="http://schemas.microsoft.com/office/drawing/2014/main" id="{174FA5FA-BD29-4719-A272-3B3769E74767}"/>
              </a:ext>
            </a:extLst>
          </p:cNvPr>
          <p:cNvSpPr txBox="1"/>
          <p:nvPr/>
        </p:nvSpPr>
        <p:spPr>
          <a:xfrm>
            <a:off x="472079" y="1059536"/>
            <a:ext cx="13460274" cy="1200329"/>
          </a:xfrm>
          <a:prstGeom prst="rect">
            <a:avLst/>
          </a:prstGeom>
          <a:noFill/>
        </p:spPr>
        <p:txBody>
          <a:bodyPr wrap="square">
            <a:spAutoFit/>
          </a:bodyPr>
          <a:lstStyle/>
          <a:p>
            <a:pPr>
              <a:buNone/>
            </a:pPr>
            <a:r>
              <a:rPr lang="tr-TR" b="1">
                <a:latin typeface="Kanit Light" panose="020B0604020202020204" charset="-34"/>
              </a:rPr>
              <a:t>k-Ortalamalar (K-Means) Algoritması</a:t>
            </a:r>
            <a:r>
              <a:rPr lang="tr-TR">
                <a:latin typeface="Kanit Light" panose="020B0604020202020204" charset="-34"/>
              </a:rPr>
              <a:t>, bir veri setini benzer özelliklerine göre </a:t>
            </a:r>
            <a:r>
              <a:rPr lang="tr-TR" b="1">
                <a:latin typeface="Kanit Light" panose="020B0604020202020204" charset="-34"/>
              </a:rPr>
              <a:t>k adet gruba (küme)</a:t>
            </a:r>
            <a:r>
              <a:rPr lang="tr-TR">
                <a:latin typeface="Kanit Light" panose="020B0604020202020204" charset="-34"/>
              </a:rPr>
              <a:t> ayırmayı amaçlar. Bu algoritmada her müşteri, kendisine en yakın küme merkezine atanır.</a:t>
            </a:r>
          </a:p>
          <a:p>
            <a:r>
              <a:rPr lang="tr-TR">
                <a:latin typeface="Kanit Light" panose="020B0604020202020204" charset="-34"/>
              </a:rPr>
              <a:t>Bu çalışmada, müşteri verilerini (Yıllık Gelir ve Harcama Skoru) kullanarak müşterileri segmentlere ayırmak için bu algoritma kullanılmıştır.</a:t>
            </a:r>
          </a:p>
        </p:txBody>
      </p:sp>
      <p:sp>
        <p:nvSpPr>
          <p:cNvPr id="14" name="Rectangle 10">
            <a:extLst>
              <a:ext uri="{FF2B5EF4-FFF2-40B4-BE49-F238E27FC236}">
                <a16:creationId xmlns:a16="http://schemas.microsoft.com/office/drawing/2014/main" id="{D9E3647A-B360-F2DA-59DD-00DB38DFDEB2}"/>
              </a:ext>
            </a:extLst>
          </p:cNvPr>
          <p:cNvSpPr>
            <a:spLocks noChangeArrowheads="1"/>
          </p:cNvSpPr>
          <p:nvPr/>
        </p:nvSpPr>
        <p:spPr bwMode="auto">
          <a:xfrm>
            <a:off x="472079" y="2222304"/>
            <a:ext cx="6409367"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tr-TR" sz="2000" b="1">
                <a:latin typeface="Kanit Light" panose="020B0604020202020204" charset="-34"/>
              </a:rPr>
              <a:t>🔵 Adım 1 – Küme Sayısının Belirlenmesi</a:t>
            </a:r>
          </a:p>
          <a:p>
            <a:pPr>
              <a:buNone/>
            </a:pPr>
            <a:r>
              <a:rPr lang="tr-TR" sz="1600">
                <a:latin typeface="Kanit Light" panose="020B0604020202020204" charset="-34"/>
              </a:rPr>
              <a:t>Öncelikle veri seti için uygun </a:t>
            </a:r>
            <a:r>
              <a:rPr lang="tr-TR" sz="1600" b="1">
                <a:latin typeface="Kanit Light" panose="020B0604020202020204" charset="-34"/>
              </a:rPr>
              <a:t>k</a:t>
            </a:r>
            <a:r>
              <a:rPr lang="tr-TR" sz="1600">
                <a:latin typeface="Kanit Light" panose="020B0604020202020204" charset="-34"/>
              </a:rPr>
              <a:t> (küme sayısı) belirlenir.</a:t>
            </a:r>
          </a:p>
          <a:p>
            <a:pPr>
              <a:buFont typeface="Arial" panose="020B0604020202020204" pitchFamily="34" charset="0"/>
              <a:buChar char="•"/>
            </a:pPr>
            <a:r>
              <a:rPr lang="tr-TR" sz="1400">
                <a:latin typeface="Kanit Light" panose="020B0604020202020204" charset="-34"/>
              </a:rPr>
              <a:t>  Bu çalışmada </a:t>
            </a:r>
            <a:r>
              <a:rPr lang="tr-TR" sz="1400" b="1">
                <a:latin typeface="Kanit Light" panose="020B0604020202020204" charset="-34"/>
              </a:rPr>
              <a:t>Elbow</a:t>
            </a:r>
            <a:r>
              <a:rPr lang="tr-TR" sz="1400">
                <a:latin typeface="Kanit Light" panose="020B0604020202020204" charset="-34"/>
              </a:rPr>
              <a:t> ve </a:t>
            </a:r>
            <a:r>
              <a:rPr lang="tr-TR" sz="1400" b="1">
                <a:latin typeface="Kanit Light" panose="020B0604020202020204" charset="-34"/>
              </a:rPr>
              <a:t>Silhouette</a:t>
            </a:r>
            <a:r>
              <a:rPr lang="tr-TR" sz="1400">
                <a:latin typeface="Kanit Light" panose="020B0604020202020204" charset="-34"/>
              </a:rPr>
              <a:t> yöntemleri kullanılarak </a:t>
            </a:r>
            <a:r>
              <a:rPr lang="tr-TR" sz="1400" b="1">
                <a:latin typeface="Kanit Light" panose="020B0604020202020204" charset="-34"/>
              </a:rPr>
              <a:t>k = 5</a:t>
            </a:r>
            <a:r>
              <a:rPr lang="tr-TR" sz="1400">
                <a:latin typeface="Kanit Light" panose="020B0604020202020204" charset="-34"/>
              </a:rPr>
              <a:t> olarak seçilmiştir.</a:t>
            </a:r>
          </a:p>
          <a:p>
            <a:pPr>
              <a:buFont typeface="Arial" panose="020B0604020202020204" pitchFamily="34" charset="0"/>
              <a:buChar char="•"/>
            </a:pPr>
            <a:r>
              <a:rPr lang="tr-TR" sz="1400">
                <a:latin typeface="Kanit Light" panose="020B0604020202020204" charset="-34"/>
              </a:rPr>
              <a:t>  Yani, müşteri verileri </a:t>
            </a:r>
            <a:r>
              <a:rPr lang="tr-TR" sz="1400" b="1">
                <a:latin typeface="Kanit Light" panose="020B0604020202020204" charset="-34"/>
              </a:rPr>
              <a:t>5 farklı segmente</a:t>
            </a:r>
            <a:r>
              <a:rPr lang="tr-TR" sz="1400">
                <a:latin typeface="Kanit Light" panose="020B0604020202020204" charset="-34"/>
              </a:rPr>
              <a:t> ayrılacaktır.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0" i="0" u="none" strike="noStrike" cap="none" normalizeH="0" baseline="0">
              <a:ln>
                <a:noFill/>
              </a:ln>
              <a:solidFill>
                <a:schemeClr val="tx1"/>
              </a:solidFill>
              <a:effectLst/>
              <a:latin typeface="Kanit Light" panose="020B0604020202020204" charset="-34"/>
            </a:endParaRPr>
          </a:p>
        </p:txBody>
      </p:sp>
      <p:sp>
        <p:nvSpPr>
          <p:cNvPr id="16" name="Rectangle 12">
            <a:extLst>
              <a:ext uri="{FF2B5EF4-FFF2-40B4-BE49-F238E27FC236}">
                <a16:creationId xmlns:a16="http://schemas.microsoft.com/office/drawing/2014/main" id="{FA6E4663-03B9-B781-3D86-79C05A58EECB}"/>
              </a:ext>
            </a:extLst>
          </p:cNvPr>
          <p:cNvSpPr>
            <a:spLocks noChangeArrowheads="1"/>
          </p:cNvSpPr>
          <p:nvPr/>
        </p:nvSpPr>
        <p:spPr bwMode="auto">
          <a:xfrm>
            <a:off x="7102490" y="2129642"/>
            <a:ext cx="703779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tr-TR" sz="2000" b="1" dirty="0">
                <a:latin typeface="Kanit Light" panose="020B0604020202020204" charset="-34"/>
              </a:rPr>
              <a:t>🔵 Adım 2 – Başlangıç Küme Merkezlerinin Belirlenmesi</a:t>
            </a:r>
          </a:p>
          <a:p>
            <a:pPr>
              <a:buNone/>
            </a:pPr>
            <a:r>
              <a:rPr lang="tr-TR" sz="1400" dirty="0">
                <a:latin typeface="Kanit Light" panose="020B0604020202020204" charset="-34"/>
              </a:rPr>
              <a:t>Algoritma, rastgele veya </a:t>
            </a:r>
            <a:r>
              <a:rPr lang="tr-TR" sz="1400" b="1" dirty="0">
                <a:latin typeface="Kanit Light" panose="020B0604020202020204" charset="-34"/>
              </a:rPr>
              <a:t>k-</a:t>
            </a:r>
            <a:r>
              <a:rPr lang="tr-TR" sz="1400" b="1" dirty="0" err="1">
                <a:latin typeface="Kanit Light" panose="020B0604020202020204" charset="-34"/>
              </a:rPr>
              <a:t>means</a:t>
            </a:r>
            <a:r>
              <a:rPr lang="tr-TR" sz="1400" b="1" dirty="0">
                <a:latin typeface="Kanit Light" panose="020B0604020202020204" charset="-34"/>
              </a:rPr>
              <a:t>++ yöntemi</a:t>
            </a:r>
            <a:r>
              <a:rPr lang="tr-TR" sz="1400" dirty="0">
                <a:latin typeface="Kanit Light" panose="020B0604020202020204" charset="-34"/>
              </a:rPr>
              <a:t> ile başlangıçta </a:t>
            </a:r>
            <a:r>
              <a:rPr lang="tr-TR" sz="1400" b="1" dirty="0">
                <a:latin typeface="Kanit Light" panose="020B0604020202020204" charset="-34"/>
              </a:rPr>
              <a:t>5 adet küme merkezi</a:t>
            </a:r>
            <a:r>
              <a:rPr lang="tr-TR" sz="1400" dirty="0">
                <a:latin typeface="Kanit Light" panose="020B0604020202020204" charset="-34"/>
              </a:rPr>
              <a:t> belirler.</a:t>
            </a:r>
          </a:p>
          <a:p>
            <a:pPr>
              <a:buNone/>
            </a:pPr>
            <a:r>
              <a:rPr lang="tr-TR" sz="1400" dirty="0">
                <a:latin typeface="Kanit Light" panose="020B0604020202020204" charset="-34"/>
              </a:rPr>
              <a:t>Bu merkezler:</a:t>
            </a:r>
          </a:p>
          <a:p>
            <a:pPr>
              <a:buFont typeface="Arial" panose="020B0604020202020204" pitchFamily="34" charset="0"/>
              <a:buChar char="•"/>
            </a:pPr>
            <a:r>
              <a:rPr lang="tr-TR" sz="1400" b="1" dirty="0">
                <a:latin typeface="Kanit Light" panose="020B0604020202020204" charset="-34"/>
              </a:rPr>
              <a:t> Yıllık Gelir (</a:t>
            </a:r>
            <a:r>
              <a:rPr lang="tr-TR" sz="1400" b="1" dirty="0" err="1">
                <a:latin typeface="Kanit Light" panose="020B0604020202020204" charset="-34"/>
              </a:rPr>
              <a:t>Annual</a:t>
            </a:r>
            <a:r>
              <a:rPr lang="tr-TR" sz="1400" b="1" dirty="0">
                <a:latin typeface="Kanit Light" panose="020B0604020202020204" charset="-34"/>
              </a:rPr>
              <a:t> Income)</a:t>
            </a:r>
            <a:endParaRPr lang="tr-TR" sz="1400" dirty="0">
              <a:latin typeface="Kanit Light" panose="020B0604020202020204" charset="-34"/>
            </a:endParaRPr>
          </a:p>
          <a:p>
            <a:pPr>
              <a:buFont typeface="Arial" panose="020B0604020202020204" pitchFamily="34" charset="0"/>
              <a:buChar char="•"/>
            </a:pPr>
            <a:r>
              <a:rPr lang="tr-TR" sz="1400" b="1" dirty="0">
                <a:latin typeface="Kanit Light" panose="020B0604020202020204" charset="-34"/>
              </a:rPr>
              <a:t> Harcama Skoru (</a:t>
            </a:r>
            <a:r>
              <a:rPr lang="tr-TR" sz="1400" b="1" dirty="0" err="1">
                <a:latin typeface="Kanit Light" panose="020B0604020202020204" charset="-34"/>
              </a:rPr>
              <a:t>Spending</a:t>
            </a:r>
            <a:r>
              <a:rPr lang="tr-TR" sz="1400" b="1" dirty="0">
                <a:latin typeface="Kanit Light" panose="020B0604020202020204" charset="-34"/>
              </a:rPr>
              <a:t> </a:t>
            </a:r>
            <a:r>
              <a:rPr lang="tr-TR" sz="1400" b="1" dirty="0" err="1">
                <a:latin typeface="Kanit Light" panose="020B0604020202020204" charset="-34"/>
              </a:rPr>
              <a:t>Score</a:t>
            </a:r>
            <a:r>
              <a:rPr lang="tr-TR" sz="1400" b="1" dirty="0">
                <a:latin typeface="Kanit Light" panose="020B0604020202020204" charset="-34"/>
              </a:rPr>
              <a:t>)</a:t>
            </a:r>
            <a:br>
              <a:rPr lang="tr-TR" sz="1400" dirty="0">
                <a:latin typeface="Kanit Light" panose="020B0604020202020204" charset="-34"/>
              </a:rPr>
            </a:br>
            <a:r>
              <a:rPr lang="tr-TR" sz="1400" dirty="0">
                <a:latin typeface="Kanit Light" panose="020B0604020202020204" charset="-34"/>
              </a:rPr>
              <a:t>	özelliklerine göre konumlandırılır.</a:t>
            </a:r>
            <a:endParaRPr kumimoji="0" lang="tr-TR" altLang="tr-TR" sz="1400" b="0" i="0" u="none" strike="noStrike" cap="none" normalizeH="0" baseline="0" dirty="0">
              <a:ln>
                <a:noFill/>
              </a:ln>
              <a:solidFill>
                <a:schemeClr val="tx1"/>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0" i="0" u="none" strike="noStrike" cap="none" normalizeH="0" baseline="0" dirty="0">
              <a:ln>
                <a:noFill/>
              </a:ln>
              <a:solidFill>
                <a:schemeClr val="tx1"/>
              </a:solidFill>
              <a:effectLst/>
              <a:latin typeface="Kanit Light" panose="020B0604020202020204" charset="-34"/>
            </a:endParaRPr>
          </a:p>
        </p:txBody>
      </p:sp>
      <p:sp>
        <p:nvSpPr>
          <p:cNvPr id="18" name="Rectangle 14">
            <a:extLst>
              <a:ext uri="{FF2B5EF4-FFF2-40B4-BE49-F238E27FC236}">
                <a16:creationId xmlns:a16="http://schemas.microsoft.com/office/drawing/2014/main" id="{FDBED8AD-314B-4AF3-F96E-F1956EFCFC8C}"/>
              </a:ext>
            </a:extLst>
          </p:cNvPr>
          <p:cNvSpPr>
            <a:spLocks noChangeArrowheads="1"/>
          </p:cNvSpPr>
          <p:nvPr/>
        </p:nvSpPr>
        <p:spPr bwMode="auto">
          <a:xfrm>
            <a:off x="490117" y="4446242"/>
            <a:ext cx="629750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tr-TR" sz="2000" b="1">
                <a:latin typeface="Kanit Light" panose="020B0604020202020204" charset="-34"/>
              </a:rPr>
              <a:t>🔵 Adım 3 – Müşterilerin Küme Merkezlerine Atanması</a:t>
            </a:r>
          </a:p>
          <a:p>
            <a:pPr>
              <a:buNone/>
            </a:pPr>
            <a:r>
              <a:rPr lang="tr-TR" sz="1400">
                <a:latin typeface="Kanit Light" panose="020B0604020202020204" charset="-34"/>
              </a:rPr>
              <a:t>Her müşteri, </a:t>
            </a:r>
            <a:r>
              <a:rPr lang="tr-TR" sz="1400" b="1">
                <a:latin typeface="Kanit Light" panose="020B0604020202020204" charset="-34"/>
              </a:rPr>
              <a:t>Yıllık Gelir</a:t>
            </a:r>
            <a:r>
              <a:rPr lang="tr-TR" sz="1400">
                <a:latin typeface="Kanit Light" panose="020B0604020202020204" charset="-34"/>
              </a:rPr>
              <a:t> ve </a:t>
            </a:r>
            <a:r>
              <a:rPr lang="tr-TR" sz="1400" b="1">
                <a:latin typeface="Kanit Light" panose="020B0604020202020204" charset="-34"/>
              </a:rPr>
              <a:t>Harcama Skoru</a:t>
            </a:r>
            <a:r>
              <a:rPr lang="tr-TR" sz="1400">
                <a:latin typeface="Kanit Light" panose="020B0604020202020204" charset="-34"/>
              </a:rPr>
              <a:t> değerlerine göre en yakın küme merkezine atanır.</a:t>
            </a:r>
          </a:p>
          <a:p>
            <a:pPr>
              <a:buFont typeface="Arial" panose="020B0604020202020204" pitchFamily="34" charset="0"/>
              <a:buChar char="•"/>
            </a:pPr>
            <a:r>
              <a:rPr lang="tr-TR" sz="1400">
                <a:latin typeface="Kanit Light" panose="020B0604020202020204" charset="-34"/>
              </a:rPr>
              <a:t> Uzaklık ölçümü olarak </a:t>
            </a:r>
            <a:r>
              <a:rPr lang="tr-TR" sz="1400" b="1">
                <a:latin typeface="Kanit Light" panose="020B0604020202020204" charset="-34"/>
              </a:rPr>
              <a:t>Öklid (Euclidean) Uzaklık Ölçüsü</a:t>
            </a:r>
            <a:r>
              <a:rPr lang="tr-TR" sz="1400">
                <a:latin typeface="Kanit Light" panose="020B0604020202020204" charset="-34"/>
              </a:rPr>
              <a:t> kullanılır.</a:t>
            </a:r>
          </a:p>
          <a:p>
            <a:pPr>
              <a:buFont typeface="Arial" panose="020B0604020202020204" pitchFamily="34" charset="0"/>
              <a:buChar char="•"/>
            </a:pPr>
            <a:r>
              <a:rPr lang="tr-TR" sz="1400">
                <a:latin typeface="Kanit Light" panose="020B0604020202020204" charset="-34"/>
              </a:rPr>
              <a:t> Örneğin: Yıllık geliri 40 Bin $, harcama skoru 80 olan müşteri, kendisine en yakın küme merkezine atanır.</a:t>
            </a:r>
          </a:p>
        </p:txBody>
      </p:sp>
      <p:sp>
        <p:nvSpPr>
          <p:cNvPr id="20" name="Rectangle 16">
            <a:extLst>
              <a:ext uri="{FF2B5EF4-FFF2-40B4-BE49-F238E27FC236}">
                <a16:creationId xmlns:a16="http://schemas.microsoft.com/office/drawing/2014/main" id="{02991C8C-EE35-CCAE-65D4-0BA32EEE615B}"/>
              </a:ext>
            </a:extLst>
          </p:cNvPr>
          <p:cNvSpPr>
            <a:spLocks noChangeArrowheads="1"/>
          </p:cNvSpPr>
          <p:nvPr/>
        </p:nvSpPr>
        <p:spPr bwMode="auto">
          <a:xfrm>
            <a:off x="7102490" y="4338520"/>
            <a:ext cx="7375286"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tr-TR" sz="2000" b="1">
                <a:latin typeface="Kanit Light" panose="020B0604020202020204" charset="-34"/>
              </a:rPr>
              <a:t>🔵 Adım 4 – Küme Merkezlerinin Güncellenmesi</a:t>
            </a:r>
          </a:p>
          <a:p>
            <a:pPr>
              <a:buNone/>
            </a:pPr>
            <a:r>
              <a:rPr lang="tr-TR" sz="1400">
                <a:latin typeface="Kanit Light" panose="020B0604020202020204" charset="-34"/>
              </a:rPr>
              <a:t>Tüm müşteriler kümelere atandıktan sonra:</a:t>
            </a:r>
          </a:p>
          <a:p>
            <a:pPr>
              <a:buFont typeface="Arial" panose="020B0604020202020204" pitchFamily="34" charset="0"/>
              <a:buChar char="•"/>
            </a:pPr>
            <a:r>
              <a:rPr lang="tr-TR" sz="1400">
                <a:latin typeface="Kanit Light" panose="020B0604020202020204" charset="-34"/>
              </a:rPr>
              <a:t>Her küme için </a:t>
            </a:r>
            <a:r>
              <a:rPr lang="tr-TR" sz="1400" b="1">
                <a:latin typeface="Kanit Light" panose="020B0604020202020204" charset="-34"/>
              </a:rPr>
              <a:t>yeni merkez (ortalama değerler)</a:t>
            </a:r>
            <a:r>
              <a:rPr lang="tr-TR" sz="1400">
                <a:latin typeface="Kanit Light" panose="020B0604020202020204" charset="-34"/>
              </a:rPr>
              <a:t> hesaplanır.</a:t>
            </a:r>
          </a:p>
          <a:p>
            <a:pPr>
              <a:buFont typeface="Arial" panose="020B0604020202020204" pitchFamily="34" charset="0"/>
              <a:buChar char="•"/>
            </a:pPr>
            <a:r>
              <a:rPr lang="tr-TR" sz="1400">
                <a:latin typeface="Kanit Light" panose="020B0604020202020204" charset="-34"/>
              </a:rPr>
              <a:t>Kümedeki müşterilerin Yıllık Gelir ve Harcama Skoru ortalamaları alınarak merkezler güncellenir.</a:t>
            </a:r>
          </a:p>
          <a:p>
            <a:pPr>
              <a:buNone/>
            </a:pPr>
            <a:r>
              <a:rPr lang="tr-TR" sz="1400">
                <a:latin typeface="Kanit Light" panose="020B0604020202020204" charset="-34"/>
              </a:rPr>
              <a:t>Bu işlem:</a:t>
            </a:r>
          </a:p>
          <a:p>
            <a:pPr lvl="1"/>
            <a:r>
              <a:rPr lang="tr-TR" sz="1400">
                <a:latin typeface="Kanit Light" panose="020B0604020202020204" charset="-34"/>
              </a:rPr>
              <a:t>✅ </a:t>
            </a:r>
            <a:r>
              <a:rPr lang="tr-TR" sz="1400" b="1">
                <a:latin typeface="Kanit Light" panose="020B0604020202020204" charset="-34"/>
              </a:rPr>
              <a:t>Müşteri atamaları değişmeyene kadar </a:t>
            </a:r>
            <a:r>
              <a:rPr lang="tr-TR" sz="1400">
                <a:latin typeface="Kanit Light" panose="020B0604020202020204" charset="-34"/>
              </a:rPr>
              <a:t>veya</a:t>
            </a:r>
            <a:br>
              <a:rPr lang="tr-TR" sz="1400">
                <a:latin typeface="Kanit Light" panose="020B0604020202020204" charset="-34"/>
              </a:rPr>
            </a:br>
            <a:r>
              <a:rPr lang="tr-TR" sz="1400">
                <a:latin typeface="Kanit Light" panose="020B0604020202020204" charset="-34"/>
              </a:rPr>
              <a:t>✅ </a:t>
            </a:r>
            <a:r>
              <a:rPr lang="tr-TR" sz="1400" b="1">
                <a:latin typeface="Kanit Light" panose="020B0604020202020204" charset="-34"/>
              </a:rPr>
              <a:t>Maksimum iterasyon sayısına kadar  </a:t>
            </a:r>
            <a:r>
              <a:rPr lang="tr-TR" sz="1400">
                <a:latin typeface="Kanit Light" panose="020B0604020202020204" charset="-34"/>
              </a:rPr>
              <a:t>tekrarlanır.</a:t>
            </a:r>
          </a:p>
        </p:txBody>
      </p:sp>
      <p:sp>
        <p:nvSpPr>
          <p:cNvPr id="22" name="Rectangle 18">
            <a:extLst>
              <a:ext uri="{FF2B5EF4-FFF2-40B4-BE49-F238E27FC236}">
                <a16:creationId xmlns:a16="http://schemas.microsoft.com/office/drawing/2014/main" id="{165296EB-A9C0-7606-FE3C-F96162881453}"/>
              </a:ext>
            </a:extLst>
          </p:cNvPr>
          <p:cNvSpPr>
            <a:spLocks noChangeArrowheads="1"/>
          </p:cNvSpPr>
          <p:nvPr/>
        </p:nvSpPr>
        <p:spPr bwMode="auto">
          <a:xfrm>
            <a:off x="3553760" y="6801392"/>
            <a:ext cx="830999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1" i="0" u="none" strike="noStrike" cap="none" normalizeH="0" baseline="0">
                <a:ln>
                  <a:noFill/>
                </a:ln>
                <a:solidFill>
                  <a:schemeClr val="tx1"/>
                </a:solidFill>
                <a:effectLst/>
                <a:latin typeface="Kanit Light" panose="020B0604020202020204" charset="-34"/>
              </a:rPr>
              <a:t>🔥 Sonuç</a:t>
            </a:r>
          </a:p>
          <a:p>
            <a:pPr lvl="1" eaLnBrk="0" fontAlgn="base" hangingPunct="0">
              <a:spcBef>
                <a:spcPct val="0"/>
              </a:spcBef>
              <a:spcAft>
                <a:spcPct val="0"/>
              </a:spcAft>
            </a:pPr>
            <a:r>
              <a:rPr kumimoji="0" lang="tr-TR" altLang="tr-TR" sz="1600" b="0" i="0" u="none" strike="noStrike" cap="none" normalizeH="0" baseline="0">
                <a:ln>
                  <a:noFill/>
                </a:ln>
                <a:solidFill>
                  <a:schemeClr val="tx1"/>
                </a:solidFill>
                <a:effectLst/>
                <a:latin typeface="Kanit Light" panose="020B0604020202020204" charset="-34"/>
              </a:rPr>
              <a:t>Bu adımlar sonunda:</a:t>
            </a:r>
          </a:p>
          <a:p>
            <a:pPr lvl="1" eaLnBrk="0" fontAlgn="base" hangingPunct="0">
              <a:spcBef>
                <a:spcPct val="0"/>
              </a:spcBef>
              <a:spcAft>
                <a:spcPct val="0"/>
              </a:spcAft>
              <a:buFontTx/>
              <a:buChar char="•"/>
            </a:pPr>
            <a:r>
              <a:rPr kumimoji="0" lang="tr-TR" altLang="tr-TR" sz="1600" b="0" i="0" u="none" strike="noStrike" cap="none" normalizeH="0" baseline="0">
                <a:ln>
                  <a:noFill/>
                </a:ln>
                <a:solidFill>
                  <a:schemeClr val="tx1"/>
                </a:solidFill>
                <a:effectLst/>
                <a:latin typeface="Kanit Light" panose="020B0604020202020204" charset="-34"/>
              </a:rPr>
              <a:t>Tüm müşteriler, </a:t>
            </a:r>
            <a:r>
              <a:rPr kumimoji="0" lang="tr-TR" altLang="tr-TR" sz="1600" b="1" i="0" u="none" strike="noStrike" cap="none" normalizeH="0" baseline="0">
                <a:ln>
                  <a:noFill/>
                </a:ln>
                <a:solidFill>
                  <a:schemeClr val="tx1"/>
                </a:solidFill>
                <a:effectLst/>
                <a:latin typeface="Kanit Light" panose="020B0604020202020204" charset="-34"/>
              </a:rPr>
              <a:t>5 segment</a:t>
            </a:r>
            <a:r>
              <a:rPr kumimoji="0" lang="tr-TR" altLang="tr-TR" sz="1600" b="0" i="0" u="none" strike="noStrike" cap="none" normalizeH="0" baseline="0">
                <a:ln>
                  <a:noFill/>
                </a:ln>
                <a:solidFill>
                  <a:schemeClr val="tx1"/>
                </a:solidFill>
                <a:effectLst/>
                <a:latin typeface="Kanit Light" panose="020B0604020202020204" charset="-34"/>
              </a:rPr>
              <a:t> içinde benzer özelliklerine göre gruplanmış olur.</a:t>
            </a:r>
          </a:p>
          <a:p>
            <a:pPr lvl="1" eaLnBrk="0" fontAlgn="base" hangingPunct="0">
              <a:spcBef>
                <a:spcPct val="0"/>
              </a:spcBef>
              <a:spcAft>
                <a:spcPct val="0"/>
              </a:spcAft>
              <a:buFontTx/>
              <a:buChar char="•"/>
            </a:pPr>
            <a:r>
              <a:rPr kumimoji="0" lang="tr-TR" altLang="tr-TR" sz="1600" b="0" i="0" u="none" strike="noStrike" cap="none" normalizeH="0" baseline="0">
                <a:ln>
                  <a:noFill/>
                </a:ln>
                <a:solidFill>
                  <a:schemeClr val="tx1"/>
                </a:solidFill>
                <a:effectLst/>
                <a:latin typeface="Kanit Light" panose="020B0604020202020204" charset="-34"/>
              </a:rPr>
              <a:t>Küme merkezleri sabitlenir ve müşteri segmentasyonu tamamlanır.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600" b="0" i="0" u="none" strike="noStrike" cap="none" normalizeH="0" baseline="0">
              <a:ln>
                <a:noFill/>
              </a:ln>
              <a:solidFill>
                <a:schemeClr val="tx1"/>
              </a:solidFill>
              <a:effectLst/>
              <a:latin typeface="Kanit Light" panose="020B0604020202020204" charset="-34"/>
            </a:endParaRPr>
          </a:p>
        </p:txBody>
      </p:sp>
    </p:spTree>
    <p:extLst>
      <p:ext uri="{BB962C8B-B14F-4D97-AF65-F5344CB8AC3E}">
        <p14:creationId xmlns:p14="http://schemas.microsoft.com/office/powerpoint/2010/main" val="1845246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98394-FCF6-8C40-C938-E406F1E15DB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6CC7B26-2424-6C11-2FB5-7779928A6AE4}"/>
              </a:ext>
            </a:extLst>
          </p:cNvPr>
          <p:cNvSpPr/>
          <p:nvPr/>
        </p:nvSpPr>
        <p:spPr>
          <a:xfrm>
            <a:off x="497212" y="424604"/>
            <a:ext cx="12686621" cy="1047072"/>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F47173A1-5829-AE61-9B06-C1F9537F2D05}"/>
              </a:ext>
            </a:extLst>
          </p:cNvPr>
          <p:cNvPicPr>
            <a:picLocks noChangeAspect="1"/>
          </p:cNvPicPr>
          <p:nvPr/>
        </p:nvPicPr>
        <p:blipFill>
          <a:blip r:embed="rId3"/>
          <a:stretch>
            <a:fillRect/>
          </a:stretch>
        </p:blipFill>
        <p:spPr>
          <a:xfrm>
            <a:off x="13525500" y="228600"/>
            <a:ext cx="876300" cy="540306"/>
          </a:xfrm>
          <a:prstGeom prst="rect">
            <a:avLst/>
          </a:prstGeom>
        </p:spPr>
      </p:pic>
      <p:sp>
        <p:nvSpPr>
          <p:cNvPr id="31" name="Rectangle 21">
            <a:extLst>
              <a:ext uri="{FF2B5EF4-FFF2-40B4-BE49-F238E27FC236}">
                <a16:creationId xmlns:a16="http://schemas.microsoft.com/office/drawing/2014/main" id="{87723F1C-E370-7EA7-BA8B-FC6350BF4513}"/>
              </a:ext>
            </a:extLst>
          </p:cNvPr>
          <p:cNvSpPr>
            <a:spLocks noChangeArrowheads="1"/>
          </p:cNvSpPr>
          <p:nvPr/>
        </p:nvSpPr>
        <p:spPr bwMode="auto">
          <a:xfrm>
            <a:off x="538243" y="1123764"/>
            <a:ext cx="13553914" cy="32072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tr-TR" altLang="tr-TR">
                <a:latin typeface="Kanit Light" panose="020B0604020202020204" charset="-34"/>
              </a:rPr>
              <a:t>Mall Customer Segmentation veri seti kullanılarak, müşterilerin demografik özellikleri ve alışveriş davranışlarına göre K-Means Kümeleme Algoritması ile müşteri segmentasyonu yapılacaktır.</a:t>
            </a:r>
          </a:p>
          <a:p>
            <a:pPr marL="0" marR="0" lvl="0" indent="0" algn="l" defTabSz="914400" rtl="0" eaLnBrk="0" fontAlgn="base" latinLnBrk="0" hangingPunct="0">
              <a:lnSpc>
                <a:spcPct val="100000"/>
              </a:lnSpc>
              <a:spcBef>
                <a:spcPct val="0"/>
              </a:spcBef>
              <a:spcAft>
                <a:spcPct val="0"/>
              </a:spcAft>
              <a:buClrTx/>
              <a:buSzTx/>
              <a:buFontTx/>
              <a:buNone/>
              <a:tabLst/>
            </a:pPr>
            <a:endParaRPr lang="tr-TR" altLang="tr-TR">
              <a:latin typeface="Kanit Light" panose="020B0604020202020204" charset="-34"/>
            </a:endParaRPr>
          </a:p>
          <a:p>
            <a:pPr>
              <a:buFontTx/>
              <a:buNone/>
            </a:pPr>
            <a:r>
              <a:rPr lang="tr-TR" altLang="tr-TR">
                <a:latin typeface="Kanit Light" panose="020B0604020202020204" charset="-34"/>
              </a:rPr>
              <a:t>Müşteri segmentasyonu, günümüz veri odaklı pazarlama stratejilerinde oldukça önemli bir yere sahiptir.</a:t>
            </a:r>
            <a:br>
              <a:rPr lang="tr-TR" altLang="tr-TR">
                <a:latin typeface="Kanit Light" panose="020B0604020202020204" charset="-34"/>
              </a:rPr>
            </a:br>
            <a:endParaRPr lang="tr-TR" altLang="tr-TR">
              <a:latin typeface="Kanit Light" panose="020B0604020202020204" charset="-34"/>
            </a:endParaRPr>
          </a:p>
          <a:p>
            <a:pPr>
              <a:buFontTx/>
              <a:buNone/>
            </a:pPr>
            <a:r>
              <a:rPr lang="tr-TR" altLang="tr-TR">
                <a:latin typeface="Kanit Light" panose="020B0604020202020204" charset="-34"/>
              </a:rPr>
              <a:t>Bu analiz ile:</a:t>
            </a:r>
          </a:p>
          <a:p>
            <a:pPr>
              <a:buFontTx/>
              <a:buNone/>
            </a:pPr>
            <a:r>
              <a:rPr lang="tr-TR" altLang="tr-TR">
                <a:latin typeface="Kanit Light" panose="020B0604020202020204" charset="-34"/>
              </a:rPr>
              <a:t>🔸 Müşteri kitlesini benzer özelliklere sahip alt gruplara ayırabiliriz.</a:t>
            </a:r>
            <a:br>
              <a:rPr lang="tr-TR" altLang="tr-TR">
                <a:latin typeface="Kanit Light" panose="020B0604020202020204" charset="-34"/>
              </a:rPr>
            </a:br>
            <a:r>
              <a:rPr lang="tr-TR" altLang="tr-TR">
                <a:latin typeface="Kanit Light" panose="020B0604020202020204" charset="-34"/>
              </a:rPr>
              <a:t>🔸 Bu gruplara yönelik kişiselleştirilmiş kampanyalar geliştirebiliriz.</a:t>
            </a:r>
            <a:br>
              <a:rPr lang="tr-TR" altLang="tr-TR">
                <a:latin typeface="Kanit Light" panose="020B0604020202020204" charset="-34"/>
              </a:rPr>
            </a:br>
            <a:r>
              <a:rPr lang="tr-TR" altLang="tr-TR">
                <a:latin typeface="Kanit Light" panose="020B0604020202020204" charset="-34"/>
              </a:rPr>
              <a:t>🔸 Müşteri davranışlarını daha iyi anlayarak iş stratejilerini optimize edebiliriz.</a:t>
            </a:r>
          </a:p>
          <a:p>
            <a:pPr>
              <a:buFontTx/>
              <a:buNone/>
            </a:pPr>
            <a:r>
              <a:rPr lang="tr-TR" altLang="tr-TR">
                <a:latin typeface="Kanit Light" panose="020B0604020202020204" charset="-34"/>
              </a:rPr>
              <a:t>K-Means Algoritması, benzerlik temelli gruplama yapılmasını sağlayan en popüler denetimsiz öğrenme yöntemlerinden biridir.</a:t>
            </a:r>
          </a:p>
          <a:p>
            <a:pPr marL="0" marR="0" lvl="0" indent="0" algn="l" defTabSz="914400" rtl="0" eaLnBrk="0" fontAlgn="base" latinLnBrk="0" hangingPunct="0">
              <a:lnSpc>
                <a:spcPct val="100000"/>
              </a:lnSpc>
              <a:spcBef>
                <a:spcPct val="0"/>
              </a:spcBef>
              <a:spcAft>
                <a:spcPct val="0"/>
              </a:spcAft>
              <a:buClrTx/>
              <a:buSzTx/>
              <a:buFontTx/>
              <a:buNone/>
              <a:tabLst/>
            </a:pPr>
            <a:endParaRPr lang="tr-TR" altLang="tr-TR">
              <a:latin typeface="Kanit Light" panose="020B0604020202020204" charset="-34"/>
            </a:endParaRPr>
          </a:p>
        </p:txBody>
      </p:sp>
      <p:sp>
        <p:nvSpPr>
          <p:cNvPr id="33" name="Rectangle 23">
            <a:extLst>
              <a:ext uri="{FF2B5EF4-FFF2-40B4-BE49-F238E27FC236}">
                <a16:creationId xmlns:a16="http://schemas.microsoft.com/office/drawing/2014/main" id="{DBE0B954-5C08-F75F-A8D4-66ABF78551BF}"/>
              </a:ext>
            </a:extLst>
          </p:cNvPr>
          <p:cNvSpPr>
            <a:spLocks noChangeArrowheads="1"/>
          </p:cNvSpPr>
          <p:nvPr/>
        </p:nvSpPr>
        <p:spPr bwMode="auto">
          <a:xfrm>
            <a:off x="579274" y="4331002"/>
            <a:ext cx="7943404" cy="36073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tr-TR" altLang="tr-TR" sz="2000" b="1">
                <a:latin typeface="Kanit Light" panose="020B0604020202020204" charset="-34"/>
              </a:rPr>
              <a:t>Çalışma Planı</a:t>
            </a:r>
          </a:p>
          <a:p>
            <a:pPr marL="0" marR="0" lvl="0" indent="0" algn="l" defTabSz="914400" rtl="0" eaLnBrk="0" fontAlgn="base" latinLnBrk="0" hangingPunct="0">
              <a:lnSpc>
                <a:spcPct val="100000"/>
              </a:lnSpc>
              <a:spcBef>
                <a:spcPct val="0"/>
              </a:spcBef>
              <a:spcAft>
                <a:spcPct val="0"/>
              </a:spcAft>
              <a:buClrTx/>
              <a:buSzTx/>
              <a:buFontTx/>
              <a:buNone/>
              <a:tabLst/>
            </a:pPr>
            <a:endParaRPr lang="tr-TR" altLang="tr-TR">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None/>
              <a:tabLst/>
            </a:pPr>
            <a:r>
              <a:rPr lang="tr-TR" altLang="tr-TR">
                <a:latin typeface="Kanit Light" panose="020B0604020202020204" charset="-34"/>
              </a:rPr>
              <a:t>Bu analiz sürecinde aşağıdaki adımları uygulayacağız:</a:t>
            </a:r>
          </a:p>
          <a:p>
            <a:pPr lvl="1">
              <a:buFontTx/>
              <a:buAutoNum type="arabicPeriod"/>
            </a:pPr>
            <a:r>
              <a:rPr lang="tr-TR" altLang="tr-TR">
                <a:latin typeface="Kanit Light" panose="020B0604020202020204" charset="-34"/>
              </a:rPr>
              <a:t>Gerekli Kütüphanelerin Yüklenmesi</a:t>
            </a:r>
          </a:p>
          <a:p>
            <a:pPr lvl="1">
              <a:buFontTx/>
              <a:buAutoNum type="arabicPeriod" startAt="2"/>
            </a:pPr>
            <a:r>
              <a:rPr lang="tr-TR" altLang="tr-TR">
                <a:latin typeface="Kanit Light" panose="020B0604020202020204" charset="-34"/>
              </a:rPr>
              <a:t>Veri Setinin Yüklenmesi ve İncelenmesi</a:t>
            </a:r>
          </a:p>
          <a:p>
            <a:pPr lvl="1">
              <a:buFontTx/>
              <a:buAutoNum type="arabicPeriod" startAt="3"/>
            </a:pPr>
            <a:r>
              <a:rPr lang="tr-TR" altLang="tr-TR">
                <a:latin typeface="Kanit Light" panose="020B0604020202020204" charset="-34"/>
              </a:rPr>
              <a:t>Korelasyon Analizi</a:t>
            </a:r>
          </a:p>
          <a:p>
            <a:pPr lvl="1">
              <a:buFontTx/>
              <a:buAutoNum type="arabicPeriod" startAt="4"/>
            </a:pPr>
            <a:r>
              <a:rPr lang="tr-TR" altLang="tr-TR">
                <a:latin typeface="Kanit Light" panose="020B0604020202020204" charset="-34"/>
              </a:rPr>
              <a:t>Verilerin Görselleştirilmesi</a:t>
            </a:r>
          </a:p>
          <a:p>
            <a:pPr lvl="1">
              <a:buFontTx/>
              <a:buAutoNum type="arabicPeriod" startAt="5"/>
            </a:pPr>
            <a:r>
              <a:rPr lang="tr-TR" altLang="tr-TR">
                <a:latin typeface="Kanit Light" panose="020B0604020202020204" charset="-34"/>
              </a:rPr>
              <a:t>K-Means Kümeleme Algoritmasının Uygulanması</a:t>
            </a:r>
          </a:p>
          <a:p>
            <a:pPr lvl="1">
              <a:buFontTx/>
              <a:buAutoNum type="arabicPeriod" startAt="6"/>
            </a:pPr>
            <a:r>
              <a:rPr lang="tr-TR" altLang="tr-TR">
                <a:latin typeface="Kanit Light" panose="020B0604020202020204" charset="-34"/>
              </a:rPr>
              <a:t>Kümeleme Sonuçlarının Görselleştirilmesi</a:t>
            </a:r>
          </a:p>
          <a:p>
            <a:pPr lvl="1">
              <a:buFontTx/>
              <a:buAutoNum type="arabicPeriod" startAt="7"/>
            </a:pPr>
            <a:r>
              <a:rPr lang="tr-TR" altLang="tr-TR">
                <a:latin typeface="Kanit Light" panose="020B0604020202020204" charset="-34"/>
              </a:rPr>
              <a:t>Kümeleme Kalitesinin Değerlendirilmesi (WSS, Silhouette)</a:t>
            </a:r>
          </a:p>
          <a:p>
            <a:pPr lvl="1">
              <a:buFontTx/>
              <a:buAutoNum type="arabicPeriod" startAt="8"/>
            </a:pPr>
            <a:r>
              <a:rPr lang="tr-TR" altLang="tr-TR">
                <a:latin typeface="Kanit Light" panose="020B0604020202020204" charset="-34"/>
              </a:rPr>
              <a:t>En İyi Küme Sayısının Belirlenmesi (Elbow, Silhouette)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2400" b="0" i="0" u="none" strike="noStrike" cap="none" normalizeH="0" baseline="0">
              <a:ln>
                <a:noFill/>
              </a:ln>
              <a:solidFill>
                <a:schemeClr val="tx1"/>
              </a:solidFill>
              <a:effectLst/>
              <a:latin typeface="Kanit Light" panose="020B0604020202020204" charset="-34"/>
            </a:endParaRPr>
          </a:p>
        </p:txBody>
      </p:sp>
    </p:spTree>
    <p:extLst>
      <p:ext uri="{BB962C8B-B14F-4D97-AF65-F5344CB8AC3E}">
        <p14:creationId xmlns:p14="http://schemas.microsoft.com/office/powerpoint/2010/main" val="2413821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621C2-6423-6DCC-58E9-1C678C2B9A3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E07AD85-121B-22AF-DD4A-50C345C83CB7}"/>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D4FCAA9D-5735-B535-C230-81ECEF92A9BA}"/>
              </a:ext>
            </a:extLst>
          </p:cNvPr>
          <p:cNvPicPr>
            <a:picLocks noChangeAspect="1"/>
          </p:cNvPicPr>
          <p:nvPr/>
        </p:nvPicPr>
        <p:blipFill>
          <a:blip r:embed="rId3"/>
          <a:stretch>
            <a:fillRect/>
          </a:stretch>
        </p:blipFill>
        <p:spPr>
          <a:xfrm>
            <a:off x="13525500" y="228600"/>
            <a:ext cx="876300" cy="540306"/>
          </a:xfrm>
          <a:prstGeom prst="rect">
            <a:avLst/>
          </a:prstGeom>
        </p:spPr>
      </p:pic>
      <p:graphicFrame>
        <p:nvGraphicFramePr>
          <p:cNvPr id="3" name="Tablo 2">
            <a:extLst>
              <a:ext uri="{FF2B5EF4-FFF2-40B4-BE49-F238E27FC236}">
                <a16:creationId xmlns:a16="http://schemas.microsoft.com/office/drawing/2014/main" id="{69EE339A-9B9B-3100-1BE9-1B450EFA3B4E}"/>
              </a:ext>
            </a:extLst>
          </p:cNvPr>
          <p:cNvGraphicFramePr>
            <a:graphicFrameLocks noGrp="1"/>
          </p:cNvGraphicFramePr>
          <p:nvPr>
            <p:extLst>
              <p:ext uri="{D42A27DB-BD31-4B8C-83A1-F6EECF244321}">
                <p14:modId xmlns:p14="http://schemas.microsoft.com/office/powerpoint/2010/main" val="2369297057"/>
              </p:ext>
            </p:extLst>
          </p:nvPr>
        </p:nvGraphicFramePr>
        <p:xfrm>
          <a:off x="736301" y="2309712"/>
          <a:ext cx="7872535" cy="2194560"/>
        </p:xfrm>
        <a:graphic>
          <a:graphicData uri="http://schemas.openxmlformats.org/drawingml/2006/table">
            <a:tbl>
              <a:tblPr>
                <a:tableStyleId>{616DA210-FB5B-4158-B5E0-FEB733F419BA}</a:tableStyleId>
              </a:tblPr>
              <a:tblGrid>
                <a:gridCol w="2571160">
                  <a:extLst>
                    <a:ext uri="{9D8B030D-6E8A-4147-A177-3AD203B41FA5}">
                      <a16:colId xmlns:a16="http://schemas.microsoft.com/office/drawing/2014/main" val="1081647284"/>
                    </a:ext>
                  </a:extLst>
                </a:gridCol>
                <a:gridCol w="5301375">
                  <a:extLst>
                    <a:ext uri="{9D8B030D-6E8A-4147-A177-3AD203B41FA5}">
                      <a16:colId xmlns:a16="http://schemas.microsoft.com/office/drawing/2014/main" val="1957766713"/>
                    </a:ext>
                  </a:extLst>
                </a:gridCol>
              </a:tblGrid>
              <a:tr h="0">
                <a:tc>
                  <a:txBody>
                    <a:bodyPr/>
                    <a:lstStyle/>
                    <a:p>
                      <a:pPr fontAlgn="ctr"/>
                      <a:r>
                        <a:rPr lang="tr-TR" b="1">
                          <a:effectLst/>
                          <a:latin typeface="Kanit Light" panose="020B0604020202020204" charset="-34"/>
                        </a:rPr>
                        <a:t>Sütun Adı</a:t>
                      </a:r>
                    </a:p>
                  </a:txBody>
                  <a:tcPr anchor="ctr"/>
                </a:tc>
                <a:tc>
                  <a:txBody>
                    <a:bodyPr/>
                    <a:lstStyle/>
                    <a:p>
                      <a:pPr fontAlgn="ctr"/>
                      <a:r>
                        <a:rPr lang="tr-TR" b="1">
                          <a:effectLst/>
                          <a:latin typeface="Kanit Light" panose="020B0604020202020204" charset="-34"/>
                        </a:rPr>
                        <a:t>Açıklama</a:t>
                      </a:r>
                    </a:p>
                  </a:txBody>
                  <a:tcPr anchor="ctr"/>
                </a:tc>
                <a:extLst>
                  <a:ext uri="{0D108BD9-81ED-4DB2-BD59-A6C34878D82A}">
                    <a16:rowId xmlns:a16="http://schemas.microsoft.com/office/drawing/2014/main" val="1410484207"/>
                  </a:ext>
                </a:extLst>
              </a:tr>
              <a:tr h="0">
                <a:tc>
                  <a:txBody>
                    <a:bodyPr/>
                    <a:lstStyle/>
                    <a:p>
                      <a:pPr fontAlgn="ctr"/>
                      <a:r>
                        <a:rPr lang="tr-TR">
                          <a:effectLst/>
                          <a:latin typeface="Kanit Light" panose="020B0604020202020204" charset="-34"/>
                        </a:rPr>
                        <a:t>CustomerID</a:t>
                      </a:r>
                    </a:p>
                  </a:txBody>
                  <a:tcPr anchor="ctr"/>
                </a:tc>
                <a:tc>
                  <a:txBody>
                    <a:bodyPr/>
                    <a:lstStyle/>
                    <a:p>
                      <a:pPr fontAlgn="ctr"/>
                      <a:r>
                        <a:rPr lang="tr-TR">
                          <a:effectLst/>
                          <a:latin typeface="Kanit Light" panose="020B0604020202020204" charset="-34"/>
                        </a:rPr>
                        <a:t>Müşteri numarası</a:t>
                      </a:r>
                    </a:p>
                  </a:txBody>
                  <a:tcPr anchor="ctr"/>
                </a:tc>
                <a:extLst>
                  <a:ext uri="{0D108BD9-81ED-4DB2-BD59-A6C34878D82A}">
                    <a16:rowId xmlns:a16="http://schemas.microsoft.com/office/drawing/2014/main" val="1576976088"/>
                  </a:ext>
                </a:extLst>
              </a:tr>
              <a:tr h="0">
                <a:tc>
                  <a:txBody>
                    <a:bodyPr/>
                    <a:lstStyle/>
                    <a:p>
                      <a:pPr fontAlgn="ctr"/>
                      <a:r>
                        <a:rPr lang="tr-TR">
                          <a:effectLst/>
                          <a:latin typeface="Kanit Light" panose="020B0604020202020204" charset="-34"/>
                        </a:rPr>
                        <a:t>Gender</a:t>
                      </a:r>
                    </a:p>
                  </a:txBody>
                  <a:tcPr anchor="ctr"/>
                </a:tc>
                <a:tc>
                  <a:txBody>
                    <a:bodyPr/>
                    <a:lstStyle/>
                    <a:p>
                      <a:pPr fontAlgn="ctr"/>
                      <a:r>
                        <a:rPr lang="tr-TR">
                          <a:effectLst/>
                          <a:latin typeface="Kanit Light" panose="020B0604020202020204" charset="-34"/>
                        </a:rPr>
                        <a:t>Cinsiyet bilgisi</a:t>
                      </a:r>
                    </a:p>
                  </a:txBody>
                  <a:tcPr anchor="ctr"/>
                </a:tc>
                <a:extLst>
                  <a:ext uri="{0D108BD9-81ED-4DB2-BD59-A6C34878D82A}">
                    <a16:rowId xmlns:a16="http://schemas.microsoft.com/office/drawing/2014/main" val="3926056989"/>
                  </a:ext>
                </a:extLst>
              </a:tr>
              <a:tr h="0">
                <a:tc>
                  <a:txBody>
                    <a:bodyPr/>
                    <a:lstStyle/>
                    <a:p>
                      <a:pPr fontAlgn="ctr"/>
                      <a:r>
                        <a:rPr lang="tr-TR">
                          <a:effectLst/>
                          <a:latin typeface="Kanit Light" panose="020B0604020202020204" charset="-34"/>
                        </a:rPr>
                        <a:t>Age</a:t>
                      </a:r>
                    </a:p>
                  </a:txBody>
                  <a:tcPr anchor="ctr"/>
                </a:tc>
                <a:tc>
                  <a:txBody>
                    <a:bodyPr/>
                    <a:lstStyle/>
                    <a:p>
                      <a:pPr fontAlgn="ctr"/>
                      <a:r>
                        <a:rPr lang="tr-TR">
                          <a:effectLst/>
                          <a:latin typeface="Kanit Light" panose="020B0604020202020204" charset="-34"/>
                        </a:rPr>
                        <a:t>Müşterinin yaşı</a:t>
                      </a:r>
                    </a:p>
                  </a:txBody>
                  <a:tcPr anchor="ctr"/>
                </a:tc>
                <a:extLst>
                  <a:ext uri="{0D108BD9-81ED-4DB2-BD59-A6C34878D82A}">
                    <a16:rowId xmlns:a16="http://schemas.microsoft.com/office/drawing/2014/main" val="3151460699"/>
                  </a:ext>
                </a:extLst>
              </a:tr>
              <a:tr h="0">
                <a:tc>
                  <a:txBody>
                    <a:bodyPr/>
                    <a:lstStyle/>
                    <a:p>
                      <a:pPr fontAlgn="ctr"/>
                      <a:r>
                        <a:rPr lang="tr-TR" dirty="0" err="1">
                          <a:effectLst/>
                          <a:latin typeface="Kanit Light" panose="020B0604020202020204" charset="-34"/>
                        </a:rPr>
                        <a:t>Annual</a:t>
                      </a:r>
                      <a:r>
                        <a:rPr lang="tr-TR" dirty="0">
                          <a:effectLst/>
                          <a:latin typeface="Kanit Light" panose="020B0604020202020204" charset="-34"/>
                        </a:rPr>
                        <a:t> Income (k)</a:t>
                      </a:r>
                    </a:p>
                  </a:txBody>
                  <a:tcPr anchor="ctr"/>
                </a:tc>
                <a:tc>
                  <a:txBody>
                    <a:bodyPr/>
                    <a:lstStyle/>
                    <a:p>
                      <a:pPr fontAlgn="ctr"/>
                      <a:r>
                        <a:rPr lang="tr-TR">
                          <a:effectLst/>
                          <a:latin typeface="Kanit Light" panose="020B0604020202020204" charset="-34"/>
                        </a:rPr>
                        <a:t>Müşterinin yıllık geliri (1000$ cinsinden)</a:t>
                      </a:r>
                    </a:p>
                  </a:txBody>
                  <a:tcPr anchor="ctr"/>
                </a:tc>
                <a:extLst>
                  <a:ext uri="{0D108BD9-81ED-4DB2-BD59-A6C34878D82A}">
                    <a16:rowId xmlns:a16="http://schemas.microsoft.com/office/drawing/2014/main" val="2791274397"/>
                  </a:ext>
                </a:extLst>
              </a:tr>
              <a:tr h="0">
                <a:tc>
                  <a:txBody>
                    <a:bodyPr/>
                    <a:lstStyle/>
                    <a:p>
                      <a:pPr fontAlgn="ctr"/>
                      <a:r>
                        <a:rPr lang="tr-TR">
                          <a:effectLst/>
                          <a:latin typeface="Kanit Light" panose="020B0604020202020204" charset="-34"/>
                        </a:rPr>
                        <a:t>Spending Score (1-100)</a:t>
                      </a:r>
                    </a:p>
                  </a:txBody>
                  <a:tcPr anchor="ctr"/>
                </a:tc>
                <a:tc>
                  <a:txBody>
                    <a:bodyPr/>
                    <a:lstStyle/>
                    <a:p>
                      <a:pPr fontAlgn="ctr"/>
                      <a:r>
                        <a:rPr lang="tr-TR">
                          <a:effectLst/>
                          <a:latin typeface="Kanit Light" panose="020B0604020202020204" charset="-34"/>
                        </a:rPr>
                        <a:t>Müşterinin harcama skoru (1 ile 100 arasında)</a:t>
                      </a:r>
                    </a:p>
                  </a:txBody>
                  <a:tcPr anchor="ctr"/>
                </a:tc>
                <a:extLst>
                  <a:ext uri="{0D108BD9-81ED-4DB2-BD59-A6C34878D82A}">
                    <a16:rowId xmlns:a16="http://schemas.microsoft.com/office/drawing/2014/main" val="3989332877"/>
                  </a:ext>
                </a:extLst>
              </a:tr>
            </a:tbl>
          </a:graphicData>
        </a:graphic>
      </p:graphicFrame>
      <p:sp>
        <p:nvSpPr>
          <p:cNvPr id="4" name="Rectangle 1">
            <a:extLst>
              <a:ext uri="{FF2B5EF4-FFF2-40B4-BE49-F238E27FC236}">
                <a16:creationId xmlns:a16="http://schemas.microsoft.com/office/drawing/2014/main" id="{F56761C8-07AA-9402-80F6-AE53A4BB2952}"/>
              </a:ext>
            </a:extLst>
          </p:cNvPr>
          <p:cNvSpPr>
            <a:spLocks noChangeArrowheads="1"/>
          </p:cNvSpPr>
          <p:nvPr/>
        </p:nvSpPr>
        <p:spPr bwMode="auto">
          <a:xfrm>
            <a:off x="481968" y="1120957"/>
            <a:ext cx="13646728" cy="9912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1" i="0" u="none" strike="noStrike" cap="none" normalizeH="0" baseline="0">
                <a:ln>
                  <a:noFill/>
                </a:ln>
                <a:solidFill>
                  <a:srgbClr val="1F1F1F"/>
                </a:solidFill>
                <a:effectLst/>
                <a:latin typeface="Kanit Light" panose="020B0604020202020204" charset="-34"/>
              </a:rPr>
              <a:t>📄 Mall Customer Segmentation Veri Seti Hakkında</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a:ln>
                  <a:noFill/>
                </a:ln>
                <a:solidFill>
                  <a:srgbClr val="1F1F1F"/>
                </a:solidFill>
                <a:effectLst/>
                <a:latin typeface="Kanit Light" panose="020B0604020202020204" charset="-34"/>
              </a:rPr>
              <a:t>Bu çalışmada kullanacağımız veri seti, bir alışveriş merkezine gelen müşterilere ait demografik bilgileri ve harcama skorlarını içermektedir.</a:t>
            </a:r>
          </a:p>
        </p:txBody>
      </p:sp>
      <p:sp>
        <p:nvSpPr>
          <p:cNvPr id="7" name="Rectangle 3">
            <a:extLst>
              <a:ext uri="{FF2B5EF4-FFF2-40B4-BE49-F238E27FC236}">
                <a16:creationId xmlns:a16="http://schemas.microsoft.com/office/drawing/2014/main" id="{019D3E59-A865-6C52-6782-1348F598C446}"/>
              </a:ext>
            </a:extLst>
          </p:cNvPr>
          <p:cNvSpPr>
            <a:spLocks noChangeArrowheads="1"/>
          </p:cNvSpPr>
          <p:nvPr/>
        </p:nvSpPr>
        <p:spPr bwMode="auto">
          <a:xfrm>
            <a:off x="736301" y="4733866"/>
            <a:ext cx="7880684" cy="26532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1" i="0" u="none" strike="noStrike" cap="none" normalizeH="0" baseline="0">
                <a:ln>
                  <a:noFill/>
                </a:ln>
                <a:solidFill>
                  <a:srgbClr val="1F1F1F"/>
                </a:solidFill>
                <a:effectLst/>
                <a:latin typeface="Kanit Light" panose="020B0604020202020204" charset="-34"/>
              </a:rPr>
              <a:t>🌐 Veri Setinin Kaynağı</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a:ln>
                  <a:noFill/>
                </a:ln>
                <a:solidFill>
                  <a:srgbClr val="1F1F1F"/>
                </a:solidFill>
                <a:effectLst/>
                <a:latin typeface="Kanit Light" panose="020B0604020202020204" charset="-34"/>
              </a:rPr>
              <a:t>Veri seti, </a:t>
            </a:r>
            <a:r>
              <a:rPr kumimoji="0" lang="tr-TR" altLang="tr-TR" b="1" i="0" u="none" strike="noStrike" cap="none" normalizeH="0" baseline="0">
                <a:ln>
                  <a:noFill/>
                </a:ln>
                <a:solidFill>
                  <a:srgbClr val="1F1F1F"/>
                </a:solidFill>
                <a:effectLst/>
                <a:latin typeface="Kanit Light" panose="020B0604020202020204" charset="-34"/>
              </a:rPr>
              <a:t>Kaggle</a:t>
            </a:r>
            <a:r>
              <a:rPr kumimoji="0" lang="tr-TR" altLang="tr-TR" b="0" i="0" u="none" strike="noStrike" cap="none" normalizeH="0" baseline="0">
                <a:ln>
                  <a:noFill/>
                </a:ln>
                <a:solidFill>
                  <a:srgbClr val="1F1F1F"/>
                </a:solidFill>
                <a:effectLst/>
                <a:latin typeface="Kanit Light" panose="020B0604020202020204" charset="-34"/>
              </a:rPr>
              <a:t> üzerinden ücretsiz olarak paylaşılmıştır:</a:t>
            </a:r>
            <a:endParaRPr kumimoji="0" lang="tr-TR" altLang="tr-TR" b="0" i="0" u="none" strike="noStrike" cap="none" normalizeH="0" baseline="0">
              <a:ln>
                <a:noFill/>
              </a:ln>
              <a:solidFill>
                <a:schemeClr val="tx1"/>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a:ln>
                  <a:noFill/>
                </a:ln>
                <a:solidFill>
                  <a:srgbClr val="1F1F1F"/>
                </a:solidFill>
                <a:effectLst/>
                <a:latin typeface="Kanit Light" panose="020B0604020202020204" charset="-34"/>
              </a:rPr>
              <a:t>🔗 </a:t>
            </a:r>
            <a:r>
              <a:rPr kumimoji="0" lang="tr-TR" altLang="tr-TR" b="0" i="0" u="none" strike="noStrike" cap="none" normalizeH="0" baseline="0">
                <a:ln>
                  <a:noFill/>
                </a:ln>
                <a:solidFill>
                  <a:srgbClr val="1F1F1F"/>
                </a:solidFill>
                <a:effectLst/>
                <a:latin typeface="Kanit Light" panose="020B0604020202020204" charset="-34"/>
                <a:hlinkClick r:id="rId4"/>
              </a:rPr>
              <a:t>Mall Customer Segmentation Dataset – Kaggle</a:t>
            </a:r>
            <a:endParaRPr kumimoji="0" lang="tr-TR" altLang="tr-TR" b="0" i="0" u="none" strike="noStrike" cap="none" normalizeH="0" baseline="0">
              <a:ln>
                <a:noFill/>
              </a:ln>
              <a:solidFill>
                <a:srgbClr val="1F1F1F"/>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a:ln>
                <a:noFill/>
              </a:ln>
              <a:solidFill>
                <a:schemeClr val="tx1"/>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a:ln>
                <a:noFill/>
              </a:ln>
              <a:solidFill>
                <a:schemeClr val="tx1"/>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a:ln>
                  <a:noFill/>
                </a:ln>
                <a:solidFill>
                  <a:srgbClr val="1F1F1F"/>
                </a:solidFill>
                <a:effectLst/>
                <a:latin typeface="Kanit Light" panose="020B0604020202020204" charset="-34"/>
              </a:rPr>
              <a:t>📄 </a:t>
            </a:r>
            <a:r>
              <a:rPr kumimoji="0" lang="tr-TR" altLang="tr-TR" b="1" i="0" u="none" strike="noStrike" cap="none" normalizeH="0" baseline="0">
                <a:ln>
                  <a:noFill/>
                </a:ln>
                <a:solidFill>
                  <a:srgbClr val="1F1F1F"/>
                </a:solidFill>
                <a:effectLst/>
                <a:latin typeface="Kanit Light" panose="020B0604020202020204" charset="-34"/>
              </a:rPr>
              <a:t>Bu çalışma için veri seti önceden indirilmiş ve Google Drive'a yüklenmiştir.</a:t>
            </a:r>
            <a:br>
              <a:rPr kumimoji="0" lang="tr-TR" altLang="tr-TR" b="0" i="0" u="none" strike="noStrike" cap="none" normalizeH="0" baseline="0">
                <a:ln>
                  <a:noFill/>
                </a:ln>
                <a:solidFill>
                  <a:srgbClr val="1F1F1F"/>
                </a:solidFill>
                <a:effectLst/>
                <a:latin typeface="Kanit Light" panose="020B0604020202020204" charset="-34"/>
              </a:rPr>
            </a:br>
            <a:r>
              <a:rPr kumimoji="0" lang="tr-TR" altLang="tr-TR" b="0" i="0" u="none" strike="noStrike" cap="none" normalizeH="0" baseline="0">
                <a:ln>
                  <a:noFill/>
                </a:ln>
                <a:solidFill>
                  <a:srgbClr val="1F1F1F"/>
                </a:solidFill>
                <a:effectLst/>
                <a:latin typeface="Kanit Light" panose="020B0604020202020204" charset="-34"/>
              </a:rPr>
              <a:t>Dosya yolu aşağıdaki gibidir:</a:t>
            </a:r>
            <a:endParaRPr kumimoji="0" lang="tr-TR" altLang="tr-TR" b="0" i="0" u="none" strike="noStrike" cap="none" normalizeH="0" baseline="0">
              <a:ln>
                <a:noFill/>
              </a:ln>
              <a:solidFill>
                <a:schemeClr val="tx1"/>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a:ln>
                  <a:noFill/>
                </a:ln>
                <a:solidFill>
                  <a:srgbClr val="1F1F1F"/>
                </a:solidFill>
                <a:effectLst/>
                <a:latin typeface="Kanit Light" panose="020B0604020202020204" charset="-34"/>
              </a:rPr>
              <a:t>🔗 </a:t>
            </a:r>
            <a:r>
              <a:rPr kumimoji="0" lang="tr-TR" altLang="tr-TR" b="0" i="0" u="none" strike="noStrike" cap="none" normalizeH="0" baseline="0">
                <a:ln>
                  <a:noFill/>
                </a:ln>
                <a:solidFill>
                  <a:srgbClr val="1F1F1F"/>
                </a:solidFill>
                <a:effectLst/>
                <a:latin typeface="Kanit Light" panose="020B0604020202020204" charset="-34"/>
                <a:hlinkClick r:id="rId5"/>
              </a:rPr>
              <a:t>/content/drive/MyDrive/ColabNotebooks/mall_customers.csv</a:t>
            </a:r>
            <a:endParaRPr kumimoji="0" lang="tr-TR" altLang="tr-TR" b="0" i="0" u="none" strike="noStrike" cap="none" normalizeH="0" baseline="0">
              <a:ln>
                <a:noFill/>
              </a:ln>
              <a:solidFill>
                <a:schemeClr val="tx1"/>
              </a:solidFill>
              <a:effectLst/>
              <a:latin typeface="Kanit Light" panose="020B0604020202020204" charset="-34"/>
            </a:endParaRPr>
          </a:p>
        </p:txBody>
      </p:sp>
    </p:spTree>
    <p:extLst>
      <p:ext uri="{BB962C8B-B14F-4D97-AF65-F5344CB8AC3E}">
        <p14:creationId xmlns:p14="http://schemas.microsoft.com/office/powerpoint/2010/main" val="7353605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77A28-E476-277A-0391-AB5DEB1801DF}"/>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639ABA5C-964B-DB29-A106-C44338C0B832}"/>
              </a:ext>
            </a:extLst>
          </p:cNvPr>
          <p:cNvPicPr>
            <a:picLocks noChangeAspect="1"/>
          </p:cNvPicPr>
          <p:nvPr/>
        </p:nvPicPr>
        <p:blipFill>
          <a:blip r:embed="rId3"/>
          <a:stretch>
            <a:fillRect/>
          </a:stretch>
        </p:blipFill>
        <p:spPr>
          <a:xfrm>
            <a:off x="13525500" y="228600"/>
            <a:ext cx="876300" cy="540306"/>
          </a:xfrm>
          <a:prstGeom prst="rect">
            <a:avLst/>
          </a:prstGeom>
        </p:spPr>
      </p:pic>
      <p:sp>
        <p:nvSpPr>
          <p:cNvPr id="9" name="Rectangle 5">
            <a:extLst>
              <a:ext uri="{FF2B5EF4-FFF2-40B4-BE49-F238E27FC236}">
                <a16:creationId xmlns:a16="http://schemas.microsoft.com/office/drawing/2014/main" id="{76E734AA-9073-12CA-FC81-9489DB783963}"/>
              </a:ext>
            </a:extLst>
          </p:cNvPr>
          <p:cNvSpPr>
            <a:spLocks noChangeArrowheads="1"/>
          </p:cNvSpPr>
          <p:nvPr/>
        </p:nvSpPr>
        <p:spPr bwMode="auto">
          <a:xfrm>
            <a:off x="490117" y="1160463"/>
            <a:ext cx="11374254" cy="24070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000" b="1" i="0" u="none" strike="noStrike" cap="none" normalizeH="0" baseline="0">
                <a:ln>
                  <a:noFill/>
                </a:ln>
                <a:solidFill>
                  <a:srgbClr val="1F1F1F"/>
                </a:solidFill>
                <a:effectLst/>
                <a:latin typeface="Kanit Light" panose="020B0604020202020204" charset="-34"/>
              </a:rPr>
              <a:t>🔍 Bu Bölümde Neler Öğreneceğiz?</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a:ln>
                <a:noFill/>
              </a:ln>
              <a:solidFill>
                <a:srgbClr val="1F1F1F"/>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a:ln>
                  <a:noFill/>
                </a:ln>
                <a:solidFill>
                  <a:srgbClr val="1F1F1F"/>
                </a:solidFill>
                <a:effectLst/>
                <a:latin typeface="Kanit Light" panose="020B0604020202020204" charset="-34"/>
              </a:rPr>
              <a:t>✅ Gerçek dünya verisinin yapısını incelemeyi</a:t>
            </a:r>
            <a:br>
              <a:rPr kumimoji="0" lang="tr-TR" altLang="tr-TR" b="0" i="0" u="none" strike="noStrike" cap="none" normalizeH="0" baseline="0">
                <a:ln>
                  <a:noFill/>
                </a:ln>
                <a:solidFill>
                  <a:srgbClr val="1F1F1F"/>
                </a:solidFill>
                <a:effectLst/>
                <a:latin typeface="Kanit Light" panose="020B0604020202020204" charset="-34"/>
              </a:rPr>
            </a:br>
            <a:r>
              <a:rPr kumimoji="0" lang="tr-TR" altLang="tr-TR" b="0" i="0" u="none" strike="noStrike" cap="none" normalizeH="0" baseline="0">
                <a:ln>
                  <a:noFill/>
                </a:ln>
                <a:solidFill>
                  <a:srgbClr val="1F1F1F"/>
                </a:solidFill>
                <a:effectLst/>
                <a:latin typeface="Kanit Light" panose="020B0604020202020204" charset="-34"/>
              </a:rPr>
              <a:t>✅ Veri temizleme ve ön işlem adımlarını uygulamayı</a:t>
            </a:r>
            <a:br>
              <a:rPr kumimoji="0" lang="tr-TR" altLang="tr-TR" b="0" i="0" u="none" strike="noStrike" cap="none" normalizeH="0" baseline="0">
                <a:ln>
                  <a:noFill/>
                </a:ln>
                <a:solidFill>
                  <a:srgbClr val="1F1F1F"/>
                </a:solidFill>
                <a:effectLst/>
                <a:latin typeface="Kanit Light" panose="020B0604020202020204" charset="-34"/>
              </a:rPr>
            </a:br>
            <a:r>
              <a:rPr kumimoji="0" lang="tr-TR" altLang="tr-TR" b="0" i="0" u="none" strike="noStrike" cap="none" normalizeH="0" baseline="0">
                <a:ln>
                  <a:noFill/>
                </a:ln>
                <a:solidFill>
                  <a:srgbClr val="1F1F1F"/>
                </a:solidFill>
                <a:effectLst/>
                <a:latin typeface="Kanit Light" panose="020B0604020202020204" charset="-34"/>
              </a:rPr>
              <a:t>✅ Müşteri özelliklerine dayalı segmentler oluşturmayı</a:t>
            </a:r>
            <a:br>
              <a:rPr kumimoji="0" lang="tr-TR" altLang="tr-TR" b="0" i="0" u="none" strike="noStrike" cap="none" normalizeH="0" baseline="0">
                <a:ln>
                  <a:noFill/>
                </a:ln>
                <a:solidFill>
                  <a:srgbClr val="1F1F1F"/>
                </a:solidFill>
                <a:effectLst/>
                <a:latin typeface="Kanit Light" panose="020B0604020202020204" charset="-34"/>
              </a:rPr>
            </a:br>
            <a:r>
              <a:rPr kumimoji="0" lang="tr-TR" altLang="tr-TR" b="0" i="0" u="none" strike="noStrike" cap="none" normalizeH="0" baseline="0">
                <a:ln>
                  <a:noFill/>
                </a:ln>
                <a:solidFill>
                  <a:srgbClr val="1F1F1F"/>
                </a:solidFill>
                <a:effectLst/>
                <a:latin typeface="Kanit Light" panose="020B0604020202020204" charset="-34"/>
              </a:rPr>
              <a:t>✅ K-Means algoritması ile kümeleme modelini kurmayı</a:t>
            </a:r>
            <a:br>
              <a:rPr kumimoji="0" lang="tr-TR" altLang="tr-TR" b="0" i="0" u="none" strike="noStrike" cap="none" normalizeH="0" baseline="0">
                <a:ln>
                  <a:noFill/>
                </a:ln>
                <a:solidFill>
                  <a:srgbClr val="1F1F1F"/>
                </a:solidFill>
                <a:effectLst/>
                <a:latin typeface="Kanit Light" panose="020B0604020202020204" charset="-34"/>
              </a:rPr>
            </a:br>
            <a:r>
              <a:rPr kumimoji="0" lang="tr-TR" altLang="tr-TR" b="0" i="0" u="none" strike="noStrike" cap="none" normalizeH="0" baseline="0">
                <a:ln>
                  <a:noFill/>
                </a:ln>
                <a:solidFill>
                  <a:srgbClr val="1F1F1F"/>
                </a:solidFill>
                <a:effectLst/>
                <a:latin typeface="Kanit Light" panose="020B0604020202020204" charset="-34"/>
              </a:rPr>
              <a:t>✅ Kümeleme sonuçlarını yorumlamayı</a:t>
            </a:r>
            <a:br>
              <a:rPr kumimoji="0" lang="tr-TR" altLang="tr-TR" b="0" i="0" u="none" strike="noStrike" cap="none" normalizeH="0" baseline="0">
                <a:ln>
                  <a:noFill/>
                </a:ln>
                <a:solidFill>
                  <a:srgbClr val="1F1F1F"/>
                </a:solidFill>
                <a:effectLst/>
                <a:latin typeface="Kanit Light" panose="020B0604020202020204" charset="-34"/>
              </a:rPr>
            </a:br>
            <a:r>
              <a:rPr kumimoji="0" lang="tr-TR" altLang="tr-TR" b="0" i="0" u="none" strike="noStrike" cap="none" normalizeH="0" baseline="0">
                <a:ln>
                  <a:noFill/>
                </a:ln>
                <a:solidFill>
                  <a:srgbClr val="1F1F1F"/>
                </a:solidFill>
                <a:effectLst/>
                <a:latin typeface="Kanit Light" panose="020B0604020202020204" charset="-34"/>
              </a:rPr>
              <a:t>✅ Küme sayısını belirlemek için </a:t>
            </a:r>
            <a:r>
              <a:rPr kumimoji="0" lang="tr-TR" altLang="tr-TR" b="1" i="0" u="none" strike="noStrike" cap="none" normalizeH="0" baseline="0">
                <a:ln>
                  <a:noFill/>
                </a:ln>
                <a:solidFill>
                  <a:srgbClr val="1F1F1F"/>
                </a:solidFill>
                <a:effectLst/>
                <a:latin typeface="Kanit Light" panose="020B0604020202020204" charset="-34"/>
              </a:rPr>
              <a:t>Elbow Yöntemi</a:t>
            </a:r>
            <a:r>
              <a:rPr kumimoji="0" lang="tr-TR" altLang="tr-TR" b="0" i="0" u="none" strike="noStrike" cap="none" normalizeH="0" baseline="0">
                <a:ln>
                  <a:noFill/>
                </a:ln>
                <a:solidFill>
                  <a:srgbClr val="1F1F1F"/>
                </a:solidFill>
                <a:effectLst/>
                <a:latin typeface="Kanit Light" panose="020B0604020202020204" charset="-34"/>
              </a:rPr>
              <a:t> ve </a:t>
            </a:r>
            <a:r>
              <a:rPr kumimoji="0" lang="tr-TR" altLang="tr-TR" b="1" i="0" u="none" strike="noStrike" cap="none" normalizeH="0" baseline="0">
                <a:ln>
                  <a:noFill/>
                </a:ln>
                <a:solidFill>
                  <a:srgbClr val="1F1F1F"/>
                </a:solidFill>
                <a:effectLst/>
                <a:latin typeface="Kanit Light" panose="020B0604020202020204" charset="-34"/>
              </a:rPr>
              <a:t>Silhouette Skoru</a:t>
            </a:r>
            <a:r>
              <a:rPr kumimoji="0" lang="tr-TR" altLang="tr-TR" b="0" i="0" u="none" strike="noStrike" cap="none" normalizeH="0" baseline="0">
                <a:ln>
                  <a:noFill/>
                </a:ln>
                <a:solidFill>
                  <a:srgbClr val="1F1F1F"/>
                </a:solidFill>
                <a:effectLst/>
                <a:latin typeface="Kanit Light" panose="020B0604020202020204" charset="-34"/>
              </a:rPr>
              <a:t> kullanmayı öğreneceğiz.</a:t>
            </a:r>
            <a:endParaRPr kumimoji="0" lang="tr-TR" altLang="tr-TR" b="0" i="0" u="none" strike="noStrike" cap="none" normalizeH="0" baseline="0">
              <a:ln>
                <a:noFill/>
              </a:ln>
              <a:solidFill>
                <a:schemeClr val="tx1"/>
              </a:solidFill>
              <a:effectLst/>
              <a:latin typeface="Kanit Light" panose="020B0604020202020204" charset="-34"/>
            </a:endParaRPr>
          </a:p>
        </p:txBody>
      </p:sp>
      <p:sp>
        <p:nvSpPr>
          <p:cNvPr id="5" name="Text 0">
            <a:extLst>
              <a:ext uri="{FF2B5EF4-FFF2-40B4-BE49-F238E27FC236}">
                <a16:creationId xmlns:a16="http://schemas.microsoft.com/office/drawing/2014/main" id="{92169B68-DBFA-9697-34B1-837C0CD5AAC3}"/>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10" name="Metin kutusu 9">
            <a:extLst>
              <a:ext uri="{FF2B5EF4-FFF2-40B4-BE49-F238E27FC236}">
                <a16:creationId xmlns:a16="http://schemas.microsoft.com/office/drawing/2014/main" id="{1EE37F29-D559-6663-A715-5BDCC013E2CE}"/>
              </a:ext>
            </a:extLst>
          </p:cNvPr>
          <p:cNvSpPr txBox="1"/>
          <p:nvPr/>
        </p:nvSpPr>
        <p:spPr>
          <a:xfrm>
            <a:off x="609599" y="4114800"/>
            <a:ext cx="10163909" cy="1754326"/>
          </a:xfrm>
          <a:prstGeom prst="rect">
            <a:avLst/>
          </a:prstGeom>
          <a:noFill/>
        </p:spPr>
        <p:txBody>
          <a:bodyPr wrap="square">
            <a:spAutoFit/>
          </a:bodyPr>
          <a:lstStyle/>
          <a:p>
            <a:pPr algn="l">
              <a:buNone/>
            </a:pPr>
            <a:r>
              <a:rPr lang="tr-TR" b="1" i="0">
                <a:solidFill>
                  <a:srgbClr val="1F1F1F"/>
                </a:solidFill>
                <a:effectLst/>
                <a:latin typeface="Kanit Light" panose="020B0604020202020204" charset="-34"/>
              </a:rPr>
              <a:t>Çalışmanın Hedefi</a:t>
            </a:r>
          </a:p>
          <a:p>
            <a:pPr algn="l">
              <a:buNone/>
            </a:pPr>
            <a:endParaRPr lang="tr-TR" b="1" i="0">
              <a:solidFill>
                <a:srgbClr val="1F1F1F"/>
              </a:solidFill>
              <a:effectLst/>
              <a:latin typeface="Kanit Light" panose="020B0604020202020204" charset="-34"/>
            </a:endParaRPr>
          </a:p>
          <a:p>
            <a:pPr algn="l">
              <a:buNone/>
            </a:pPr>
            <a:r>
              <a:rPr lang="tr-TR" b="0" i="0">
                <a:solidFill>
                  <a:srgbClr val="1F1F1F"/>
                </a:solidFill>
                <a:effectLst/>
                <a:latin typeface="Kanit Light" panose="020B0604020202020204" charset="-34"/>
              </a:rPr>
              <a:t>Bu çalışma sonunda:</a:t>
            </a:r>
          </a:p>
          <a:p>
            <a:pPr algn="l"/>
            <a:r>
              <a:rPr lang="tr-TR" b="0" i="0">
                <a:solidFill>
                  <a:srgbClr val="1F1F1F"/>
                </a:solidFill>
                <a:effectLst/>
                <a:latin typeface="Kanit Light" panose="020B0604020202020204" charset="-34"/>
              </a:rPr>
              <a:t>✔️ Müşteri segmentasyonu sürecini baştan sona uygulayabileceksiniz.</a:t>
            </a:r>
            <a:br>
              <a:rPr lang="tr-TR" b="0" i="0">
                <a:solidFill>
                  <a:srgbClr val="1F1F1F"/>
                </a:solidFill>
                <a:effectLst/>
                <a:latin typeface="Kanit Light" panose="020B0604020202020204" charset="-34"/>
              </a:rPr>
            </a:br>
            <a:r>
              <a:rPr lang="tr-TR" b="0" i="0">
                <a:solidFill>
                  <a:srgbClr val="1F1F1F"/>
                </a:solidFill>
                <a:effectLst/>
                <a:latin typeface="Kanit Light" panose="020B0604020202020204" charset="-34"/>
              </a:rPr>
              <a:t>✔️ K-Means algoritmasını gerçek veri üzerinde uygulama deneyimi kazanacaksınız.</a:t>
            </a:r>
            <a:br>
              <a:rPr lang="tr-TR" b="0" i="0">
                <a:solidFill>
                  <a:srgbClr val="1F1F1F"/>
                </a:solidFill>
                <a:effectLst/>
                <a:latin typeface="Kanit Light" panose="020B0604020202020204" charset="-34"/>
              </a:rPr>
            </a:br>
            <a:r>
              <a:rPr lang="tr-TR" b="0" i="0">
                <a:solidFill>
                  <a:srgbClr val="1F1F1F"/>
                </a:solidFill>
                <a:effectLst/>
                <a:latin typeface="Kanit Light" panose="020B0604020202020204" charset="-34"/>
              </a:rPr>
              <a:t>✔️ Elde edilen segmentleri pazarlama stratejilerinde nasıl kullanabileceğinizi anlayacaksınız.</a:t>
            </a:r>
          </a:p>
        </p:txBody>
      </p:sp>
    </p:spTree>
    <p:extLst>
      <p:ext uri="{BB962C8B-B14F-4D97-AF65-F5344CB8AC3E}">
        <p14:creationId xmlns:p14="http://schemas.microsoft.com/office/powerpoint/2010/main" val="298411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F388E-AFA5-B407-CEAB-A0D5A97B50A1}"/>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675B7057-70D2-8BEF-123C-56673652C91E}"/>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AFB7A6B9-E214-A66D-5FE7-4CFC66018A77}"/>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3" name="Metin kutusu 2">
            <a:extLst>
              <a:ext uri="{FF2B5EF4-FFF2-40B4-BE49-F238E27FC236}">
                <a16:creationId xmlns:a16="http://schemas.microsoft.com/office/drawing/2014/main" id="{8B85C144-A4B3-7E36-EDA1-39A4FF21B1EF}"/>
              </a:ext>
            </a:extLst>
          </p:cNvPr>
          <p:cNvSpPr txBox="1"/>
          <p:nvPr/>
        </p:nvSpPr>
        <p:spPr>
          <a:xfrm>
            <a:off x="490117" y="1163488"/>
            <a:ext cx="7315200" cy="400110"/>
          </a:xfrm>
          <a:prstGeom prst="rect">
            <a:avLst/>
          </a:prstGeom>
          <a:noFill/>
        </p:spPr>
        <p:txBody>
          <a:bodyPr wrap="square">
            <a:spAutoFit/>
          </a:bodyPr>
          <a:lstStyle/>
          <a:p>
            <a:pPr algn="l"/>
            <a:r>
              <a:rPr lang="tr-TR" b="0" i="0">
                <a:solidFill>
                  <a:srgbClr val="1F1F1F"/>
                </a:solidFill>
                <a:effectLst/>
                <a:latin typeface="Kanit Light" panose="020B0604020202020204" charset="-34"/>
              </a:rPr>
              <a:t>1️⃣ </a:t>
            </a:r>
            <a:r>
              <a:rPr lang="tr-TR" sz="2000" b="0" i="0">
                <a:solidFill>
                  <a:srgbClr val="1F1F1F"/>
                </a:solidFill>
                <a:effectLst/>
                <a:latin typeface="Kanit Light" panose="020B0604020202020204" charset="-34"/>
              </a:rPr>
              <a:t>Gerekli Kütüphaneler</a:t>
            </a:r>
            <a:endParaRPr lang="tr-TR" b="0" i="0">
              <a:solidFill>
                <a:srgbClr val="1F1F1F"/>
              </a:solidFill>
              <a:effectLst/>
              <a:latin typeface="Kanit Light" panose="020B0604020202020204" charset="-34"/>
            </a:endParaRPr>
          </a:p>
        </p:txBody>
      </p:sp>
      <p:pic>
        <p:nvPicPr>
          <p:cNvPr id="7" name="Resim 6">
            <a:extLst>
              <a:ext uri="{FF2B5EF4-FFF2-40B4-BE49-F238E27FC236}">
                <a16:creationId xmlns:a16="http://schemas.microsoft.com/office/drawing/2014/main" id="{8258EEB0-8AFE-0972-EF05-9A73F6554E40}"/>
              </a:ext>
            </a:extLst>
          </p:cNvPr>
          <p:cNvPicPr>
            <a:picLocks noChangeAspect="1"/>
          </p:cNvPicPr>
          <p:nvPr/>
        </p:nvPicPr>
        <p:blipFill>
          <a:blip r:embed="rId4"/>
          <a:stretch>
            <a:fillRect/>
          </a:stretch>
        </p:blipFill>
        <p:spPr>
          <a:xfrm>
            <a:off x="490117" y="1772859"/>
            <a:ext cx="10379225" cy="4390293"/>
          </a:xfrm>
          <a:prstGeom prst="rect">
            <a:avLst/>
          </a:prstGeom>
        </p:spPr>
      </p:pic>
    </p:spTree>
    <p:extLst>
      <p:ext uri="{BB962C8B-B14F-4D97-AF65-F5344CB8AC3E}">
        <p14:creationId xmlns:p14="http://schemas.microsoft.com/office/powerpoint/2010/main" val="513917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48213"/>
          </a:xfrm>
          <a:prstGeom prst="rect">
            <a:avLst/>
          </a:prstGeom>
        </p:spPr>
      </p:pic>
      <p:sp>
        <p:nvSpPr>
          <p:cNvPr id="3" name="Text 0"/>
          <p:cNvSpPr/>
          <p:nvPr/>
        </p:nvSpPr>
        <p:spPr>
          <a:xfrm>
            <a:off x="531614" y="3265884"/>
            <a:ext cx="9005173" cy="474702"/>
          </a:xfrm>
          <a:prstGeom prst="rect">
            <a:avLst/>
          </a:prstGeom>
          <a:noFill/>
          <a:ln/>
        </p:spPr>
        <p:txBody>
          <a:bodyPr wrap="none" lIns="0" tIns="0" rIns="0" bIns="0" rtlCol="0" anchor="t"/>
          <a:lstStyle/>
          <a:p>
            <a:pPr marL="0" indent="0">
              <a:lnSpc>
                <a:spcPts val="3700"/>
              </a:lnSpc>
              <a:buNone/>
            </a:pPr>
            <a:r>
              <a:rPr lang="en-US" sz="2950" dirty="0">
                <a:solidFill>
                  <a:srgbClr val="272D45"/>
                </a:solidFill>
                <a:latin typeface="Kanit Light" pitchFamily="34" charset="0"/>
                <a:ea typeface="Kanit Light" pitchFamily="34" charset="-122"/>
                <a:cs typeface="Kanit Light" pitchFamily="34" charset="-120"/>
              </a:rPr>
              <a:t>E-Ticaret ve </a:t>
            </a:r>
            <a:r>
              <a:rPr lang="en-US" sz="2950" dirty="0" err="1">
                <a:solidFill>
                  <a:srgbClr val="272D45"/>
                </a:solidFill>
                <a:latin typeface="Kanit Light" pitchFamily="34" charset="0"/>
                <a:ea typeface="Kanit Light" pitchFamily="34" charset="-122"/>
                <a:cs typeface="Kanit Light" pitchFamily="34" charset="-120"/>
              </a:rPr>
              <a:t>Perakende</a:t>
            </a:r>
            <a:r>
              <a:rPr lang="en-US" sz="2950" dirty="0">
                <a:solidFill>
                  <a:srgbClr val="272D45"/>
                </a:solidFill>
                <a:latin typeface="Kanit Light" pitchFamily="34" charset="0"/>
                <a:ea typeface="Kanit Light" pitchFamily="34" charset="-122"/>
                <a:cs typeface="Kanit Light" pitchFamily="34" charset="-120"/>
              </a:rPr>
              <a:t> </a:t>
            </a:r>
            <a:r>
              <a:rPr lang="en-US" sz="2950" dirty="0" err="1">
                <a:solidFill>
                  <a:srgbClr val="272D45"/>
                </a:solidFill>
                <a:latin typeface="Kanit Light" pitchFamily="34" charset="0"/>
                <a:ea typeface="Kanit Light" pitchFamily="34" charset="-122"/>
                <a:cs typeface="Kanit Light" pitchFamily="34" charset="-120"/>
              </a:rPr>
              <a:t>Sektöründe</a:t>
            </a:r>
            <a:r>
              <a:rPr lang="en-US" sz="2950" dirty="0">
                <a:solidFill>
                  <a:srgbClr val="272D45"/>
                </a:solidFill>
                <a:latin typeface="Kanit Light" pitchFamily="34" charset="0"/>
                <a:ea typeface="Kanit Light" pitchFamily="34" charset="-122"/>
                <a:cs typeface="Kanit Light" pitchFamily="34" charset="-120"/>
              </a:rPr>
              <a:t> Makine Öğrenmesi</a:t>
            </a:r>
            <a:endParaRPr lang="en-US" sz="2950" dirty="0">
              <a:latin typeface="Kanit Light" panose="020B0604020202020204" charset="-34"/>
            </a:endParaRPr>
          </a:p>
        </p:txBody>
      </p:sp>
      <p:sp>
        <p:nvSpPr>
          <p:cNvPr id="4" name="Shape 1"/>
          <p:cNvSpPr/>
          <p:nvPr/>
        </p:nvSpPr>
        <p:spPr>
          <a:xfrm>
            <a:off x="531614" y="3968353"/>
            <a:ext cx="6707743" cy="1482447"/>
          </a:xfrm>
          <a:prstGeom prst="roundRect">
            <a:avLst>
              <a:gd name="adj" fmla="val 4304"/>
            </a:avLst>
          </a:prstGeom>
          <a:solidFill>
            <a:srgbClr val="DFECE9"/>
          </a:solidFill>
          <a:ln w="7620">
            <a:solidFill>
              <a:srgbClr val="C5D2CF"/>
            </a:solidFill>
            <a:prstDash val="solid"/>
          </a:ln>
        </p:spPr>
        <p:txBody>
          <a:bodyPr/>
          <a:lstStyle/>
          <a:p>
            <a:endParaRPr lang="tr-TR" sz="2400">
              <a:latin typeface="Kanit Light" panose="020B0604020202020204" charset="-34"/>
            </a:endParaRPr>
          </a:p>
        </p:txBody>
      </p:sp>
      <p:sp>
        <p:nvSpPr>
          <p:cNvPr id="5" name="Text 2"/>
          <p:cNvSpPr/>
          <p:nvPr/>
        </p:nvSpPr>
        <p:spPr>
          <a:xfrm>
            <a:off x="691039" y="4127778"/>
            <a:ext cx="1993344" cy="237292"/>
          </a:xfrm>
          <a:prstGeom prst="rect">
            <a:avLst/>
          </a:prstGeom>
          <a:noFill/>
          <a:ln/>
        </p:spPr>
        <p:txBody>
          <a:bodyPr wrap="none" lIns="0" tIns="0" rIns="0" bIns="0" rtlCol="0" anchor="t"/>
          <a:lstStyle/>
          <a:p>
            <a:pPr marL="0" indent="0">
              <a:lnSpc>
                <a:spcPts val="1850"/>
              </a:lnSpc>
              <a:buNone/>
            </a:pPr>
            <a:r>
              <a:rPr lang="en-US" dirty="0" err="1">
                <a:solidFill>
                  <a:srgbClr val="2C3249"/>
                </a:solidFill>
                <a:latin typeface="Kanit Light" pitchFamily="34" charset="0"/>
                <a:ea typeface="Kanit Light" pitchFamily="34" charset="-122"/>
                <a:cs typeface="Kanit Light" pitchFamily="34" charset="-120"/>
              </a:rPr>
              <a:t>Sektördeki</a:t>
            </a:r>
            <a:r>
              <a:rPr lang="en-US" dirty="0">
                <a:solidFill>
                  <a:srgbClr val="2C3249"/>
                </a:solidFill>
                <a:latin typeface="Kanit Light" pitchFamily="34" charset="0"/>
                <a:ea typeface="Kanit Light" pitchFamily="34" charset="-122"/>
                <a:cs typeface="Kanit Light" pitchFamily="34" charset="-120"/>
              </a:rPr>
              <a:t> Uygulamalar</a:t>
            </a:r>
            <a:endParaRPr lang="en-US" dirty="0">
              <a:latin typeface="Kanit Light" panose="020B0604020202020204" charset="-34"/>
            </a:endParaRPr>
          </a:p>
        </p:txBody>
      </p:sp>
      <p:sp>
        <p:nvSpPr>
          <p:cNvPr id="6" name="Text 3"/>
          <p:cNvSpPr/>
          <p:nvPr/>
        </p:nvSpPr>
        <p:spPr>
          <a:xfrm>
            <a:off x="691039" y="4456152"/>
            <a:ext cx="6388894" cy="243007"/>
          </a:xfrm>
          <a:prstGeom prst="rect">
            <a:avLst/>
          </a:prstGeom>
          <a:noFill/>
          <a:ln/>
        </p:spPr>
        <p:txBody>
          <a:bodyPr wrap="none" lIns="0" tIns="0" rIns="0" bIns="0" rtlCol="0" anchor="t"/>
          <a:lstStyle/>
          <a:p>
            <a:pPr marL="342900" indent="-342900">
              <a:lnSpc>
                <a:spcPts val="1900"/>
              </a:lnSpc>
              <a:buSzPct val="100000"/>
              <a:buChar char="•"/>
            </a:pPr>
            <a:r>
              <a:rPr lang="en-US" sz="1400">
                <a:solidFill>
                  <a:srgbClr val="2C3249"/>
                </a:solidFill>
                <a:latin typeface="Kanit Light" panose="020B0604020202020204" charset="-34"/>
                <a:ea typeface="Martel Sans" pitchFamily="34" charset="-122"/>
                <a:cs typeface="Kanit Light" panose="020B0604020202020204" charset="-34"/>
              </a:rPr>
              <a:t>Müşteri alışkanlıklarına dayalı ürün öneri sistemleri geliştirirler.</a:t>
            </a:r>
            <a:endParaRPr lang="en-US" sz="1400">
              <a:latin typeface="Kanit Light" panose="020B0604020202020204" charset="-34"/>
            </a:endParaRPr>
          </a:p>
        </p:txBody>
      </p:sp>
      <p:sp>
        <p:nvSpPr>
          <p:cNvPr id="7" name="Text 4"/>
          <p:cNvSpPr/>
          <p:nvPr/>
        </p:nvSpPr>
        <p:spPr>
          <a:xfrm>
            <a:off x="691039" y="4752261"/>
            <a:ext cx="6388894" cy="243007"/>
          </a:xfrm>
          <a:prstGeom prst="rect">
            <a:avLst/>
          </a:prstGeom>
          <a:noFill/>
          <a:ln/>
        </p:spPr>
        <p:txBody>
          <a:bodyPr wrap="none" lIns="0" tIns="0" rIns="0" bIns="0" rtlCol="0" anchor="t"/>
          <a:lstStyle/>
          <a:p>
            <a:pPr marL="342900" indent="-342900">
              <a:lnSpc>
                <a:spcPts val="1900"/>
              </a:lnSpc>
              <a:buSzPct val="100000"/>
              <a:buChar char="•"/>
            </a:pPr>
            <a:r>
              <a:rPr lang="en-US" sz="1400" dirty="0" err="1">
                <a:solidFill>
                  <a:srgbClr val="2C3249"/>
                </a:solidFill>
                <a:latin typeface="Kanit Light" panose="020B0604020202020204" charset="-34"/>
                <a:ea typeface="Martel Sans" pitchFamily="34" charset="-122"/>
                <a:cs typeface="Kanit Light" panose="020B0604020202020204" charset="-34"/>
              </a:rPr>
              <a:t>Fiyat</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optimizasyonu</a:t>
            </a:r>
            <a:r>
              <a:rPr lang="en-US" sz="1400" dirty="0">
                <a:solidFill>
                  <a:srgbClr val="2C3249"/>
                </a:solidFill>
                <a:latin typeface="Kanit Light" panose="020B0604020202020204" charset="-34"/>
                <a:ea typeface="Martel Sans" pitchFamily="34" charset="-122"/>
                <a:cs typeface="Kanit Light" panose="020B0604020202020204" charset="-34"/>
              </a:rPr>
              <a:t> ve </a:t>
            </a:r>
            <a:r>
              <a:rPr lang="en-US" sz="1400" dirty="0" err="1">
                <a:solidFill>
                  <a:srgbClr val="2C3249"/>
                </a:solidFill>
                <a:latin typeface="Kanit Light" panose="020B0604020202020204" charset="-34"/>
                <a:ea typeface="Martel Sans" pitchFamily="34" charset="-122"/>
                <a:cs typeface="Kanit Light" panose="020B0604020202020204" charset="-34"/>
              </a:rPr>
              <a:t>stok</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tahmini</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yaparak</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lojistik</a:t>
            </a:r>
            <a:r>
              <a:rPr lang="en-US" sz="1400" dirty="0">
                <a:solidFill>
                  <a:srgbClr val="2C3249"/>
                </a:solidFill>
                <a:latin typeface="Kanit Light" panose="020B0604020202020204" charset="-34"/>
                <a:ea typeface="Martel Sans" pitchFamily="34" charset="-122"/>
                <a:cs typeface="Kanit Light" panose="020B0604020202020204" charset="-34"/>
              </a:rPr>
              <a:t> süreçlerini </a:t>
            </a:r>
            <a:r>
              <a:rPr lang="en-US" sz="1400" dirty="0" err="1">
                <a:solidFill>
                  <a:srgbClr val="2C3249"/>
                </a:solidFill>
                <a:latin typeface="Kanit Light" panose="020B0604020202020204" charset="-34"/>
                <a:ea typeface="Martel Sans" pitchFamily="34" charset="-122"/>
                <a:cs typeface="Kanit Light" panose="020B0604020202020204" charset="-34"/>
              </a:rPr>
              <a:t>yönetirler</a:t>
            </a:r>
            <a:r>
              <a:rPr lang="en-US" sz="1400" dirty="0">
                <a:solidFill>
                  <a:srgbClr val="2C3249"/>
                </a:solidFill>
                <a:latin typeface="Kanit Light" panose="020B0604020202020204" charset="-34"/>
                <a:ea typeface="Martel Sans" pitchFamily="34" charset="-122"/>
                <a:cs typeface="Kanit Light" panose="020B0604020202020204" charset="-34"/>
              </a:rPr>
              <a:t>.</a:t>
            </a:r>
            <a:endParaRPr lang="en-US" sz="1400" dirty="0">
              <a:latin typeface="Kanit Light" panose="020B0604020202020204" charset="-34"/>
            </a:endParaRPr>
          </a:p>
        </p:txBody>
      </p:sp>
      <p:sp>
        <p:nvSpPr>
          <p:cNvPr id="8" name="Shape 5"/>
          <p:cNvSpPr/>
          <p:nvPr/>
        </p:nvSpPr>
        <p:spPr>
          <a:xfrm>
            <a:off x="7391162" y="3968353"/>
            <a:ext cx="7101452" cy="1482447"/>
          </a:xfrm>
          <a:prstGeom prst="roundRect">
            <a:avLst>
              <a:gd name="adj" fmla="val 4304"/>
            </a:avLst>
          </a:prstGeom>
          <a:solidFill>
            <a:srgbClr val="DFECE9"/>
          </a:solidFill>
          <a:ln w="7620">
            <a:solidFill>
              <a:srgbClr val="C5D2CF"/>
            </a:solidFill>
            <a:prstDash val="solid"/>
          </a:ln>
        </p:spPr>
        <p:txBody>
          <a:bodyPr/>
          <a:lstStyle/>
          <a:p>
            <a:endParaRPr lang="tr-TR" sz="2400">
              <a:latin typeface="Kanit Light" panose="020B0604020202020204" charset="-34"/>
            </a:endParaRPr>
          </a:p>
        </p:txBody>
      </p:sp>
      <p:sp>
        <p:nvSpPr>
          <p:cNvPr id="9" name="Text 6"/>
          <p:cNvSpPr/>
          <p:nvPr/>
        </p:nvSpPr>
        <p:spPr>
          <a:xfrm>
            <a:off x="7550587" y="4127778"/>
            <a:ext cx="1898809" cy="237292"/>
          </a:xfrm>
          <a:prstGeom prst="rect">
            <a:avLst/>
          </a:prstGeom>
          <a:noFill/>
          <a:ln/>
        </p:spPr>
        <p:txBody>
          <a:bodyPr wrap="none" lIns="0" tIns="0" rIns="0" bIns="0" rtlCol="0" anchor="t"/>
          <a:lstStyle/>
          <a:p>
            <a:pPr marL="0" indent="0">
              <a:lnSpc>
                <a:spcPts val="1850"/>
              </a:lnSpc>
              <a:buNone/>
            </a:pPr>
            <a:r>
              <a:rPr lang="en-US">
                <a:solidFill>
                  <a:srgbClr val="2C3249"/>
                </a:solidFill>
                <a:latin typeface="Kanit Light" pitchFamily="34" charset="0"/>
                <a:ea typeface="Kanit Light" pitchFamily="34" charset="-122"/>
                <a:cs typeface="Kanit Light" pitchFamily="34" charset="-120"/>
              </a:rPr>
              <a:t>Gerekli Yetkinlikler</a:t>
            </a:r>
            <a:endParaRPr lang="en-US">
              <a:latin typeface="Kanit Light" panose="020B0604020202020204" charset="-34"/>
            </a:endParaRPr>
          </a:p>
        </p:txBody>
      </p:sp>
      <p:sp>
        <p:nvSpPr>
          <p:cNvPr id="10" name="Text 7"/>
          <p:cNvSpPr/>
          <p:nvPr/>
        </p:nvSpPr>
        <p:spPr>
          <a:xfrm>
            <a:off x="7550587" y="4456152"/>
            <a:ext cx="6388894" cy="243007"/>
          </a:xfrm>
          <a:prstGeom prst="rect">
            <a:avLst/>
          </a:prstGeom>
          <a:noFill/>
          <a:ln/>
        </p:spPr>
        <p:txBody>
          <a:bodyPr wrap="none" lIns="0" tIns="0" rIns="0" bIns="0" rtlCol="0" anchor="t"/>
          <a:lstStyle/>
          <a:p>
            <a:pPr marL="342900" indent="-342900">
              <a:lnSpc>
                <a:spcPts val="1900"/>
              </a:lnSpc>
              <a:buSzPct val="100000"/>
              <a:buChar char="•"/>
            </a:pPr>
            <a:r>
              <a:rPr lang="en-US" sz="1400" b="1" dirty="0">
                <a:solidFill>
                  <a:srgbClr val="2C3249"/>
                </a:solidFill>
                <a:latin typeface="Kanit Light" panose="020B0604020202020204" charset="-34"/>
                <a:ea typeface="Martel Sans" pitchFamily="34" charset="-122"/>
                <a:cs typeface="Kanit Light" panose="020B0604020202020204" charset="-34"/>
              </a:rPr>
              <a:t>K-Ortalamalar Algoritması ile Kümeleme (</a:t>
            </a:r>
            <a:r>
              <a:rPr lang="en-US" sz="1400" b="1" dirty="0" err="1">
                <a:solidFill>
                  <a:srgbClr val="2C3249"/>
                </a:solidFill>
                <a:latin typeface="Kanit Light" panose="020B0604020202020204" charset="-34"/>
                <a:ea typeface="Martel Sans" pitchFamily="34" charset="-122"/>
                <a:cs typeface="Kanit Light" panose="020B0604020202020204" charset="-34"/>
              </a:rPr>
              <a:t>Bölüm</a:t>
            </a:r>
            <a:r>
              <a:rPr lang="en-US" sz="1400" b="1" dirty="0">
                <a:solidFill>
                  <a:srgbClr val="2C3249"/>
                </a:solidFill>
                <a:latin typeface="Kanit Light" panose="020B0604020202020204" charset="-34"/>
                <a:ea typeface="Martel Sans" pitchFamily="34" charset="-122"/>
                <a:cs typeface="Kanit Light" panose="020B0604020202020204" charset="-34"/>
              </a:rPr>
              <a:t> 5): </a:t>
            </a:r>
            <a:r>
              <a:rPr lang="en-US" sz="1400" dirty="0" err="1">
                <a:solidFill>
                  <a:srgbClr val="2C3249"/>
                </a:solidFill>
                <a:latin typeface="Kanit Light" panose="020B0604020202020204" charset="-34"/>
                <a:ea typeface="Martel Sans" pitchFamily="34" charset="-122"/>
                <a:cs typeface="Kanit Light" panose="020B0604020202020204" charset="-34"/>
              </a:rPr>
              <a:t>Müşteri</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segmentasyonu</a:t>
            </a:r>
            <a:endParaRPr lang="en-US" sz="1400" dirty="0">
              <a:latin typeface="Kanit Light" panose="020B0604020202020204" charset="-34"/>
            </a:endParaRPr>
          </a:p>
        </p:txBody>
      </p:sp>
      <p:sp>
        <p:nvSpPr>
          <p:cNvPr id="11" name="Text 8"/>
          <p:cNvSpPr/>
          <p:nvPr/>
        </p:nvSpPr>
        <p:spPr>
          <a:xfrm>
            <a:off x="7550587" y="4752261"/>
            <a:ext cx="6388894" cy="243007"/>
          </a:xfrm>
          <a:prstGeom prst="rect">
            <a:avLst/>
          </a:prstGeom>
          <a:noFill/>
          <a:ln/>
        </p:spPr>
        <p:txBody>
          <a:bodyPr wrap="none" lIns="0" tIns="0" rIns="0" bIns="0" rtlCol="0" anchor="t"/>
          <a:lstStyle/>
          <a:p>
            <a:pPr marL="342900" indent="-342900">
              <a:lnSpc>
                <a:spcPts val="1900"/>
              </a:lnSpc>
              <a:buSzPct val="100000"/>
              <a:buChar char="•"/>
            </a:pPr>
            <a:r>
              <a:rPr lang="en-US" sz="1400" b="1" dirty="0">
                <a:solidFill>
                  <a:srgbClr val="2C3249"/>
                </a:solidFill>
                <a:latin typeface="Kanit Light" panose="020B0604020202020204" charset="-34"/>
                <a:ea typeface="Martel Sans" pitchFamily="34" charset="-122"/>
                <a:cs typeface="Kanit Light" panose="020B0604020202020204" charset="-34"/>
              </a:rPr>
              <a:t>K-En Yakın Komşu Algoritması (</a:t>
            </a:r>
            <a:r>
              <a:rPr lang="en-US" sz="1400" b="1" dirty="0" err="1">
                <a:solidFill>
                  <a:srgbClr val="2C3249"/>
                </a:solidFill>
                <a:latin typeface="Kanit Light" panose="020B0604020202020204" charset="-34"/>
                <a:ea typeface="Martel Sans" pitchFamily="34" charset="-122"/>
                <a:cs typeface="Kanit Light" panose="020B0604020202020204" charset="-34"/>
              </a:rPr>
              <a:t>Bölüm</a:t>
            </a:r>
            <a:r>
              <a:rPr lang="en-US" sz="1400" b="1" dirty="0">
                <a:solidFill>
                  <a:srgbClr val="2C3249"/>
                </a:solidFill>
                <a:latin typeface="Kanit Light" panose="020B0604020202020204" charset="-34"/>
                <a:ea typeface="Martel Sans" pitchFamily="34" charset="-122"/>
                <a:cs typeface="Kanit Light" panose="020B0604020202020204" charset="-34"/>
              </a:rPr>
              <a:t> 7): </a:t>
            </a:r>
            <a:r>
              <a:rPr lang="en-US" sz="1400" dirty="0" err="1">
                <a:solidFill>
                  <a:srgbClr val="2C3249"/>
                </a:solidFill>
                <a:latin typeface="Kanit Light" panose="020B0604020202020204" charset="-34"/>
                <a:ea typeface="Martel Sans" pitchFamily="34" charset="-122"/>
                <a:cs typeface="Kanit Light" panose="020B0604020202020204" charset="-34"/>
              </a:rPr>
              <a:t>Öneri</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sistemleri</a:t>
            </a:r>
            <a:r>
              <a:rPr lang="en-US" sz="1400" dirty="0">
                <a:solidFill>
                  <a:srgbClr val="2C3249"/>
                </a:solidFill>
                <a:latin typeface="Kanit Light" panose="020B0604020202020204" charset="-34"/>
                <a:ea typeface="Martel Sans" pitchFamily="34" charset="-122"/>
                <a:cs typeface="Kanit Light" panose="020B0604020202020204" charset="-34"/>
              </a:rPr>
              <a:t> ve </a:t>
            </a:r>
            <a:r>
              <a:rPr lang="en-US" sz="1400" dirty="0" err="1">
                <a:solidFill>
                  <a:srgbClr val="2C3249"/>
                </a:solidFill>
                <a:latin typeface="Kanit Light" panose="020B0604020202020204" charset="-34"/>
                <a:ea typeface="Martel Sans" pitchFamily="34" charset="-122"/>
                <a:cs typeface="Kanit Light" panose="020B0604020202020204" charset="-34"/>
              </a:rPr>
              <a:t>pazar</a:t>
            </a:r>
            <a:r>
              <a:rPr lang="en-US" sz="1400" dirty="0">
                <a:solidFill>
                  <a:srgbClr val="2C3249"/>
                </a:solidFill>
                <a:latin typeface="Kanit Light" panose="020B0604020202020204" charset="-34"/>
                <a:ea typeface="Martel Sans" pitchFamily="34" charset="-122"/>
                <a:cs typeface="Kanit Light" panose="020B0604020202020204" charset="-34"/>
              </a:rPr>
              <a:t> analizi</a:t>
            </a:r>
            <a:endParaRPr lang="en-US" sz="1400" dirty="0">
              <a:latin typeface="Kanit Light" panose="020B0604020202020204" charset="-34"/>
            </a:endParaRPr>
          </a:p>
        </p:txBody>
      </p:sp>
      <p:sp>
        <p:nvSpPr>
          <p:cNvPr id="12" name="Text 9"/>
          <p:cNvSpPr/>
          <p:nvPr/>
        </p:nvSpPr>
        <p:spPr>
          <a:xfrm>
            <a:off x="7550587" y="5048369"/>
            <a:ext cx="6388894" cy="243007"/>
          </a:xfrm>
          <a:prstGeom prst="rect">
            <a:avLst/>
          </a:prstGeom>
          <a:noFill/>
          <a:ln/>
        </p:spPr>
        <p:txBody>
          <a:bodyPr wrap="none" lIns="0" tIns="0" rIns="0" bIns="0" rtlCol="0" anchor="t"/>
          <a:lstStyle/>
          <a:p>
            <a:pPr marL="342900" indent="-342900">
              <a:lnSpc>
                <a:spcPts val="1900"/>
              </a:lnSpc>
              <a:buSzPct val="100000"/>
              <a:buChar char="•"/>
            </a:pPr>
            <a:r>
              <a:rPr lang="en-US" sz="1400" b="1" dirty="0">
                <a:solidFill>
                  <a:srgbClr val="2C3249"/>
                </a:solidFill>
                <a:latin typeface="Kanit Light" panose="020B0604020202020204" charset="-34"/>
                <a:ea typeface="Martel Sans" pitchFamily="34" charset="-122"/>
                <a:cs typeface="Kanit Light" panose="020B0604020202020204" charset="-34"/>
              </a:rPr>
              <a:t>Python ile Veri Görselleştirme (</a:t>
            </a:r>
            <a:r>
              <a:rPr lang="en-US" sz="1400" b="1" dirty="0" err="1">
                <a:solidFill>
                  <a:srgbClr val="2C3249"/>
                </a:solidFill>
                <a:latin typeface="Kanit Light" panose="020B0604020202020204" charset="-34"/>
                <a:ea typeface="Martel Sans" pitchFamily="34" charset="-122"/>
                <a:cs typeface="Kanit Light" panose="020B0604020202020204" charset="-34"/>
              </a:rPr>
              <a:t>Bölüm</a:t>
            </a:r>
            <a:r>
              <a:rPr lang="en-US" sz="1400" b="1" dirty="0">
                <a:solidFill>
                  <a:srgbClr val="2C3249"/>
                </a:solidFill>
                <a:latin typeface="Kanit Light" panose="020B0604020202020204" charset="-34"/>
                <a:ea typeface="Martel Sans" pitchFamily="34" charset="-122"/>
                <a:cs typeface="Kanit Light" panose="020B0604020202020204" charset="-34"/>
              </a:rPr>
              <a:t> 3): </a:t>
            </a:r>
            <a:r>
              <a:rPr lang="en-US" sz="1400" dirty="0" err="1">
                <a:solidFill>
                  <a:srgbClr val="2C3249"/>
                </a:solidFill>
                <a:latin typeface="Kanit Light" panose="020B0604020202020204" charset="-34"/>
                <a:ea typeface="Martel Sans" pitchFamily="34" charset="-122"/>
                <a:cs typeface="Kanit Light" panose="020B0604020202020204" charset="-34"/>
              </a:rPr>
              <a:t>Satış</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trendlerini</a:t>
            </a:r>
            <a:r>
              <a:rPr lang="en-US" sz="1400" dirty="0">
                <a:solidFill>
                  <a:srgbClr val="2C3249"/>
                </a:solidFill>
                <a:latin typeface="Kanit Light" panose="020B0604020202020204" charset="-34"/>
                <a:ea typeface="Martel Sans" pitchFamily="34" charset="-122"/>
                <a:cs typeface="Kanit Light" panose="020B0604020202020204" charset="-34"/>
              </a:rPr>
              <a:t> analiz etme</a:t>
            </a:r>
            <a:endParaRPr lang="en-US" sz="1400" dirty="0">
              <a:latin typeface="Kanit Light" panose="020B0604020202020204" charset="-34"/>
            </a:endParaRPr>
          </a:p>
        </p:txBody>
      </p:sp>
      <p:sp>
        <p:nvSpPr>
          <p:cNvPr id="13" name="Shape 10"/>
          <p:cNvSpPr/>
          <p:nvPr/>
        </p:nvSpPr>
        <p:spPr>
          <a:xfrm>
            <a:off x="531614" y="5602605"/>
            <a:ext cx="6707743" cy="2464157"/>
          </a:xfrm>
          <a:prstGeom prst="roundRect">
            <a:avLst>
              <a:gd name="adj" fmla="val 2885"/>
            </a:avLst>
          </a:prstGeom>
          <a:solidFill>
            <a:srgbClr val="DFECE9"/>
          </a:solidFill>
          <a:ln w="7620">
            <a:solidFill>
              <a:srgbClr val="C5D2CF"/>
            </a:solidFill>
            <a:prstDash val="solid"/>
          </a:ln>
        </p:spPr>
        <p:txBody>
          <a:bodyPr/>
          <a:lstStyle/>
          <a:p>
            <a:endParaRPr lang="tr-TR" sz="2400">
              <a:latin typeface="Kanit Light" panose="020B0604020202020204" charset="-34"/>
            </a:endParaRPr>
          </a:p>
        </p:txBody>
      </p:sp>
      <p:sp>
        <p:nvSpPr>
          <p:cNvPr id="14" name="Text 11"/>
          <p:cNvSpPr/>
          <p:nvPr/>
        </p:nvSpPr>
        <p:spPr>
          <a:xfrm>
            <a:off x="691039" y="5762030"/>
            <a:ext cx="1898809" cy="237292"/>
          </a:xfrm>
          <a:prstGeom prst="rect">
            <a:avLst/>
          </a:prstGeom>
          <a:noFill/>
          <a:ln/>
        </p:spPr>
        <p:txBody>
          <a:bodyPr wrap="none" lIns="0" tIns="0" rIns="0" bIns="0" rtlCol="0" anchor="t"/>
          <a:lstStyle/>
          <a:p>
            <a:pPr marL="0" indent="0">
              <a:lnSpc>
                <a:spcPts val="1850"/>
              </a:lnSpc>
              <a:buNone/>
            </a:pPr>
            <a:r>
              <a:rPr lang="en-US" dirty="0">
                <a:solidFill>
                  <a:srgbClr val="2C3249"/>
                </a:solidFill>
                <a:latin typeface="Kanit Light" pitchFamily="34" charset="0"/>
                <a:ea typeface="Kanit Light" pitchFamily="34" charset="-122"/>
                <a:cs typeface="Kanit Light" pitchFamily="34" charset="-120"/>
              </a:rPr>
              <a:t>Kariyer Fırsatları</a:t>
            </a:r>
            <a:endParaRPr lang="en-US" dirty="0">
              <a:latin typeface="Kanit Light" panose="020B0604020202020204" charset="-34"/>
            </a:endParaRPr>
          </a:p>
        </p:txBody>
      </p:sp>
      <p:sp>
        <p:nvSpPr>
          <p:cNvPr id="15" name="Text 12"/>
          <p:cNvSpPr/>
          <p:nvPr/>
        </p:nvSpPr>
        <p:spPr>
          <a:xfrm>
            <a:off x="691039" y="6090404"/>
            <a:ext cx="6388894" cy="539116"/>
          </a:xfrm>
          <a:prstGeom prst="rect">
            <a:avLst/>
          </a:prstGeom>
          <a:noFill/>
          <a:ln/>
        </p:spPr>
        <p:txBody>
          <a:bodyPr wrap="none" lIns="0" tIns="0" rIns="0" bIns="0" rtlCol="0" anchor="t"/>
          <a:lstStyle/>
          <a:p>
            <a:pPr marL="342900" indent="-342900">
              <a:lnSpc>
                <a:spcPts val="1900"/>
              </a:lnSpc>
              <a:buSzPct val="100000"/>
              <a:buChar char="•"/>
            </a:pPr>
            <a:r>
              <a:rPr lang="en-US" sz="1400">
                <a:solidFill>
                  <a:srgbClr val="2C3249"/>
                </a:solidFill>
                <a:latin typeface="Kanit Light" panose="020B0604020202020204" charset="-34"/>
                <a:ea typeface="Martel Sans" pitchFamily="34" charset="-122"/>
                <a:cs typeface="Kanit Light" panose="020B0604020202020204" charset="-34"/>
              </a:rPr>
              <a:t>Öneri Sistemi Uzmanı </a:t>
            </a:r>
            <a:endParaRPr lang="tr-TR" sz="1400">
              <a:solidFill>
                <a:srgbClr val="2C3249"/>
              </a:solidFill>
              <a:latin typeface="Kanit Light" panose="020B0604020202020204" charset="-34"/>
              <a:ea typeface="Martel Sans" pitchFamily="34" charset="-122"/>
              <a:cs typeface="Kanit Light" panose="020B0604020202020204" charset="-34"/>
            </a:endParaRPr>
          </a:p>
          <a:p>
            <a:pPr>
              <a:lnSpc>
                <a:spcPts val="1900"/>
              </a:lnSpc>
              <a:buSzPct val="100000"/>
            </a:pPr>
            <a:r>
              <a:rPr lang="tr-TR" sz="1400" i="1">
                <a:solidFill>
                  <a:srgbClr val="2C3249"/>
                </a:solidFill>
                <a:latin typeface="Kanit Light" panose="020B0604020202020204" charset="-34"/>
                <a:ea typeface="Martel Sans" pitchFamily="34" charset="-122"/>
                <a:cs typeface="Kanit Light" panose="020B0604020202020204" charset="-34"/>
              </a:rPr>
              <a:t>	</a:t>
            </a:r>
            <a:r>
              <a:rPr lang="en-US" sz="1400" i="1">
                <a:solidFill>
                  <a:srgbClr val="2C3249"/>
                </a:solidFill>
                <a:latin typeface="Kanit Light" panose="020B0604020202020204" charset="-34"/>
                <a:ea typeface="Martel Sans" pitchFamily="34" charset="-122"/>
                <a:cs typeface="Kanit Light" panose="020B0604020202020204" charset="-34"/>
              </a:rPr>
              <a:t>→ Kullanıcılara kişiselleştirilmiş ürün önerileri yapma</a:t>
            </a:r>
            <a:endParaRPr lang="en-US" sz="1400">
              <a:latin typeface="Kanit Light" panose="020B0604020202020204" charset="-34"/>
            </a:endParaRPr>
          </a:p>
        </p:txBody>
      </p:sp>
      <p:sp>
        <p:nvSpPr>
          <p:cNvPr id="16" name="Text 13"/>
          <p:cNvSpPr/>
          <p:nvPr/>
        </p:nvSpPr>
        <p:spPr>
          <a:xfrm>
            <a:off x="691039" y="6713179"/>
            <a:ext cx="6388894" cy="243007"/>
          </a:xfrm>
          <a:prstGeom prst="rect">
            <a:avLst/>
          </a:prstGeom>
          <a:noFill/>
          <a:ln/>
        </p:spPr>
        <p:txBody>
          <a:bodyPr wrap="none" lIns="0" tIns="0" rIns="0" bIns="0" rtlCol="0" anchor="t"/>
          <a:lstStyle/>
          <a:p>
            <a:pPr marL="342900" indent="-342900">
              <a:lnSpc>
                <a:spcPts val="1900"/>
              </a:lnSpc>
              <a:buSzPct val="100000"/>
              <a:buChar char="•"/>
            </a:pPr>
            <a:r>
              <a:rPr lang="en-US" sz="1400" dirty="0" err="1">
                <a:solidFill>
                  <a:srgbClr val="2C3249"/>
                </a:solidFill>
                <a:latin typeface="Kanit Light" panose="020B0604020202020204" charset="-34"/>
                <a:ea typeface="Martel Sans" pitchFamily="34" charset="-122"/>
                <a:cs typeface="Kanit Light" panose="020B0604020202020204" charset="-34"/>
              </a:rPr>
              <a:t>Talep</a:t>
            </a:r>
            <a:r>
              <a:rPr lang="en-US" sz="1400" dirty="0">
                <a:solidFill>
                  <a:srgbClr val="2C3249"/>
                </a:solidFill>
                <a:latin typeface="Kanit Light" panose="020B0604020202020204" charset="-34"/>
                <a:ea typeface="Martel Sans" pitchFamily="34" charset="-122"/>
                <a:cs typeface="Kanit Light" panose="020B0604020202020204" charset="-34"/>
              </a:rPr>
              <a:t> Tahmin </a:t>
            </a:r>
            <a:r>
              <a:rPr lang="en-US" sz="1400" dirty="0" err="1">
                <a:solidFill>
                  <a:srgbClr val="2C3249"/>
                </a:solidFill>
                <a:latin typeface="Kanit Light" panose="020B0604020202020204" charset="-34"/>
                <a:ea typeface="Martel Sans" pitchFamily="34" charset="-122"/>
                <a:cs typeface="Kanit Light" panose="020B0604020202020204" charset="-34"/>
              </a:rPr>
              <a:t>Analisti</a:t>
            </a:r>
            <a:r>
              <a:rPr lang="en-US" sz="1400" dirty="0">
                <a:solidFill>
                  <a:srgbClr val="2C3249"/>
                </a:solidFill>
                <a:latin typeface="Kanit Light" panose="020B0604020202020204" charset="-34"/>
                <a:ea typeface="Martel Sans" pitchFamily="34" charset="-122"/>
                <a:cs typeface="Kanit Light" panose="020B0604020202020204" charset="-34"/>
              </a:rPr>
              <a:t> </a:t>
            </a:r>
            <a:endParaRPr lang="tr-TR" sz="1400" dirty="0">
              <a:solidFill>
                <a:srgbClr val="2C3249"/>
              </a:solidFill>
              <a:latin typeface="Kanit Light" panose="020B0604020202020204" charset="-34"/>
              <a:ea typeface="Martel Sans" pitchFamily="34" charset="-122"/>
              <a:cs typeface="Kanit Light" panose="020B0604020202020204" charset="-34"/>
            </a:endParaRPr>
          </a:p>
          <a:p>
            <a:pPr lvl="1">
              <a:lnSpc>
                <a:spcPts val="1900"/>
              </a:lnSpc>
              <a:buSzPct val="100000"/>
            </a:pPr>
            <a:r>
              <a:rPr lang="tr-TR"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a:solidFill>
                  <a:srgbClr val="2C3249"/>
                </a:solidFill>
                <a:latin typeface="Kanit Light" panose="020B0604020202020204" charset="-34"/>
                <a:ea typeface="Martel Sans" pitchFamily="34" charset="-122"/>
                <a:cs typeface="Kanit Light" panose="020B0604020202020204" charset="-34"/>
              </a:rPr>
              <a:t>→ Stok ve </a:t>
            </a:r>
            <a:r>
              <a:rPr lang="en-US" sz="1400" i="1" dirty="0" err="1">
                <a:solidFill>
                  <a:srgbClr val="2C3249"/>
                </a:solidFill>
                <a:latin typeface="Kanit Light" panose="020B0604020202020204" charset="-34"/>
                <a:ea typeface="Martel Sans" pitchFamily="34" charset="-122"/>
                <a:cs typeface="Kanit Light" panose="020B0604020202020204" charset="-34"/>
              </a:rPr>
              <a:t>tedarik</a:t>
            </a:r>
            <a:r>
              <a:rPr lang="en-US" sz="1400" i="1" dirty="0">
                <a:solidFill>
                  <a:srgbClr val="2C3249"/>
                </a:solidFill>
                <a:latin typeface="Kanit Light" panose="020B0604020202020204" charset="-34"/>
                <a:ea typeface="Martel Sans" pitchFamily="34" charset="-122"/>
                <a:cs typeface="Kanit Light" panose="020B0604020202020204" charset="-34"/>
              </a:rPr>
              <a:t> süreçlerini optimize etme</a:t>
            </a:r>
            <a:endParaRPr lang="en-US" sz="1400" dirty="0">
              <a:latin typeface="Kanit Light" panose="020B0604020202020204" charset="-34"/>
            </a:endParaRPr>
          </a:p>
        </p:txBody>
      </p:sp>
      <p:sp>
        <p:nvSpPr>
          <p:cNvPr id="17" name="Shape 14"/>
          <p:cNvSpPr/>
          <p:nvPr/>
        </p:nvSpPr>
        <p:spPr>
          <a:xfrm>
            <a:off x="7391162" y="5602605"/>
            <a:ext cx="7101452" cy="2464157"/>
          </a:xfrm>
          <a:prstGeom prst="roundRect">
            <a:avLst>
              <a:gd name="adj" fmla="val 2885"/>
            </a:avLst>
          </a:prstGeom>
          <a:solidFill>
            <a:srgbClr val="DFECE9"/>
          </a:solidFill>
          <a:ln w="7620">
            <a:solidFill>
              <a:srgbClr val="C5D2CF"/>
            </a:solidFill>
            <a:prstDash val="solid"/>
          </a:ln>
        </p:spPr>
        <p:txBody>
          <a:bodyPr/>
          <a:lstStyle/>
          <a:p>
            <a:endParaRPr lang="tr-TR" sz="2400">
              <a:latin typeface="Kanit Light" panose="020B0604020202020204" charset="-34"/>
            </a:endParaRPr>
          </a:p>
        </p:txBody>
      </p:sp>
      <p:sp>
        <p:nvSpPr>
          <p:cNvPr id="18" name="Text 15"/>
          <p:cNvSpPr/>
          <p:nvPr/>
        </p:nvSpPr>
        <p:spPr>
          <a:xfrm>
            <a:off x="7550587" y="5762030"/>
            <a:ext cx="1898809" cy="237292"/>
          </a:xfrm>
          <a:prstGeom prst="rect">
            <a:avLst/>
          </a:prstGeom>
          <a:noFill/>
          <a:ln/>
        </p:spPr>
        <p:txBody>
          <a:bodyPr wrap="none" lIns="0" tIns="0" rIns="0" bIns="0" rtlCol="0" anchor="t"/>
          <a:lstStyle/>
          <a:p>
            <a:pPr marL="0" indent="0">
              <a:lnSpc>
                <a:spcPts val="1850"/>
              </a:lnSpc>
              <a:buNone/>
            </a:pPr>
            <a:r>
              <a:rPr lang="en-US">
                <a:solidFill>
                  <a:srgbClr val="2C3249"/>
                </a:solidFill>
                <a:latin typeface="Kanit Light" pitchFamily="34" charset="0"/>
                <a:ea typeface="Kanit Light" pitchFamily="34" charset="-122"/>
                <a:cs typeface="Kanit Light" pitchFamily="34" charset="-120"/>
              </a:rPr>
              <a:t>Potansiyel İşverenler</a:t>
            </a:r>
            <a:endParaRPr lang="en-US">
              <a:latin typeface="Kanit Light" panose="020B0604020202020204" charset="-34"/>
            </a:endParaRPr>
          </a:p>
        </p:txBody>
      </p:sp>
      <p:sp>
        <p:nvSpPr>
          <p:cNvPr id="19" name="Text 16"/>
          <p:cNvSpPr/>
          <p:nvPr/>
        </p:nvSpPr>
        <p:spPr>
          <a:xfrm>
            <a:off x="7550587" y="6090404"/>
            <a:ext cx="6388894" cy="486013"/>
          </a:xfrm>
          <a:prstGeom prst="rect">
            <a:avLst/>
          </a:prstGeom>
          <a:noFill/>
          <a:ln/>
        </p:spPr>
        <p:txBody>
          <a:bodyPr wrap="square" lIns="0" tIns="0" rIns="0" bIns="0" rtlCol="0" anchor="t"/>
          <a:lstStyle/>
          <a:p>
            <a:pPr marL="342900" indent="-342900">
              <a:lnSpc>
                <a:spcPts val="1900"/>
              </a:lnSpc>
              <a:buSzPct val="100000"/>
              <a:buChar char="•"/>
            </a:pPr>
            <a:r>
              <a:rPr lang="en-US" sz="1400" dirty="0" err="1">
                <a:solidFill>
                  <a:srgbClr val="2C3249"/>
                </a:solidFill>
                <a:latin typeface="Kanit Light" panose="020B0604020202020204" charset="-34"/>
                <a:ea typeface="Martel Sans" pitchFamily="34" charset="-122"/>
                <a:cs typeface="Kanit Light" panose="020B0604020202020204" charset="-34"/>
              </a:rPr>
              <a:t>Trendyol</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Hepsiburada</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Getir</a:t>
            </a:r>
            <a:r>
              <a:rPr lang="en-US" sz="1400" dirty="0">
                <a:solidFill>
                  <a:srgbClr val="2C3249"/>
                </a:solidFill>
                <a:latin typeface="Kanit Light" panose="020B0604020202020204" charset="-34"/>
                <a:ea typeface="Martel Sans" pitchFamily="34" charset="-122"/>
                <a:cs typeface="Kanit Light" panose="020B0604020202020204" charset="-34"/>
              </a:rPr>
              <a:t>, n11, </a:t>
            </a:r>
            <a:r>
              <a:rPr lang="en-US" sz="1400" dirty="0" err="1">
                <a:solidFill>
                  <a:srgbClr val="2C3249"/>
                </a:solidFill>
                <a:latin typeface="Kanit Light" panose="020B0604020202020204" charset="-34"/>
                <a:ea typeface="Martel Sans" pitchFamily="34" charset="-122"/>
                <a:cs typeface="Kanit Light" panose="020B0604020202020204" charset="-34"/>
              </a:rPr>
              <a:t>Çiçeksepeti</a:t>
            </a:r>
            <a:r>
              <a:rPr lang="en-US" sz="1400" dirty="0">
                <a:solidFill>
                  <a:srgbClr val="2C3249"/>
                </a:solidFill>
                <a:latin typeface="Kanit Light" panose="020B0604020202020204" charset="-34"/>
                <a:ea typeface="Martel Sans" pitchFamily="34" charset="-122"/>
                <a:cs typeface="Kanit Light" panose="020B0604020202020204" charset="-34"/>
              </a:rPr>
              <a:t> </a:t>
            </a:r>
            <a:endParaRPr lang="tr-TR" sz="1400" dirty="0">
              <a:solidFill>
                <a:srgbClr val="2C3249"/>
              </a:solidFill>
              <a:latin typeface="Kanit Light" panose="020B0604020202020204" charset="-34"/>
              <a:ea typeface="Martel Sans" pitchFamily="34" charset="-122"/>
              <a:cs typeface="Kanit Light" panose="020B0604020202020204" charset="-34"/>
            </a:endParaRPr>
          </a:p>
          <a:p>
            <a:pPr lvl="1">
              <a:lnSpc>
                <a:spcPts val="1900"/>
              </a:lnSpc>
              <a:buSzPct val="100000"/>
            </a:pPr>
            <a:r>
              <a:rPr lang="tr-TR"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err="1">
                <a:solidFill>
                  <a:srgbClr val="2C3249"/>
                </a:solidFill>
                <a:latin typeface="Kanit Light" panose="020B0604020202020204" charset="-34"/>
                <a:ea typeface="Martel Sans" pitchFamily="34" charset="-122"/>
                <a:cs typeface="Kanit Light" panose="020B0604020202020204" charset="-34"/>
              </a:rPr>
              <a:t>Müşteri</a:t>
            </a:r>
            <a:r>
              <a:rPr lang="en-US"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err="1">
                <a:solidFill>
                  <a:srgbClr val="2C3249"/>
                </a:solidFill>
                <a:latin typeface="Kanit Light" panose="020B0604020202020204" charset="-34"/>
                <a:ea typeface="Martel Sans" pitchFamily="34" charset="-122"/>
                <a:cs typeface="Kanit Light" panose="020B0604020202020204" charset="-34"/>
              </a:rPr>
              <a:t>davranış</a:t>
            </a:r>
            <a:r>
              <a:rPr lang="en-US" sz="1400" i="1" dirty="0">
                <a:solidFill>
                  <a:srgbClr val="2C3249"/>
                </a:solidFill>
                <a:latin typeface="Kanit Light" panose="020B0604020202020204" charset="-34"/>
                <a:ea typeface="Martel Sans" pitchFamily="34" charset="-122"/>
                <a:cs typeface="Kanit Light" panose="020B0604020202020204" charset="-34"/>
              </a:rPr>
              <a:t> analizi ve </a:t>
            </a:r>
            <a:r>
              <a:rPr lang="en-US" sz="1400" i="1" dirty="0" err="1">
                <a:solidFill>
                  <a:srgbClr val="2C3249"/>
                </a:solidFill>
                <a:latin typeface="Kanit Light" panose="020B0604020202020204" charset="-34"/>
                <a:ea typeface="Martel Sans" pitchFamily="34" charset="-122"/>
                <a:cs typeface="Kanit Light" panose="020B0604020202020204" charset="-34"/>
              </a:rPr>
              <a:t>ürün</a:t>
            </a:r>
            <a:r>
              <a:rPr lang="en-US"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err="1">
                <a:solidFill>
                  <a:srgbClr val="2C3249"/>
                </a:solidFill>
                <a:latin typeface="Kanit Light" panose="020B0604020202020204" charset="-34"/>
                <a:ea typeface="Martel Sans" pitchFamily="34" charset="-122"/>
                <a:cs typeface="Kanit Light" panose="020B0604020202020204" charset="-34"/>
              </a:rPr>
              <a:t>önerileri</a:t>
            </a:r>
            <a:endParaRPr lang="en-US" sz="1400" dirty="0">
              <a:latin typeface="Kanit Light" panose="020B0604020202020204" charset="-34"/>
            </a:endParaRPr>
          </a:p>
        </p:txBody>
      </p:sp>
      <p:sp>
        <p:nvSpPr>
          <p:cNvPr id="20" name="Text 17"/>
          <p:cNvSpPr/>
          <p:nvPr/>
        </p:nvSpPr>
        <p:spPr>
          <a:xfrm>
            <a:off x="7594427" y="6678870"/>
            <a:ext cx="6854345" cy="486013"/>
          </a:xfrm>
          <a:prstGeom prst="rect">
            <a:avLst/>
          </a:prstGeom>
          <a:noFill/>
          <a:ln/>
        </p:spPr>
        <p:txBody>
          <a:bodyPr wrap="square" lIns="0" tIns="0" rIns="0" bIns="0" rtlCol="0" anchor="t"/>
          <a:lstStyle/>
          <a:p>
            <a:pPr marL="342900" indent="-342900">
              <a:lnSpc>
                <a:spcPts val="1900"/>
              </a:lnSpc>
              <a:buSzPct val="100000"/>
              <a:buChar char="•"/>
            </a:pPr>
            <a:r>
              <a:rPr lang="en-US" sz="1400">
                <a:solidFill>
                  <a:srgbClr val="2C3249"/>
                </a:solidFill>
                <a:latin typeface="Kanit Light" panose="020B0604020202020204" charset="-34"/>
                <a:ea typeface="Martel Sans" pitchFamily="34" charset="-122"/>
                <a:cs typeface="Kanit Light" panose="020B0604020202020204" charset="-34"/>
              </a:rPr>
              <a:t>Amazon, Alibaba, Shopify, eBay </a:t>
            </a:r>
            <a:endParaRPr lang="tr-TR" sz="1400">
              <a:solidFill>
                <a:srgbClr val="2C3249"/>
              </a:solidFill>
              <a:latin typeface="Kanit Light" panose="020B0604020202020204" charset="-34"/>
              <a:ea typeface="Martel Sans" pitchFamily="34" charset="-122"/>
              <a:cs typeface="Kanit Light" panose="020B0604020202020204" charset="-34"/>
            </a:endParaRPr>
          </a:p>
          <a:p>
            <a:pPr>
              <a:lnSpc>
                <a:spcPts val="1900"/>
              </a:lnSpc>
              <a:buSzPct val="100000"/>
            </a:pPr>
            <a:r>
              <a:rPr lang="tr-TR" sz="1400" i="1">
                <a:solidFill>
                  <a:srgbClr val="2C3249"/>
                </a:solidFill>
                <a:latin typeface="Kanit Light" panose="020B0604020202020204" charset="-34"/>
                <a:ea typeface="Martel Sans" pitchFamily="34" charset="-122"/>
                <a:cs typeface="Kanit Light" panose="020B0604020202020204" charset="-34"/>
              </a:rPr>
              <a:t>	</a:t>
            </a:r>
            <a:r>
              <a:rPr lang="en-US" sz="1400" i="1">
                <a:solidFill>
                  <a:srgbClr val="2C3249"/>
                </a:solidFill>
                <a:latin typeface="Kanit Light" panose="020B0604020202020204" charset="-34"/>
                <a:ea typeface="Martel Sans" pitchFamily="34" charset="-122"/>
                <a:cs typeface="Kanit Light" panose="020B0604020202020204" charset="-34"/>
              </a:rPr>
              <a:t>→ Kullanıcı alışkanlıklarına dayalı kişiselleştirilmiş öneri sistemleri</a:t>
            </a:r>
            <a:endParaRPr lang="en-US" sz="1400">
              <a:latin typeface="Kanit Light" panose="020B0604020202020204" charset="-34"/>
            </a:endParaRPr>
          </a:p>
        </p:txBody>
      </p:sp>
      <p:sp>
        <p:nvSpPr>
          <p:cNvPr id="21" name="Text 18"/>
          <p:cNvSpPr/>
          <p:nvPr/>
        </p:nvSpPr>
        <p:spPr>
          <a:xfrm>
            <a:off x="7550587" y="7267337"/>
            <a:ext cx="6942027" cy="645438"/>
          </a:xfrm>
          <a:prstGeom prst="rect">
            <a:avLst/>
          </a:prstGeom>
          <a:noFill/>
          <a:ln/>
        </p:spPr>
        <p:txBody>
          <a:bodyPr wrap="square" lIns="0" tIns="0" rIns="0" bIns="0" rtlCol="0" anchor="t"/>
          <a:lstStyle/>
          <a:p>
            <a:pPr marL="342900" indent="-342900">
              <a:lnSpc>
                <a:spcPts val="1900"/>
              </a:lnSpc>
              <a:buSzPct val="100000"/>
              <a:buChar char="•"/>
            </a:pPr>
            <a:r>
              <a:rPr lang="en-US" sz="1400" dirty="0">
                <a:solidFill>
                  <a:srgbClr val="2C3249"/>
                </a:solidFill>
                <a:latin typeface="Kanit Light" panose="020B0604020202020204" charset="-34"/>
                <a:ea typeface="Martel Sans" pitchFamily="34" charset="-122"/>
                <a:cs typeface="Kanit Light" panose="020B0604020202020204" charset="-34"/>
              </a:rPr>
              <a:t>Product Recommendation Engineer (Netflix, YouTube, Spotify) </a:t>
            </a:r>
            <a:endParaRPr lang="tr-TR" sz="1400" dirty="0">
              <a:solidFill>
                <a:srgbClr val="2C3249"/>
              </a:solidFill>
              <a:latin typeface="Kanit Light" panose="020B0604020202020204" charset="-34"/>
              <a:ea typeface="Martel Sans" pitchFamily="34" charset="-122"/>
              <a:cs typeface="Kanit Light" panose="020B0604020202020204" charset="-34"/>
            </a:endParaRPr>
          </a:p>
          <a:p>
            <a:pPr lvl="1">
              <a:lnSpc>
                <a:spcPts val="1900"/>
              </a:lnSpc>
              <a:buSzPct val="100000"/>
            </a:pPr>
            <a:r>
              <a:rPr lang="tr-TR"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err="1">
                <a:solidFill>
                  <a:srgbClr val="2C3249"/>
                </a:solidFill>
                <a:latin typeface="Kanit Light" panose="020B0604020202020204" charset="-34"/>
                <a:ea typeface="Martel Sans" pitchFamily="34" charset="-122"/>
                <a:cs typeface="Kanit Light" panose="020B0604020202020204" charset="-34"/>
              </a:rPr>
              <a:t>Kullanıcıların</a:t>
            </a:r>
            <a:r>
              <a:rPr lang="en-US"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err="1">
                <a:solidFill>
                  <a:srgbClr val="2C3249"/>
                </a:solidFill>
                <a:latin typeface="Kanit Light" panose="020B0604020202020204" charset="-34"/>
                <a:ea typeface="Martel Sans" pitchFamily="34" charset="-122"/>
                <a:cs typeface="Kanit Light" panose="020B0604020202020204" charset="-34"/>
              </a:rPr>
              <a:t>izleme</a:t>
            </a:r>
            <a:r>
              <a:rPr lang="en-US" sz="1400" i="1" dirty="0">
                <a:solidFill>
                  <a:srgbClr val="2C3249"/>
                </a:solidFill>
                <a:latin typeface="Kanit Light" panose="020B0604020202020204" charset="-34"/>
                <a:ea typeface="Martel Sans" pitchFamily="34" charset="-122"/>
                <a:cs typeface="Kanit Light" panose="020B0604020202020204" charset="-34"/>
              </a:rPr>
              <a:t> ve </a:t>
            </a:r>
            <a:r>
              <a:rPr lang="en-US" sz="1400" i="1" dirty="0" err="1">
                <a:solidFill>
                  <a:srgbClr val="2C3249"/>
                </a:solidFill>
                <a:latin typeface="Kanit Light" panose="020B0604020202020204" charset="-34"/>
                <a:ea typeface="Martel Sans" pitchFamily="34" charset="-122"/>
                <a:cs typeface="Kanit Light" panose="020B0604020202020204" charset="-34"/>
              </a:rPr>
              <a:t>dinleme</a:t>
            </a:r>
            <a:r>
              <a:rPr lang="en-US"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err="1">
                <a:solidFill>
                  <a:srgbClr val="2C3249"/>
                </a:solidFill>
                <a:latin typeface="Kanit Light" panose="020B0604020202020204" charset="-34"/>
                <a:ea typeface="Martel Sans" pitchFamily="34" charset="-122"/>
                <a:cs typeface="Kanit Light" panose="020B0604020202020204" charset="-34"/>
              </a:rPr>
              <a:t>alışkanlıklarını</a:t>
            </a:r>
            <a:r>
              <a:rPr lang="en-US" sz="1400" i="1" dirty="0">
                <a:solidFill>
                  <a:srgbClr val="2C3249"/>
                </a:solidFill>
                <a:latin typeface="Kanit Light" panose="020B0604020202020204" charset="-34"/>
                <a:ea typeface="Martel Sans" pitchFamily="34" charset="-122"/>
                <a:cs typeface="Kanit Light" panose="020B0604020202020204" charset="-34"/>
              </a:rPr>
              <a:t> analiz </a:t>
            </a:r>
            <a:r>
              <a:rPr lang="en-US" sz="1400" i="1" dirty="0" err="1">
                <a:solidFill>
                  <a:srgbClr val="2C3249"/>
                </a:solidFill>
                <a:latin typeface="Kanit Light" panose="020B0604020202020204" charset="-34"/>
                <a:ea typeface="Martel Sans" pitchFamily="34" charset="-122"/>
                <a:cs typeface="Kanit Light" panose="020B0604020202020204" charset="-34"/>
              </a:rPr>
              <a:t>eden</a:t>
            </a:r>
            <a:r>
              <a:rPr lang="en-US"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err="1">
                <a:solidFill>
                  <a:srgbClr val="2C3249"/>
                </a:solidFill>
                <a:latin typeface="Kanit Light" panose="020B0604020202020204" charset="-34"/>
                <a:ea typeface="Martel Sans" pitchFamily="34" charset="-122"/>
                <a:cs typeface="Kanit Light" panose="020B0604020202020204" charset="-34"/>
              </a:rPr>
              <a:t>öneri</a:t>
            </a:r>
            <a:r>
              <a:rPr lang="en-US"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err="1">
                <a:solidFill>
                  <a:srgbClr val="2C3249"/>
                </a:solidFill>
                <a:latin typeface="Kanit Light" panose="020B0604020202020204" charset="-34"/>
                <a:ea typeface="Martel Sans" pitchFamily="34" charset="-122"/>
                <a:cs typeface="Kanit Light" panose="020B0604020202020204" charset="-34"/>
              </a:rPr>
              <a:t>algoritmalarıu</a:t>
            </a:r>
            <a:endParaRPr lang="en-US" sz="1400" dirty="0">
              <a:latin typeface="Kanit Light" panose="020B0604020202020204" charset="-34"/>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695CC-8B57-4812-2CE6-4B3AE61197B6}"/>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B98F9DD7-D625-0E01-56A5-2A76ECCBDDA7}"/>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4E288E3A-4B6B-F499-C224-D33F78F89D31}"/>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738829DF-68E4-6A13-00AC-594A2A5202F0}"/>
              </a:ext>
            </a:extLst>
          </p:cNvPr>
          <p:cNvSpPr txBox="1"/>
          <p:nvPr/>
        </p:nvSpPr>
        <p:spPr>
          <a:xfrm>
            <a:off x="490117" y="1062335"/>
            <a:ext cx="7315200" cy="400110"/>
          </a:xfrm>
          <a:prstGeom prst="rect">
            <a:avLst/>
          </a:prstGeom>
          <a:noFill/>
        </p:spPr>
        <p:txBody>
          <a:bodyPr wrap="square">
            <a:spAutoFit/>
          </a:bodyPr>
          <a:lstStyle/>
          <a:p>
            <a:pPr algn="l">
              <a:buNone/>
            </a:pPr>
            <a:r>
              <a:rPr lang="tr-TR" b="0" i="0">
                <a:solidFill>
                  <a:srgbClr val="1F1F1F"/>
                </a:solidFill>
                <a:effectLst/>
                <a:latin typeface="Kanit Light" panose="020B0604020202020204" charset="-34"/>
              </a:rPr>
              <a:t>2️⃣ </a:t>
            </a:r>
            <a:r>
              <a:rPr lang="tr-TR" sz="2000" b="0" i="0">
                <a:solidFill>
                  <a:srgbClr val="1F1F1F"/>
                </a:solidFill>
                <a:effectLst/>
                <a:latin typeface="Kanit Light" panose="020B0604020202020204" charset="-34"/>
              </a:rPr>
              <a:t>Veri Setinin Yüklenmesi ve İncelenmesi</a:t>
            </a:r>
            <a:endParaRPr lang="tr-TR" b="0" i="0">
              <a:solidFill>
                <a:srgbClr val="1F1F1F"/>
              </a:solidFill>
              <a:effectLst/>
              <a:latin typeface="Kanit Light" panose="020B0604020202020204" charset="-34"/>
            </a:endParaRPr>
          </a:p>
        </p:txBody>
      </p:sp>
      <p:sp>
        <p:nvSpPr>
          <p:cNvPr id="9" name="Rectangle 1">
            <a:extLst>
              <a:ext uri="{FF2B5EF4-FFF2-40B4-BE49-F238E27FC236}">
                <a16:creationId xmlns:a16="http://schemas.microsoft.com/office/drawing/2014/main" id="{24868A67-93DA-E589-E898-680A4E424BE8}"/>
              </a:ext>
            </a:extLst>
          </p:cNvPr>
          <p:cNvSpPr>
            <a:spLocks noChangeArrowheads="1"/>
          </p:cNvSpPr>
          <p:nvPr/>
        </p:nvSpPr>
        <p:spPr bwMode="auto">
          <a:xfrm>
            <a:off x="651654" y="1701268"/>
            <a:ext cx="12221615"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a:ln>
                  <a:noFill/>
                </a:ln>
                <a:solidFill>
                  <a:srgbClr val="1F1F1F"/>
                </a:solidFill>
                <a:effectLst/>
                <a:latin typeface="Kanit Light" panose="020B0604020202020204" charset="-34"/>
              </a:rPr>
              <a:t>Bu bölümde, </a:t>
            </a:r>
            <a:r>
              <a:rPr kumimoji="0" lang="tr-TR" altLang="tr-TR" b="1" i="0" u="none" strike="noStrike" cap="none" normalizeH="0" baseline="0" dirty="0">
                <a:ln>
                  <a:noFill/>
                </a:ln>
                <a:solidFill>
                  <a:srgbClr val="1F1F1F"/>
                </a:solidFill>
                <a:effectLst/>
                <a:latin typeface="Kanit Light" panose="020B0604020202020204" charset="-34"/>
              </a:rPr>
              <a:t>Google Drive</a:t>
            </a:r>
            <a:r>
              <a:rPr kumimoji="0" lang="tr-TR" altLang="tr-TR" b="0" i="0" u="none" strike="noStrike" cap="none" normalizeH="0" baseline="0" dirty="0">
                <a:ln>
                  <a:noFill/>
                </a:ln>
                <a:solidFill>
                  <a:srgbClr val="1F1F1F"/>
                </a:solidFill>
                <a:effectLst/>
                <a:latin typeface="Kanit Light" panose="020B0604020202020204" charset="-34"/>
              </a:rPr>
              <a:t> üzerinde kayıtlı olan </a:t>
            </a:r>
            <a:r>
              <a:rPr kumimoji="0" lang="tr-TR" altLang="tr-TR" b="1" i="0" u="none" strike="noStrike" cap="none" normalizeH="0" baseline="0" dirty="0" err="1">
                <a:ln>
                  <a:noFill/>
                </a:ln>
                <a:solidFill>
                  <a:srgbClr val="1F1F1F"/>
                </a:solidFill>
                <a:effectLst/>
                <a:latin typeface="Kanit Light" panose="020B0604020202020204" charset="-34"/>
              </a:rPr>
              <a:t>Mall</a:t>
            </a:r>
            <a:r>
              <a:rPr kumimoji="0" lang="tr-TR" altLang="tr-TR" b="1" i="0" u="none" strike="noStrike" cap="none" normalizeH="0" baseline="0" dirty="0">
                <a:ln>
                  <a:noFill/>
                </a:ln>
                <a:solidFill>
                  <a:srgbClr val="1F1F1F"/>
                </a:solidFill>
                <a:effectLst/>
                <a:latin typeface="Kanit Light" panose="020B0604020202020204" charset="-34"/>
              </a:rPr>
              <a:t> </a:t>
            </a:r>
            <a:r>
              <a:rPr kumimoji="0" lang="tr-TR" altLang="tr-TR" b="1" i="0" u="none" strike="noStrike" cap="none" normalizeH="0" baseline="0" dirty="0" err="1">
                <a:ln>
                  <a:noFill/>
                </a:ln>
                <a:solidFill>
                  <a:srgbClr val="1F1F1F"/>
                </a:solidFill>
                <a:effectLst/>
                <a:latin typeface="Kanit Light" panose="020B0604020202020204" charset="-34"/>
              </a:rPr>
              <a:t>Customers</a:t>
            </a:r>
            <a:r>
              <a:rPr kumimoji="0" lang="tr-TR" altLang="tr-TR" b="0" i="0" u="none" strike="noStrike" cap="none" normalizeH="0" baseline="0" dirty="0">
                <a:ln>
                  <a:noFill/>
                </a:ln>
                <a:solidFill>
                  <a:srgbClr val="1F1F1F"/>
                </a:solidFill>
                <a:effectLst/>
                <a:latin typeface="Kanit Light" panose="020B0604020202020204" charset="-34"/>
              </a:rPr>
              <a:t> veri setini yükleyip, veri setinin yapısını inceleyeceğiz.</a:t>
            </a:r>
            <a:br>
              <a:rPr kumimoji="0" lang="tr-TR" altLang="tr-TR" b="0" i="0" u="none" strike="noStrike" cap="none" normalizeH="0" baseline="0" dirty="0">
                <a:ln>
                  <a:noFill/>
                </a:ln>
                <a:solidFill>
                  <a:srgbClr val="1F1F1F"/>
                </a:solidFill>
                <a:effectLst/>
                <a:latin typeface="Kanit Light" panose="020B0604020202020204" charset="-34"/>
              </a:rPr>
            </a:br>
            <a:r>
              <a:rPr kumimoji="0" lang="tr-TR" altLang="tr-TR" b="0" i="0" u="none" strike="noStrike" cap="none" normalizeH="0" baseline="0" dirty="0">
                <a:ln>
                  <a:noFill/>
                </a:ln>
                <a:solidFill>
                  <a:srgbClr val="1F1F1F"/>
                </a:solidFill>
                <a:effectLst/>
                <a:latin typeface="Kanit Light" panose="020B0604020202020204" charset="-34"/>
              </a:rPr>
              <a:t>Veri setini </a:t>
            </a:r>
            <a:r>
              <a:rPr kumimoji="0" lang="tr-TR" altLang="tr-TR" b="1" i="0" u="none" strike="noStrike" cap="none" normalizeH="0" baseline="0" dirty="0">
                <a:ln>
                  <a:noFill/>
                </a:ln>
                <a:solidFill>
                  <a:srgbClr val="1F1F1F"/>
                </a:solidFill>
                <a:effectLst/>
                <a:latin typeface="Kanit Light" panose="020B0604020202020204" charset="-34"/>
              </a:rPr>
              <a:t>pandas </a:t>
            </a:r>
            <a:r>
              <a:rPr kumimoji="0" lang="tr-TR" altLang="tr-TR" b="1" i="0" u="none" strike="noStrike" cap="none" normalizeH="0" baseline="0" dirty="0" err="1">
                <a:ln>
                  <a:noFill/>
                </a:ln>
                <a:solidFill>
                  <a:srgbClr val="1F1F1F"/>
                </a:solidFill>
                <a:effectLst/>
                <a:latin typeface="Kanit Light" panose="020B0604020202020204" charset="-34"/>
              </a:rPr>
              <a:t>DataFrame</a:t>
            </a:r>
            <a:r>
              <a:rPr kumimoji="0" lang="tr-TR" altLang="tr-TR" b="0" i="0" u="none" strike="noStrike" cap="none" normalizeH="0" baseline="0" dirty="0">
                <a:ln>
                  <a:noFill/>
                </a:ln>
                <a:solidFill>
                  <a:srgbClr val="1F1F1F"/>
                </a:solidFill>
                <a:effectLst/>
                <a:latin typeface="Kanit Light" panose="020B0604020202020204" charset="-34"/>
              </a:rPr>
              <a:t> formatına dönüştürerek analizlerimize hazırlayacağız.</a:t>
            </a:r>
            <a:endParaRPr kumimoji="0" lang="tr-TR" altLang="tr-TR" b="0" i="0" u="none" strike="noStrike" cap="none" normalizeH="0" baseline="0" dirty="0">
              <a:ln>
                <a:noFill/>
              </a:ln>
              <a:solidFill>
                <a:schemeClr val="tx1"/>
              </a:solidFill>
              <a:effectLst/>
              <a:latin typeface="Kanit Light" panose="020B0604020202020204" charset="-34"/>
            </a:endParaRPr>
          </a:p>
        </p:txBody>
      </p:sp>
      <p:sp>
        <p:nvSpPr>
          <p:cNvPr id="11" name="Rectangle 3">
            <a:extLst>
              <a:ext uri="{FF2B5EF4-FFF2-40B4-BE49-F238E27FC236}">
                <a16:creationId xmlns:a16="http://schemas.microsoft.com/office/drawing/2014/main" id="{41697BC7-6429-9764-FA2C-7C62EF72F4CE}"/>
              </a:ext>
            </a:extLst>
          </p:cNvPr>
          <p:cNvSpPr>
            <a:spLocks noChangeArrowheads="1"/>
          </p:cNvSpPr>
          <p:nvPr/>
        </p:nvSpPr>
        <p:spPr bwMode="auto">
          <a:xfrm>
            <a:off x="651654" y="2677886"/>
            <a:ext cx="13460736" cy="23762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1" i="0" u="none" strike="noStrike" cap="none" normalizeH="0" baseline="0">
                <a:ln>
                  <a:noFill/>
                </a:ln>
                <a:solidFill>
                  <a:srgbClr val="1F1F1F"/>
                </a:solidFill>
                <a:effectLst/>
                <a:latin typeface="Kanit Light" panose="020B0604020202020204" charset="-34"/>
              </a:rPr>
              <a:t>🛍️ Mall Customers Veri Seti Nedir?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1" i="0" u="none" strike="noStrike" cap="none" normalizeH="0" baseline="0">
              <a:ln>
                <a:noFill/>
              </a:ln>
              <a:solidFill>
                <a:srgbClr val="1F1F1F"/>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1" i="0" u="none" strike="noStrike" cap="none" normalizeH="0" baseline="0">
                <a:ln>
                  <a:noFill/>
                </a:ln>
                <a:solidFill>
                  <a:srgbClr val="1F1F1F"/>
                </a:solidFill>
                <a:effectLst/>
                <a:latin typeface="Kanit Light" panose="020B0604020202020204" charset="-34"/>
              </a:rPr>
              <a:t>Mall Customers</a:t>
            </a:r>
            <a:r>
              <a:rPr kumimoji="0" lang="tr-TR" altLang="tr-TR" b="0" i="0" u="none" strike="noStrike" cap="none" normalizeH="0" baseline="0">
                <a:ln>
                  <a:noFill/>
                </a:ln>
                <a:solidFill>
                  <a:srgbClr val="1F1F1F"/>
                </a:solidFill>
                <a:effectLst/>
                <a:latin typeface="Kanit Light" panose="020B0604020202020204" charset="-34"/>
              </a:rPr>
              <a:t> veri seti, bir alışveriş merkezinin müşterilerine ait </a:t>
            </a:r>
            <a:r>
              <a:rPr kumimoji="0" lang="tr-TR" altLang="tr-TR" b="1" i="0" u="none" strike="noStrike" cap="none" normalizeH="0" baseline="0">
                <a:ln>
                  <a:noFill/>
                </a:ln>
                <a:solidFill>
                  <a:srgbClr val="1F1F1F"/>
                </a:solidFill>
                <a:effectLst/>
                <a:latin typeface="Kanit Light" panose="020B0604020202020204" charset="-34"/>
              </a:rPr>
              <a:t>demografik bilgiler</a:t>
            </a:r>
            <a:r>
              <a:rPr kumimoji="0" lang="tr-TR" altLang="tr-TR" b="0" i="0" u="none" strike="noStrike" cap="none" normalizeH="0" baseline="0">
                <a:ln>
                  <a:noFill/>
                </a:ln>
                <a:solidFill>
                  <a:srgbClr val="1F1F1F"/>
                </a:solidFill>
                <a:effectLst/>
                <a:latin typeface="Kanit Light" panose="020B0604020202020204" charset="-34"/>
              </a:rPr>
              <a:t> ve </a:t>
            </a:r>
            <a:r>
              <a:rPr kumimoji="0" lang="tr-TR" altLang="tr-TR" b="1" i="0" u="none" strike="noStrike" cap="none" normalizeH="0" baseline="0">
                <a:ln>
                  <a:noFill/>
                </a:ln>
                <a:solidFill>
                  <a:srgbClr val="1F1F1F"/>
                </a:solidFill>
                <a:effectLst/>
                <a:latin typeface="Kanit Light" panose="020B0604020202020204" charset="-34"/>
              </a:rPr>
              <a:t>harcama davranışı verilerini</a:t>
            </a:r>
            <a:r>
              <a:rPr kumimoji="0" lang="tr-TR" altLang="tr-TR" b="0" i="0" u="none" strike="noStrike" cap="none" normalizeH="0" baseline="0">
                <a:ln>
                  <a:noFill/>
                </a:ln>
                <a:solidFill>
                  <a:srgbClr val="1F1F1F"/>
                </a:solidFill>
                <a:effectLst/>
                <a:latin typeface="Kanit Light" panose="020B0604020202020204" charset="-34"/>
              </a:rPr>
              <a:t> içermektedir.</a:t>
            </a:r>
            <a:endParaRPr kumimoji="0" lang="tr-TR" altLang="tr-TR" b="0" i="0" u="none" strike="noStrike" cap="none" normalizeH="0" baseline="0">
              <a:ln>
                <a:noFill/>
              </a:ln>
              <a:solidFill>
                <a:schemeClr val="tx1"/>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a:ln>
                  <a:noFill/>
                </a:ln>
                <a:solidFill>
                  <a:srgbClr val="1F1F1F"/>
                </a:solidFill>
                <a:effectLst/>
                <a:latin typeface="Kanit Light" panose="020B0604020202020204" charset="-34"/>
              </a:rPr>
              <a:t>Bu veri seti, özellikle:</a:t>
            </a:r>
            <a:endParaRPr kumimoji="0" lang="tr-TR" altLang="tr-TR" b="0" i="0" u="none" strike="noStrike" cap="none" normalizeH="0" baseline="0">
              <a:ln>
                <a:noFill/>
              </a:ln>
              <a:solidFill>
                <a:schemeClr val="tx1"/>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1" i="0" u="none" strike="noStrike" cap="none" normalizeH="0" baseline="0">
                <a:ln>
                  <a:noFill/>
                </a:ln>
                <a:solidFill>
                  <a:srgbClr val="1F1F1F"/>
                </a:solidFill>
                <a:effectLst/>
                <a:latin typeface="Kanit Light" panose="020B0604020202020204" charset="-34"/>
              </a:rPr>
              <a:t>Müşteri Segmentasyonu</a:t>
            </a:r>
            <a:endParaRPr kumimoji="0" lang="tr-TR" altLang="tr-TR" b="0" i="0" u="none" strike="noStrike" cap="none" normalizeH="0" baseline="0">
              <a:ln>
                <a:noFill/>
              </a:ln>
              <a:solidFill>
                <a:srgbClr val="1F1F1F"/>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1" i="0" u="none" strike="noStrike" cap="none" normalizeH="0" baseline="0">
                <a:ln>
                  <a:noFill/>
                </a:ln>
                <a:solidFill>
                  <a:srgbClr val="1F1F1F"/>
                </a:solidFill>
                <a:effectLst/>
                <a:latin typeface="Kanit Light" panose="020B0604020202020204" charset="-34"/>
              </a:rPr>
              <a:t>Pazarlama Analitiği</a:t>
            </a:r>
            <a:endParaRPr kumimoji="0" lang="tr-TR" altLang="tr-TR" b="0" i="0" u="none" strike="noStrike" cap="none" normalizeH="0" baseline="0">
              <a:ln>
                <a:noFill/>
              </a:ln>
              <a:solidFill>
                <a:srgbClr val="1F1F1F"/>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1" i="0" u="none" strike="noStrike" cap="none" normalizeH="0" baseline="0">
                <a:ln>
                  <a:noFill/>
                </a:ln>
                <a:solidFill>
                  <a:srgbClr val="1F1F1F"/>
                </a:solidFill>
                <a:effectLst/>
                <a:latin typeface="Kanit Light" panose="020B0604020202020204" charset="-34"/>
              </a:rPr>
              <a:t>Müşteri Davranış Analizi</a:t>
            </a:r>
            <a:endParaRPr kumimoji="0" lang="tr-TR" altLang="tr-TR" b="0" i="0" u="none" strike="noStrike" cap="none" normalizeH="0" baseline="0">
              <a:ln>
                <a:noFill/>
              </a:ln>
              <a:solidFill>
                <a:srgbClr val="1F1F1F"/>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1" i="0" u="none" strike="noStrike" cap="none" normalizeH="0" baseline="0">
                <a:ln>
                  <a:noFill/>
                </a:ln>
                <a:solidFill>
                  <a:srgbClr val="1F1F1F"/>
                </a:solidFill>
                <a:effectLst/>
                <a:latin typeface="Kanit Light" panose="020B0604020202020204" charset="-34"/>
              </a:rPr>
              <a:t>K-Means Kümeleme</a:t>
            </a:r>
            <a:r>
              <a:rPr kumimoji="0" lang="tr-TR" altLang="tr-TR" b="0" i="0" u="none" strike="noStrike" cap="none" normalizeH="0" baseline="0">
                <a:ln>
                  <a:noFill/>
                </a:ln>
                <a:solidFill>
                  <a:srgbClr val="1F1F1F"/>
                </a:solidFill>
                <a:effectLst/>
                <a:latin typeface="Kanit Light" panose="020B0604020202020204" charset="-34"/>
              </a:rPr>
              <a:t> gibi gözetimsiz öğrenme yöntemleri için sıklıkla kullanılmaktadır.</a:t>
            </a:r>
          </a:p>
        </p:txBody>
      </p:sp>
      <p:sp>
        <p:nvSpPr>
          <p:cNvPr id="14" name="Rectangle 6">
            <a:extLst>
              <a:ext uri="{FF2B5EF4-FFF2-40B4-BE49-F238E27FC236}">
                <a16:creationId xmlns:a16="http://schemas.microsoft.com/office/drawing/2014/main" id="{FED46A0A-8CAC-0C0E-473B-43D5363E67EC}"/>
              </a:ext>
            </a:extLst>
          </p:cNvPr>
          <p:cNvSpPr>
            <a:spLocks noChangeArrowheads="1"/>
          </p:cNvSpPr>
          <p:nvPr/>
        </p:nvSpPr>
        <p:spPr bwMode="auto">
          <a:xfrm>
            <a:off x="651654" y="5303186"/>
            <a:ext cx="12952585" cy="23762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1" i="0" u="none" strike="noStrike" cap="none" normalizeH="0" baseline="0">
                <a:ln>
                  <a:noFill/>
                </a:ln>
                <a:solidFill>
                  <a:srgbClr val="1F1F1F"/>
                </a:solidFill>
                <a:effectLst/>
                <a:latin typeface="Kanit Light" panose="020B0604020202020204" charset="-34"/>
              </a:rPr>
              <a:t>⭐️ Neden Önemlidir?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1" i="0" u="none" strike="noStrike" cap="none" normalizeH="0" baseline="0">
              <a:ln>
                <a:noFill/>
              </a:ln>
              <a:solidFill>
                <a:srgbClr val="1F1F1F"/>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a:ln>
                  <a:noFill/>
                </a:ln>
                <a:solidFill>
                  <a:srgbClr val="1F1F1F"/>
                </a:solidFill>
                <a:effectLst/>
                <a:latin typeface="Kanit Light" panose="020B0604020202020204" charset="-34"/>
              </a:rPr>
              <a:t>Veri analizi sürecinin ilk adımı olan </a:t>
            </a:r>
            <a:r>
              <a:rPr kumimoji="0" lang="tr-TR" altLang="tr-TR" b="1" i="0" u="none" strike="noStrike" cap="none" normalizeH="0" baseline="0">
                <a:ln>
                  <a:noFill/>
                </a:ln>
                <a:solidFill>
                  <a:srgbClr val="1F1F1F"/>
                </a:solidFill>
                <a:effectLst/>
                <a:latin typeface="Kanit Light" panose="020B0604020202020204" charset="-34"/>
              </a:rPr>
              <a:t>veri setini yükleme ve ön inceleme</a:t>
            </a:r>
            <a:r>
              <a:rPr kumimoji="0" lang="tr-TR" altLang="tr-TR" b="0" i="0" u="none" strike="noStrike" cap="none" normalizeH="0" baseline="0">
                <a:ln>
                  <a:noFill/>
                </a:ln>
                <a:solidFill>
                  <a:srgbClr val="1F1F1F"/>
                </a:solidFill>
                <a:effectLst/>
                <a:latin typeface="Kanit Light" panose="020B0604020202020204" charset="-34"/>
              </a:rPr>
              <a:t> aşaması sayesinde:</a:t>
            </a:r>
            <a:endParaRPr kumimoji="0" lang="tr-TR" altLang="tr-TR" b="0" i="0" u="none" strike="noStrike" cap="none" normalizeH="0" baseline="0">
              <a:ln>
                <a:noFill/>
              </a:ln>
              <a:solidFill>
                <a:schemeClr val="tx1"/>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0" i="0" u="none" strike="noStrike" cap="none" normalizeH="0" baseline="0">
                <a:ln>
                  <a:noFill/>
                </a:ln>
                <a:solidFill>
                  <a:srgbClr val="1F1F1F"/>
                </a:solidFill>
                <a:effectLst/>
                <a:latin typeface="Kanit Light" panose="020B0604020202020204" charset="-34"/>
              </a:rPr>
              <a:t>Veri setinin genel yapısı hakkında fikir sahibi oluruz.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0" i="0" u="none" strike="noStrike" cap="none" normalizeH="0" baseline="0">
                <a:ln>
                  <a:noFill/>
                </a:ln>
                <a:solidFill>
                  <a:srgbClr val="1F1F1F"/>
                </a:solidFill>
                <a:effectLst/>
                <a:latin typeface="Kanit Light" panose="020B0604020202020204" charset="-34"/>
              </a:rPr>
              <a:t>Eksik değerleri tespit ederiz.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0" i="0" u="none" strike="noStrike" cap="none" normalizeH="0" baseline="0">
                <a:ln>
                  <a:noFill/>
                </a:ln>
                <a:solidFill>
                  <a:srgbClr val="1F1F1F"/>
                </a:solidFill>
                <a:effectLst/>
                <a:latin typeface="Kanit Light" panose="020B0604020202020204" charset="-34"/>
              </a:rPr>
              <a:t>Analiz için hangi değişkenleri kullanacağımızı belirleriz.</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0" i="0" u="none" strike="noStrike" cap="none" normalizeH="0" baseline="0">
                <a:ln>
                  <a:noFill/>
                </a:ln>
                <a:solidFill>
                  <a:srgbClr val="1F1F1F"/>
                </a:solidFill>
                <a:effectLst/>
                <a:latin typeface="Kanit Light" panose="020B0604020202020204" charset="-34"/>
              </a:rPr>
              <a:t>Gerekirse ön işleme adımları için hazırlık yaparız.</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a:ln>
                  <a:noFill/>
                </a:ln>
                <a:solidFill>
                  <a:srgbClr val="1F1F1F"/>
                </a:solidFill>
                <a:effectLst/>
                <a:latin typeface="Kanit Light" panose="020B0604020202020204" charset="-34"/>
              </a:rPr>
              <a:t>Bu adım, veri temizliği, segmentasyon ve kümeleme analizlerine geçmeden önce </a:t>
            </a:r>
            <a:r>
              <a:rPr kumimoji="0" lang="tr-TR" altLang="tr-TR" b="1" i="0" u="none" strike="noStrike" cap="none" normalizeH="0" baseline="0">
                <a:ln>
                  <a:noFill/>
                </a:ln>
                <a:solidFill>
                  <a:srgbClr val="1F1F1F"/>
                </a:solidFill>
                <a:effectLst/>
                <a:latin typeface="Kanit Light" panose="020B0604020202020204" charset="-34"/>
              </a:rPr>
              <a:t>veri setini tanımak</a:t>
            </a:r>
            <a:r>
              <a:rPr kumimoji="0" lang="tr-TR" altLang="tr-TR" b="0" i="0" u="none" strike="noStrike" cap="none" normalizeH="0" baseline="0">
                <a:ln>
                  <a:noFill/>
                </a:ln>
                <a:solidFill>
                  <a:srgbClr val="1F1F1F"/>
                </a:solidFill>
                <a:effectLst/>
                <a:latin typeface="Kanit Light" panose="020B0604020202020204" charset="-34"/>
              </a:rPr>
              <a:t> için kritik öneme sahiptir.</a:t>
            </a:r>
            <a:endParaRPr kumimoji="0" lang="tr-TR" altLang="tr-TR" b="0" i="0" u="none" strike="noStrike" cap="none" normalizeH="0" baseline="0">
              <a:ln>
                <a:noFill/>
              </a:ln>
              <a:solidFill>
                <a:schemeClr val="tx1"/>
              </a:solidFill>
              <a:effectLst/>
              <a:latin typeface="Kanit Light" panose="020B0604020202020204" charset="-34"/>
            </a:endParaRPr>
          </a:p>
        </p:txBody>
      </p:sp>
    </p:spTree>
    <p:extLst>
      <p:ext uri="{BB962C8B-B14F-4D97-AF65-F5344CB8AC3E}">
        <p14:creationId xmlns:p14="http://schemas.microsoft.com/office/powerpoint/2010/main" val="35664627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B8FDD-2D12-0CBA-A8FD-D0998C85DB45}"/>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CB93C0BE-23A2-9182-5318-2F4431337CD2}"/>
              </a:ext>
            </a:extLst>
          </p:cNvPr>
          <p:cNvPicPr>
            <a:picLocks noChangeAspect="1"/>
          </p:cNvPicPr>
          <p:nvPr/>
        </p:nvPicPr>
        <p:blipFill>
          <a:blip r:embed="rId3"/>
          <a:stretch>
            <a:fillRect/>
          </a:stretch>
        </p:blipFill>
        <p:spPr>
          <a:xfrm>
            <a:off x="595624" y="1333500"/>
            <a:ext cx="7543800" cy="5562600"/>
          </a:xfrm>
          <a:prstGeom prst="rect">
            <a:avLst/>
          </a:prstGeom>
        </p:spPr>
      </p:pic>
      <p:pic>
        <p:nvPicPr>
          <p:cNvPr id="6" name="Image 0" descr="preencoded.png">
            <a:extLst>
              <a:ext uri="{FF2B5EF4-FFF2-40B4-BE49-F238E27FC236}">
                <a16:creationId xmlns:a16="http://schemas.microsoft.com/office/drawing/2014/main" id="{DA3C0605-BF46-B454-C5F7-5B9FDE629ED4}"/>
              </a:ext>
            </a:extLst>
          </p:cNvPr>
          <p:cNvPicPr>
            <a:picLocks noChangeAspect="1"/>
          </p:cNvPicPr>
          <p:nvPr/>
        </p:nvPicPr>
        <p:blipFill>
          <a:blip r:embed="rId4"/>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0ABBA064-E425-D91F-02DD-A18951E3C381}"/>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FBF7BE52-2262-9365-6E68-87A31A4FA444}"/>
              </a:ext>
            </a:extLst>
          </p:cNvPr>
          <p:cNvSpPr txBox="1"/>
          <p:nvPr/>
        </p:nvSpPr>
        <p:spPr>
          <a:xfrm>
            <a:off x="490117" y="923449"/>
            <a:ext cx="7315200" cy="1015663"/>
          </a:xfrm>
          <a:prstGeom prst="rect">
            <a:avLst/>
          </a:prstGeom>
          <a:noFill/>
        </p:spPr>
        <p:txBody>
          <a:bodyPr wrap="square">
            <a:spAutoFit/>
          </a:bodyPr>
          <a:lstStyle/>
          <a:p>
            <a:pPr algn="l">
              <a:buNone/>
            </a:pPr>
            <a:r>
              <a:rPr lang="tr-TR" b="0" i="0">
                <a:solidFill>
                  <a:srgbClr val="1F1F1F"/>
                </a:solidFill>
                <a:effectLst/>
                <a:latin typeface="Kanit Light" panose="020B0604020202020204" charset="-34"/>
              </a:rPr>
              <a:t>2️⃣ </a:t>
            </a:r>
            <a:r>
              <a:rPr lang="tr-TR" sz="2000" b="0" i="0">
                <a:solidFill>
                  <a:srgbClr val="1F1F1F"/>
                </a:solidFill>
                <a:effectLst/>
                <a:latin typeface="Kanit Light" panose="020B0604020202020204" charset="-34"/>
              </a:rPr>
              <a:t>Veri Setinin Yüklenmesi ve İncelenmesi</a:t>
            </a:r>
          </a:p>
          <a:p>
            <a:pPr>
              <a:buNone/>
            </a:pPr>
            <a:br>
              <a:rPr lang="tr-TR" sz="2000"/>
            </a:br>
            <a:endParaRPr lang="tr-TR" sz="2000"/>
          </a:p>
        </p:txBody>
      </p:sp>
      <p:pic>
        <p:nvPicPr>
          <p:cNvPr id="7" name="Resim 6">
            <a:extLst>
              <a:ext uri="{FF2B5EF4-FFF2-40B4-BE49-F238E27FC236}">
                <a16:creationId xmlns:a16="http://schemas.microsoft.com/office/drawing/2014/main" id="{762AFA2B-8679-237E-F358-0021FDD59BA8}"/>
              </a:ext>
            </a:extLst>
          </p:cNvPr>
          <p:cNvPicPr>
            <a:picLocks noChangeAspect="1"/>
          </p:cNvPicPr>
          <p:nvPr/>
        </p:nvPicPr>
        <p:blipFill>
          <a:blip r:embed="rId5"/>
          <a:stretch>
            <a:fillRect/>
          </a:stretch>
        </p:blipFill>
        <p:spPr>
          <a:xfrm>
            <a:off x="7858125" y="1249920"/>
            <a:ext cx="6543675" cy="2305050"/>
          </a:xfrm>
          <a:prstGeom prst="rect">
            <a:avLst/>
          </a:prstGeom>
          <a:ln>
            <a:noFill/>
          </a:ln>
          <a:effectLst>
            <a:outerShdw blurRad="292100" dist="139700" dir="2700000" algn="tl" rotWithShape="0">
              <a:srgbClr val="333333">
                <a:alpha val="65000"/>
              </a:srgbClr>
            </a:outerShdw>
          </a:effectLst>
        </p:spPr>
      </p:pic>
      <p:pic>
        <p:nvPicPr>
          <p:cNvPr id="9" name="Resim 8">
            <a:extLst>
              <a:ext uri="{FF2B5EF4-FFF2-40B4-BE49-F238E27FC236}">
                <a16:creationId xmlns:a16="http://schemas.microsoft.com/office/drawing/2014/main" id="{DEF26277-837F-1E55-61BF-7025D11E9468}"/>
              </a:ext>
            </a:extLst>
          </p:cNvPr>
          <p:cNvPicPr>
            <a:picLocks noChangeAspect="1"/>
          </p:cNvPicPr>
          <p:nvPr/>
        </p:nvPicPr>
        <p:blipFill>
          <a:blip r:embed="rId6"/>
          <a:stretch>
            <a:fillRect/>
          </a:stretch>
        </p:blipFill>
        <p:spPr>
          <a:xfrm>
            <a:off x="7805317" y="3539610"/>
            <a:ext cx="5105400" cy="4486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13863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A41D5-8CA6-AE1D-DD5C-23736A9C6BAB}"/>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AF494B78-049C-8E9A-CFF9-3EE9C076F290}"/>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9AEFE9B7-C586-9621-E89E-A22ECB752936}"/>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4BAA7567-87CF-BEDD-2240-EACD5719D62D}"/>
              </a:ext>
            </a:extLst>
          </p:cNvPr>
          <p:cNvSpPr txBox="1"/>
          <p:nvPr/>
        </p:nvSpPr>
        <p:spPr>
          <a:xfrm>
            <a:off x="490117" y="923449"/>
            <a:ext cx="7315200" cy="400110"/>
          </a:xfrm>
          <a:prstGeom prst="rect">
            <a:avLst/>
          </a:prstGeom>
          <a:noFill/>
        </p:spPr>
        <p:txBody>
          <a:bodyPr wrap="square">
            <a:spAutoFit/>
          </a:bodyPr>
          <a:lstStyle/>
          <a:p>
            <a:pPr algn="l"/>
            <a:r>
              <a:rPr lang="tr-TR" b="0" i="0">
                <a:solidFill>
                  <a:srgbClr val="1F1F1F"/>
                </a:solidFill>
                <a:effectLst/>
                <a:latin typeface="Kanit Light" panose="020B0604020202020204" charset="-34"/>
              </a:rPr>
              <a:t>3️⃣ </a:t>
            </a:r>
            <a:r>
              <a:rPr lang="tr-TR" sz="2000" b="0" i="0">
                <a:solidFill>
                  <a:srgbClr val="1F1F1F"/>
                </a:solidFill>
                <a:effectLst/>
                <a:latin typeface="Kanit Light" panose="020B0604020202020204" charset="-34"/>
              </a:rPr>
              <a:t>Korelasyon Analizi ve Isı Haritası</a:t>
            </a:r>
            <a:endParaRPr lang="tr-TR" b="0" i="0">
              <a:solidFill>
                <a:srgbClr val="1F1F1F"/>
              </a:solidFill>
              <a:effectLst/>
              <a:latin typeface="Kanit Light" panose="020B0604020202020204" charset="-34"/>
            </a:endParaRPr>
          </a:p>
        </p:txBody>
      </p:sp>
      <p:sp>
        <p:nvSpPr>
          <p:cNvPr id="2" name="Rectangle 1">
            <a:extLst>
              <a:ext uri="{FF2B5EF4-FFF2-40B4-BE49-F238E27FC236}">
                <a16:creationId xmlns:a16="http://schemas.microsoft.com/office/drawing/2014/main" id="{81ADE26B-DFA4-B7CC-5CFC-5618C5189A23}"/>
              </a:ext>
            </a:extLst>
          </p:cNvPr>
          <p:cNvSpPr>
            <a:spLocks noChangeArrowheads="1"/>
          </p:cNvSpPr>
          <p:nvPr/>
        </p:nvSpPr>
        <p:spPr bwMode="auto">
          <a:xfrm>
            <a:off x="416805" y="1647892"/>
            <a:ext cx="12824345" cy="24070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000" b="1" i="0" u="none" strike="noStrike" cap="none" normalizeH="0" baseline="0">
                <a:ln>
                  <a:noFill/>
                </a:ln>
                <a:solidFill>
                  <a:srgbClr val="1F1F1F"/>
                </a:solidFill>
                <a:effectLst/>
                <a:latin typeface="Kanit Light" panose="020B0604020202020204" charset="-34"/>
              </a:rPr>
              <a:t>Neden Korelasyon Analizi Yapılır?</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a:ln>
                  <a:noFill/>
                </a:ln>
                <a:solidFill>
                  <a:srgbClr val="1F1F1F"/>
                </a:solidFill>
                <a:effectLst/>
                <a:latin typeface="Kanit Light" panose="020B0604020202020204" charset="-34"/>
              </a:rPr>
              <a:t>Veri setinde birden fazla sayısal değişken bulunduğunda, bu değişkenler arasında nasıl bir ilişki olduğunu bilmek önemlidir.</a:t>
            </a:r>
            <a:br>
              <a:rPr kumimoji="0" lang="tr-TR" altLang="tr-TR" b="0" i="0" u="none" strike="noStrike" cap="none" normalizeH="0" baseline="0">
                <a:ln>
                  <a:noFill/>
                </a:ln>
                <a:solidFill>
                  <a:srgbClr val="1F1F1F"/>
                </a:solidFill>
                <a:effectLst/>
                <a:latin typeface="Kanit Light" panose="020B0604020202020204" charset="-34"/>
              </a:rPr>
            </a:br>
            <a:r>
              <a:rPr kumimoji="0" lang="tr-TR" altLang="tr-TR" b="1" i="0" u="none" strike="noStrike" cap="none" normalizeH="0" baseline="0">
                <a:ln>
                  <a:noFill/>
                </a:ln>
                <a:solidFill>
                  <a:srgbClr val="1F1F1F"/>
                </a:solidFill>
                <a:effectLst/>
                <a:latin typeface="Kanit Light" panose="020B0604020202020204" charset="-34"/>
              </a:rPr>
              <a:t>Korelasyon Analizi</a:t>
            </a:r>
            <a:r>
              <a:rPr kumimoji="0" lang="tr-TR" altLang="tr-TR" b="0" i="0" u="none" strike="noStrike" cap="none" normalizeH="0" baseline="0">
                <a:ln>
                  <a:noFill/>
                </a:ln>
                <a:solidFill>
                  <a:srgbClr val="1F1F1F"/>
                </a:solidFill>
                <a:effectLst/>
                <a:latin typeface="Kanit Light" panose="020B0604020202020204" charset="-34"/>
              </a:rPr>
              <a:t>, iki sayısal değişken arasındaki ilişkinin yönünü (</a:t>
            </a:r>
            <a:r>
              <a:rPr kumimoji="0" lang="tr-TR" altLang="tr-TR" b="1" i="0" u="none" strike="noStrike" cap="none" normalizeH="0" baseline="0">
                <a:ln>
                  <a:noFill/>
                </a:ln>
                <a:solidFill>
                  <a:srgbClr val="1F1F1F"/>
                </a:solidFill>
                <a:effectLst/>
                <a:latin typeface="Kanit Light" panose="020B0604020202020204" charset="-34"/>
              </a:rPr>
              <a:t>pozitif/negatif</a:t>
            </a:r>
            <a:r>
              <a:rPr kumimoji="0" lang="tr-TR" altLang="tr-TR" b="0" i="0" u="none" strike="noStrike" cap="none" normalizeH="0" baseline="0">
                <a:ln>
                  <a:noFill/>
                </a:ln>
                <a:solidFill>
                  <a:srgbClr val="1F1F1F"/>
                </a:solidFill>
                <a:effectLst/>
                <a:latin typeface="Kanit Light" panose="020B0604020202020204" charset="-34"/>
              </a:rPr>
              <a:t>) ve gücünü gösteren bir yöntemdir.</a:t>
            </a:r>
            <a:endParaRPr kumimoji="0" lang="tr-TR" altLang="tr-TR" b="0" i="0" u="none" strike="noStrike" cap="none" normalizeH="0" baseline="0">
              <a:ln>
                <a:noFill/>
              </a:ln>
              <a:solidFill>
                <a:schemeClr val="tx1"/>
              </a:solidFill>
              <a:effectLst/>
              <a:latin typeface="Kanit Light" panose="020B0604020202020204" charset="-34"/>
            </a:endParaRPr>
          </a:p>
          <a:p>
            <a:pPr lvl="1"/>
            <a:r>
              <a:rPr kumimoji="0" lang="tr-TR" altLang="tr-TR" b="1" i="0" u="none" strike="noStrike" cap="none" normalizeH="0" baseline="0">
                <a:ln>
                  <a:noFill/>
                </a:ln>
                <a:solidFill>
                  <a:srgbClr val="1F1F1F"/>
                </a:solidFill>
                <a:effectLst/>
                <a:latin typeface="Kanit Light" panose="020B0604020202020204" charset="-34"/>
              </a:rPr>
              <a:t>Korelasyon Katsayısı</a:t>
            </a:r>
            <a:r>
              <a:rPr kumimoji="0" lang="tr-TR" altLang="tr-TR" b="0" i="0" u="none" strike="noStrike" cap="none" normalizeH="0" baseline="0">
                <a:ln>
                  <a:noFill/>
                </a:ln>
                <a:solidFill>
                  <a:srgbClr val="1F1F1F"/>
                </a:solidFill>
                <a:effectLst/>
                <a:latin typeface="Kanit Light" panose="020B0604020202020204" charset="-34"/>
              </a:rPr>
              <a:t>:</a:t>
            </a:r>
            <a:endParaRPr kumimoji="0" lang="tr-TR" altLang="tr-TR" b="0" i="0" u="none" strike="noStrike" cap="none" normalizeH="0" baseline="0">
              <a:ln>
                <a:noFill/>
              </a:ln>
              <a:solidFill>
                <a:schemeClr val="tx1"/>
              </a:solidFill>
              <a:effectLst/>
              <a:latin typeface="Kanit Light" panose="020B0604020202020204" charset="-34"/>
            </a:endParaRPr>
          </a:p>
          <a:p>
            <a:pPr lvl="1">
              <a:buFontTx/>
              <a:buChar char="•"/>
            </a:pPr>
            <a:r>
              <a:rPr kumimoji="0" lang="tr-TR" altLang="tr-TR" b="1" i="0" u="none" strike="noStrike" cap="none" normalizeH="0" baseline="0">
                <a:ln>
                  <a:noFill/>
                </a:ln>
                <a:solidFill>
                  <a:srgbClr val="1F1F1F"/>
                </a:solidFill>
                <a:effectLst/>
                <a:latin typeface="Kanit Light" panose="020B0604020202020204" charset="-34"/>
              </a:rPr>
              <a:t>+1</a:t>
            </a:r>
            <a:r>
              <a:rPr kumimoji="0" lang="tr-TR" altLang="tr-TR" b="0" i="0" u="none" strike="noStrike" cap="none" normalizeH="0" baseline="0">
                <a:ln>
                  <a:noFill/>
                </a:ln>
                <a:solidFill>
                  <a:srgbClr val="1F1F1F"/>
                </a:solidFill>
                <a:effectLst/>
                <a:latin typeface="Kanit Light" panose="020B0604020202020204" charset="-34"/>
              </a:rPr>
              <a:t> → İki değişken arasında </a:t>
            </a:r>
            <a:r>
              <a:rPr kumimoji="0" lang="tr-TR" altLang="tr-TR" b="1" i="0" u="none" strike="noStrike" cap="none" normalizeH="0" baseline="0">
                <a:ln>
                  <a:noFill/>
                </a:ln>
                <a:solidFill>
                  <a:srgbClr val="1F1F1F"/>
                </a:solidFill>
                <a:effectLst/>
                <a:latin typeface="Kanit Light" panose="020B0604020202020204" charset="-34"/>
              </a:rPr>
              <a:t>pozitif ve güçlü bir ilişki</a:t>
            </a:r>
            <a:r>
              <a:rPr kumimoji="0" lang="tr-TR" altLang="tr-TR" b="0" i="0" u="none" strike="noStrike" cap="none" normalizeH="0" baseline="0">
                <a:ln>
                  <a:noFill/>
                </a:ln>
                <a:solidFill>
                  <a:srgbClr val="1F1F1F"/>
                </a:solidFill>
                <a:effectLst/>
                <a:latin typeface="Kanit Light" panose="020B0604020202020204" charset="-34"/>
              </a:rPr>
              <a:t> vardır.</a:t>
            </a:r>
          </a:p>
          <a:p>
            <a:pPr lvl="1">
              <a:buFontTx/>
              <a:buChar char="•"/>
            </a:pPr>
            <a:r>
              <a:rPr kumimoji="0" lang="tr-TR" altLang="tr-TR" b="1" i="0" u="none" strike="noStrike" cap="none" normalizeH="0" baseline="0">
                <a:ln>
                  <a:noFill/>
                </a:ln>
                <a:solidFill>
                  <a:srgbClr val="1F1F1F"/>
                </a:solidFill>
                <a:effectLst/>
                <a:latin typeface="Kanit Light" panose="020B0604020202020204" charset="-34"/>
              </a:rPr>
              <a:t>0</a:t>
            </a:r>
            <a:r>
              <a:rPr kumimoji="0" lang="tr-TR" altLang="tr-TR" b="0" i="0" u="none" strike="noStrike" cap="none" normalizeH="0" baseline="0">
                <a:ln>
                  <a:noFill/>
                </a:ln>
                <a:solidFill>
                  <a:srgbClr val="1F1F1F"/>
                </a:solidFill>
                <a:effectLst/>
                <a:latin typeface="Kanit Light" panose="020B0604020202020204" charset="-34"/>
              </a:rPr>
              <a:t> → İki değişken arasında </a:t>
            </a:r>
            <a:r>
              <a:rPr kumimoji="0" lang="tr-TR" altLang="tr-TR" b="1" i="0" u="none" strike="noStrike" cap="none" normalizeH="0" baseline="0">
                <a:ln>
                  <a:noFill/>
                </a:ln>
                <a:solidFill>
                  <a:srgbClr val="1F1F1F"/>
                </a:solidFill>
                <a:effectLst/>
                <a:latin typeface="Kanit Light" panose="020B0604020202020204" charset="-34"/>
              </a:rPr>
              <a:t>herhangi bir ilişki yoktur</a:t>
            </a:r>
            <a:r>
              <a:rPr kumimoji="0" lang="tr-TR" altLang="tr-TR" b="0" i="0" u="none" strike="noStrike" cap="none" normalizeH="0" baseline="0">
                <a:ln>
                  <a:noFill/>
                </a:ln>
                <a:solidFill>
                  <a:srgbClr val="1F1F1F"/>
                </a:solidFill>
                <a:effectLst/>
                <a:latin typeface="Kanit Light" panose="020B0604020202020204" charset="-34"/>
              </a:rPr>
              <a:t>.</a:t>
            </a:r>
          </a:p>
          <a:p>
            <a:pPr lvl="1">
              <a:buFontTx/>
              <a:buChar char="•"/>
            </a:pPr>
            <a:r>
              <a:rPr kumimoji="0" lang="tr-TR" altLang="tr-TR" b="1" i="0" u="none" strike="noStrike" cap="none" normalizeH="0" baseline="0">
                <a:ln>
                  <a:noFill/>
                </a:ln>
                <a:solidFill>
                  <a:srgbClr val="1F1F1F"/>
                </a:solidFill>
                <a:effectLst/>
                <a:latin typeface="Kanit Light" panose="020B0604020202020204" charset="-34"/>
              </a:rPr>
              <a:t>-1</a:t>
            </a:r>
            <a:r>
              <a:rPr kumimoji="0" lang="tr-TR" altLang="tr-TR" b="0" i="0" u="none" strike="noStrike" cap="none" normalizeH="0" baseline="0">
                <a:ln>
                  <a:noFill/>
                </a:ln>
                <a:solidFill>
                  <a:srgbClr val="1F1F1F"/>
                </a:solidFill>
                <a:effectLst/>
                <a:latin typeface="Kanit Light" panose="020B0604020202020204" charset="-34"/>
              </a:rPr>
              <a:t> → İki değişken arasında </a:t>
            </a:r>
            <a:r>
              <a:rPr kumimoji="0" lang="tr-TR" altLang="tr-TR" b="1" i="0" u="none" strike="noStrike" cap="none" normalizeH="0" baseline="0">
                <a:ln>
                  <a:noFill/>
                </a:ln>
                <a:solidFill>
                  <a:srgbClr val="1F1F1F"/>
                </a:solidFill>
                <a:effectLst/>
                <a:latin typeface="Kanit Light" panose="020B0604020202020204" charset="-34"/>
              </a:rPr>
              <a:t>negatif ve güçlü bir ilişki</a:t>
            </a:r>
            <a:r>
              <a:rPr kumimoji="0" lang="tr-TR" altLang="tr-TR" b="0" i="0" u="none" strike="noStrike" cap="none" normalizeH="0" baseline="0">
                <a:ln>
                  <a:noFill/>
                </a:ln>
                <a:solidFill>
                  <a:srgbClr val="1F1F1F"/>
                </a:solidFill>
                <a:effectLst/>
                <a:latin typeface="Kanit Light" panose="020B0604020202020204" charset="-34"/>
              </a:rPr>
              <a:t> vardır.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a:ln>
                <a:noFill/>
              </a:ln>
              <a:solidFill>
                <a:schemeClr val="tx1"/>
              </a:solidFill>
              <a:effectLst/>
              <a:latin typeface="Kanit Light" panose="020B0604020202020204" charset="-34"/>
            </a:endParaRPr>
          </a:p>
        </p:txBody>
      </p:sp>
      <p:sp>
        <p:nvSpPr>
          <p:cNvPr id="10" name="Rectangle 3">
            <a:extLst>
              <a:ext uri="{FF2B5EF4-FFF2-40B4-BE49-F238E27FC236}">
                <a16:creationId xmlns:a16="http://schemas.microsoft.com/office/drawing/2014/main" id="{811960EA-064A-9427-257D-8C37F952A1E3}"/>
              </a:ext>
            </a:extLst>
          </p:cNvPr>
          <p:cNvSpPr>
            <a:spLocks noChangeArrowheads="1"/>
          </p:cNvSpPr>
          <p:nvPr/>
        </p:nvSpPr>
        <p:spPr bwMode="auto">
          <a:xfrm>
            <a:off x="453461" y="3884979"/>
            <a:ext cx="13446369" cy="18530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000" b="1" i="0" u="none" strike="noStrike" cap="none" normalizeH="0" baseline="0" dirty="0">
                <a:ln>
                  <a:noFill/>
                </a:ln>
                <a:solidFill>
                  <a:srgbClr val="1F1F1F"/>
                </a:solidFill>
                <a:effectLst/>
                <a:latin typeface="Kanit Light" panose="020B0604020202020204" charset="-34"/>
              </a:rPr>
              <a:t>Bu bölümde ne yapıyoruz?</a:t>
            </a:r>
          </a:p>
          <a:p>
            <a:pPr lvl="1"/>
            <a:r>
              <a:rPr kumimoji="0" lang="tr-TR" altLang="tr-TR" b="0" i="0" u="none" strike="noStrike" cap="none" normalizeH="0" baseline="0" dirty="0">
                <a:ln>
                  <a:noFill/>
                </a:ln>
                <a:solidFill>
                  <a:srgbClr val="1F1F1F"/>
                </a:solidFill>
                <a:effectLst/>
                <a:latin typeface="Kanit Light" panose="020B0604020202020204" charset="-34"/>
              </a:rPr>
              <a:t>🔸 </a:t>
            </a:r>
            <a:r>
              <a:rPr kumimoji="0" lang="tr-TR" altLang="tr-TR" b="1" i="0" u="none" strike="noStrike" cap="none" normalizeH="0" baseline="0" dirty="0">
                <a:ln>
                  <a:noFill/>
                </a:ln>
                <a:solidFill>
                  <a:srgbClr val="1F1F1F"/>
                </a:solidFill>
                <a:effectLst/>
                <a:latin typeface="Kanit Light" panose="020B0604020202020204" charset="-34"/>
              </a:rPr>
              <a:t>Pandas</a:t>
            </a:r>
            <a:r>
              <a:rPr kumimoji="0" lang="tr-TR" altLang="tr-TR" b="0" i="0" u="none" strike="noStrike" cap="none" normalizeH="0" baseline="0" dirty="0">
                <a:ln>
                  <a:noFill/>
                </a:ln>
                <a:solidFill>
                  <a:srgbClr val="1F1F1F"/>
                </a:solidFill>
                <a:effectLst/>
                <a:latin typeface="Kanit Light" panose="020B0604020202020204" charset="-34"/>
              </a:rPr>
              <a:t> kütüphanesinin </a:t>
            </a:r>
            <a:r>
              <a:rPr kumimoji="0" lang="tr-TR" altLang="tr-TR" b="0" i="0" u="none" strike="noStrike" cap="none" normalizeH="0" baseline="0" dirty="0" err="1">
                <a:ln>
                  <a:noFill/>
                </a:ln>
                <a:solidFill>
                  <a:srgbClr val="1F1F1F"/>
                </a:solidFill>
                <a:effectLst/>
                <a:latin typeface="Kanit Light" panose="020B0604020202020204" charset="-34"/>
              </a:rPr>
              <a:t>corr</a:t>
            </a:r>
            <a:r>
              <a:rPr kumimoji="0" lang="tr-TR" altLang="tr-TR" b="0" i="0" u="none" strike="noStrike" cap="none" normalizeH="0" baseline="0" dirty="0">
                <a:ln>
                  <a:noFill/>
                </a:ln>
                <a:solidFill>
                  <a:srgbClr val="1F1F1F"/>
                </a:solidFill>
                <a:effectLst/>
                <a:latin typeface="Kanit Light" panose="020B0604020202020204" charset="-34"/>
              </a:rPr>
              <a:t>() fonksiyonu ile </a:t>
            </a:r>
            <a:r>
              <a:rPr kumimoji="0" lang="tr-TR" altLang="tr-TR" b="1" i="0" u="none" strike="noStrike" cap="none" normalizeH="0" baseline="0" dirty="0" err="1">
                <a:ln>
                  <a:noFill/>
                </a:ln>
                <a:solidFill>
                  <a:srgbClr val="1F1F1F"/>
                </a:solidFill>
                <a:effectLst/>
                <a:latin typeface="Kanit Light" panose="020B0604020202020204" charset="-34"/>
              </a:rPr>
              <a:t>Mall</a:t>
            </a:r>
            <a:r>
              <a:rPr kumimoji="0" lang="tr-TR" altLang="tr-TR" b="1" i="0" u="none" strike="noStrike" cap="none" normalizeH="0" baseline="0" dirty="0">
                <a:ln>
                  <a:noFill/>
                </a:ln>
                <a:solidFill>
                  <a:srgbClr val="1F1F1F"/>
                </a:solidFill>
                <a:effectLst/>
                <a:latin typeface="Kanit Light" panose="020B0604020202020204" charset="-34"/>
              </a:rPr>
              <a:t> </a:t>
            </a:r>
            <a:r>
              <a:rPr kumimoji="0" lang="tr-TR" altLang="tr-TR" b="1" i="0" u="none" strike="noStrike" cap="none" normalizeH="0" baseline="0" dirty="0" err="1">
                <a:ln>
                  <a:noFill/>
                </a:ln>
                <a:solidFill>
                  <a:srgbClr val="1F1F1F"/>
                </a:solidFill>
                <a:effectLst/>
                <a:latin typeface="Kanit Light" panose="020B0604020202020204" charset="-34"/>
              </a:rPr>
              <a:t>Customers</a:t>
            </a:r>
            <a:r>
              <a:rPr kumimoji="0" lang="tr-TR" altLang="tr-TR" b="0" i="0" u="none" strike="noStrike" cap="none" normalizeH="0" baseline="0" dirty="0">
                <a:ln>
                  <a:noFill/>
                </a:ln>
                <a:solidFill>
                  <a:srgbClr val="1F1F1F"/>
                </a:solidFill>
                <a:effectLst/>
                <a:latin typeface="Kanit Light" panose="020B0604020202020204" charset="-34"/>
              </a:rPr>
              <a:t> veri setinde bulunan sayısal değişkenlerin </a:t>
            </a:r>
            <a:r>
              <a:rPr kumimoji="0" lang="tr-TR" altLang="tr-TR" b="1" i="0" u="none" strike="noStrike" cap="none" normalizeH="0" baseline="0" dirty="0">
                <a:ln>
                  <a:noFill/>
                </a:ln>
                <a:solidFill>
                  <a:srgbClr val="1F1F1F"/>
                </a:solidFill>
                <a:effectLst/>
                <a:latin typeface="Kanit Light" panose="020B0604020202020204" charset="-34"/>
              </a:rPr>
              <a:t>korelasyon katsayılarını</a:t>
            </a:r>
            <a:r>
              <a:rPr kumimoji="0" lang="tr-TR" altLang="tr-TR" b="0" i="0" u="none" strike="noStrike" cap="none" normalizeH="0" baseline="0" dirty="0">
                <a:ln>
                  <a:noFill/>
                </a:ln>
                <a:solidFill>
                  <a:srgbClr val="1F1F1F"/>
                </a:solidFill>
                <a:effectLst/>
                <a:latin typeface="Kanit Light" panose="020B0604020202020204" charset="-34"/>
              </a:rPr>
              <a:t> hesaplıyoruz.</a:t>
            </a:r>
            <a:endParaRPr kumimoji="0" lang="tr-TR" altLang="tr-TR" b="0" i="0" u="none" strike="noStrike" cap="none" normalizeH="0" baseline="0" dirty="0">
              <a:ln>
                <a:noFill/>
              </a:ln>
              <a:solidFill>
                <a:schemeClr val="tx1"/>
              </a:solidFill>
              <a:effectLst/>
              <a:latin typeface="Kanit Light" panose="020B0604020202020204" charset="-34"/>
            </a:endParaRPr>
          </a:p>
          <a:p>
            <a:pPr lvl="1"/>
            <a:r>
              <a:rPr kumimoji="0" lang="tr-TR" altLang="tr-TR" b="0" i="0" u="none" strike="noStrike" cap="none" normalizeH="0" baseline="0" dirty="0">
                <a:ln>
                  <a:noFill/>
                </a:ln>
                <a:solidFill>
                  <a:srgbClr val="1F1F1F"/>
                </a:solidFill>
                <a:effectLst/>
                <a:latin typeface="Kanit Light" panose="020B0604020202020204" charset="-34"/>
              </a:rPr>
              <a:t>🔸 Hesapladığımız korelasyon katsayılarını </a:t>
            </a:r>
            <a:r>
              <a:rPr kumimoji="0" lang="tr-TR" altLang="tr-TR" b="1" i="0" u="none" strike="noStrike" cap="none" normalizeH="0" baseline="0" dirty="0">
                <a:ln>
                  <a:noFill/>
                </a:ln>
                <a:solidFill>
                  <a:srgbClr val="1F1F1F"/>
                </a:solidFill>
                <a:effectLst/>
                <a:latin typeface="Kanit Light" panose="020B0604020202020204" charset="-34"/>
              </a:rPr>
              <a:t>matris</a:t>
            </a:r>
            <a:r>
              <a:rPr kumimoji="0" lang="tr-TR" altLang="tr-TR" b="0" i="0" u="none" strike="noStrike" cap="none" normalizeH="0" baseline="0" dirty="0">
                <a:ln>
                  <a:noFill/>
                </a:ln>
                <a:solidFill>
                  <a:srgbClr val="1F1F1F"/>
                </a:solidFill>
                <a:effectLst/>
                <a:latin typeface="Kanit Light" panose="020B0604020202020204" charset="-34"/>
              </a:rPr>
              <a:t> formatında görselleştiriyoruz.</a:t>
            </a:r>
            <a:endParaRPr kumimoji="0" lang="tr-TR" altLang="tr-TR" b="0" i="0" u="none" strike="noStrike" cap="none" normalizeH="0" baseline="0" dirty="0">
              <a:ln>
                <a:noFill/>
              </a:ln>
              <a:solidFill>
                <a:schemeClr val="tx1"/>
              </a:solidFill>
              <a:effectLst/>
              <a:latin typeface="Kanit Light" panose="020B0604020202020204" charset="-34"/>
            </a:endParaRPr>
          </a:p>
          <a:p>
            <a:pPr lvl="1"/>
            <a:r>
              <a:rPr kumimoji="0" lang="tr-TR" altLang="tr-TR" b="0" i="0" u="none" strike="noStrike" cap="none" normalizeH="0" baseline="0" dirty="0">
                <a:ln>
                  <a:noFill/>
                </a:ln>
                <a:solidFill>
                  <a:srgbClr val="1F1F1F"/>
                </a:solidFill>
                <a:effectLst/>
                <a:latin typeface="Kanit Light" panose="020B0604020202020204" charset="-34"/>
              </a:rPr>
              <a:t>🔸 </a:t>
            </a:r>
            <a:r>
              <a:rPr kumimoji="0" lang="tr-TR" altLang="tr-TR" b="1" i="0" u="none" strike="noStrike" cap="none" normalizeH="0" baseline="0" dirty="0">
                <a:ln>
                  <a:noFill/>
                </a:ln>
                <a:solidFill>
                  <a:srgbClr val="1F1F1F"/>
                </a:solidFill>
                <a:effectLst/>
                <a:latin typeface="Kanit Light" panose="020B0604020202020204" charset="-34"/>
              </a:rPr>
              <a:t>Seaborn</a:t>
            </a:r>
            <a:r>
              <a:rPr kumimoji="0" lang="tr-TR" altLang="tr-TR" b="0" i="0" u="none" strike="noStrike" cap="none" normalizeH="0" baseline="0" dirty="0">
                <a:ln>
                  <a:noFill/>
                </a:ln>
                <a:solidFill>
                  <a:srgbClr val="1F1F1F"/>
                </a:solidFill>
                <a:effectLst/>
                <a:latin typeface="Kanit Light" panose="020B0604020202020204" charset="-34"/>
              </a:rPr>
              <a:t> kütüphanesinin </a:t>
            </a:r>
            <a:r>
              <a:rPr kumimoji="0" lang="tr-TR" altLang="tr-TR" b="1" i="0" u="none" strike="noStrike" cap="none" normalizeH="0" baseline="0" dirty="0" err="1">
                <a:ln>
                  <a:noFill/>
                </a:ln>
                <a:solidFill>
                  <a:srgbClr val="1F1F1F"/>
                </a:solidFill>
                <a:effectLst/>
                <a:latin typeface="Kanit Light" panose="020B0604020202020204" charset="-34"/>
              </a:rPr>
              <a:t>heatmap</a:t>
            </a:r>
            <a:r>
              <a:rPr kumimoji="0" lang="tr-TR" altLang="tr-TR" b="1" i="0" u="none" strike="noStrike" cap="none" normalizeH="0" baseline="0" dirty="0">
                <a:ln>
                  <a:noFill/>
                </a:ln>
                <a:solidFill>
                  <a:srgbClr val="1F1F1F"/>
                </a:solidFill>
                <a:effectLst/>
                <a:latin typeface="Kanit Light" panose="020B0604020202020204" charset="-34"/>
              </a:rPr>
              <a:t> (ısı haritası)</a:t>
            </a:r>
            <a:r>
              <a:rPr kumimoji="0" lang="tr-TR" altLang="tr-TR" b="0" i="0" u="none" strike="noStrike" cap="none" normalizeH="0" baseline="0" dirty="0">
                <a:ln>
                  <a:noFill/>
                </a:ln>
                <a:solidFill>
                  <a:srgbClr val="1F1F1F"/>
                </a:solidFill>
                <a:effectLst/>
                <a:latin typeface="Kanit Light" panose="020B0604020202020204" charset="-34"/>
              </a:rPr>
              <a:t> fonksiyonu ile bu ilişkiyi daha anlaşılır şekilde sunuyoruz.</a:t>
            </a:r>
            <a:br>
              <a:rPr kumimoji="0" lang="tr-TR" altLang="tr-TR" b="0" i="0" u="none" strike="noStrike" cap="none" normalizeH="0" baseline="0" dirty="0">
                <a:ln>
                  <a:noFill/>
                </a:ln>
                <a:solidFill>
                  <a:srgbClr val="1F1F1F"/>
                </a:solidFill>
                <a:effectLst/>
                <a:latin typeface="Kanit Light" panose="020B0604020202020204" charset="-34"/>
              </a:rPr>
            </a:br>
            <a:r>
              <a:rPr kumimoji="0" lang="tr-TR" altLang="tr-TR" b="0" i="0" u="none" strike="noStrike" cap="none" normalizeH="0" baseline="0" dirty="0">
                <a:ln>
                  <a:noFill/>
                </a:ln>
                <a:solidFill>
                  <a:srgbClr val="1F1F1F"/>
                </a:solidFill>
                <a:effectLst/>
                <a:latin typeface="Kanit Light" panose="020B0604020202020204" charset="-34"/>
              </a:rPr>
              <a:t>Isı haritasındaki renkler, korelasyon değerinin büyüklüğünü kolayca görmemizi sağlar.</a:t>
            </a:r>
            <a:endParaRPr kumimoji="0" lang="tr-TR" altLang="tr-TR" b="0" i="0" u="none" strike="noStrike" cap="none" normalizeH="0" baseline="0" dirty="0">
              <a:ln>
                <a:noFill/>
              </a:ln>
              <a:solidFill>
                <a:schemeClr val="tx1"/>
              </a:solidFill>
              <a:effectLst/>
              <a:latin typeface="Kanit Light" panose="020B0604020202020204" charset="-34"/>
            </a:endParaRPr>
          </a:p>
        </p:txBody>
      </p:sp>
      <p:sp>
        <p:nvSpPr>
          <p:cNvPr id="12" name="Metin kutusu 11">
            <a:extLst>
              <a:ext uri="{FF2B5EF4-FFF2-40B4-BE49-F238E27FC236}">
                <a16:creationId xmlns:a16="http://schemas.microsoft.com/office/drawing/2014/main" id="{9A07F449-6E8E-7315-0916-0DD32D8E83C5}"/>
              </a:ext>
            </a:extLst>
          </p:cNvPr>
          <p:cNvSpPr txBox="1"/>
          <p:nvPr/>
        </p:nvSpPr>
        <p:spPr>
          <a:xfrm>
            <a:off x="490117" y="6094078"/>
            <a:ext cx="13446369" cy="1508105"/>
          </a:xfrm>
          <a:prstGeom prst="rect">
            <a:avLst/>
          </a:prstGeom>
          <a:noFill/>
        </p:spPr>
        <p:txBody>
          <a:bodyPr wrap="square">
            <a:spAutoFit/>
          </a:bodyPr>
          <a:lstStyle/>
          <a:p>
            <a:pPr algn="l">
              <a:buNone/>
            </a:pPr>
            <a:r>
              <a:rPr lang="tr-TR" sz="2000" b="1" i="0">
                <a:solidFill>
                  <a:srgbClr val="1F1F1F"/>
                </a:solidFill>
                <a:effectLst/>
                <a:latin typeface="Kanit Light" panose="020B0604020202020204" charset="-34"/>
              </a:rPr>
              <a:t>Neden Önemli?</a:t>
            </a:r>
          </a:p>
          <a:p>
            <a:pPr algn="l">
              <a:buNone/>
            </a:pPr>
            <a:r>
              <a:rPr lang="tr-TR">
                <a:solidFill>
                  <a:srgbClr val="1F1F1F"/>
                </a:solidFill>
                <a:latin typeface="Kanit Light" panose="020B0604020202020204" charset="-34"/>
              </a:rPr>
              <a:t>         </a:t>
            </a:r>
            <a:r>
              <a:rPr lang="tr-TR" b="0" i="0">
                <a:solidFill>
                  <a:srgbClr val="1F1F1F"/>
                </a:solidFill>
                <a:effectLst/>
                <a:latin typeface="Kanit Light" panose="020B0604020202020204" charset="-34"/>
              </a:rPr>
              <a:t>Korelasyon analizi ile:</a:t>
            </a:r>
          </a:p>
          <a:p>
            <a:pPr lvl="1"/>
            <a:r>
              <a:rPr lang="tr-TR" b="0" i="0">
                <a:solidFill>
                  <a:srgbClr val="1F1F1F"/>
                </a:solidFill>
                <a:effectLst/>
                <a:latin typeface="Kanit Light" panose="020B0604020202020204" charset="-34"/>
              </a:rPr>
              <a:t>✅ Değişkenler arasında </a:t>
            </a:r>
            <a:r>
              <a:rPr lang="tr-TR" b="1" i="0">
                <a:solidFill>
                  <a:srgbClr val="1F1F1F"/>
                </a:solidFill>
                <a:effectLst/>
                <a:latin typeface="Kanit Light" panose="020B0604020202020204" charset="-34"/>
              </a:rPr>
              <a:t>doğrudan veya dolaylı ilişki olup olmadığını</a:t>
            </a:r>
            <a:r>
              <a:rPr lang="tr-TR" b="0" i="0">
                <a:solidFill>
                  <a:srgbClr val="1F1F1F"/>
                </a:solidFill>
                <a:effectLst/>
                <a:latin typeface="Kanit Light" panose="020B0604020202020204" charset="-34"/>
              </a:rPr>
              <a:t> tespit ederiz.</a:t>
            </a:r>
            <a:br>
              <a:rPr lang="tr-TR" b="0" i="0">
                <a:solidFill>
                  <a:srgbClr val="1F1F1F"/>
                </a:solidFill>
                <a:effectLst/>
                <a:latin typeface="Kanit Light" panose="020B0604020202020204" charset="-34"/>
              </a:rPr>
            </a:br>
            <a:r>
              <a:rPr lang="tr-TR" b="0" i="0">
                <a:solidFill>
                  <a:srgbClr val="1F1F1F"/>
                </a:solidFill>
                <a:effectLst/>
                <a:latin typeface="Kanit Light" panose="020B0604020202020204" charset="-34"/>
              </a:rPr>
              <a:t>✅ </a:t>
            </a:r>
            <a:r>
              <a:rPr lang="tr-TR" b="1" i="0">
                <a:solidFill>
                  <a:srgbClr val="1F1F1F"/>
                </a:solidFill>
                <a:effectLst/>
                <a:latin typeface="Kanit Light" panose="020B0604020202020204" charset="-34"/>
              </a:rPr>
              <a:t>Kümeleme, regresyon, sınıflandırma gibi modeller</a:t>
            </a:r>
            <a:r>
              <a:rPr lang="tr-TR" b="0" i="0">
                <a:solidFill>
                  <a:srgbClr val="1F1F1F"/>
                </a:solidFill>
                <a:effectLst/>
                <a:latin typeface="Kanit Light" panose="020B0604020202020204" charset="-34"/>
              </a:rPr>
              <a:t> kurmadan önce değişkenler arasındaki ilişkiyi anlama imkânı sağlar.</a:t>
            </a:r>
            <a:br>
              <a:rPr lang="tr-TR" b="0" i="0">
                <a:solidFill>
                  <a:srgbClr val="1F1F1F"/>
                </a:solidFill>
                <a:effectLst/>
                <a:latin typeface="Kanit Light" panose="020B0604020202020204" charset="-34"/>
              </a:rPr>
            </a:br>
            <a:r>
              <a:rPr lang="tr-TR" b="0" i="0">
                <a:solidFill>
                  <a:srgbClr val="1F1F1F"/>
                </a:solidFill>
                <a:effectLst/>
                <a:latin typeface="Kanit Light" panose="020B0604020202020204" charset="-34"/>
              </a:rPr>
              <a:t>✅ Gereksiz veya çok benzer değişkenleri belirleyerek </a:t>
            </a:r>
            <a:r>
              <a:rPr lang="tr-TR" b="1" i="0">
                <a:solidFill>
                  <a:srgbClr val="1F1F1F"/>
                </a:solidFill>
                <a:effectLst/>
                <a:latin typeface="Kanit Light" panose="020B0604020202020204" charset="-34"/>
              </a:rPr>
              <a:t>özellik seçiminde</a:t>
            </a:r>
            <a:r>
              <a:rPr lang="tr-TR" b="0" i="0">
                <a:solidFill>
                  <a:srgbClr val="1F1F1F"/>
                </a:solidFill>
                <a:effectLst/>
                <a:latin typeface="Kanit Light" panose="020B0604020202020204" charset="-34"/>
              </a:rPr>
              <a:t> faydalı olur.</a:t>
            </a:r>
          </a:p>
        </p:txBody>
      </p:sp>
    </p:spTree>
    <p:extLst>
      <p:ext uri="{BB962C8B-B14F-4D97-AF65-F5344CB8AC3E}">
        <p14:creationId xmlns:p14="http://schemas.microsoft.com/office/powerpoint/2010/main" val="6900488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29073-192D-BF35-429E-0814AC21C1D1}"/>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8552985F-AAE9-2165-16AC-98E6226CF45C}"/>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873B0062-E060-C6F0-C24A-8CE6F5D5FA1E}"/>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9DCD0098-05A7-55E0-49E0-C4D85ED60E44}"/>
              </a:ext>
            </a:extLst>
          </p:cNvPr>
          <p:cNvSpPr txBox="1"/>
          <p:nvPr/>
        </p:nvSpPr>
        <p:spPr>
          <a:xfrm>
            <a:off x="490117" y="923449"/>
            <a:ext cx="7315200" cy="400110"/>
          </a:xfrm>
          <a:prstGeom prst="rect">
            <a:avLst/>
          </a:prstGeom>
          <a:noFill/>
        </p:spPr>
        <p:txBody>
          <a:bodyPr wrap="square">
            <a:spAutoFit/>
          </a:bodyPr>
          <a:lstStyle/>
          <a:p>
            <a:pPr algn="l"/>
            <a:r>
              <a:rPr lang="tr-TR" b="0" i="0">
                <a:solidFill>
                  <a:srgbClr val="1F1F1F"/>
                </a:solidFill>
                <a:effectLst/>
                <a:latin typeface="Kanit Light" panose="020B0604020202020204" charset="-34"/>
              </a:rPr>
              <a:t>3️⃣ </a:t>
            </a:r>
            <a:r>
              <a:rPr lang="tr-TR" sz="2000" b="0" i="0">
                <a:solidFill>
                  <a:srgbClr val="1F1F1F"/>
                </a:solidFill>
                <a:effectLst/>
                <a:latin typeface="Kanit Light" panose="020B0604020202020204" charset="-34"/>
              </a:rPr>
              <a:t>Korelasyon Analizi ve Isı Haritası</a:t>
            </a:r>
            <a:endParaRPr lang="tr-TR" b="0" i="0">
              <a:solidFill>
                <a:srgbClr val="1F1F1F"/>
              </a:solidFill>
              <a:effectLst/>
              <a:latin typeface="Kanit Light" panose="020B0604020202020204" charset="-34"/>
            </a:endParaRPr>
          </a:p>
        </p:txBody>
      </p:sp>
      <p:pic>
        <p:nvPicPr>
          <p:cNvPr id="7" name="Resim 6">
            <a:extLst>
              <a:ext uri="{FF2B5EF4-FFF2-40B4-BE49-F238E27FC236}">
                <a16:creationId xmlns:a16="http://schemas.microsoft.com/office/drawing/2014/main" id="{EB3C8092-6D6B-59D7-C40D-6D7A6544185A}"/>
              </a:ext>
            </a:extLst>
          </p:cNvPr>
          <p:cNvPicPr>
            <a:picLocks noChangeAspect="1"/>
          </p:cNvPicPr>
          <p:nvPr/>
        </p:nvPicPr>
        <p:blipFill>
          <a:blip r:embed="rId4"/>
          <a:stretch>
            <a:fillRect/>
          </a:stretch>
        </p:blipFill>
        <p:spPr>
          <a:xfrm>
            <a:off x="490117" y="1456171"/>
            <a:ext cx="9947764" cy="6144889"/>
          </a:xfrm>
          <a:prstGeom prst="rect">
            <a:avLst/>
          </a:prstGeom>
        </p:spPr>
      </p:pic>
    </p:spTree>
    <p:extLst>
      <p:ext uri="{BB962C8B-B14F-4D97-AF65-F5344CB8AC3E}">
        <p14:creationId xmlns:p14="http://schemas.microsoft.com/office/powerpoint/2010/main" val="37159058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099BA-C771-EC86-FA00-3AB70EE8C4A9}"/>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099EAF8E-6B06-E9FC-45BF-1DB485778B6D}"/>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E7FD6395-2CB3-6AAA-2092-0FD2F9E9A173}"/>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55D143C3-7022-BAD6-E2B7-DC12A34AE444}"/>
              </a:ext>
            </a:extLst>
          </p:cNvPr>
          <p:cNvSpPr txBox="1"/>
          <p:nvPr/>
        </p:nvSpPr>
        <p:spPr>
          <a:xfrm>
            <a:off x="490117" y="923449"/>
            <a:ext cx="7315200" cy="400110"/>
          </a:xfrm>
          <a:prstGeom prst="rect">
            <a:avLst/>
          </a:prstGeom>
          <a:noFill/>
        </p:spPr>
        <p:txBody>
          <a:bodyPr wrap="square">
            <a:spAutoFit/>
          </a:bodyPr>
          <a:lstStyle/>
          <a:p>
            <a:pPr algn="l"/>
            <a:r>
              <a:rPr lang="tr-TR" b="0" i="0">
                <a:solidFill>
                  <a:srgbClr val="1F1F1F"/>
                </a:solidFill>
                <a:effectLst/>
                <a:latin typeface="Kanit Light" panose="020B0604020202020204" charset="-34"/>
              </a:rPr>
              <a:t>3️⃣ </a:t>
            </a:r>
            <a:r>
              <a:rPr lang="tr-TR" sz="2000" b="0" i="0">
                <a:solidFill>
                  <a:srgbClr val="1F1F1F"/>
                </a:solidFill>
                <a:effectLst/>
                <a:latin typeface="Kanit Light" panose="020B0604020202020204" charset="-34"/>
              </a:rPr>
              <a:t>Korelasyon Analizi ve Isı Haritası</a:t>
            </a:r>
            <a:endParaRPr lang="tr-TR" b="0" i="0">
              <a:solidFill>
                <a:srgbClr val="1F1F1F"/>
              </a:solidFill>
              <a:effectLst/>
              <a:latin typeface="Kanit Light" panose="020B0604020202020204" charset="-34"/>
            </a:endParaRPr>
          </a:p>
        </p:txBody>
      </p:sp>
      <p:pic>
        <p:nvPicPr>
          <p:cNvPr id="3" name="Resim 2">
            <a:extLst>
              <a:ext uri="{FF2B5EF4-FFF2-40B4-BE49-F238E27FC236}">
                <a16:creationId xmlns:a16="http://schemas.microsoft.com/office/drawing/2014/main" id="{3F4E434B-AEEC-D642-F014-4ED895D61C10}"/>
              </a:ext>
            </a:extLst>
          </p:cNvPr>
          <p:cNvPicPr>
            <a:picLocks noChangeAspect="1"/>
          </p:cNvPicPr>
          <p:nvPr/>
        </p:nvPicPr>
        <p:blipFill>
          <a:blip r:embed="rId4"/>
          <a:srcRect b="19581"/>
          <a:stretch/>
        </p:blipFill>
        <p:spPr>
          <a:xfrm>
            <a:off x="1019507" y="1323623"/>
            <a:ext cx="7315199" cy="6522834"/>
          </a:xfrm>
          <a:prstGeom prst="rect">
            <a:avLst/>
          </a:prstGeom>
        </p:spPr>
      </p:pic>
    </p:spTree>
    <p:extLst>
      <p:ext uri="{BB962C8B-B14F-4D97-AF65-F5344CB8AC3E}">
        <p14:creationId xmlns:p14="http://schemas.microsoft.com/office/powerpoint/2010/main" val="3888150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B61BF-9B45-6C65-12BE-3626DDC297F4}"/>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8C3671DC-2BD1-9DCB-B144-41B4268BAF2A}"/>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CBCE3353-7E6A-2645-5860-282F9C0696BD}"/>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275EBF18-A82E-4C6F-5C24-2AF9740693F2}"/>
              </a:ext>
            </a:extLst>
          </p:cNvPr>
          <p:cNvSpPr txBox="1"/>
          <p:nvPr/>
        </p:nvSpPr>
        <p:spPr>
          <a:xfrm>
            <a:off x="490117" y="923449"/>
            <a:ext cx="7315200" cy="400110"/>
          </a:xfrm>
          <a:prstGeom prst="rect">
            <a:avLst/>
          </a:prstGeom>
          <a:noFill/>
        </p:spPr>
        <p:txBody>
          <a:bodyPr wrap="square">
            <a:spAutoFit/>
          </a:bodyPr>
          <a:lstStyle/>
          <a:p>
            <a:pPr algn="l"/>
            <a:r>
              <a:rPr lang="tr-TR" b="0" i="0">
                <a:solidFill>
                  <a:srgbClr val="1F1F1F"/>
                </a:solidFill>
                <a:effectLst/>
                <a:latin typeface="Kanit Light" panose="020B0604020202020204" charset="-34"/>
              </a:rPr>
              <a:t>3️⃣ </a:t>
            </a:r>
            <a:r>
              <a:rPr lang="tr-TR" sz="2000" b="0" i="0">
                <a:solidFill>
                  <a:srgbClr val="1F1F1F"/>
                </a:solidFill>
                <a:effectLst/>
                <a:latin typeface="Kanit Light" panose="020B0604020202020204" charset="-34"/>
              </a:rPr>
              <a:t>Korelasyon Analizi ve Isı Haritası</a:t>
            </a:r>
            <a:endParaRPr lang="tr-TR" b="0" i="0">
              <a:solidFill>
                <a:srgbClr val="1F1F1F"/>
              </a:solidFill>
              <a:effectLst/>
              <a:latin typeface="Kanit Light" panose="020B0604020202020204" charset="-34"/>
            </a:endParaRPr>
          </a:p>
        </p:txBody>
      </p:sp>
      <p:pic>
        <p:nvPicPr>
          <p:cNvPr id="3" name="Resim 2">
            <a:extLst>
              <a:ext uri="{FF2B5EF4-FFF2-40B4-BE49-F238E27FC236}">
                <a16:creationId xmlns:a16="http://schemas.microsoft.com/office/drawing/2014/main" id="{B81D244B-5CE5-5F86-DAE0-095E80843860}"/>
              </a:ext>
            </a:extLst>
          </p:cNvPr>
          <p:cNvPicPr>
            <a:picLocks noChangeAspect="1"/>
          </p:cNvPicPr>
          <p:nvPr/>
        </p:nvPicPr>
        <p:blipFill>
          <a:blip r:embed="rId4"/>
          <a:srcRect b="19588"/>
          <a:stretch/>
        </p:blipFill>
        <p:spPr>
          <a:xfrm>
            <a:off x="490117" y="1400186"/>
            <a:ext cx="3368516" cy="3003372"/>
          </a:xfrm>
          <a:prstGeom prst="rect">
            <a:avLst/>
          </a:prstGeom>
        </p:spPr>
      </p:pic>
      <p:graphicFrame>
        <p:nvGraphicFramePr>
          <p:cNvPr id="8" name="Tablo 7">
            <a:extLst>
              <a:ext uri="{FF2B5EF4-FFF2-40B4-BE49-F238E27FC236}">
                <a16:creationId xmlns:a16="http://schemas.microsoft.com/office/drawing/2014/main" id="{203574F9-B6BD-5170-1BA9-4684D618B936}"/>
              </a:ext>
            </a:extLst>
          </p:cNvPr>
          <p:cNvGraphicFramePr>
            <a:graphicFrameLocks noGrp="1"/>
          </p:cNvGraphicFramePr>
          <p:nvPr>
            <p:extLst>
              <p:ext uri="{D42A27DB-BD31-4B8C-83A1-F6EECF244321}">
                <p14:modId xmlns:p14="http://schemas.microsoft.com/office/powerpoint/2010/main" val="277589050"/>
              </p:ext>
            </p:extLst>
          </p:nvPr>
        </p:nvGraphicFramePr>
        <p:xfrm>
          <a:off x="4704348" y="1302582"/>
          <a:ext cx="9613231" cy="2779154"/>
        </p:xfrm>
        <a:graphic>
          <a:graphicData uri="http://schemas.openxmlformats.org/drawingml/2006/table">
            <a:tbl>
              <a:tblPr>
                <a:tableStyleId>{5940675A-B579-460E-94D1-54222C63F5DA}</a:tableStyleId>
              </a:tblPr>
              <a:tblGrid>
                <a:gridCol w="2249905">
                  <a:extLst>
                    <a:ext uri="{9D8B030D-6E8A-4147-A177-3AD203B41FA5}">
                      <a16:colId xmlns:a16="http://schemas.microsoft.com/office/drawing/2014/main" val="287106766"/>
                    </a:ext>
                  </a:extLst>
                </a:gridCol>
                <a:gridCol w="1227221">
                  <a:extLst>
                    <a:ext uri="{9D8B030D-6E8A-4147-A177-3AD203B41FA5}">
                      <a16:colId xmlns:a16="http://schemas.microsoft.com/office/drawing/2014/main" val="3034512445"/>
                    </a:ext>
                  </a:extLst>
                </a:gridCol>
                <a:gridCol w="907472">
                  <a:extLst>
                    <a:ext uri="{9D8B030D-6E8A-4147-A177-3AD203B41FA5}">
                      <a16:colId xmlns:a16="http://schemas.microsoft.com/office/drawing/2014/main" val="262385971"/>
                    </a:ext>
                  </a:extLst>
                </a:gridCol>
                <a:gridCol w="5228633">
                  <a:extLst>
                    <a:ext uri="{9D8B030D-6E8A-4147-A177-3AD203B41FA5}">
                      <a16:colId xmlns:a16="http://schemas.microsoft.com/office/drawing/2014/main" val="542726402"/>
                    </a:ext>
                  </a:extLst>
                </a:gridCol>
              </a:tblGrid>
              <a:tr h="356180">
                <a:tc>
                  <a:txBody>
                    <a:bodyPr/>
                    <a:lstStyle/>
                    <a:p>
                      <a:pPr fontAlgn="ctr"/>
                      <a:r>
                        <a:rPr lang="tr-TR" sz="1600" b="1">
                          <a:effectLst/>
                        </a:rPr>
                        <a:t>Değişken Çifti</a:t>
                      </a:r>
                    </a:p>
                  </a:txBody>
                  <a:tcPr marL="90022" marR="90022" marT="45011" marB="45011" anchor="ctr"/>
                </a:tc>
                <a:tc>
                  <a:txBody>
                    <a:bodyPr/>
                    <a:lstStyle/>
                    <a:p>
                      <a:pPr algn="ctr" fontAlgn="ctr"/>
                      <a:r>
                        <a:rPr lang="tr-TR" sz="1600" b="1">
                          <a:effectLst/>
                        </a:rPr>
                        <a:t>Korelasyon Katsayısı</a:t>
                      </a:r>
                    </a:p>
                  </a:txBody>
                  <a:tcPr marL="90022" marR="90022" marT="45011" marB="45011" anchor="ctr"/>
                </a:tc>
                <a:tc>
                  <a:txBody>
                    <a:bodyPr/>
                    <a:lstStyle/>
                    <a:p>
                      <a:pPr algn="ctr" fontAlgn="ctr"/>
                      <a:r>
                        <a:rPr lang="tr-TR" sz="1600" b="1">
                          <a:effectLst/>
                        </a:rPr>
                        <a:t>İlişki Türü</a:t>
                      </a:r>
                    </a:p>
                  </a:txBody>
                  <a:tcPr marL="90022" marR="90022" marT="45011" marB="45011" anchor="ctr"/>
                </a:tc>
                <a:tc>
                  <a:txBody>
                    <a:bodyPr/>
                    <a:lstStyle/>
                    <a:p>
                      <a:pPr fontAlgn="ctr"/>
                      <a:r>
                        <a:rPr lang="tr-TR" sz="1600" b="1">
                          <a:effectLst/>
                        </a:rPr>
                        <a:t>Açıklama</a:t>
                      </a:r>
                    </a:p>
                  </a:txBody>
                  <a:tcPr marL="90022" marR="90022" marT="45011" marB="45011" anchor="ctr"/>
                </a:tc>
                <a:extLst>
                  <a:ext uri="{0D108BD9-81ED-4DB2-BD59-A6C34878D82A}">
                    <a16:rowId xmlns:a16="http://schemas.microsoft.com/office/drawing/2014/main" val="453276982"/>
                  </a:ext>
                </a:extLst>
              </a:tr>
              <a:tr h="706505">
                <a:tc>
                  <a:txBody>
                    <a:bodyPr/>
                    <a:lstStyle/>
                    <a:p>
                      <a:pPr fontAlgn="ctr"/>
                      <a:r>
                        <a:rPr lang="tr-TR" sz="1600" b="1" dirty="0">
                          <a:effectLst/>
                        </a:rPr>
                        <a:t>Age &amp; </a:t>
                      </a:r>
                      <a:r>
                        <a:rPr lang="tr-TR" sz="1600" b="1" dirty="0" err="1">
                          <a:effectLst/>
                        </a:rPr>
                        <a:t>Annual</a:t>
                      </a:r>
                      <a:r>
                        <a:rPr lang="tr-TR" sz="1600" b="1" dirty="0">
                          <a:effectLst/>
                        </a:rPr>
                        <a:t> Income</a:t>
                      </a:r>
                      <a:endParaRPr lang="tr-TR" sz="1600" dirty="0">
                        <a:effectLst/>
                      </a:endParaRPr>
                    </a:p>
                  </a:txBody>
                  <a:tcPr marL="90022" marR="90022" marT="45011" marB="45011" anchor="ctr"/>
                </a:tc>
                <a:tc>
                  <a:txBody>
                    <a:bodyPr/>
                    <a:lstStyle/>
                    <a:p>
                      <a:pPr algn="ctr" fontAlgn="ctr"/>
                      <a:r>
                        <a:rPr lang="tr-TR" sz="1400" b="1">
                          <a:effectLst/>
                        </a:rPr>
                        <a:t>-0.01</a:t>
                      </a:r>
                      <a:endParaRPr lang="tr-TR" sz="1400">
                        <a:effectLst/>
                      </a:endParaRPr>
                    </a:p>
                  </a:txBody>
                  <a:tcPr marL="90022" marR="90022" marT="45011" marB="45011" anchor="ctr"/>
                </a:tc>
                <a:tc>
                  <a:txBody>
                    <a:bodyPr/>
                    <a:lstStyle/>
                    <a:p>
                      <a:pPr algn="ctr" fontAlgn="ctr"/>
                      <a:r>
                        <a:rPr lang="tr-TR" sz="1400">
                          <a:effectLst/>
                        </a:rPr>
                        <a:t>❌ Yok/Zayıf</a:t>
                      </a:r>
                    </a:p>
                  </a:txBody>
                  <a:tcPr marL="90022" marR="90022" marT="45011" marB="45011" anchor="ctr"/>
                </a:tc>
                <a:tc>
                  <a:txBody>
                    <a:bodyPr/>
                    <a:lstStyle/>
                    <a:p>
                      <a:pPr fontAlgn="ctr"/>
                      <a:r>
                        <a:rPr lang="tr-TR" sz="1400">
                          <a:effectLst/>
                        </a:rPr>
                        <a:t>Bu sonuç, müşterilerin yaşı ile yıllık gelirleri arasında anlamlı bir ilişki olmadığını göstermektedir. Genç veya yaşlı olmak, geliri belirlemiyor.</a:t>
                      </a:r>
                    </a:p>
                  </a:txBody>
                  <a:tcPr marL="90022" marR="90022" marT="45011" marB="45011" anchor="ctr"/>
                </a:tc>
                <a:extLst>
                  <a:ext uri="{0D108BD9-81ED-4DB2-BD59-A6C34878D82A}">
                    <a16:rowId xmlns:a16="http://schemas.microsoft.com/office/drawing/2014/main" val="2745090257"/>
                  </a:ext>
                </a:extLst>
              </a:tr>
              <a:tr h="684363">
                <a:tc>
                  <a:txBody>
                    <a:bodyPr/>
                    <a:lstStyle/>
                    <a:p>
                      <a:pPr fontAlgn="ctr"/>
                      <a:r>
                        <a:rPr lang="tr-TR" sz="1600" b="1">
                          <a:effectLst/>
                        </a:rPr>
                        <a:t>Age &amp; Spending Score</a:t>
                      </a:r>
                      <a:endParaRPr lang="tr-TR" sz="1600">
                        <a:effectLst/>
                      </a:endParaRPr>
                    </a:p>
                  </a:txBody>
                  <a:tcPr marL="90022" marR="90022" marT="45011" marB="45011" anchor="ctr"/>
                </a:tc>
                <a:tc>
                  <a:txBody>
                    <a:bodyPr/>
                    <a:lstStyle/>
                    <a:p>
                      <a:pPr algn="ctr" fontAlgn="ctr"/>
                      <a:r>
                        <a:rPr lang="tr-TR" sz="1400" b="1">
                          <a:effectLst/>
                        </a:rPr>
                        <a:t>-0.33</a:t>
                      </a:r>
                      <a:endParaRPr lang="tr-TR" sz="1400">
                        <a:effectLst/>
                      </a:endParaRPr>
                    </a:p>
                  </a:txBody>
                  <a:tcPr marL="90022" marR="90022" marT="45011" marB="45011" anchor="ctr"/>
                </a:tc>
                <a:tc>
                  <a:txBody>
                    <a:bodyPr/>
                    <a:lstStyle/>
                    <a:p>
                      <a:pPr algn="ctr" fontAlgn="ctr"/>
                      <a:r>
                        <a:rPr lang="tr-TR" sz="1400">
                          <a:effectLst/>
                        </a:rPr>
                        <a:t>🔸 Zayıf Negatif</a:t>
                      </a:r>
                    </a:p>
                  </a:txBody>
                  <a:tcPr marL="90022" marR="90022" marT="45011" marB="45011" anchor="ctr"/>
                </a:tc>
                <a:tc>
                  <a:txBody>
                    <a:bodyPr/>
                    <a:lstStyle/>
                    <a:p>
                      <a:pPr fontAlgn="ctr"/>
                      <a:r>
                        <a:rPr lang="tr-TR" sz="1400">
                          <a:effectLst/>
                        </a:rPr>
                        <a:t>Bu sonuç, yaş arttıkça müşterilerin harcama skorlarının biraz azaldığını gösteriyor. Genç müşteriler harcama konusunda daha aktif olabilir.</a:t>
                      </a:r>
                    </a:p>
                  </a:txBody>
                  <a:tcPr marL="90022" marR="90022" marT="45011" marB="45011" anchor="ctr"/>
                </a:tc>
                <a:extLst>
                  <a:ext uri="{0D108BD9-81ED-4DB2-BD59-A6C34878D82A}">
                    <a16:rowId xmlns:a16="http://schemas.microsoft.com/office/drawing/2014/main" val="435661080"/>
                  </a:ext>
                </a:extLst>
              </a:tr>
              <a:tr h="810584">
                <a:tc>
                  <a:txBody>
                    <a:bodyPr/>
                    <a:lstStyle/>
                    <a:p>
                      <a:pPr fontAlgn="ctr"/>
                      <a:r>
                        <a:rPr lang="tr-TR" sz="1600" b="1" dirty="0" err="1">
                          <a:effectLst/>
                        </a:rPr>
                        <a:t>Annual</a:t>
                      </a:r>
                      <a:r>
                        <a:rPr lang="tr-TR" sz="1600" b="1" dirty="0">
                          <a:effectLst/>
                        </a:rPr>
                        <a:t> Income &amp; </a:t>
                      </a:r>
                      <a:r>
                        <a:rPr lang="tr-TR" sz="1600" b="1" dirty="0" err="1">
                          <a:effectLst/>
                        </a:rPr>
                        <a:t>Spending</a:t>
                      </a:r>
                      <a:r>
                        <a:rPr lang="tr-TR" sz="1600" b="1" dirty="0">
                          <a:effectLst/>
                        </a:rPr>
                        <a:t> </a:t>
                      </a:r>
                      <a:r>
                        <a:rPr lang="tr-TR" sz="1600" b="1" dirty="0" err="1">
                          <a:effectLst/>
                        </a:rPr>
                        <a:t>Score</a:t>
                      </a:r>
                      <a:endParaRPr lang="tr-TR" sz="1600" dirty="0">
                        <a:effectLst/>
                      </a:endParaRPr>
                    </a:p>
                  </a:txBody>
                  <a:tcPr marL="90022" marR="90022" marT="45011" marB="45011" anchor="ctr"/>
                </a:tc>
                <a:tc>
                  <a:txBody>
                    <a:bodyPr/>
                    <a:lstStyle/>
                    <a:p>
                      <a:pPr algn="ctr" fontAlgn="ctr"/>
                      <a:r>
                        <a:rPr lang="tr-TR" sz="1400" b="1">
                          <a:effectLst/>
                        </a:rPr>
                        <a:t>0.01</a:t>
                      </a:r>
                      <a:endParaRPr lang="tr-TR" sz="1400">
                        <a:effectLst/>
                      </a:endParaRPr>
                    </a:p>
                  </a:txBody>
                  <a:tcPr marL="90022" marR="90022" marT="45011" marB="45011" anchor="ctr"/>
                </a:tc>
                <a:tc>
                  <a:txBody>
                    <a:bodyPr/>
                    <a:lstStyle/>
                    <a:p>
                      <a:pPr algn="ctr" fontAlgn="ctr"/>
                      <a:r>
                        <a:rPr lang="tr-TR" sz="1400">
                          <a:effectLst/>
                        </a:rPr>
                        <a:t>❌ Yok/Zayıf</a:t>
                      </a:r>
                    </a:p>
                  </a:txBody>
                  <a:tcPr marL="90022" marR="90022" marT="45011" marB="45011" anchor="ctr"/>
                </a:tc>
                <a:tc>
                  <a:txBody>
                    <a:bodyPr/>
                    <a:lstStyle/>
                    <a:p>
                      <a:pPr fontAlgn="ctr"/>
                      <a:r>
                        <a:rPr lang="tr-TR" sz="1400">
                          <a:effectLst/>
                        </a:rPr>
                        <a:t>Bu sonuç, müşterinin geliri ile harcama skoru arasında anlamlı bir ilişki olmadığını gösterir. Yüksek gelirli olmak, yüksek harcama yapacağını garantilemiyor.</a:t>
                      </a:r>
                    </a:p>
                  </a:txBody>
                  <a:tcPr marL="90022" marR="90022" marT="45011" marB="45011" anchor="ctr"/>
                </a:tc>
                <a:extLst>
                  <a:ext uri="{0D108BD9-81ED-4DB2-BD59-A6C34878D82A}">
                    <a16:rowId xmlns:a16="http://schemas.microsoft.com/office/drawing/2014/main" val="721519203"/>
                  </a:ext>
                </a:extLst>
              </a:tr>
            </a:tbl>
          </a:graphicData>
        </a:graphic>
      </p:graphicFrame>
      <p:sp>
        <p:nvSpPr>
          <p:cNvPr id="11" name="Rectangle 3">
            <a:extLst>
              <a:ext uri="{FF2B5EF4-FFF2-40B4-BE49-F238E27FC236}">
                <a16:creationId xmlns:a16="http://schemas.microsoft.com/office/drawing/2014/main" id="{EA2FCF5F-2D96-3BB3-4305-716E169555B1}"/>
              </a:ext>
            </a:extLst>
          </p:cNvPr>
          <p:cNvSpPr>
            <a:spLocks noChangeArrowheads="1"/>
          </p:cNvSpPr>
          <p:nvPr/>
        </p:nvSpPr>
        <p:spPr bwMode="auto">
          <a:xfrm>
            <a:off x="443579" y="4938794"/>
            <a:ext cx="13743241" cy="209924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a:ln>
                  <a:noFill/>
                </a:ln>
                <a:solidFill>
                  <a:srgbClr val="1F1F1F"/>
                </a:solidFill>
                <a:effectLst/>
                <a:latin typeface="Kanit Light" panose="020B0604020202020204" charset="-34"/>
              </a:rPr>
              <a:t>🚩 Sonuç olarak bu bilgiler bize ne söyler?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a:ln>
                <a:noFill/>
              </a:ln>
              <a:solidFill>
                <a:srgbClr val="1F1F1F"/>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0" i="0" u="none" strike="noStrike" cap="none" normalizeH="0" baseline="0">
                <a:ln>
                  <a:noFill/>
                </a:ln>
                <a:solidFill>
                  <a:srgbClr val="1F1F1F"/>
                </a:solidFill>
                <a:effectLst/>
                <a:latin typeface="Kanit Light" panose="020B0604020202020204" charset="-34"/>
              </a:rPr>
              <a:t>Bu üç değişken (</a:t>
            </a:r>
            <a:r>
              <a:rPr kumimoji="0" lang="tr-TR" altLang="tr-TR" b="1" i="0" u="none" strike="noStrike" cap="none" normalizeH="0" baseline="0">
                <a:ln>
                  <a:noFill/>
                </a:ln>
                <a:solidFill>
                  <a:srgbClr val="1F1F1F"/>
                </a:solidFill>
                <a:effectLst/>
                <a:latin typeface="Kanit Light" panose="020B0604020202020204" charset="-34"/>
              </a:rPr>
              <a:t>Yaş</a:t>
            </a:r>
            <a:r>
              <a:rPr kumimoji="0" lang="tr-TR" altLang="tr-TR" b="0" i="0" u="none" strike="noStrike" cap="none" normalizeH="0" baseline="0">
                <a:ln>
                  <a:noFill/>
                </a:ln>
                <a:solidFill>
                  <a:srgbClr val="1F1F1F"/>
                </a:solidFill>
                <a:effectLst/>
                <a:latin typeface="Kanit Light" panose="020B0604020202020204" charset="-34"/>
              </a:rPr>
              <a:t>, </a:t>
            </a:r>
            <a:r>
              <a:rPr kumimoji="0" lang="tr-TR" altLang="tr-TR" b="1" i="0" u="none" strike="noStrike" cap="none" normalizeH="0" baseline="0">
                <a:ln>
                  <a:noFill/>
                </a:ln>
                <a:solidFill>
                  <a:srgbClr val="1F1F1F"/>
                </a:solidFill>
                <a:effectLst/>
                <a:latin typeface="Kanit Light" panose="020B0604020202020204" charset="-34"/>
              </a:rPr>
              <a:t>Yıllık Gelir</a:t>
            </a:r>
            <a:r>
              <a:rPr kumimoji="0" lang="tr-TR" altLang="tr-TR" b="0" i="0" u="none" strike="noStrike" cap="none" normalizeH="0" baseline="0">
                <a:ln>
                  <a:noFill/>
                </a:ln>
                <a:solidFill>
                  <a:srgbClr val="1F1F1F"/>
                </a:solidFill>
                <a:effectLst/>
                <a:latin typeface="Kanit Light" panose="020B0604020202020204" charset="-34"/>
              </a:rPr>
              <a:t>, </a:t>
            </a:r>
            <a:r>
              <a:rPr kumimoji="0" lang="tr-TR" altLang="tr-TR" b="1" i="0" u="none" strike="noStrike" cap="none" normalizeH="0" baseline="0">
                <a:ln>
                  <a:noFill/>
                </a:ln>
                <a:solidFill>
                  <a:srgbClr val="1F1F1F"/>
                </a:solidFill>
                <a:effectLst/>
                <a:latin typeface="Kanit Light" panose="020B0604020202020204" charset="-34"/>
              </a:rPr>
              <a:t>Harcama Skoru</a:t>
            </a:r>
            <a:r>
              <a:rPr kumimoji="0" lang="tr-TR" altLang="tr-TR" b="0" i="0" u="none" strike="noStrike" cap="none" normalizeH="0" baseline="0">
                <a:ln>
                  <a:noFill/>
                </a:ln>
                <a:solidFill>
                  <a:srgbClr val="1F1F1F"/>
                </a:solidFill>
                <a:effectLst/>
                <a:latin typeface="Kanit Light" panose="020B0604020202020204" charset="-34"/>
              </a:rPr>
              <a:t>) birbiriyle çok düşük korelasyona sahip.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0" i="0" u="none" strike="noStrike" cap="none" normalizeH="0" baseline="0">
                <a:ln>
                  <a:noFill/>
                </a:ln>
                <a:solidFill>
                  <a:srgbClr val="1F1F1F"/>
                </a:solidFill>
                <a:effectLst/>
                <a:latin typeface="Kanit Light" panose="020B0604020202020204" charset="-34"/>
              </a:rPr>
              <a:t>Bu da değişkenlerin </a:t>
            </a:r>
            <a:r>
              <a:rPr kumimoji="0" lang="tr-TR" altLang="tr-TR" b="1" i="0" u="none" strike="noStrike" cap="none" normalizeH="0" baseline="0">
                <a:ln>
                  <a:noFill/>
                </a:ln>
                <a:solidFill>
                  <a:srgbClr val="1F1F1F"/>
                </a:solidFill>
                <a:effectLst/>
                <a:latin typeface="Kanit Light" panose="020B0604020202020204" charset="-34"/>
              </a:rPr>
              <a:t>birbirini tekrar etmediğini</a:t>
            </a:r>
            <a:r>
              <a:rPr kumimoji="0" lang="tr-TR" altLang="tr-TR" b="0" i="0" u="none" strike="noStrike" cap="none" normalizeH="0" baseline="0">
                <a:ln>
                  <a:noFill/>
                </a:ln>
                <a:solidFill>
                  <a:srgbClr val="1F1F1F"/>
                </a:solidFill>
                <a:effectLst/>
                <a:latin typeface="Kanit Light" panose="020B0604020202020204" charset="-34"/>
              </a:rPr>
              <a:t> ve bağımsız bilgiler sunduğunu gösterir.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0" i="0" u="none" strike="noStrike" cap="none" normalizeH="0" baseline="0">
                <a:ln>
                  <a:noFill/>
                </a:ln>
                <a:solidFill>
                  <a:srgbClr val="1F1F1F"/>
                </a:solidFill>
                <a:effectLst/>
                <a:latin typeface="Kanit Light" panose="020B0604020202020204" charset="-34"/>
              </a:rPr>
              <a:t>Bu durum, </a:t>
            </a:r>
            <a:r>
              <a:rPr kumimoji="0" lang="tr-TR" altLang="tr-TR" b="1" i="0" u="none" strike="noStrike" cap="none" normalizeH="0" baseline="0">
                <a:ln>
                  <a:noFill/>
                </a:ln>
                <a:solidFill>
                  <a:srgbClr val="1F1F1F"/>
                </a:solidFill>
                <a:effectLst/>
                <a:latin typeface="Kanit Light" panose="020B0604020202020204" charset="-34"/>
              </a:rPr>
              <a:t>K-Means</a:t>
            </a:r>
            <a:r>
              <a:rPr kumimoji="0" lang="tr-TR" altLang="tr-TR" b="0" i="0" u="none" strike="noStrike" cap="none" normalizeH="0" baseline="0">
                <a:ln>
                  <a:noFill/>
                </a:ln>
                <a:solidFill>
                  <a:srgbClr val="1F1F1F"/>
                </a:solidFill>
                <a:effectLst/>
                <a:latin typeface="Kanit Light" panose="020B0604020202020204" charset="-34"/>
              </a:rPr>
              <a:t> kümeleme için olumlu bir durumdur. Çünkü birbirinden bağımsız bilgiler sağlayan bu özelliklerle oluşturacağımız müşteri segmentleri daha net ayrılacaktır.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a:ln>
                <a:noFill/>
              </a:ln>
              <a:solidFill>
                <a:schemeClr val="tx1"/>
              </a:solidFill>
              <a:effectLst/>
              <a:latin typeface="Kanit Light" panose="020B0604020202020204" charset="-34"/>
            </a:endParaRPr>
          </a:p>
        </p:txBody>
      </p:sp>
    </p:spTree>
    <p:extLst>
      <p:ext uri="{BB962C8B-B14F-4D97-AF65-F5344CB8AC3E}">
        <p14:creationId xmlns:p14="http://schemas.microsoft.com/office/powerpoint/2010/main" val="34115881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93BF-FD7C-61B0-1E8B-670063B8D989}"/>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D47F6E6B-F28E-AA28-7E3A-DD9D212F97C6}"/>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629B8DE2-B7C9-7300-D059-7E292E52961D}"/>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A2BD20D4-CD66-0FA3-77C0-D54DEE161E75}"/>
              </a:ext>
            </a:extLst>
          </p:cNvPr>
          <p:cNvSpPr txBox="1"/>
          <p:nvPr/>
        </p:nvSpPr>
        <p:spPr>
          <a:xfrm>
            <a:off x="490117" y="923449"/>
            <a:ext cx="7315200" cy="400110"/>
          </a:xfrm>
          <a:prstGeom prst="rect">
            <a:avLst/>
          </a:prstGeom>
          <a:noFill/>
        </p:spPr>
        <p:txBody>
          <a:bodyPr wrap="square">
            <a:spAutoFit/>
          </a:bodyPr>
          <a:lstStyle/>
          <a:p>
            <a:pPr algn="l"/>
            <a:r>
              <a:rPr lang="tr-TR" b="0" i="0" dirty="0">
                <a:solidFill>
                  <a:srgbClr val="1F1F1F"/>
                </a:solidFill>
                <a:effectLst/>
                <a:latin typeface="Kanit Light" panose="020B0604020202020204" charset="-34"/>
              </a:rPr>
              <a:t>4️⃣ </a:t>
            </a:r>
            <a:r>
              <a:rPr lang="tr-TR" sz="2000" b="0" i="0" dirty="0">
                <a:solidFill>
                  <a:srgbClr val="1F1F1F"/>
                </a:solidFill>
                <a:effectLst/>
                <a:latin typeface="Kanit Light" panose="020B0604020202020204" charset="-34"/>
              </a:rPr>
              <a:t>Veri Görselleştirme (Scatter Plot)</a:t>
            </a:r>
            <a:endParaRPr lang="tr-TR" b="0" i="0" dirty="0">
              <a:solidFill>
                <a:srgbClr val="1F1F1F"/>
              </a:solidFill>
              <a:effectLst/>
              <a:latin typeface="Kanit Light" panose="020B0604020202020204" charset="-34"/>
            </a:endParaRPr>
          </a:p>
        </p:txBody>
      </p:sp>
      <p:sp>
        <p:nvSpPr>
          <p:cNvPr id="7" name="Metin kutusu 6">
            <a:extLst>
              <a:ext uri="{FF2B5EF4-FFF2-40B4-BE49-F238E27FC236}">
                <a16:creationId xmlns:a16="http://schemas.microsoft.com/office/drawing/2014/main" id="{AB18C198-13C1-EE43-BCCC-5BA53706E9AF}"/>
              </a:ext>
            </a:extLst>
          </p:cNvPr>
          <p:cNvSpPr txBox="1"/>
          <p:nvPr/>
        </p:nvSpPr>
        <p:spPr>
          <a:xfrm>
            <a:off x="541514" y="1323559"/>
            <a:ext cx="13598769" cy="1754326"/>
          </a:xfrm>
          <a:prstGeom prst="rect">
            <a:avLst/>
          </a:prstGeom>
          <a:noFill/>
        </p:spPr>
        <p:txBody>
          <a:bodyPr wrap="square">
            <a:spAutoFit/>
          </a:bodyPr>
          <a:lstStyle/>
          <a:p>
            <a:pPr algn="l">
              <a:buNone/>
            </a:pPr>
            <a:r>
              <a:rPr lang="tr-TR" b="0" i="0">
                <a:solidFill>
                  <a:srgbClr val="1F1F1F"/>
                </a:solidFill>
                <a:effectLst/>
                <a:latin typeface="Kanit Light" panose="020B0604020202020204" charset="-34"/>
              </a:rPr>
              <a:t>Aşağıdaki grafiklerle değişkenler arasındaki ilişkiyi daha açık hale getiriyoruz:</a:t>
            </a:r>
          </a:p>
          <a:p>
            <a:pPr algn="l">
              <a:buFont typeface="Arial" panose="020B0604020202020204" pitchFamily="34" charset="0"/>
              <a:buChar char="•"/>
            </a:pPr>
            <a:r>
              <a:rPr lang="tr-TR" b="1" i="0">
                <a:solidFill>
                  <a:srgbClr val="1F1F1F"/>
                </a:solidFill>
                <a:effectLst/>
                <a:latin typeface="Kanit Light" panose="020B0604020202020204" charset="-34"/>
              </a:rPr>
              <a:t>Yaş ile Harcama Skoru</a:t>
            </a:r>
            <a:r>
              <a:rPr lang="tr-TR" b="0" i="0">
                <a:solidFill>
                  <a:srgbClr val="1F1F1F"/>
                </a:solidFill>
                <a:effectLst/>
                <a:latin typeface="Kanit Light" panose="020B0604020202020204" charset="-34"/>
              </a:rPr>
              <a:t> arasındaki grafik, yaş arttıkça harcama skorunun genelde hafif azaldığını gösteriyor (zayıf negatif ilişki).</a:t>
            </a:r>
          </a:p>
          <a:p>
            <a:pPr algn="l">
              <a:buFont typeface="Arial" panose="020B0604020202020204" pitchFamily="34" charset="0"/>
              <a:buChar char="•"/>
            </a:pPr>
            <a:r>
              <a:rPr lang="tr-TR" b="1" i="0">
                <a:solidFill>
                  <a:srgbClr val="1F1F1F"/>
                </a:solidFill>
                <a:effectLst/>
                <a:latin typeface="Kanit Light" panose="020B0604020202020204" charset="-34"/>
              </a:rPr>
              <a:t>Yıllık Gelir ile Harcama Skoru</a:t>
            </a:r>
            <a:r>
              <a:rPr lang="tr-TR" b="0" i="0">
                <a:solidFill>
                  <a:srgbClr val="1F1F1F"/>
                </a:solidFill>
                <a:effectLst/>
                <a:latin typeface="Kanit Light" panose="020B0604020202020204" charset="-34"/>
              </a:rPr>
              <a:t> arasında belirgin bir ilişki yoktur. Bu, müşterilerin gelirlerinin tek başına harcama skorlarını belirleyemediğini gösteriyor.</a:t>
            </a:r>
          </a:p>
          <a:p>
            <a:pPr algn="l"/>
            <a:r>
              <a:rPr lang="tr-TR" b="0" i="0">
                <a:solidFill>
                  <a:srgbClr val="1F1F1F"/>
                </a:solidFill>
                <a:effectLst/>
                <a:latin typeface="Kanit Light" panose="020B0604020202020204" charset="-34"/>
              </a:rPr>
              <a:t>Bu grafikler sayesinde, müşteri grupları (segmentleri) oluşturmak için hangi değişkenlerin anlamlı olduğunu ve nasıl dağıldığını anlayacağız.</a:t>
            </a:r>
          </a:p>
        </p:txBody>
      </p:sp>
      <p:pic>
        <p:nvPicPr>
          <p:cNvPr id="10" name="Resim 9">
            <a:extLst>
              <a:ext uri="{FF2B5EF4-FFF2-40B4-BE49-F238E27FC236}">
                <a16:creationId xmlns:a16="http://schemas.microsoft.com/office/drawing/2014/main" id="{053E63D6-1544-3D95-FC0A-05CA48361564}"/>
              </a:ext>
            </a:extLst>
          </p:cNvPr>
          <p:cNvPicPr>
            <a:picLocks noChangeAspect="1"/>
          </p:cNvPicPr>
          <p:nvPr/>
        </p:nvPicPr>
        <p:blipFill>
          <a:blip r:embed="rId4"/>
          <a:stretch>
            <a:fillRect/>
          </a:stretch>
        </p:blipFill>
        <p:spPr>
          <a:xfrm>
            <a:off x="642517" y="2972377"/>
            <a:ext cx="10067925" cy="4991100"/>
          </a:xfrm>
          <a:prstGeom prst="rect">
            <a:avLst/>
          </a:prstGeom>
        </p:spPr>
      </p:pic>
    </p:spTree>
    <p:extLst>
      <p:ext uri="{BB962C8B-B14F-4D97-AF65-F5344CB8AC3E}">
        <p14:creationId xmlns:p14="http://schemas.microsoft.com/office/powerpoint/2010/main" val="17755921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2EA89-1CD4-D8E6-B92D-F7AFD6FDA890}"/>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842F5BFA-1988-99AD-FAF6-D7DFF08744C2}"/>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8A5F87B5-8017-7052-58A5-ED57463E5305}"/>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ED202FA9-3953-A748-B292-062A7C3C8756}"/>
              </a:ext>
            </a:extLst>
          </p:cNvPr>
          <p:cNvSpPr txBox="1"/>
          <p:nvPr/>
        </p:nvSpPr>
        <p:spPr>
          <a:xfrm>
            <a:off x="490117" y="923449"/>
            <a:ext cx="7315200" cy="400110"/>
          </a:xfrm>
          <a:prstGeom prst="rect">
            <a:avLst/>
          </a:prstGeom>
          <a:noFill/>
        </p:spPr>
        <p:txBody>
          <a:bodyPr wrap="square">
            <a:spAutoFit/>
          </a:bodyPr>
          <a:lstStyle/>
          <a:p>
            <a:pPr algn="l"/>
            <a:r>
              <a:rPr lang="tr-TR" b="0" i="0" dirty="0">
                <a:solidFill>
                  <a:srgbClr val="1F1F1F"/>
                </a:solidFill>
                <a:effectLst/>
                <a:latin typeface="Kanit Light" panose="020B0604020202020204" charset="-34"/>
              </a:rPr>
              <a:t>4️⃣ </a:t>
            </a:r>
            <a:r>
              <a:rPr lang="tr-TR" sz="2000" b="0" i="0" dirty="0">
                <a:solidFill>
                  <a:srgbClr val="1F1F1F"/>
                </a:solidFill>
                <a:effectLst/>
                <a:latin typeface="Kanit Light" panose="020B0604020202020204" charset="-34"/>
              </a:rPr>
              <a:t>Veri Görselleştirme (Scatter Plot)</a:t>
            </a:r>
            <a:endParaRPr lang="tr-TR" b="0" i="0" dirty="0">
              <a:solidFill>
                <a:srgbClr val="1F1F1F"/>
              </a:solidFill>
              <a:effectLst/>
              <a:latin typeface="Kanit Light" panose="020B0604020202020204" charset="-34"/>
            </a:endParaRPr>
          </a:p>
        </p:txBody>
      </p:sp>
      <p:pic>
        <p:nvPicPr>
          <p:cNvPr id="3" name="Resim 2">
            <a:extLst>
              <a:ext uri="{FF2B5EF4-FFF2-40B4-BE49-F238E27FC236}">
                <a16:creationId xmlns:a16="http://schemas.microsoft.com/office/drawing/2014/main" id="{F9C0DA8F-4E4E-13C4-8124-CABB861C06B8}"/>
              </a:ext>
            </a:extLst>
          </p:cNvPr>
          <p:cNvPicPr>
            <a:picLocks noChangeAspect="1"/>
          </p:cNvPicPr>
          <p:nvPr/>
        </p:nvPicPr>
        <p:blipFill>
          <a:blip r:embed="rId4"/>
          <a:srcRect r="50418"/>
          <a:stretch/>
        </p:blipFill>
        <p:spPr>
          <a:xfrm>
            <a:off x="398585" y="1469181"/>
            <a:ext cx="5556738" cy="4075959"/>
          </a:xfrm>
          <a:prstGeom prst="rect">
            <a:avLst/>
          </a:prstGeom>
        </p:spPr>
      </p:pic>
      <p:sp>
        <p:nvSpPr>
          <p:cNvPr id="9" name="Metin kutusu 8">
            <a:extLst>
              <a:ext uri="{FF2B5EF4-FFF2-40B4-BE49-F238E27FC236}">
                <a16:creationId xmlns:a16="http://schemas.microsoft.com/office/drawing/2014/main" id="{629B8246-7CB1-F10A-FE73-29E808A8FF98}"/>
              </a:ext>
            </a:extLst>
          </p:cNvPr>
          <p:cNvSpPr txBox="1"/>
          <p:nvPr/>
        </p:nvSpPr>
        <p:spPr>
          <a:xfrm>
            <a:off x="492369" y="5637034"/>
            <a:ext cx="6295293" cy="2277547"/>
          </a:xfrm>
          <a:prstGeom prst="rect">
            <a:avLst/>
          </a:prstGeom>
          <a:noFill/>
        </p:spPr>
        <p:txBody>
          <a:bodyPr wrap="square">
            <a:spAutoFit/>
          </a:bodyPr>
          <a:lstStyle/>
          <a:p>
            <a:pPr algn="just">
              <a:buNone/>
            </a:pPr>
            <a:r>
              <a:rPr lang="tr-TR" sz="1600" b="1" i="0">
                <a:solidFill>
                  <a:srgbClr val="1F1F1F"/>
                </a:solidFill>
                <a:effectLst/>
                <a:latin typeface="Kanit Light" panose="020B0604020202020204" charset="-34"/>
              </a:rPr>
              <a:t>Yaş ile Harcama Skoru İlişkisi</a:t>
            </a:r>
            <a:endParaRPr lang="tr-TR" sz="1600" b="0" i="0">
              <a:solidFill>
                <a:srgbClr val="1F1F1F"/>
              </a:solidFill>
              <a:effectLst/>
              <a:latin typeface="Kanit Light" panose="020B0604020202020204" charset="-34"/>
            </a:endParaRPr>
          </a:p>
          <a:p>
            <a:pPr algn="just">
              <a:buFont typeface="Arial" panose="020B0604020202020204" pitchFamily="34" charset="0"/>
              <a:buChar char="•"/>
            </a:pPr>
            <a:r>
              <a:rPr lang="tr-TR" sz="1400" b="0" i="0">
                <a:solidFill>
                  <a:srgbClr val="1F1F1F"/>
                </a:solidFill>
                <a:effectLst/>
                <a:latin typeface="Kanit Light" panose="020B0604020202020204" charset="-34"/>
              </a:rPr>
              <a:t> Grafik, müşterinin yaşı arttıkça harcama skorunun genelde azaldığını gösteriyor.</a:t>
            </a:r>
          </a:p>
          <a:p>
            <a:pPr algn="just">
              <a:buFont typeface="Arial" panose="020B0604020202020204" pitchFamily="34" charset="0"/>
              <a:buChar char="•"/>
            </a:pPr>
            <a:r>
              <a:rPr lang="tr-TR" sz="1400" b="0" i="0">
                <a:solidFill>
                  <a:srgbClr val="1F1F1F"/>
                </a:solidFill>
                <a:effectLst/>
                <a:latin typeface="Kanit Light" panose="020B0604020202020204" charset="-34"/>
              </a:rPr>
              <a:t> Özellikle </a:t>
            </a:r>
            <a:r>
              <a:rPr lang="tr-TR" sz="1400" b="1" i="0">
                <a:solidFill>
                  <a:srgbClr val="1F1F1F"/>
                </a:solidFill>
                <a:effectLst/>
                <a:latin typeface="Kanit Light" panose="020B0604020202020204" charset="-34"/>
              </a:rPr>
              <a:t>20-40 yaş arası</a:t>
            </a:r>
            <a:r>
              <a:rPr lang="tr-TR" sz="1400" b="0" i="0">
                <a:solidFill>
                  <a:srgbClr val="1F1F1F"/>
                </a:solidFill>
                <a:effectLst/>
                <a:latin typeface="Kanit Light" panose="020B0604020202020204" charset="-34"/>
              </a:rPr>
              <a:t> müşterilerin harcama skorları daha yüksektir. Bu grup, </a:t>
            </a:r>
            <a:r>
              <a:rPr lang="tr-TR" sz="1400" b="1" i="0">
                <a:solidFill>
                  <a:srgbClr val="1F1F1F"/>
                </a:solidFill>
                <a:effectLst/>
                <a:latin typeface="Kanit Light" panose="020B0604020202020204" charset="-34"/>
              </a:rPr>
              <a:t>yüksek potansiyelli müşteri segmentini</a:t>
            </a:r>
            <a:r>
              <a:rPr lang="tr-TR" sz="1400" b="0" i="0">
                <a:solidFill>
                  <a:srgbClr val="1F1F1F"/>
                </a:solidFill>
                <a:effectLst/>
                <a:latin typeface="Kanit Light" panose="020B0604020202020204" charset="-34"/>
              </a:rPr>
              <a:t> oluşturabilir.</a:t>
            </a:r>
          </a:p>
          <a:p>
            <a:pPr algn="just">
              <a:buFont typeface="Arial" panose="020B0604020202020204" pitchFamily="34" charset="0"/>
              <a:buChar char="•"/>
            </a:pPr>
            <a:r>
              <a:rPr lang="tr-TR" sz="1400" b="1" i="0">
                <a:solidFill>
                  <a:srgbClr val="1F1F1F"/>
                </a:solidFill>
                <a:effectLst/>
                <a:latin typeface="Kanit Light" panose="020B0604020202020204" charset="-34"/>
              </a:rPr>
              <a:t> 40 yaş ve üzeri müşteriler</a:t>
            </a:r>
            <a:r>
              <a:rPr lang="tr-TR" sz="1400" b="0" i="0">
                <a:solidFill>
                  <a:srgbClr val="1F1F1F"/>
                </a:solidFill>
                <a:effectLst/>
                <a:latin typeface="Kanit Light" panose="020B0604020202020204" charset="-34"/>
              </a:rPr>
              <a:t> daha düşük harcama skorlarına sahiptir. Bu grup, farklı bir müşteri segmentini temsil edebilir.</a:t>
            </a:r>
          </a:p>
          <a:p>
            <a:pPr algn="just">
              <a:buFont typeface="Arial" panose="020B0604020202020204" pitchFamily="34" charset="0"/>
              <a:buChar char="•"/>
            </a:pPr>
            <a:r>
              <a:rPr lang="tr-TR" sz="1400" b="0" i="0">
                <a:solidFill>
                  <a:srgbClr val="1F1F1F"/>
                </a:solidFill>
                <a:effectLst/>
                <a:latin typeface="Kanit Light" panose="020B0604020202020204" charset="-34"/>
              </a:rPr>
              <a:t> Grafik üzerinde cinsiyet ayrımına baktığımızda, erkek ve kadın müşterilerin dağılımının benzer olduğunu, belirgin bir cinsiyet farklılığının olmadığını söyleyebiliriz.</a:t>
            </a:r>
          </a:p>
        </p:txBody>
      </p:sp>
      <p:pic>
        <p:nvPicPr>
          <p:cNvPr id="11" name="Resim 10">
            <a:extLst>
              <a:ext uri="{FF2B5EF4-FFF2-40B4-BE49-F238E27FC236}">
                <a16:creationId xmlns:a16="http://schemas.microsoft.com/office/drawing/2014/main" id="{2D182487-A72B-FA04-1523-DD667A64074F}"/>
              </a:ext>
            </a:extLst>
          </p:cNvPr>
          <p:cNvPicPr>
            <a:picLocks noChangeAspect="1"/>
          </p:cNvPicPr>
          <p:nvPr/>
        </p:nvPicPr>
        <p:blipFill>
          <a:blip r:embed="rId4"/>
          <a:srcRect l="50418"/>
          <a:stretch/>
        </p:blipFill>
        <p:spPr>
          <a:xfrm>
            <a:off x="7514493" y="1364781"/>
            <a:ext cx="5556738" cy="4075959"/>
          </a:xfrm>
          <a:prstGeom prst="rect">
            <a:avLst/>
          </a:prstGeom>
        </p:spPr>
      </p:pic>
      <p:sp>
        <p:nvSpPr>
          <p:cNvPr id="13" name="Metin kutusu 12">
            <a:extLst>
              <a:ext uri="{FF2B5EF4-FFF2-40B4-BE49-F238E27FC236}">
                <a16:creationId xmlns:a16="http://schemas.microsoft.com/office/drawing/2014/main" id="{E43398A8-453D-4491-0956-0DE1175D342A}"/>
              </a:ext>
            </a:extLst>
          </p:cNvPr>
          <p:cNvSpPr txBox="1"/>
          <p:nvPr/>
        </p:nvSpPr>
        <p:spPr>
          <a:xfrm>
            <a:off x="7891096" y="5637034"/>
            <a:ext cx="6072554" cy="2277547"/>
          </a:xfrm>
          <a:prstGeom prst="rect">
            <a:avLst/>
          </a:prstGeom>
          <a:noFill/>
        </p:spPr>
        <p:txBody>
          <a:bodyPr wrap="square">
            <a:spAutoFit/>
          </a:bodyPr>
          <a:lstStyle/>
          <a:p>
            <a:pPr algn="l">
              <a:buNone/>
            </a:pPr>
            <a:r>
              <a:rPr lang="tr-TR" sz="1600" b="1" i="0">
                <a:solidFill>
                  <a:srgbClr val="1F1F1F"/>
                </a:solidFill>
                <a:effectLst/>
                <a:latin typeface="Kanit Light" panose="020B0604020202020204" charset="-34"/>
              </a:rPr>
              <a:t>Yıllık Gelir ile Harcama Skoru İlişkisi</a:t>
            </a:r>
            <a:endParaRPr lang="tr-TR" sz="1600" b="0" i="0">
              <a:solidFill>
                <a:srgbClr val="1F1F1F"/>
              </a:solidFill>
              <a:effectLst/>
              <a:latin typeface="Kanit Light" panose="020B0604020202020204" charset="-34"/>
            </a:endParaRPr>
          </a:p>
          <a:p>
            <a:pPr algn="just">
              <a:buFont typeface="Arial" panose="020B0604020202020204" pitchFamily="34" charset="0"/>
              <a:buChar char="•"/>
            </a:pPr>
            <a:r>
              <a:rPr lang="tr-TR" sz="1400" b="0" i="0">
                <a:solidFill>
                  <a:srgbClr val="1F1F1F"/>
                </a:solidFill>
                <a:effectLst/>
                <a:latin typeface="Kanit Light" panose="020B0604020202020204" charset="-34"/>
              </a:rPr>
              <a:t> Bu grafik, yıllık gelir ile harcama skorları arasında net ve güçlü bir ilişki olmadığını gösteriyor.</a:t>
            </a:r>
          </a:p>
          <a:p>
            <a:pPr algn="just">
              <a:buFont typeface="Arial" panose="020B0604020202020204" pitchFamily="34" charset="0"/>
              <a:buChar char="•"/>
            </a:pPr>
            <a:r>
              <a:rPr lang="tr-TR" sz="1400" b="0" i="0">
                <a:solidFill>
                  <a:srgbClr val="1F1F1F"/>
                </a:solidFill>
                <a:effectLst/>
                <a:latin typeface="Kanit Light" panose="020B0604020202020204" charset="-34"/>
              </a:rPr>
              <a:t> Bazı müşterilerin yıllık gelirleri yüksek olmasına rağmen harcama skorları düşük, bazılarının ise tam tersidir. Bu durum, gelir seviyesinin tek başına harcama alışkanlıklarını açıklamadığını belirtir.</a:t>
            </a:r>
          </a:p>
          <a:p>
            <a:pPr algn="just">
              <a:buFont typeface="Arial" panose="020B0604020202020204" pitchFamily="34" charset="0"/>
              <a:buChar char="•"/>
            </a:pPr>
            <a:r>
              <a:rPr lang="tr-TR" sz="1400" b="1" i="0">
                <a:solidFill>
                  <a:srgbClr val="1F1F1F"/>
                </a:solidFill>
                <a:effectLst/>
                <a:latin typeface="Kanit Light" panose="020B0604020202020204" charset="-34"/>
              </a:rPr>
              <a:t> Dikkat çekici nokta:</a:t>
            </a:r>
            <a:r>
              <a:rPr lang="tr-TR" sz="1400" b="0" i="0">
                <a:solidFill>
                  <a:srgbClr val="1F1F1F"/>
                </a:solidFill>
                <a:effectLst/>
                <a:latin typeface="Kanit Light" panose="020B0604020202020204" charset="-34"/>
              </a:rPr>
              <a:t> Geliri orta düzeyde olan müşterilerin harcama skorları farklılık gösteriyor. Bu da segmentleri belirlerken gelirin yanında başka faktörleri de dikkate almamız gerektiğini işaret ediyor.</a:t>
            </a:r>
          </a:p>
          <a:p>
            <a:pPr algn="just">
              <a:buFont typeface="Arial" panose="020B0604020202020204" pitchFamily="34" charset="0"/>
              <a:buChar char="•"/>
            </a:pPr>
            <a:r>
              <a:rPr lang="tr-TR" sz="1400" b="0" i="0">
                <a:solidFill>
                  <a:srgbClr val="1F1F1F"/>
                </a:solidFill>
                <a:effectLst/>
                <a:latin typeface="Kanit Light" panose="020B0604020202020204" charset="-34"/>
              </a:rPr>
              <a:t>Burada da cinsiyet açısından belirgin bir ayrım olmadığını görüyoruz.</a:t>
            </a:r>
          </a:p>
        </p:txBody>
      </p:sp>
    </p:spTree>
    <p:extLst>
      <p:ext uri="{BB962C8B-B14F-4D97-AF65-F5344CB8AC3E}">
        <p14:creationId xmlns:p14="http://schemas.microsoft.com/office/powerpoint/2010/main" val="335461017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05A21-DB2A-9B00-9379-53F42F818A32}"/>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02CBB48D-13FA-5580-BBB6-13A45E9EE517}"/>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0DE11652-AB12-E52F-7D55-AD49AF3302C0}"/>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F06A5CF0-8A28-F66F-CBB9-114FD985EAD7}"/>
              </a:ext>
            </a:extLst>
          </p:cNvPr>
          <p:cNvSpPr txBox="1"/>
          <p:nvPr/>
        </p:nvSpPr>
        <p:spPr>
          <a:xfrm>
            <a:off x="490117" y="923449"/>
            <a:ext cx="7315200" cy="400110"/>
          </a:xfrm>
          <a:prstGeom prst="rect">
            <a:avLst/>
          </a:prstGeom>
          <a:noFill/>
        </p:spPr>
        <p:txBody>
          <a:bodyPr wrap="square">
            <a:spAutoFit/>
          </a:bodyPr>
          <a:lstStyle/>
          <a:p>
            <a:pPr algn="l"/>
            <a:r>
              <a:rPr lang="tr-TR" b="0" i="0" dirty="0">
                <a:solidFill>
                  <a:srgbClr val="1F1F1F"/>
                </a:solidFill>
                <a:effectLst/>
                <a:latin typeface="Kanit Light" panose="020B0604020202020204" charset="-34"/>
              </a:rPr>
              <a:t>4️⃣ </a:t>
            </a:r>
            <a:r>
              <a:rPr lang="tr-TR" sz="2000" b="0" i="0" dirty="0">
                <a:solidFill>
                  <a:srgbClr val="1F1F1F"/>
                </a:solidFill>
                <a:effectLst/>
                <a:latin typeface="Kanit Light" panose="020B0604020202020204" charset="-34"/>
              </a:rPr>
              <a:t>Veri Görselleştirme (Scatter Plot)</a:t>
            </a:r>
            <a:endParaRPr lang="tr-TR" b="0" i="0" dirty="0">
              <a:solidFill>
                <a:srgbClr val="1F1F1F"/>
              </a:solidFill>
              <a:effectLst/>
              <a:latin typeface="Kanit Light" panose="020B0604020202020204" charset="-34"/>
            </a:endParaRPr>
          </a:p>
        </p:txBody>
      </p:sp>
      <p:sp>
        <p:nvSpPr>
          <p:cNvPr id="7" name="Metin kutusu 6">
            <a:extLst>
              <a:ext uri="{FF2B5EF4-FFF2-40B4-BE49-F238E27FC236}">
                <a16:creationId xmlns:a16="http://schemas.microsoft.com/office/drawing/2014/main" id="{89818ADA-181B-65B6-CDFF-DD8F356EDEEF}"/>
              </a:ext>
            </a:extLst>
          </p:cNvPr>
          <p:cNvSpPr txBox="1"/>
          <p:nvPr/>
        </p:nvSpPr>
        <p:spPr>
          <a:xfrm>
            <a:off x="633046" y="1717048"/>
            <a:ext cx="13082954" cy="2195537"/>
          </a:xfrm>
          <a:prstGeom prst="rect">
            <a:avLst/>
          </a:prstGeom>
          <a:noFill/>
        </p:spPr>
        <p:txBody>
          <a:bodyPr wrap="square">
            <a:spAutoFit/>
          </a:bodyPr>
          <a:lstStyle/>
          <a:p>
            <a:pPr algn="l">
              <a:buNone/>
            </a:pPr>
            <a:r>
              <a:rPr lang="tr-TR" sz="2000" b="1" i="0">
                <a:solidFill>
                  <a:srgbClr val="1F1F1F"/>
                </a:solidFill>
                <a:effectLst/>
                <a:latin typeface="Kanit Light" panose="020B0604020202020204" charset="-34"/>
              </a:rPr>
              <a:t>Sonuç olarak bu grafiklerle ne elde ettik?</a:t>
            </a:r>
          </a:p>
          <a:p>
            <a:pPr algn="l">
              <a:buNone/>
            </a:pPr>
            <a:endParaRPr lang="tr-TR" sz="2000" b="0" i="0">
              <a:solidFill>
                <a:srgbClr val="1F1F1F"/>
              </a:solidFill>
              <a:effectLst/>
              <a:latin typeface="Kanit Light" panose="020B0604020202020204" charset="-34"/>
            </a:endParaRPr>
          </a:p>
          <a:p>
            <a:pPr algn="l">
              <a:buNone/>
            </a:pPr>
            <a:r>
              <a:rPr lang="tr-TR" b="0" i="0">
                <a:solidFill>
                  <a:srgbClr val="1F1F1F"/>
                </a:solidFill>
                <a:effectLst/>
                <a:latin typeface="Kanit Light" panose="020B0604020202020204" charset="-34"/>
              </a:rPr>
              <a:t>Bu grafikler bize hangi değişkenlerin segmentasyonu daha iyi yapabileceği hakkında önemli bilgiler verdi:</a:t>
            </a:r>
          </a:p>
          <a:p>
            <a:pPr algn="l">
              <a:lnSpc>
                <a:spcPct val="150000"/>
              </a:lnSpc>
              <a:buNone/>
            </a:pPr>
            <a:r>
              <a:rPr lang="tr-TR" b="0" i="0">
                <a:solidFill>
                  <a:srgbClr val="1F1F1F"/>
                </a:solidFill>
                <a:effectLst/>
                <a:latin typeface="Kanit Light" panose="020B0604020202020204" charset="-34"/>
              </a:rPr>
              <a:t>✅ </a:t>
            </a:r>
            <a:r>
              <a:rPr lang="tr-TR" b="1" i="0">
                <a:solidFill>
                  <a:srgbClr val="1F1F1F"/>
                </a:solidFill>
                <a:effectLst/>
                <a:latin typeface="Kanit Light" panose="020B0604020202020204" charset="-34"/>
              </a:rPr>
              <a:t>Yaş</a:t>
            </a:r>
            <a:r>
              <a:rPr lang="tr-TR" b="0" i="0">
                <a:solidFill>
                  <a:srgbClr val="1F1F1F"/>
                </a:solidFill>
                <a:effectLst/>
                <a:latin typeface="Kanit Light" panose="020B0604020202020204" charset="-34"/>
              </a:rPr>
              <a:t>, segmentasyon için değerli bir değişkendir çünkü harcama skoruyla arasında daha net bir ilişki gözlemledik.</a:t>
            </a:r>
          </a:p>
          <a:p>
            <a:pPr algn="l">
              <a:lnSpc>
                <a:spcPct val="150000"/>
              </a:lnSpc>
              <a:buNone/>
            </a:pPr>
            <a:r>
              <a:rPr lang="tr-TR" b="0" i="0">
                <a:solidFill>
                  <a:srgbClr val="1F1F1F"/>
                </a:solidFill>
                <a:effectLst/>
                <a:latin typeface="Kanit Light" panose="020B0604020202020204" charset="-34"/>
              </a:rPr>
              <a:t>✅ </a:t>
            </a:r>
            <a:r>
              <a:rPr lang="tr-TR" b="1" i="0">
                <a:solidFill>
                  <a:srgbClr val="1F1F1F"/>
                </a:solidFill>
                <a:effectLst/>
                <a:latin typeface="Kanit Light" panose="020B0604020202020204" charset="-34"/>
              </a:rPr>
              <a:t>Yıllık Gelir</a:t>
            </a:r>
            <a:r>
              <a:rPr lang="tr-TR" b="0" i="0">
                <a:solidFill>
                  <a:srgbClr val="1F1F1F"/>
                </a:solidFill>
                <a:effectLst/>
                <a:latin typeface="Kanit Light" panose="020B0604020202020204" charset="-34"/>
              </a:rPr>
              <a:t> ise tek başına yeterli değildir; segmentasyon yaparken başka özelliklerle bir arada kullanılmalıdır.</a:t>
            </a:r>
          </a:p>
          <a:p>
            <a:pPr algn="l">
              <a:lnSpc>
                <a:spcPct val="150000"/>
              </a:lnSpc>
            </a:pPr>
            <a:r>
              <a:rPr lang="tr-TR" b="0" i="0">
                <a:solidFill>
                  <a:srgbClr val="1F1F1F"/>
                </a:solidFill>
                <a:effectLst/>
                <a:latin typeface="Kanit Light" panose="020B0604020202020204" charset="-34"/>
              </a:rPr>
              <a:t>✅ </a:t>
            </a:r>
            <a:r>
              <a:rPr lang="tr-TR" b="1" i="0">
                <a:solidFill>
                  <a:srgbClr val="1F1F1F"/>
                </a:solidFill>
                <a:effectLst/>
                <a:latin typeface="Kanit Light" panose="020B0604020202020204" charset="-34"/>
              </a:rPr>
              <a:t>Cinsiyet</a:t>
            </a:r>
            <a:r>
              <a:rPr lang="tr-TR" b="0" i="0">
                <a:solidFill>
                  <a:srgbClr val="1F1F1F"/>
                </a:solidFill>
                <a:effectLst/>
                <a:latin typeface="Kanit Light" panose="020B0604020202020204" charset="-34"/>
              </a:rPr>
              <a:t> ise harcama davranışını belirleyici bir faktör değildir. Segmentasyon açısından etkisi sınırlı kalmıştır.</a:t>
            </a:r>
          </a:p>
        </p:txBody>
      </p:sp>
    </p:spTree>
    <p:extLst>
      <p:ext uri="{BB962C8B-B14F-4D97-AF65-F5344CB8AC3E}">
        <p14:creationId xmlns:p14="http://schemas.microsoft.com/office/powerpoint/2010/main" val="7266718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1027A-8171-908A-7709-BCEEBD5B6F80}"/>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4F765DF8-2BBC-996B-FACD-C19FCD8D160C}"/>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A3676A70-D543-3F5C-7B77-00109CDEB3D9}"/>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F6F3AD49-03B0-3FE5-2D31-5483CC28339B}"/>
              </a:ext>
            </a:extLst>
          </p:cNvPr>
          <p:cNvSpPr txBox="1"/>
          <p:nvPr/>
        </p:nvSpPr>
        <p:spPr>
          <a:xfrm>
            <a:off x="490117" y="923449"/>
            <a:ext cx="7315200" cy="400110"/>
          </a:xfrm>
          <a:prstGeom prst="rect">
            <a:avLst/>
          </a:prstGeom>
          <a:noFill/>
        </p:spPr>
        <p:txBody>
          <a:bodyPr wrap="square">
            <a:spAutoFit/>
          </a:bodyPr>
          <a:lstStyle/>
          <a:p>
            <a:pPr algn="l"/>
            <a:r>
              <a:rPr lang="tr-TR" b="0" i="0">
                <a:solidFill>
                  <a:srgbClr val="1F1F1F"/>
                </a:solidFill>
                <a:effectLst/>
                <a:latin typeface="Kanit Light" panose="020B0604020202020204" charset="-34"/>
              </a:rPr>
              <a:t>5️⃣ </a:t>
            </a:r>
            <a:r>
              <a:rPr lang="tr-TR" sz="2000" b="0" i="0">
                <a:solidFill>
                  <a:srgbClr val="1F1F1F"/>
                </a:solidFill>
                <a:effectLst/>
                <a:latin typeface="Kanit Light" panose="020B0604020202020204" charset="-34"/>
              </a:rPr>
              <a:t>K-Means Kümeleme Algoritmasının Uygulanması</a:t>
            </a:r>
            <a:endParaRPr lang="tr-TR" b="0" i="0">
              <a:solidFill>
                <a:srgbClr val="1F1F1F"/>
              </a:solidFill>
              <a:effectLst/>
              <a:latin typeface="Kanit Light" panose="020B0604020202020204" charset="-34"/>
            </a:endParaRPr>
          </a:p>
        </p:txBody>
      </p:sp>
      <p:sp>
        <p:nvSpPr>
          <p:cNvPr id="3" name="Metin kutusu 2">
            <a:extLst>
              <a:ext uri="{FF2B5EF4-FFF2-40B4-BE49-F238E27FC236}">
                <a16:creationId xmlns:a16="http://schemas.microsoft.com/office/drawing/2014/main" id="{7AB42B15-2D0E-0B45-31D8-1ABF0A9F8BE0}"/>
              </a:ext>
            </a:extLst>
          </p:cNvPr>
          <p:cNvSpPr txBox="1"/>
          <p:nvPr/>
        </p:nvSpPr>
        <p:spPr>
          <a:xfrm>
            <a:off x="597877" y="1791871"/>
            <a:ext cx="13434646" cy="954107"/>
          </a:xfrm>
          <a:prstGeom prst="rect">
            <a:avLst/>
          </a:prstGeom>
          <a:noFill/>
        </p:spPr>
        <p:txBody>
          <a:bodyPr wrap="square">
            <a:spAutoFit/>
          </a:bodyPr>
          <a:lstStyle/>
          <a:p>
            <a:pPr algn="l">
              <a:buNone/>
            </a:pPr>
            <a:r>
              <a:rPr lang="tr-TR" sz="2000" b="1" i="0">
                <a:solidFill>
                  <a:srgbClr val="1F1F1F"/>
                </a:solidFill>
                <a:effectLst/>
                <a:latin typeface="Kanit Light" panose="020B0604020202020204" charset="-34"/>
              </a:rPr>
              <a:t>K-Means Algoritması Nedir?</a:t>
            </a:r>
          </a:p>
          <a:p>
            <a:pPr algn="l"/>
            <a:r>
              <a:rPr lang="tr-TR" b="1" i="0">
                <a:solidFill>
                  <a:srgbClr val="1F1F1F"/>
                </a:solidFill>
                <a:effectLst/>
                <a:latin typeface="Kanit Light" panose="020B0604020202020204" charset="-34"/>
              </a:rPr>
              <a:t>K-Means</a:t>
            </a:r>
            <a:r>
              <a:rPr lang="tr-TR" b="0" i="0">
                <a:solidFill>
                  <a:srgbClr val="1F1F1F"/>
                </a:solidFill>
                <a:effectLst/>
                <a:latin typeface="Kanit Light" panose="020B0604020202020204" charset="-34"/>
              </a:rPr>
              <a:t>, verileri belirli sayıda (</a:t>
            </a:r>
            <a:r>
              <a:rPr lang="tr-TR" b="1" i="0">
                <a:solidFill>
                  <a:srgbClr val="1F1F1F"/>
                </a:solidFill>
                <a:effectLst/>
                <a:latin typeface="Kanit Light" panose="020B0604020202020204" charset="-34"/>
              </a:rPr>
              <a:t>k adet</a:t>
            </a:r>
            <a:r>
              <a:rPr lang="tr-TR" b="0" i="0">
                <a:solidFill>
                  <a:srgbClr val="1F1F1F"/>
                </a:solidFill>
                <a:effectLst/>
                <a:latin typeface="Kanit Light" panose="020B0604020202020204" charset="-34"/>
              </a:rPr>
              <a:t>) kümeye ayıran, popüler bir </a:t>
            </a:r>
            <a:r>
              <a:rPr lang="tr-TR" b="1" i="0">
                <a:solidFill>
                  <a:srgbClr val="1F1F1F"/>
                </a:solidFill>
                <a:effectLst/>
                <a:latin typeface="Kanit Light" panose="020B0604020202020204" charset="-34"/>
              </a:rPr>
              <a:t>denetimsiz öğrenme (unsupervised learning)</a:t>
            </a:r>
            <a:r>
              <a:rPr lang="tr-TR" b="0" i="0">
                <a:solidFill>
                  <a:srgbClr val="1F1F1F"/>
                </a:solidFill>
                <a:effectLst/>
                <a:latin typeface="Kanit Light" panose="020B0604020202020204" charset="-34"/>
              </a:rPr>
              <a:t> algoritmasıdır. Algoritmanın temel hedefi, gruplar içindeki benzerlikleri maksimum, gruplar arasındaki benzerlikleri ise minimum hale getirmektir.</a:t>
            </a:r>
          </a:p>
        </p:txBody>
      </p:sp>
      <p:sp>
        <p:nvSpPr>
          <p:cNvPr id="9" name="Metin kutusu 8">
            <a:extLst>
              <a:ext uri="{FF2B5EF4-FFF2-40B4-BE49-F238E27FC236}">
                <a16:creationId xmlns:a16="http://schemas.microsoft.com/office/drawing/2014/main" id="{265C218E-454B-0731-E79D-0D391F27485C}"/>
              </a:ext>
            </a:extLst>
          </p:cNvPr>
          <p:cNvSpPr txBox="1"/>
          <p:nvPr/>
        </p:nvSpPr>
        <p:spPr>
          <a:xfrm>
            <a:off x="597877" y="3258915"/>
            <a:ext cx="13094677" cy="1508105"/>
          </a:xfrm>
          <a:prstGeom prst="rect">
            <a:avLst/>
          </a:prstGeom>
          <a:noFill/>
        </p:spPr>
        <p:txBody>
          <a:bodyPr wrap="square">
            <a:spAutoFit/>
          </a:bodyPr>
          <a:lstStyle/>
          <a:p>
            <a:pPr algn="l">
              <a:buNone/>
            </a:pPr>
            <a:r>
              <a:rPr lang="tr-TR" sz="2000" b="1" i="0">
                <a:solidFill>
                  <a:srgbClr val="1F1F1F"/>
                </a:solidFill>
                <a:effectLst/>
                <a:latin typeface="Kanit Light" panose="020B0604020202020204" charset="-34"/>
              </a:rPr>
              <a:t>K-Means Algoritması Nasıl Çalışır?</a:t>
            </a:r>
          </a:p>
          <a:p>
            <a:pPr lvl="1">
              <a:buFont typeface="+mj-lt"/>
              <a:buAutoNum type="arabicPeriod"/>
            </a:pPr>
            <a:r>
              <a:rPr lang="tr-TR" b="0" i="0">
                <a:solidFill>
                  <a:srgbClr val="1F1F1F"/>
                </a:solidFill>
                <a:effectLst/>
                <a:latin typeface="Kanit Light" panose="020B0604020202020204" charset="-34"/>
              </a:rPr>
              <a:t> Başlangıçta rastgele olarak </a:t>
            </a:r>
            <a:r>
              <a:rPr lang="tr-TR" b="1" i="0">
                <a:solidFill>
                  <a:srgbClr val="1F1F1F"/>
                </a:solidFill>
                <a:effectLst/>
                <a:latin typeface="Kanit Light" panose="020B0604020202020204" charset="-34"/>
              </a:rPr>
              <a:t>k adet küme merkezi</a:t>
            </a:r>
            <a:r>
              <a:rPr lang="tr-TR" b="0" i="0">
                <a:solidFill>
                  <a:srgbClr val="1F1F1F"/>
                </a:solidFill>
                <a:effectLst/>
                <a:latin typeface="Kanit Light" panose="020B0604020202020204" charset="-34"/>
              </a:rPr>
              <a:t> belirlenir.</a:t>
            </a:r>
          </a:p>
          <a:p>
            <a:pPr lvl="1">
              <a:buFont typeface="+mj-lt"/>
              <a:buAutoNum type="arabicPeriod"/>
            </a:pPr>
            <a:r>
              <a:rPr lang="tr-TR" b="0" i="0">
                <a:solidFill>
                  <a:srgbClr val="1F1F1F"/>
                </a:solidFill>
                <a:effectLst/>
                <a:latin typeface="Kanit Light" panose="020B0604020202020204" charset="-34"/>
              </a:rPr>
              <a:t> Her veri noktası, en yakın küme merkezine atanır.</a:t>
            </a:r>
          </a:p>
          <a:p>
            <a:pPr lvl="1">
              <a:buFont typeface="+mj-lt"/>
              <a:buAutoNum type="arabicPeriod"/>
            </a:pPr>
            <a:r>
              <a:rPr lang="tr-TR" b="0" i="0">
                <a:solidFill>
                  <a:srgbClr val="1F1F1F"/>
                </a:solidFill>
                <a:effectLst/>
                <a:latin typeface="Kanit Light" panose="020B0604020202020204" charset="-34"/>
              </a:rPr>
              <a:t> Her küme için yeni merkezler (ortalama değerler) tekrar hesaplanır.</a:t>
            </a:r>
          </a:p>
          <a:p>
            <a:pPr lvl="1">
              <a:buFont typeface="+mj-lt"/>
              <a:buAutoNum type="arabicPeriod"/>
            </a:pPr>
            <a:r>
              <a:rPr lang="tr-TR" b="0" i="0">
                <a:solidFill>
                  <a:srgbClr val="1F1F1F"/>
                </a:solidFill>
                <a:effectLst/>
                <a:latin typeface="Kanit Light" panose="020B0604020202020204" charset="-34"/>
              </a:rPr>
              <a:t> Bu süreç, küme merkezleri sabitlenene kadar devam eder.</a:t>
            </a:r>
          </a:p>
        </p:txBody>
      </p:sp>
    </p:spTree>
    <p:extLst>
      <p:ext uri="{BB962C8B-B14F-4D97-AF65-F5344CB8AC3E}">
        <p14:creationId xmlns:p14="http://schemas.microsoft.com/office/powerpoint/2010/main" val="4076746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69669"/>
          </a:xfrm>
          <a:prstGeom prst="rect">
            <a:avLst/>
          </a:prstGeom>
        </p:spPr>
      </p:pic>
      <p:sp>
        <p:nvSpPr>
          <p:cNvPr id="3" name="Text 0"/>
          <p:cNvSpPr/>
          <p:nvPr/>
        </p:nvSpPr>
        <p:spPr>
          <a:xfrm>
            <a:off x="572929" y="3519845"/>
            <a:ext cx="8888254" cy="511612"/>
          </a:xfrm>
          <a:prstGeom prst="rect">
            <a:avLst/>
          </a:prstGeom>
          <a:noFill/>
          <a:ln/>
        </p:spPr>
        <p:txBody>
          <a:bodyPr wrap="none" lIns="0" tIns="0" rIns="0" bIns="0" rtlCol="0" anchor="t"/>
          <a:lstStyle/>
          <a:p>
            <a:pPr marL="0" indent="0">
              <a:lnSpc>
                <a:spcPts val="4000"/>
              </a:lnSpc>
              <a:buNone/>
            </a:pPr>
            <a:r>
              <a:rPr lang="en-US" sz="3200" dirty="0" err="1">
                <a:solidFill>
                  <a:srgbClr val="272D45"/>
                </a:solidFill>
                <a:latin typeface="Kanit Light" pitchFamily="34" charset="0"/>
                <a:ea typeface="Kanit Light" pitchFamily="34" charset="-122"/>
                <a:cs typeface="Kanit Light" pitchFamily="34" charset="-120"/>
              </a:rPr>
              <a:t>Telekomünikasyon</a:t>
            </a:r>
            <a:r>
              <a:rPr lang="en-US" sz="3200" dirty="0">
                <a:solidFill>
                  <a:srgbClr val="272D45"/>
                </a:solidFill>
                <a:latin typeface="Kanit Light" pitchFamily="34" charset="0"/>
                <a:ea typeface="Kanit Light" pitchFamily="34" charset="-122"/>
                <a:cs typeface="Kanit Light" pitchFamily="34" charset="-120"/>
              </a:rPr>
              <a:t> </a:t>
            </a:r>
            <a:r>
              <a:rPr lang="en-US" sz="3200" dirty="0" err="1">
                <a:solidFill>
                  <a:srgbClr val="272D45"/>
                </a:solidFill>
                <a:latin typeface="Kanit Light" pitchFamily="34" charset="0"/>
                <a:ea typeface="Kanit Light" pitchFamily="34" charset="-122"/>
                <a:cs typeface="Kanit Light" pitchFamily="34" charset="-120"/>
              </a:rPr>
              <a:t>Sektöründe</a:t>
            </a:r>
            <a:r>
              <a:rPr lang="en-US" sz="3200" dirty="0">
                <a:solidFill>
                  <a:srgbClr val="272D45"/>
                </a:solidFill>
                <a:latin typeface="Kanit Light" pitchFamily="34" charset="0"/>
                <a:ea typeface="Kanit Light" pitchFamily="34" charset="-122"/>
                <a:cs typeface="Kanit Light" pitchFamily="34" charset="-120"/>
              </a:rPr>
              <a:t> Makine Öğrenmesi</a:t>
            </a:r>
            <a:endParaRPr lang="en-US" sz="3200" dirty="0">
              <a:latin typeface="Kanit Light" panose="020B0604020202020204" charset="-34"/>
            </a:endParaRPr>
          </a:p>
        </p:txBody>
      </p:sp>
      <p:sp>
        <p:nvSpPr>
          <p:cNvPr id="4" name="Shape 1"/>
          <p:cNvSpPr/>
          <p:nvPr/>
        </p:nvSpPr>
        <p:spPr>
          <a:xfrm>
            <a:off x="572929" y="4276963"/>
            <a:ext cx="6660475" cy="1539716"/>
          </a:xfrm>
          <a:prstGeom prst="roundRect">
            <a:avLst>
              <a:gd name="adj" fmla="val 4466"/>
            </a:avLst>
          </a:prstGeom>
          <a:solidFill>
            <a:srgbClr val="DFECE9"/>
          </a:solidFill>
          <a:ln w="7620">
            <a:solidFill>
              <a:srgbClr val="C5D2CF"/>
            </a:solidFill>
            <a:prstDash val="solid"/>
          </a:ln>
        </p:spPr>
        <p:txBody>
          <a:bodyPr/>
          <a:lstStyle/>
          <a:p>
            <a:endParaRPr lang="tr-TR" sz="2000">
              <a:latin typeface="Kanit Light" panose="020B0604020202020204" charset="-34"/>
            </a:endParaRPr>
          </a:p>
        </p:txBody>
      </p:sp>
      <p:sp>
        <p:nvSpPr>
          <p:cNvPr id="5" name="Text 2"/>
          <p:cNvSpPr/>
          <p:nvPr/>
        </p:nvSpPr>
        <p:spPr>
          <a:xfrm>
            <a:off x="744260" y="4448294"/>
            <a:ext cx="2148483" cy="255746"/>
          </a:xfrm>
          <a:prstGeom prst="rect">
            <a:avLst/>
          </a:prstGeom>
          <a:noFill/>
          <a:ln/>
        </p:spPr>
        <p:txBody>
          <a:bodyPr wrap="none" lIns="0" tIns="0" rIns="0" bIns="0" rtlCol="0" anchor="t"/>
          <a:lstStyle/>
          <a:p>
            <a:pPr marL="0" indent="0">
              <a:lnSpc>
                <a:spcPts val="2000"/>
              </a:lnSpc>
              <a:buNone/>
            </a:pPr>
            <a:r>
              <a:rPr lang="en-US" dirty="0" err="1">
                <a:solidFill>
                  <a:srgbClr val="2C3249"/>
                </a:solidFill>
                <a:latin typeface="Kanit Light" pitchFamily="34" charset="0"/>
                <a:ea typeface="Kanit Light" pitchFamily="34" charset="-122"/>
                <a:cs typeface="Kanit Light" pitchFamily="34" charset="-120"/>
              </a:rPr>
              <a:t>Sektördeki</a:t>
            </a:r>
            <a:r>
              <a:rPr lang="en-US" dirty="0">
                <a:solidFill>
                  <a:srgbClr val="2C3249"/>
                </a:solidFill>
                <a:latin typeface="Kanit Light" pitchFamily="34" charset="0"/>
                <a:ea typeface="Kanit Light" pitchFamily="34" charset="-122"/>
                <a:cs typeface="Kanit Light" pitchFamily="34" charset="-120"/>
              </a:rPr>
              <a:t> Uygulamalar</a:t>
            </a:r>
            <a:endParaRPr lang="en-US" dirty="0">
              <a:latin typeface="Kanit Light" panose="020B0604020202020204" charset="-34"/>
            </a:endParaRPr>
          </a:p>
        </p:txBody>
      </p:sp>
      <p:sp>
        <p:nvSpPr>
          <p:cNvPr id="6" name="Text 3"/>
          <p:cNvSpPr/>
          <p:nvPr/>
        </p:nvSpPr>
        <p:spPr>
          <a:xfrm>
            <a:off x="744260" y="4802267"/>
            <a:ext cx="6317813" cy="523875"/>
          </a:xfrm>
          <a:prstGeom prst="rect">
            <a:avLst/>
          </a:prstGeom>
          <a:noFill/>
          <a:ln/>
        </p:spPr>
        <p:txBody>
          <a:bodyPr wrap="square" lIns="0" tIns="0" rIns="0" bIns="0" rtlCol="0" anchor="t"/>
          <a:lstStyle/>
          <a:p>
            <a:pPr marL="342900" indent="-342900">
              <a:lnSpc>
                <a:spcPts val="2050"/>
              </a:lnSpc>
              <a:buSzPct val="100000"/>
              <a:buChar char="•"/>
            </a:pPr>
            <a:r>
              <a:rPr lang="en-US" sz="1400" dirty="0" err="1">
                <a:solidFill>
                  <a:srgbClr val="2C3249"/>
                </a:solidFill>
                <a:latin typeface="Kanit Light" panose="020B0604020202020204" charset="-34"/>
                <a:ea typeface="Martel Sans" pitchFamily="34" charset="-122"/>
                <a:cs typeface="Kanit Light" panose="020B0604020202020204" charset="-34"/>
              </a:rPr>
              <a:t>Müşteri</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kayıp</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tahmini</a:t>
            </a:r>
            <a:r>
              <a:rPr lang="en-US" sz="1400" dirty="0">
                <a:solidFill>
                  <a:srgbClr val="2C3249"/>
                </a:solidFill>
                <a:latin typeface="Kanit Light" panose="020B0604020202020204" charset="-34"/>
                <a:ea typeface="Martel Sans" pitchFamily="34" charset="-122"/>
                <a:cs typeface="Kanit Light" panose="020B0604020202020204" charset="-34"/>
              </a:rPr>
              <a:t> (Churn Analysis) </a:t>
            </a:r>
            <a:r>
              <a:rPr lang="en-US" sz="1400" dirty="0" err="1">
                <a:solidFill>
                  <a:srgbClr val="2C3249"/>
                </a:solidFill>
                <a:latin typeface="Kanit Light" panose="020B0604020202020204" charset="-34"/>
                <a:ea typeface="Martel Sans" pitchFamily="34" charset="-122"/>
                <a:cs typeface="Kanit Light" panose="020B0604020202020204" charset="-34"/>
              </a:rPr>
              <a:t>yaparak</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müşteri</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davranışlarını</a:t>
            </a:r>
            <a:r>
              <a:rPr lang="en-US" sz="1400" dirty="0">
                <a:solidFill>
                  <a:srgbClr val="2C3249"/>
                </a:solidFill>
                <a:latin typeface="Kanit Light" panose="020B0604020202020204" charset="-34"/>
                <a:ea typeface="Martel Sans" pitchFamily="34" charset="-122"/>
                <a:cs typeface="Kanit Light" panose="020B0604020202020204" charset="-34"/>
              </a:rPr>
              <a:t> analiz </a:t>
            </a:r>
            <a:r>
              <a:rPr lang="en-US" sz="1400" dirty="0" err="1">
                <a:solidFill>
                  <a:srgbClr val="2C3249"/>
                </a:solidFill>
                <a:latin typeface="Kanit Light" panose="020B0604020202020204" charset="-34"/>
                <a:ea typeface="Martel Sans" pitchFamily="34" charset="-122"/>
                <a:cs typeface="Kanit Light" panose="020B0604020202020204" charset="-34"/>
              </a:rPr>
              <a:t>ederler</a:t>
            </a:r>
            <a:endParaRPr lang="en-US" sz="1400" dirty="0">
              <a:latin typeface="Kanit Light" panose="020B0604020202020204" charset="-34"/>
            </a:endParaRPr>
          </a:p>
        </p:txBody>
      </p:sp>
      <p:sp>
        <p:nvSpPr>
          <p:cNvPr id="7" name="Text 4"/>
          <p:cNvSpPr/>
          <p:nvPr/>
        </p:nvSpPr>
        <p:spPr>
          <a:xfrm>
            <a:off x="744260" y="5383411"/>
            <a:ext cx="6317813" cy="261937"/>
          </a:xfrm>
          <a:prstGeom prst="rect">
            <a:avLst/>
          </a:prstGeom>
          <a:noFill/>
          <a:ln/>
        </p:spPr>
        <p:txBody>
          <a:bodyPr wrap="none" lIns="0" tIns="0" rIns="0" bIns="0" rtlCol="0" anchor="t"/>
          <a:lstStyle/>
          <a:p>
            <a:pPr marL="342900" indent="-342900">
              <a:lnSpc>
                <a:spcPts val="2050"/>
              </a:lnSpc>
              <a:buSzPct val="100000"/>
              <a:buChar char="•"/>
            </a:pPr>
            <a:r>
              <a:rPr lang="en-US" sz="1400" dirty="0" err="1">
                <a:solidFill>
                  <a:srgbClr val="2C3249"/>
                </a:solidFill>
                <a:latin typeface="Kanit Light" panose="020B0604020202020204" charset="-34"/>
                <a:ea typeface="Martel Sans" pitchFamily="34" charset="-122"/>
                <a:cs typeface="Kanit Light" panose="020B0604020202020204" charset="-34"/>
              </a:rPr>
              <a:t>Ağ</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optimizasyonu</a:t>
            </a:r>
            <a:r>
              <a:rPr lang="en-US" sz="1400" dirty="0">
                <a:solidFill>
                  <a:srgbClr val="2C3249"/>
                </a:solidFill>
                <a:latin typeface="Kanit Light" panose="020B0604020202020204" charset="-34"/>
                <a:ea typeface="Martel Sans" pitchFamily="34" charset="-122"/>
                <a:cs typeface="Kanit Light" panose="020B0604020202020204" charset="-34"/>
              </a:rPr>
              <a:t> ve </a:t>
            </a:r>
            <a:r>
              <a:rPr lang="en-US" sz="1400" dirty="0" err="1">
                <a:solidFill>
                  <a:srgbClr val="2C3249"/>
                </a:solidFill>
                <a:latin typeface="Kanit Light" panose="020B0604020202020204" charset="-34"/>
                <a:ea typeface="Martel Sans" pitchFamily="34" charset="-122"/>
                <a:cs typeface="Kanit Light" panose="020B0604020202020204" charset="-34"/>
              </a:rPr>
              <a:t>sinyal</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işleme</a:t>
            </a:r>
            <a:r>
              <a:rPr lang="en-US" sz="1400" dirty="0">
                <a:solidFill>
                  <a:srgbClr val="2C3249"/>
                </a:solidFill>
                <a:latin typeface="Kanit Light" panose="020B0604020202020204" charset="-34"/>
                <a:ea typeface="Martel Sans" pitchFamily="34" charset="-122"/>
                <a:cs typeface="Kanit Light" panose="020B0604020202020204" charset="-34"/>
              </a:rPr>
              <a:t> ile </a:t>
            </a:r>
            <a:r>
              <a:rPr lang="en-US" sz="1400" dirty="0" err="1">
                <a:solidFill>
                  <a:srgbClr val="2C3249"/>
                </a:solidFill>
                <a:latin typeface="Kanit Light" panose="020B0604020202020204" charset="-34"/>
                <a:ea typeface="Martel Sans" pitchFamily="34" charset="-122"/>
                <a:cs typeface="Kanit Light" panose="020B0604020202020204" charset="-34"/>
              </a:rPr>
              <a:t>hizmet</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kalitesini</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artırırlar</a:t>
            </a:r>
            <a:endParaRPr lang="en-US" sz="1400" dirty="0">
              <a:latin typeface="Kanit Light" panose="020B0604020202020204" charset="-34"/>
            </a:endParaRPr>
          </a:p>
        </p:txBody>
      </p:sp>
      <p:sp>
        <p:nvSpPr>
          <p:cNvPr id="8" name="Shape 5"/>
          <p:cNvSpPr/>
          <p:nvPr/>
        </p:nvSpPr>
        <p:spPr>
          <a:xfrm>
            <a:off x="7397115" y="4276963"/>
            <a:ext cx="6660475" cy="1539716"/>
          </a:xfrm>
          <a:prstGeom prst="roundRect">
            <a:avLst>
              <a:gd name="adj" fmla="val 4466"/>
            </a:avLst>
          </a:prstGeom>
          <a:solidFill>
            <a:srgbClr val="DFECE9"/>
          </a:solidFill>
          <a:ln w="7620">
            <a:solidFill>
              <a:srgbClr val="C5D2CF"/>
            </a:solidFill>
            <a:prstDash val="solid"/>
          </a:ln>
        </p:spPr>
        <p:txBody>
          <a:bodyPr/>
          <a:lstStyle/>
          <a:p>
            <a:endParaRPr lang="tr-TR" sz="2000">
              <a:latin typeface="Kanit Light" panose="020B0604020202020204" charset="-34"/>
            </a:endParaRPr>
          </a:p>
        </p:txBody>
      </p:sp>
      <p:sp>
        <p:nvSpPr>
          <p:cNvPr id="9" name="Text 6"/>
          <p:cNvSpPr/>
          <p:nvPr/>
        </p:nvSpPr>
        <p:spPr>
          <a:xfrm>
            <a:off x="7568446" y="4448294"/>
            <a:ext cx="2046446" cy="255746"/>
          </a:xfrm>
          <a:prstGeom prst="rect">
            <a:avLst/>
          </a:prstGeom>
          <a:noFill/>
          <a:ln/>
        </p:spPr>
        <p:txBody>
          <a:bodyPr wrap="none" lIns="0" tIns="0" rIns="0" bIns="0" rtlCol="0" anchor="t"/>
          <a:lstStyle/>
          <a:p>
            <a:pPr marL="0" indent="0">
              <a:lnSpc>
                <a:spcPts val="2000"/>
              </a:lnSpc>
              <a:buNone/>
            </a:pPr>
            <a:r>
              <a:rPr lang="en-US">
                <a:solidFill>
                  <a:srgbClr val="2C3249"/>
                </a:solidFill>
                <a:latin typeface="Kanit Light" pitchFamily="34" charset="0"/>
                <a:ea typeface="Kanit Light" pitchFamily="34" charset="-122"/>
                <a:cs typeface="Kanit Light" pitchFamily="34" charset="-120"/>
              </a:rPr>
              <a:t>Gerekli Yetkinlikler</a:t>
            </a:r>
            <a:endParaRPr lang="en-US">
              <a:latin typeface="Kanit Light" panose="020B0604020202020204" charset="-34"/>
            </a:endParaRPr>
          </a:p>
        </p:txBody>
      </p:sp>
      <p:sp>
        <p:nvSpPr>
          <p:cNvPr id="10" name="Text 7"/>
          <p:cNvSpPr/>
          <p:nvPr/>
        </p:nvSpPr>
        <p:spPr>
          <a:xfrm>
            <a:off x="7568446" y="4802267"/>
            <a:ext cx="6317813" cy="261937"/>
          </a:xfrm>
          <a:prstGeom prst="rect">
            <a:avLst/>
          </a:prstGeom>
          <a:noFill/>
          <a:ln/>
        </p:spPr>
        <p:txBody>
          <a:bodyPr wrap="none" lIns="0" tIns="0" rIns="0" bIns="0" rtlCol="0" anchor="t"/>
          <a:lstStyle/>
          <a:p>
            <a:pPr marL="342900" indent="-342900">
              <a:lnSpc>
                <a:spcPts val="2050"/>
              </a:lnSpc>
              <a:buSzPct val="100000"/>
              <a:buChar char="•"/>
            </a:pPr>
            <a:r>
              <a:rPr lang="en-US" sz="1400" b="1" dirty="0">
                <a:solidFill>
                  <a:srgbClr val="2C3249"/>
                </a:solidFill>
                <a:latin typeface="Kanit Light" panose="020B0604020202020204" charset="-34"/>
                <a:ea typeface="Martel Sans" pitchFamily="34" charset="-122"/>
                <a:cs typeface="Kanit Light" panose="020B0604020202020204" charset="-34"/>
              </a:rPr>
              <a:t>Naïve Bayes Algoritması (</a:t>
            </a:r>
            <a:r>
              <a:rPr lang="en-US" sz="1400" b="1" dirty="0" err="1">
                <a:solidFill>
                  <a:srgbClr val="2C3249"/>
                </a:solidFill>
                <a:latin typeface="Kanit Light" panose="020B0604020202020204" charset="-34"/>
                <a:ea typeface="Martel Sans" pitchFamily="34" charset="-122"/>
                <a:cs typeface="Kanit Light" panose="020B0604020202020204" charset="-34"/>
              </a:rPr>
              <a:t>Bölüm</a:t>
            </a:r>
            <a:r>
              <a:rPr lang="en-US" sz="1400" b="1" dirty="0">
                <a:solidFill>
                  <a:srgbClr val="2C3249"/>
                </a:solidFill>
                <a:latin typeface="Kanit Light" panose="020B0604020202020204" charset="-34"/>
                <a:ea typeface="Martel Sans" pitchFamily="34" charset="-122"/>
                <a:cs typeface="Kanit Light" panose="020B0604020202020204" charset="-34"/>
              </a:rPr>
              <a:t> 8): </a:t>
            </a:r>
            <a:r>
              <a:rPr lang="en-US" sz="1400" dirty="0" err="1">
                <a:solidFill>
                  <a:srgbClr val="2C3249"/>
                </a:solidFill>
                <a:latin typeface="Kanit Light" panose="020B0604020202020204" charset="-34"/>
                <a:ea typeface="Martel Sans" pitchFamily="34" charset="-122"/>
                <a:cs typeface="Kanit Light" panose="020B0604020202020204" charset="-34"/>
              </a:rPr>
              <a:t>Müşteri</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terk</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tahmini</a:t>
            </a:r>
            <a:r>
              <a:rPr lang="en-US" sz="1400" dirty="0">
                <a:solidFill>
                  <a:srgbClr val="2C3249"/>
                </a:solidFill>
                <a:latin typeface="Kanit Light" panose="020B0604020202020204" charset="-34"/>
                <a:ea typeface="Martel Sans" pitchFamily="34" charset="-122"/>
                <a:cs typeface="Kanit Light" panose="020B0604020202020204" charset="-34"/>
              </a:rPr>
              <a:t> (Churn Analysis)</a:t>
            </a:r>
            <a:endParaRPr lang="en-US" sz="1400" dirty="0">
              <a:latin typeface="Kanit Light" panose="020B0604020202020204" charset="-34"/>
            </a:endParaRPr>
          </a:p>
        </p:txBody>
      </p:sp>
      <p:sp>
        <p:nvSpPr>
          <p:cNvPr id="11" name="Text 8"/>
          <p:cNvSpPr/>
          <p:nvPr/>
        </p:nvSpPr>
        <p:spPr>
          <a:xfrm>
            <a:off x="7568446" y="5381738"/>
            <a:ext cx="6317813" cy="261937"/>
          </a:xfrm>
          <a:prstGeom prst="rect">
            <a:avLst/>
          </a:prstGeom>
          <a:noFill/>
          <a:ln/>
        </p:spPr>
        <p:txBody>
          <a:bodyPr wrap="none" lIns="0" tIns="0" rIns="0" bIns="0" rtlCol="0" anchor="t"/>
          <a:lstStyle/>
          <a:p>
            <a:pPr marL="342900" indent="-342900">
              <a:lnSpc>
                <a:spcPts val="2050"/>
              </a:lnSpc>
              <a:buSzPct val="100000"/>
              <a:buChar char="•"/>
            </a:pPr>
            <a:r>
              <a:rPr lang="en-US" sz="1400" dirty="0">
                <a:solidFill>
                  <a:srgbClr val="2C3249"/>
                </a:solidFill>
                <a:latin typeface="Kanit Light" panose="020B0604020202020204" charset="-34"/>
                <a:ea typeface="Martel Sans" pitchFamily="34" charset="-122"/>
                <a:cs typeface="Kanit Light" panose="020B0604020202020204" charset="-34"/>
              </a:rPr>
              <a:t>Karar Ağaçları (</a:t>
            </a:r>
            <a:r>
              <a:rPr lang="en-US" sz="1400" dirty="0" err="1">
                <a:solidFill>
                  <a:srgbClr val="2C3249"/>
                </a:solidFill>
                <a:latin typeface="Kanit Light" panose="020B0604020202020204" charset="-34"/>
                <a:ea typeface="Martel Sans" pitchFamily="34" charset="-122"/>
                <a:cs typeface="Kanit Light" panose="020B0604020202020204" charset="-34"/>
              </a:rPr>
              <a:t>Bölüm</a:t>
            </a:r>
            <a:r>
              <a:rPr lang="en-US" sz="1400" dirty="0">
                <a:solidFill>
                  <a:srgbClr val="2C3249"/>
                </a:solidFill>
                <a:latin typeface="Kanit Light" panose="020B0604020202020204" charset="-34"/>
                <a:ea typeface="Martel Sans" pitchFamily="34" charset="-122"/>
                <a:cs typeface="Kanit Light" panose="020B0604020202020204" charset="-34"/>
              </a:rPr>
              <a:t> 9): </a:t>
            </a:r>
            <a:r>
              <a:rPr lang="en-US" sz="1400" dirty="0" err="1">
                <a:solidFill>
                  <a:srgbClr val="2C3249"/>
                </a:solidFill>
                <a:latin typeface="Kanit Light" panose="020B0604020202020204" charset="-34"/>
                <a:ea typeface="Martel Sans" pitchFamily="34" charset="-122"/>
                <a:cs typeface="Kanit Light" panose="020B0604020202020204" charset="-34"/>
              </a:rPr>
              <a:t>Telekomünikasyon</a:t>
            </a:r>
            <a:r>
              <a:rPr lang="en-US" sz="1400" dirty="0">
                <a:solidFill>
                  <a:srgbClr val="2C3249"/>
                </a:solidFill>
                <a:latin typeface="Kanit Light" panose="020B0604020202020204" charset="-34"/>
                <a:ea typeface="Martel Sans" pitchFamily="34" charset="-122"/>
                <a:cs typeface="Kanit Light" panose="020B0604020202020204" charset="-34"/>
              </a:rPr>
              <a:t> veri analizi</a:t>
            </a:r>
            <a:endParaRPr lang="en-US" sz="1400" dirty="0">
              <a:latin typeface="Kanit Light" panose="020B0604020202020204" charset="-34"/>
            </a:endParaRPr>
          </a:p>
        </p:txBody>
      </p:sp>
      <p:sp>
        <p:nvSpPr>
          <p:cNvPr id="12" name="Shape 9"/>
          <p:cNvSpPr/>
          <p:nvPr/>
        </p:nvSpPr>
        <p:spPr>
          <a:xfrm>
            <a:off x="572929" y="5980389"/>
            <a:ext cx="6660475" cy="1973637"/>
          </a:xfrm>
          <a:prstGeom prst="roundRect">
            <a:avLst>
              <a:gd name="adj" fmla="val 3817"/>
            </a:avLst>
          </a:prstGeom>
          <a:solidFill>
            <a:srgbClr val="DFECE9"/>
          </a:solidFill>
          <a:ln w="7620">
            <a:solidFill>
              <a:srgbClr val="C5D2CF"/>
            </a:solidFill>
            <a:prstDash val="solid"/>
          </a:ln>
        </p:spPr>
        <p:txBody>
          <a:bodyPr/>
          <a:lstStyle/>
          <a:p>
            <a:endParaRPr lang="tr-TR" sz="2000">
              <a:latin typeface="Kanit Light" panose="020B0604020202020204" charset="-34"/>
            </a:endParaRPr>
          </a:p>
        </p:txBody>
      </p:sp>
      <p:sp>
        <p:nvSpPr>
          <p:cNvPr id="13" name="Text 10"/>
          <p:cNvSpPr/>
          <p:nvPr/>
        </p:nvSpPr>
        <p:spPr>
          <a:xfrm>
            <a:off x="744260" y="6151721"/>
            <a:ext cx="2046446" cy="255746"/>
          </a:xfrm>
          <a:prstGeom prst="rect">
            <a:avLst/>
          </a:prstGeom>
          <a:noFill/>
          <a:ln/>
        </p:spPr>
        <p:txBody>
          <a:bodyPr wrap="none" lIns="0" tIns="0" rIns="0" bIns="0" rtlCol="0" anchor="t"/>
          <a:lstStyle/>
          <a:p>
            <a:pPr marL="0" indent="0">
              <a:lnSpc>
                <a:spcPts val="2000"/>
              </a:lnSpc>
              <a:buNone/>
            </a:pPr>
            <a:r>
              <a:rPr lang="en-US" dirty="0">
                <a:solidFill>
                  <a:srgbClr val="2C3249"/>
                </a:solidFill>
                <a:latin typeface="Kanit Light" pitchFamily="34" charset="0"/>
                <a:ea typeface="Kanit Light" pitchFamily="34" charset="-122"/>
                <a:cs typeface="Kanit Light" pitchFamily="34" charset="-120"/>
              </a:rPr>
              <a:t>Kariyer Fırsatları</a:t>
            </a:r>
            <a:endParaRPr lang="en-US" dirty="0">
              <a:latin typeface="Kanit Light" panose="020B0604020202020204" charset="-34"/>
            </a:endParaRPr>
          </a:p>
        </p:txBody>
      </p:sp>
      <p:sp>
        <p:nvSpPr>
          <p:cNvPr id="14" name="Text 11"/>
          <p:cNvSpPr/>
          <p:nvPr/>
        </p:nvSpPr>
        <p:spPr>
          <a:xfrm>
            <a:off x="744260" y="6505694"/>
            <a:ext cx="6317813" cy="523875"/>
          </a:xfrm>
          <a:prstGeom prst="rect">
            <a:avLst/>
          </a:prstGeom>
          <a:noFill/>
          <a:ln/>
        </p:spPr>
        <p:txBody>
          <a:bodyPr wrap="square" lIns="0" tIns="0" rIns="0" bIns="0" rtlCol="0" anchor="t"/>
          <a:lstStyle/>
          <a:p>
            <a:pPr marL="342900" indent="-342900">
              <a:lnSpc>
                <a:spcPts val="2050"/>
              </a:lnSpc>
              <a:buSzPct val="100000"/>
              <a:buChar char="•"/>
            </a:pPr>
            <a:r>
              <a:rPr lang="en-US" sz="1400" dirty="0" err="1">
                <a:solidFill>
                  <a:srgbClr val="2C3249"/>
                </a:solidFill>
                <a:latin typeface="Kanit Light" panose="020B0604020202020204" charset="-34"/>
                <a:ea typeface="Martel Sans" pitchFamily="34" charset="-122"/>
                <a:cs typeface="Kanit Light" panose="020B0604020202020204" charset="-34"/>
              </a:rPr>
              <a:t>Müşteri</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Davranışı</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Analisti</a:t>
            </a:r>
            <a:r>
              <a:rPr lang="en-US" sz="1400" dirty="0">
                <a:solidFill>
                  <a:srgbClr val="2C3249"/>
                </a:solidFill>
                <a:latin typeface="Kanit Light" panose="020B0604020202020204" charset="-34"/>
                <a:ea typeface="Martel Sans" pitchFamily="34" charset="-122"/>
                <a:cs typeface="Kanit Light" panose="020B0604020202020204" charset="-34"/>
              </a:rPr>
              <a:t> </a:t>
            </a:r>
            <a:endParaRPr lang="tr-TR" sz="1400" dirty="0">
              <a:solidFill>
                <a:srgbClr val="2C3249"/>
              </a:solidFill>
              <a:latin typeface="Kanit Light" panose="020B0604020202020204" charset="-34"/>
              <a:ea typeface="Martel Sans" pitchFamily="34" charset="-122"/>
              <a:cs typeface="Kanit Light" panose="020B0604020202020204" charset="-34"/>
            </a:endParaRPr>
          </a:p>
          <a:p>
            <a:pPr>
              <a:lnSpc>
                <a:spcPts val="2050"/>
              </a:lnSpc>
              <a:buSzPct val="100000"/>
            </a:pPr>
            <a:r>
              <a:rPr lang="tr-TR" sz="1400" dirty="0">
                <a:solidFill>
                  <a:srgbClr val="2C3249"/>
                </a:solidFill>
                <a:latin typeface="Kanit Light" panose="020B0604020202020204" charset="-34"/>
                <a:ea typeface="Martel Sans" pitchFamily="34" charset="-122"/>
                <a:cs typeface="Kanit Light" panose="020B0604020202020204" charset="-34"/>
              </a:rPr>
              <a:t>	</a:t>
            </a:r>
            <a:r>
              <a:rPr lang="en-US" sz="1400" i="1" dirty="0">
                <a:solidFill>
                  <a:srgbClr val="2C3249"/>
                </a:solidFill>
                <a:latin typeface="Kanit Light" panose="020B0604020202020204" charset="-34"/>
                <a:ea typeface="Martel Sans" pitchFamily="34" charset="-122"/>
                <a:cs typeface="Kanit Light" panose="020B0604020202020204" charset="-34"/>
              </a:rPr>
              <a:t>→ Abone </a:t>
            </a:r>
            <a:r>
              <a:rPr lang="en-US" sz="1400" i="1" dirty="0" err="1">
                <a:solidFill>
                  <a:srgbClr val="2C3249"/>
                </a:solidFill>
                <a:latin typeface="Kanit Light" panose="020B0604020202020204" charset="-34"/>
                <a:ea typeface="Martel Sans" pitchFamily="34" charset="-122"/>
                <a:cs typeface="Kanit Light" panose="020B0604020202020204" charset="-34"/>
              </a:rPr>
              <a:t>kayıp</a:t>
            </a:r>
            <a:r>
              <a:rPr lang="en-US"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err="1">
                <a:solidFill>
                  <a:srgbClr val="2C3249"/>
                </a:solidFill>
                <a:latin typeface="Kanit Light" panose="020B0604020202020204" charset="-34"/>
                <a:ea typeface="Martel Sans" pitchFamily="34" charset="-122"/>
                <a:cs typeface="Kanit Light" panose="020B0604020202020204" charset="-34"/>
              </a:rPr>
              <a:t>tahmini</a:t>
            </a:r>
            <a:r>
              <a:rPr lang="en-US" sz="1400" i="1" dirty="0">
                <a:solidFill>
                  <a:srgbClr val="2C3249"/>
                </a:solidFill>
                <a:latin typeface="Kanit Light" panose="020B0604020202020204" charset="-34"/>
                <a:ea typeface="Martel Sans" pitchFamily="34" charset="-122"/>
                <a:cs typeface="Kanit Light" panose="020B0604020202020204" charset="-34"/>
              </a:rPr>
              <a:t> ve </a:t>
            </a:r>
            <a:r>
              <a:rPr lang="en-US" sz="1400" i="1" dirty="0" err="1">
                <a:solidFill>
                  <a:srgbClr val="2C3249"/>
                </a:solidFill>
                <a:latin typeface="Kanit Light" panose="020B0604020202020204" charset="-34"/>
                <a:ea typeface="Martel Sans" pitchFamily="34" charset="-122"/>
                <a:cs typeface="Kanit Light" panose="020B0604020202020204" charset="-34"/>
              </a:rPr>
              <a:t>müşteri</a:t>
            </a:r>
            <a:r>
              <a:rPr lang="en-US"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err="1">
                <a:solidFill>
                  <a:srgbClr val="2C3249"/>
                </a:solidFill>
                <a:latin typeface="Kanit Light" panose="020B0604020202020204" charset="-34"/>
                <a:ea typeface="Martel Sans" pitchFamily="34" charset="-122"/>
                <a:cs typeface="Kanit Light" panose="020B0604020202020204" charset="-34"/>
              </a:rPr>
              <a:t>memnuniyeti</a:t>
            </a:r>
            <a:r>
              <a:rPr lang="en-US"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err="1">
                <a:solidFill>
                  <a:srgbClr val="2C3249"/>
                </a:solidFill>
                <a:latin typeface="Kanit Light" panose="020B0604020202020204" charset="-34"/>
                <a:ea typeface="Martel Sans" pitchFamily="34" charset="-122"/>
                <a:cs typeface="Kanit Light" panose="020B0604020202020204" charset="-34"/>
              </a:rPr>
              <a:t>yönetimi</a:t>
            </a:r>
            <a:endParaRPr lang="en-US" sz="1400" i="1" dirty="0">
              <a:latin typeface="Kanit Light" panose="020B0604020202020204" charset="-34"/>
            </a:endParaRPr>
          </a:p>
        </p:txBody>
      </p:sp>
      <p:sp>
        <p:nvSpPr>
          <p:cNvPr id="15" name="Text 12"/>
          <p:cNvSpPr/>
          <p:nvPr/>
        </p:nvSpPr>
        <p:spPr>
          <a:xfrm>
            <a:off x="744260" y="7229860"/>
            <a:ext cx="6317813" cy="523875"/>
          </a:xfrm>
          <a:prstGeom prst="rect">
            <a:avLst/>
          </a:prstGeom>
          <a:noFill/>
          <a:ln/>
        </p:spPr>
        <p:txBody>
          <a:bodyPr wrap="square" lIns="0" tIns="0" rIns="0" bIns="0" rtlCol="0" anchor="t"/>
          <a:lstStyle/>
          <a:p>
            <a:pPr marL="342900" indent="-342900">
              <a:lnSpc>
                <a:spcPts val="2050"/>
              </a:lnSpc>
              <a:buSzPct val="100000"/>
              <a:buChar char="•"/>
            </a:pPr>
            <a:r>
              <a:rPr lang="en-US" sz="1400" dirty="0" err="1">
                <a:solidFill>
                  <a:srgbClr val="2C3249"/>
                </a:solidFill>
                <a:latin typeface="Kanit Light" panose="020B0604020202020204" charset="-34"/>
                <a:ea typeface="Martel Sans" pitchFamily="34" charset="-122"/>
                <a:cs typeface="Kanit Light" panose="020B0604020202020204" charset="-34"/>
              </a:rPr>
              <a:t>Ağ</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Optimizasyonu</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Uzmanı</a:t>
            </a:r>
            <a:r>
              <a:rPr lang="en-US" sz="1400" dirty="0">
                <a:solidFill>
                  <a:srgbClr val="2C3249"/>
                </a:solidFill>
                <a:latin typeface="Kanit Light" panose="020B0604020202020204" charset="-34"/>
                <a:ea typeface="Martel Sans" pitchFamily="34" charset="-122"/>
                <a:cs typeface="Kanit Light" panose="020B0604020202020204" charset="-34"/>
              </a:rPr>
              <a:t> </a:t>
            </a:r>
            <a:endParaRPr lang="tr-TR" sz="1400" dirty="0">
              <a:solidFill>
                <a:srgbClr val="2C3249"/>
              </a:solidFill>
              <a:latin typeface="Kanit Light" panose="020B0604020202020204" charset="-34"/>
              <a:ea typeface="Martel Sans" pitchFamily="34" charset="-122"/>
              <a:cs typeface="Kanit Light" panose="020B0604020202020204" charset="-34"/>
            </a:endParaRPr>
          </a:p>
          <a:p>
            <a:pPr>
              <a:lnSpc>
                <a:spcPts val="2050"/>
              </a:lnSpc>
              <a:buSzPct val="100000"/>
            </a:pPr>
            <a:r>
              <a:rPr lang="tr-TR" sz="1400" dirty="0">
                <a:solidFill>
                  <a:srgbClr val="2C3249"/>
                </a:solidFill>
                <a:latin typeface="Kanit Light" panose="020B0604020202020204" charset="-34"/>
                <a:ea typeface="Martel Sans" pitchFamily="34" charset="-122"/>
                <a:cs typeface="Kanit Light" panose="020B0604020202020204" charset="-34"/>
              </a:rPr>
              <a:t>	</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Telekomünikasyon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sinyal</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analizleri</a:t>
            </a:r>
            <a:r>
              <a:rPr lang="en-US" sz="1400" dirty="0">
                <a:solidFill>
                  <a:srgbClr val="2C3249"/>
                </a:solidFill>
                <a:latin typeface="Kanit Light" panose="020B0604020202020204" charset="-34"/>
                <a:ea typeface="Martel Sans" pitchFamily="34" charset="-122"/>
                <a:cs typeface="Kanit Light" panose="020B0604020202020204" charset="-34"/>
              </a:rPr>
              <a:t> ve </a:t>
            </a:r>
            <a:r>
              <a:rPr lang="en-US" sz="1400" dirty="0" err="1">
                <a:solidFill>
                  <a:srgbClr val="2C3249"/>
                </a:solidFill>
                <a:latin typeface="Kanit Light" panose="020B0604020202020204" charset="-34"/>
                <a:ea typeface="Martel Sans" pitchFamily="34" charset="-122"/>
                <a:cs typeface="Kanit Light" panose="020B0604020202020204" charset="-34"/>
              </a:rPr>
              <a:t>altyapı</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yönetimi</a:t>
            </a:r>
            <a:endParaRPr lang="en-US" sz="1400" dirty="0">
              <a:latin typeface="Kanit Light" panose="020B0604020202020204" charset="-34"/>
            </a:endParaRPr>
          </a:p>
        </p:txBody>
      </p:sp>
      <p:sp>
        <p:nvSpPr>
          <p:cNvPr id="16" name="Shape 13"/>
          <p:cNvSpPr/>
          <p:nvPr/>
        </p:nvSpPr>
        <p:spPr>
          <a:xfrm>
            <a:off x="7397115" y="5980390"/>
            <a:ext cx="6660475" cy="1973636"/>
          </a:xfrm>
          <a:prstGeom prst="roundRect">
            <a:avLst>
              <a:gd name="adj" fmla="val 3817"/>
            </a:avLst>
          </a:prstGeom>
          <a:solidFill>
            <a:srgbClr val="DFECE9"/>
          </a:solidFill>
          <a:ln w="7620">
            <a:solidFill>
              <a:srgbClr val="C5D2CF"/>
            </a:solidFill>
            <a:prstDash val="solid"/>
          </a:ln>
        </p:spPr>
        <p:txBody>
          <a:bodyPr/>
          <a:lstStyle/>
          <a:p>
            <a:endParaRPr lang="tr-TR" sz="2000">
              <a:latin typeface="Kanit Light" panose="020B0604020202020204" charset="-34"/>
            </a:endParaRPr>
          </a:p>
        </p:txBody>
      </p:sp>
      <p:sp>
        <p:nvSpPr>
          <p:cNvPr id="17" name="Text 14"/>
          <p:cNvSpPr/>
          <p:nvPr/>
        </p:nvSpPr>
        <p:spPr>
          <a:xfrm>
            <a:off x="7568446" y="6151721"/>
            <a:ext cx="2046446" cy="255746"/>
          </a:xfrm>
          <a:prstGeom prst="rect">
            <a:avLst/>
          </a:prstGeom>
          <a:noFill/>
          <a:ln/>
        </p:spPr>
        <p:txBody>
          <a:bodyPr wrap="none" lIns="0" tIns="0" rIns="0" bIns="0" rtlCol="0" anchor="t"/>
          <a:lstStyle/>
          <a:p>
            <a:pPr marL="0" indent="0">
              <a:lnSpc>
                <a:spcPts val="2000"/>
              </a:lnSpc>
              <a:buNone/>
            </a:pPr>
            <a:r>
              <a:rPr lang="en-US">
                <a:solidFill>
                  <a:srgbClr val="2C3249"/>
                </a:solidFill>
                <a:latin typeface="Kanit Light" pitchFamily="34" charset="0"/>
                <a:ea typeface="Kanit Light" pitchFamily="34" charset="-122"/>
                <a:cs typeface="Kanit Light" pitchFamily="34" charset="-120"/>
              </a:rPr>
              <a:t>Potansiyel İşverenler</a:t>
            </a:r>
            <a:endParaRPr lang="en-US">
              <a:latin typeface="Kanit Light" panose="020B0604020202020204" charset="-34"/>
            </a:endParaRPr>
          </a:p>
        </p:txBody>
      </p:sp>
      <p:sp>
        <p:nvSpPr>
          <p:cNvPr id="18" name="Text 15"/>
          <p:cNvSpPr/>
          <p:nvPr/>
        </p:nvSpPr>
        <p:spPr>
          <a:xfrm>
            <a:off x="7568446" y="6505694"/>
            <a:ext cx="6317813" cy="523875"/>
          </a:xfrm>
          <a:prstGeom prst="rect">
            <a:avLst/>
          </a:prstGeom>
          <a:noFill/>
          <a:ln/>
        </p:spPr>
        <p:txBody>
          <a:bodyPr wrap="square" lIns="0" tIns="0" rIns="0" bIns="0" rtlCol="0" anchor="t"/>
          <a:lstStyle/>
          <a:p>
            <a:pPr marL="342900" indent="-342900">
              <a:lnSpc>
                <a:spcPts val="2050"/>
              </a:lnSpc>
              <a:buSzPct val="100000"/>
              <a:buChar char="•"/>
            </a:pPr>
            <a:r>
              <a:rPr lang="en-US" sz="1400" dirty="0">
                <a:solidFill>
                  <a:srgbClr val="2C3249"/>
                </a:solidFill>
                <a:latin typeface="Kanit Light" panose="020B0604020202020204" charset="-34"/>
                <a:ea typeface="Martel Sans" pitchFamily="34" charset="-122"/>
                <a:cs typeface="Kanit Light" panose="020B0604020202020204" charset="-34"/>
              </a:rPr>
              <a:t>Turkcell, Türk Telekom, Vodafone Türkiye </a:t>
            </a:r>
            <a:endParaRPr lang="tr-TR" sz="1400" dirty="0">
              <a:solidFill>
                <a:srgbClr val="2C3249"/>
              </a:solidFill>
              <a:latin typeface="Kanit Light" panose="020B0604020202020204" charset="-34"/>
              <a:ea typeface="Martel Sans" pitchFamily="34" charset="-122"/>
              <a:cs typeface="Kanit Light" panose="020B0604020202020204" charset="-34"/>
            </a:endParaRPr>
          </a:p>
          <a:p>
            <a:pPr>
              <a:lnSpc>
                <a:spcPts val="2050"/>
              </a:lnSpc>
              <a:buSzPct val="100000"/>
            </a:pPr>
            <a:r>
              <a:rPr lang="tr-TR" sz="1400" dirty="0">
                <a:solidFill>
                  <a:srgbClr val="2C3249"/>
                </a:solidFill>
                <a:latin typeface="Kanit Light" panose="020B0604020202020204" charset="-34"/>
                <a:ea typeface="Martel Sans" pitchFamily="34" charset="-122"/>
                <a:cs typeface="Kanit Light" panose="020B0604020202020204" charset="-34"/>
              </a:rPr>
              <a:t>	</a:t>
            </a:r>
            <a:r>
              <a:rPr lang="en-US"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err="1">
                <a:solidFill>
                  <a:srgbClr val="2C3249"/>
                </a:solidFill>
                <a:latin typeface="Kanit Light" panose="020B0604020202020204" charset="-34"/>
                <a:ea typeface="Martel Sans" pitchFamily="34" charset="-122"/>
                <a:cs typeface="Kanit Light" panose="020B0604020202020204" charset="-34"/>
              </a:rPr>
              <a:t>Müşteri</a:t>
            </a:r>
            <a:r>
              <a:rPr lang="en-US"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err="1">
                <a:solidFill>
                  <a:srgbClr val="2C3249"/>
                </a:solidFill>
                <a:latin typeface="Kanit Light" panose="020B0604020202020204" charset="-34"/>
                <a:ea typeface="Martel Sans" pitchFamily="34" charset="-122"/>
                <a:cs typeface="Kanit Light" panose="020B0604020202020204" charset="-34"/>
              </a:rPr>
              <a:t>kaybı</a:t>
            </a:r>
            <a:r>
              <a:rPr lang="en-US"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err="1">
                <a:solidFill>
                  <a:srgbClr val="2C3249"/>
                </a:solidFill>
                <a:latin typeface="Kanit Light" panose="020B0604020202020204" charset="-34"/>
                <a:ea typeface="Martel Sans" pitchFamily="34" charset="-122"/>
                <a:cs typeface="Kanit Light" panose="020B0604020202020204" charset="-34"/>
              </a:rPr>
              <a:t>tahmini</a:t>
            </a:r>
            <a:r>
              <a:rPr lang="en-US" sz="1400" i="1" dirty="0">
                <a:solidFill>
                  <a:srgbClr val="2C3249"/>
                </a:solidFill>
                <a:latin typeface="Kanit Light" panose="020B0604020202020204" charset="-34"/>
                <a:ea typeface="Martel Sans" pitchFamily="34" charset="-122"/>
                <a:cs typeface="Kanit Light" panose="020B0604020202020204" charset="-34"/>
              </a:rPr>
              <a:t> ve veri </a:t>
            </a:r>
            <a:r>
              <a:rPr lang="en-US" sz="1400" i="1" dirty="0" err="1">
                <a:solidFill>
                  <a:srgbClr val="2C3249"/>
                </a:solidFill>
                <a:latin typeface="Kanit Light" panose="020B0604020202020204" charset="-34"/>
                <a:ea typeface="Martel Sans" pitchFamily="34" charset="-122"/>
                <a:cs typeface="Kanit Light" panose="020B0604020202020204" charset="-34"/>
              </a:rPr>
              <a:t>tabanlı</a:t>
            </a:r>
            <a:r>
              <a:rPr lang="en-US"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err="1">
                <a:solidFill>
                  <a:srgbClr val="2C3249"/>
                </a:solidFill>
                <a:latin typeface="Kanit Light" panose="020B0604020202020204" charset="-34"/>
                <a:ea typeface="Martel Sans" pitchFamily="34" charset="-122"/>
                <a:cs typeface="Kanit Light" panose="020B0604020202020204" charset="-34"/>
              </a:rPr>
              <a:t>pazarlama</a:t>
            </a:r>
            <a:endParaRPr lang="en-US" sz="1400" i="1" dirty="0">
              <a:latin typeface="Kanit Light" panose="020B0604020202020204" charset="-34"/>
            </a:endParaRPr>
          </a:p>
        </p:txBody>
      </p:sp>
      <p:sp>
        <p:nvSpPr>
          <p:cNvPr id="19" name="Text 16"/>
          <p:cNvSpPr/>
          <p:nvPr/>
        </p:nvSpPr>
        <p:spPr>
          <a:xfrm>
            <a:off x="7568446" y="7292936"/>
            <a:ext cx="6317813" cy="261937"/>
          </a:xfrm>
          <a:prstGeom prst="rect">
            <a:avLst/>
          </a:prstGeom>
          <a:noFill/>
          <a:ln/>
        </p:spPr>
        <p:txBody>
          <a:bodyPr wrap="none" lIns="0" tIns="0" rIns="0" bIns="0" rtlCol="0" anchor="t"/>
          <a:lstStyle/>
          <a:p>
            <a:pPr marL="342900" indent="-342900">
              <a:lnSpc>
                <a:spcPts val="2050"/>
              </a:lnSpc>
              <a:buSzPct val="100000"/>
              <a:buChar char="•"/>
            </a:pPr>
            <a:r>
              <a:rPr lang="en-US" sz="1400" dirty="0">
                <a:solidFill>
                  <a:srgbClr val="2C3249"/>
                </a:solidFill>
                <a:latin typeface="Kanit Light" panose="020B0604020202020204" charset="-34"/>
                <a:ea typeface="Martel Sans" pitchFamily="34" charset="-122"/>
                <a:cs typeface="Kanit Light" panose="020B0604020202020204" charset="-34"/>
              </a:rPr>
              <a:t>Verizon, AT&amp;T, Huawei, Qualcomm </a:t>
            </a:r>
            <a:endParaRPr lang="tr-TR" sz="1400" dirty="0">
              <a:solidFill>
                <a:srgbClr val="2C3249"/>
              </a:solidFill>
              <a:latin typeface="Kanit Light" panose="020B0604020202020204" charset="-34"/>
              <a:ea typeface="Martel Sans" pitchFamily="34" charset="-122"/>
              <a:cs typeface="Kanit Light" panose="020B0604020202020204" charset="-34"/>
            </a:endParaRPr>
          </a:p>
          <a:p>
            <a:pPr>
              <a:lnSpc>
                <a:spcPts val="2050"/>
              </a:lnSpc>
              <a:buSzPct val="100000"/>
            </a:pPr>
            <a:r>
              <a:rPr lang="tr-TR" sz="1400" dirty="0">
                <a:solidFill>
                  <a:srgbClr val="2C3249"/>
                </a:solidFill>
                <a:latin typeface="Kanit Light" panose="020B0604020202020204" charset="-34"/>
                <a:ea typeface="Martel Sans" pitchFamily="34" charset="-122"/>
                <a:cs typeface="Kanit Light" panose="020B0604020202020204" charset="-34"/>
              </a:rPr>
              <a:t>	</a:t>
            </a:r>
            <a:r>
              <a:rPr lang="en-US" sz="1400" i="1" dirty="0">
                <a:solidFill>
                  <a:srgbClr val="2C3249"/>
                </a:solidFill>
                <a:latin typeface="Kanit Light" panose="020B0604020202020204" charset="-34"/>
                <a:ea typeface="Martel Sans" pitchFamily="34" charset="-122"/>
                <a:cs typeface="Kanit Light" panose="020B0604020202020204" charset="-34"/>
              </a:rPr>
              <a:t>→ 5G </a:t>
            </a:r>
            <a:r>
              <a:rPr lang="en-US" sz="1400" i="1" dirty="0" err="1">
                <a:solidFill>
                  <a:srgbClr val="2C3249"/>
                </a:solidFill>
                <a:latin typeface="Kanit Light" panose="020B0604020202020204" charset="-34"/>
                <a:ea typeface="Martel Sans" pitchFamily="34" charset="-122"/>
                <a:cs typeface="Kanit Light" panose="020B0604020202020204" charset="-34"/>
              </a:rPr>
              <a:t>ağ</a:t>
            </a:r>
            <a:r>
              <a:rPr lang="en-US"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err="1">
                <a:solidFill>
                  <a:srgbClr val="2C3249"/>
                </a:solidFill>
                <a:latin typeface="Kanit Light" panose="020B0604020202020204" charset="-34"/>
                <a:ea typeface="Martel Sans" pitchFamily="34" charset="-122"/>
                <a:cs typeface="Kanit Light" panose="020B0604020202020204" charset="-34"/>
              </a:rPr>
              <a:t>analitiği</a:t>
            </a:r>
            <a:r>
              <a:rPr lang="en-US" sz="1400" i="1" dirty="0">
                <a:solidFill>
                  <a:srgbClr val="2C3249"/>
                </a:solidFill>
                <a:latin typeface="Kanit Light" panose="020B0604020202020204" charset="-34"/>
                <a:ea typeface="Martel Sans" pitchFamily="34" charset="-122"/>
                <a:cs typeface="Kanit Light" panose="020B0604020202020204" charset="-34"/>
              </a:rPr>
              <a:t> ve </a:t>
            </a:r>
            <a:r>
              <a:rPr lang="en-US" sz="1400" i="1" dirty="0" err="1">
                <a:solidFill>
                  <a:srgbClr val="2C3249"/>
                </a:solidFill>
                <a:latin typeface="Kanit Light" panose="020B0604020202020204" charset="-34"/>
                <a:ea typeface="Martel Sans" pitchFamily="34" charset="-122"/>
                <a:cs typeface="Kanit Light" panose="020B0604020202020204" charset="-34"/>
              </a:rPr>
              <a:t>sinyal</a:t>
            </a:r>
            <a:r>
              <a:rPr lang="en-US"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err="1">
                <a:solidFill>
                  <a:srgbClr val="2C3249"/>
                </a:solidFill>
                <a:latin typeface="Kanit Light" panose="020B0604020202020204" charset="-34"/>
                <a:ea typeface="Martel Sans" pitchFamily="34" charset="-122"/>
                <a:cs typeface="Kanit Light" panose="020B0604020202020204" charset="-34"/>
              </a:rPr>
              <a:t>optimizasyonu</a:t>
            </a:r>
            <a:endParaRPr lang="en-US" sz="1400" i="1" dirty="0">
              <a:latin typeface="Kanit Light" panose="020B0604020202020204" charset="-34"/>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6E5F2-DC4B-B537-0EE7-299F250C27F8}"/>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45B10FFF-6116-0183-6ED2-E2228B7E0176}"/>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2F47E078-A32E-5DB5-F892-1C5F0881E529}"/>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62260972-03B9-A637-E51D-C54A5C117E1F}"/>
              </a:ext>
            </a:extLst>
          </p:cNvPr>
          <p:cNvSpPr txBox="1"/>
          <p:nvPr/>
        </p:nvSpPr>
        <p:spPr>
          <a:xfrm>
            <a:off x="490117" y="923449"/>
            <a:ext cx="7315200" cy="400110"/>
          </a:xfrm>
          <a:prstGeom prst="rect">
            <a:avLst/>
          </a:prstGeom>
          <a:noFill/>
        </p:spPr>
        <p:txBody>
          <a:bodyPr wrap="square">
            <a:spAutoFit/>
          </a:bodyPr>
          <a:lstStyle/>
          <a:p>
            <a:pPr algn="l"/>
            <a:r>
              <a:rPr lang="tr-TR" b="0" i="0">
                <a:solidFill>
                  <a:srgbClr val="1F1F1F"/>
                </a:solidFill>
                <a:effectLst/>
                <a:latin typeface="Kanit Light" panose="020B0604020202020204" charset="-34"/>
              </a:rPr>
              <a:t>5️⃣ </a:t>
            </a:r>
            <a:r>
              <a:rPr lang="tr-TR" sz="2000" b="0" i="0">
                <a:solidFill>
                  <a:srgbClr val="1F1F1F"/>
                </a:solidFill>
                <a:effectLst/>
                <a:latin typeface="Kanit Light" panose="020B0604020202020204" charset="-34"/>
              </a:rPr>
              <a:t>K-Means Kümeleme Algoritmasının Uygulanması</a:t>
            </a:r>
            <a:endParaRPr lang="tr-TR" b="0" i="0">
              <a:solidFill>
                <a:srgbClr val="1F1F1F"/>
              </a:solidFill>
              <a:effectLst/>
              <a:latin typeface="Kanit Light" panose="020B0604020202020204" charset="-34"/>
            </a:endParaRPr>
          </a:p>
        </p:txBody>
      </p:sp>
      <p:sp>
        <p:nvSpPr>
          <p:cNvPr id="7" name="Metin kutusu 6">
            <a:extLst>
              <a:ext uri="{FF2B5EF4-FFF2-40B4-BE49-F238E27FC236}">
                <a16:creationId xmlns:a16="http://schemas.microsoft.com/office/drawing/2014/main" id="{8A3B169B-7B72-F3B2-D4BF-4A9A05D86BDC}"/>
              </a:ext>
            </a:extLst>
          </p:cNvPr>
          <p:cNvSpPr txBox="1"/>
          <p:nvPr/>
        </p:nvSpPr>
        <p:spPr>
          <a:xfrm>
            <a:off x="602612" y="4709331"/>
            <a:ext cx="13036062" cy="1200329"/>
          </a:xfrm>
          <a:prstGeom prst="rect">
            <a:avLst/>
          </a:prstGeom>
          <a:noFill/>
        </p:spPr>
        <p:txBody>
          <a:bodyPr wrap="square">
            <a:spAutoFit/>
          </a:bodyPr>
          <a:lstStyle/>
          <a:p>
            <a:pPr algn="l">
              <a:buNone/>
            </a:pPr>
            <a:r>
              <a:rPr lang="tr-TR" b="1" i="0">
                <a:solidFill>
                  <a:srgbClr val="1F1F1F"/>
                </a:solidFill>
                <a:effectLst/>
                <a:latin typeface="Kanit Light" panose="020B0604020202020204" charset="-34"/>
              </a:rPr>
              <a:t>Bu Aşamanın Önemi Nedir?</a:t>
            </a:r>
          </a:p>
          <a:p>
            <a:pPr lvl="1">
              <a:buFont typeface="Arial" panose="020B0604020202020204" pitchFamily="34" charset="0"/>
              <a:buChar char="•"/>
            </a:pPr>
            <a:r>
              <a:rPr lang="tr-TR" b="0" i="0">
                <a:solidFill>
                  <a:srgbClr val="1F1F1F"/>
                </a:solidFill>
                <a:effectLst/>
                <a:latin typeface="Kanit Light" panose="020B0604020202020204" charset="-34"/>
              </a:rPr>
              <a:t>Müşterileri benzer satın alma davranışlarına göre otomatik olarak gruplayarak müşterileri daha iyi anlarız.</a:t>
            </a:r>
          </a:p>
          <a:p>
            <a:pPr lvl="1">
              <a:buFont typeface="Arial" panose="020B0604020202020204" pitchFamily="34" charset="0"/>
              <a:buChar char="•"/>
            </a:pPr>
            <a:r>
              <a:rPr lang="tr-TR" b="0" i="0">
                <a:solidFill>
                  <a:srgbClr val="1F1F1F"/>
                </a:solidFill>
                <a:effectLst/>
                <a:latin typeface="Kanit Light" panose="020B0604020202020204" charset="-34"/>
              </a:rPr>
              <a:t>Farklı müşteri segmentleri için pazarlama stratejileri geliştirmek daha kolay hale gelir.</a:t>
            </a:r>
          </a:p>
          <a:p>
            <a:pPr lvl="1">
              <a:buFont typeface="Arial" panose="020B0604020202020204" pitchFamily="34" charset="0"/>
              <a:buChar char="•"/>
            </a:pPr>
            <a:r>
              <a:rPr lang="tr-TR" b="0" i="0">
                <a:solidFill>
                  <a:srgbClr val="1F1F1F"/>
                </a:solidFill>
                <a:effectLst/>
                <a:latin typeface="Kanit Light" panose="020B0604020202020204" charset="-34"/>
              </a:rPr>
              <a:t>İdeal küme sayısını sonraki aşamalarda daha net belirleyerek, segmentasyon sonuçlarını iyileştirebiliriz.</a:t>
            </a:r>
            <a:endParaRPr lang="tr-TR"/>
          </a:p>
        </p:txBody>
      </p:sp>
      <p:sp>
        <p:nvSpPr>
          <p:cNvPr id="12" name="Rectangle 2">
            <a:extLst>
              <a:ext uri="{FF2B5EF4-FFF2-40B4-BE49-F238E27FC236}">
                <a16:creationId xmlns:a16="http://schemas.microsoft.com/office/drawing/2014/main" id="{714EC180-A464-94BF-57A7-6CB7256D2FC4}"/>
              </a:ext>
            </a:extLst>
          </p:cNvPr>
          <p:cNvSpPr>
            <a:spLocks noChangeArrowheads="1"/>
          </p:cNvSpPr>
          <p:nvPr/>
        </p:nvSpPr>
        <p:spPr bwMode="auto">
          <a:xfrm>
            <a:off x="490117" y="1674436"/>
            <a:ext cx="13261052" cy="26840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000" b="1" i="0" u="none" strike="noStrike" cap="none" normalizeH="0" baseline="0" dirty="0">
                <a:ln>
                  <a:noFill/>
                </a:ln>
                <a:solidFill>
                  <a:srgbClr val="1F1F1F"/>
                </a:solidFill>
                <a:effectLst/>
                <a:latin typeface="Kanit Light" panose="020B0604020202020204" charset="-34"/>
              </a:rPr>
              <a:t>Bu bölümde neler yapacağız?</a:t>
            </a:r>
          </a:p>
          <a:p>
            <a:pPr lvl="1" algn="just" eaLnBrk="0" fontAlgn="base" hangingPunct="0">
              <a:spcBef>
                <a:spcPct val="0"/>
              </a:spcBef>
              <a:spcAft>
                <a:spcPct val="0"/>
              </a:spcAft>
              <a:buFontTx/>
              <a:buChar char="•"/>
            </a:pPr>
            <a:r>
              <a:rPr kumimoji="0" lang="tr-TR" altLang="tr-TR" b="1" i="0" u="none" strike="noStrike" cap="none" normalizeH="0" baseline="0" dirty="0">
                <a:ln>
                  <a:noFill/>
                </a:ln>
                <a:solidFill>
                  <a:srgbClr val="1F1F1F"/>
                </a:solidFill>
                <a:effectLst/>
                <a:latin typeface="Kanit Light" panose="020B0604020202020204" charset="-34"/>
              </a:rPr>
              <a:t> sklearn</a:t>
            </a:r>
            <a:r>
              <a:rPr kumimoji="0" lang="tr-TR" altLang="tr-TR" b="0" i="0" u="none" strike="noStrike" cap="none" normalizeH="0" baseline="0" dirty="0">
                <a:ln>
                  <a:noFill/>
                </a:ln>
                <a:solidFill>
                  <a:srgbClr val="1F1F1F"/>
                </a:solidFill>
                <a:effectLst/>
                <a:latin typeface="Kanit Light" panose="020B0604020202020204" charset="-34"/>
              </a:rPr>
              <a:t> kütüphanesi ile K-</a:t>
            </a:r>
            <a:r>
              <a:rPr kumimoji="0" lang="tr-TR" altLang="tr-TR" b="0" i="0" u="none" strike="noStrike" cap="none" normalizeH="0" baseline="0" dirty="0" err="1">
                <a:ln>
                  <a:noFill/>
                </a:ln>
                <a:solidFill>
                  <a:srgbClr val="1F1F1F"/>
                </a:solidFill>
                <a:effectLst/>
                <a:latin typeface="Kanit Light" panose="020B0604020202020204" charset="-34"/>
              </a:rPr>
              <a:t>Means</a:t>
            </a:r>
            <a:r>
              <a:rPr kumimoji="0" lang="tr-TR" altLang="tr-TR" b="0" i="0" u="none" strike="noStrike" cap="none" normalizeH="0" baseline="0" dirty="0">
                <a:ln>
                  <a:noFill/>
                </a:ln>
                <a:solidFill>
                  <a:srgbClr val="1F1F1F"/>
                </a:solidFill>
                <a:effectLst/>
                <a:latin typeface="Kanit Light" panose="020B0604020202020204" charset="-34"/>
              </a:rPr>
              <a:t> modelini oluşturacağız.</a:t>
            </a:r>
          </a:p>
          <a:p>
            <a:pPr lvl="1" algn="just" eaLnBrk="0" fontAlgn="base" hangingPunct="0">
              <a:spcBef>
                <a:spcPct val="0"/>
              </a:spcBef>
              <a:spcAft>
                <a:spcPct val="0"/>
              </a:spcAft>
              <a:buFontTx/>
              <a:buChar char="•"/>
            </a:pPr>
            <a:r>
              <a:rPr kumimoji="0" lang="tr-TR" altLang="tr-TR" b="0" i="0" u="none" strike="noStrike" cap="none" normalizeH="0" baseline="0" dirty="0">
                <a:ln>
                  <a:noFill/>
                </a:ln>
                <a:solidFill>
                  <a:srgbClr val="1F1F1F"/>
                </a:solidFill>
                <a:effectLst/>
                <a:latin typeface="Kanit Light" panose="020B0604020202020204" charset="-34"/>
              </a:rPr>
              <a:t> Müşterileri "Yıllık Gelir" ve "Harcama Skoru" özelliklerine göre </a:t>
            </a:r>
            <a:r>
              <a:rPr kumimoji="0" lang="tr-TR" altLang="tr-TR" b="1" i="0" u="none" strike="noStrike" cap="none" normalizeH="0" baseline="0" dirty="0">
                <a:ln>
                  <a:noFill/>
                </a:ln>
                <a:solidFill>
                  <a:srgbClr val="1F1F1F"/>
                </a:solidFill>
                <a:effectLst/>
                <a:latin typeface="Kanit Light" panose="020B0604020202020204" charset="-34"/>
              </a:rPr>
              <a:t>5 segmente</a:t>
            </a:r>
            <a:r>
              <a:rPr kumimoji="0" lang="tr-TR" altLang="tr-TR" b="0" i="0" u="none" strike="noStrike" cap="none" normalizeH="0" baseline="0" dirty="0">
                <a:ln>
                  <a:noFill/>
                </a:ln>
                <a:solidFill>
                  <a:srgbClr val="1F1F1F"/>
                </a:solidFill>
                <a:effectLst/>
                <a:latin typeface="Kanit Light" panose="020B0604020202020204" charset="-34"/>
              </a:rPr>
              <a:t> ayıracağız.</a:t>
            </a:r>
          </a:p>
          <a:p>
            <a:pPr lvl="1" algn="just" eaLnBrk="0" fontAlgn="base" hangingPunct="0">
              <a:spcBef>
                <a:spcPct val="0"/>
              </a:spcBef>
              <a:spcAft>
                <a:spcPct val="0"/>
              </a:spcAft>
              <a:buFontTx/>
              <a:buChar char="•"/>
            </a:pPr>
            <a:r>
              <a:rPr kumimoji="0" lang="tr-TR" altLang="tr-TR" b="0" i="0" u="none" strike="noStrike" cap="none" normalizeH="0" baseline="0" dirty="0">
                <a:ln>
                  <a:noFill/>
                </a:ln>
                <a:solidFill>
                  <a:srgbClr val="1F1F1F"/>
                </a:solidFill>
                <a:effectLst/>
                <a:latin typeface="Kanit Light" panose="020B0604020202020204" charset="-34"/>
              </a:rPr>
              <a:t> Segmentasyon sonuçlarını, veri setimize yeni bir sütun olarak ekleyip analizlere hazır hale getireceğiz.</a:t>
            </a:r>
          </a:p>
          <a:p>
            <a:pPr lvl="1" algn="just" eaLnBrk="0" fontAlgn="base" hangingPunct="0">
              <a:spcBef>
                <a:spcPct val="0"/>
              </a:spcBef>
              <a:spcAft>
                <a:spcPct val="0"/>
              </a:spcAft>
            </a:pPr>
            <a:endParaRPr kumimoji="0" lang="tr-TR" altLang="tr-TR" b="0" i="0" u="none" strike="noStrike" cap="none" normalizeH="0" baseline="0" dirty="0">
              <a:ln>
                <a:noFill/>
              </a:ln>
              <a:solidFill>
                <a:srgbClr val="1F1F1F"/>
              </a:solidFill>
              <a:effectLst/>
              <a:latin typeface="Kanit Light" panose="020B0604020202020204" charset="-34"/>
            </a:endParaRPr>
          </a:p>
          <a:p>
            <a:pPr lvl="1" eaLnBrk="0" fontAlgn="base" hangingPunct="0">
              <a:spcBef>
                <a:spcPct val="0"/>
              </a:spcBef>
              <a:spcAft>
                <a:spcPct val="0"/>
              </a:spcAft>
            </a:pPr>
            <a:r>
              <a:rPr kumimoji="0" lang="tr-TR" altLang="tr-TR" b="0" i="0" u="none" strike="noStrike" cap="none" normalizeH="0" baseline="0" dirty="0">
                <a:ln>
                  <a:noFill/>
                </a:ln>
                <a:solidFill>
                  <a:schemeClr val="tx1"/>
                </a:solidFill>
                <a:effectLst/>
              </a:rPr>
              <a:t>🔔</a:t>
            </a:r>
            <a:r>
              <a:rPr kumimoji="0" lang="tr-TR" altLang="tr-TR" b="0" i="0" u="none" strike="noStrike" cap="none" normalizeH="0" baseline="0" dirty="0">
                <a:ln>
                  <a:noFill/>
                </a:ln>
                <a:solidFill>
                  <a:schemeClr val="tx1"/>
                </a:solidFill>
                <a:effectLst/>
                <a:latin typeface="Kanit Light" panose="020B0604020202020204" charset="-34"/>
              </a:rPr>
              <a:t> </a:t>
            </a:r>
            <a:r>
              <a:rPr kumimoji="0" lang="tr-TR" altLang="tr-TR" b="1" i="0" u="none" strike="noStrike" cap="none" normalizeH="0" baseline="0" dirty="0">
                <a:ln>
                  <a:noFill/>
                </a:ln>
                <a:solidFill>
                  <a:schemeClr val="tx1"/>
                </a:solidFill>
                <a:effectLst/>
                <a:latin typeface="Kanit Light" panose="020B0604020202020204" charset="-34"/>
              </a:rPr>
              <a:t>Not:</a:t>
            </a:r>
            <a:br>
              <a:rPr kumimoji="0" lang="tr-TR" altLang="tr-TR" b="0" i="0" u="none" strike="noStrike" cap="none" normalizeH="0" baseline="0" dirty="0">
                <a:ln>
                  <a:noFill/>
                </a:ln>
                <a:solidFill>
                  <a:schemeClr val="tx1"/>
                </a:solidFill>
                <a:effectLst/>
                <a:latin typeface="Kanit Light" panose="020B0604020202020204" charset="-34"/>
              </a:rPr>
            </a:br>
            <a:r>
              <a:rPr kumimoji="0" lang="tr-TR" altLang="tr-TR" b="0" i="0" u="none" strike="noStrike" cap="none" normalizeH="0" baseline="0" dirty="0">
                <a:ln>
                  <a:noFill/>
                </a:ln>
                <a:solidFill>
                  <a:schemeClr val="tx1"/>
                </a:solidFill>
                <a:effectLst/>
                <a:latin typeface="Kanit Light" panose="020B0604020202020204" charset="-34"/>
              </a:rPr>
              <a:t>Segment sayısını (</a:t>
            </a:r>
            <a:r>
              <a:rPr kumimoji="0" lang="tr-TR" altLang="tr-TR" b="1" i="0" u="none" strike="noStrike" cap="none" normalizeH="0" baseline="0" dirty="0">
                <a:ln>
                  <a:noFill/>
                </a:ln>
                <a:solidFill>
                  <a:schemeClr val="tx1"/>
                </a:solidFill>
                <a:effectLst/>
                <a:latin typeface="Kanit Light" panose="020B0604020202020204" charset="-34"/>
              </a:rPr>
              <a:t>k değerini</a:t>
            </a:r>
            <a:r>
              <a:rPr kumimoji="0" lang="tr-TR" altLang="tr-TR" b="0" i="0" u="none" strike="noStrike" cap="none" normalizeH="0" baseline="0" dirty="0">
                <a:ln>
                  <a:noFill/>
                </a:ln>
                <a:solidFill>
                  <a:schemeClr val="tx1"/>
                </a:solidFill>
                <a:effectLst/>
                <a:latin typeface="Kanit Light" panose="020B0604020202020204" charset="-34"/>
              </a:rPr>
              <a:t>) belirlerken genellikle birkaç farklı küme sayısı denenir. Bu örnekte başlangıç olarak </a:t>
            </a:r>
            <a:r>
              <a:rPr kumimoji="0" lang="tr-TR" altLang="tr-TR" b="1" i="0" u="none" strike="noStrike" cap="none" normalizeH="0" baseline="0" dirty="0">
                <a:ln>
                  <a:noFill/>
                </a:ln>
                <a:solidFill>
                  <a:schemeClr val="tx1"/>
                </a:solidFill>
                <a:effectLst/>
                <a:latin typeface="Kanit Light" panose="020B0604020202020204" charset="-34"/>
              </a:rPr>
              <a:t>5 küme</a:t>
            </a:r>
            <a:r>
              <a:rPr kumimoji="0" lang="tr-TR" altLang="tr-TR" b="0" i="0" u="none" strike="noStrike" cap="none" normalizeH="0" baseline="0" dirty="0">
                <a:ln>
                  <a:noFill/>
                </a:ln>
                <a:solidFill>
                  <a:schemeClr val="tx1"/>
                </a:solidFill>
                <a:effectLst/>
                <a:latin typeface="Kanit Light" panose="020B0604020202020204" charset="-34"/>
              </a:rPr>
              <a:t> seçiyoruz. Sonraki adımda (Bölüm 8), küme sayısını optimize etmek için </a:t>
            </a:r>
            <a:r>
              <a:rPr kumimoji="0" lang="tr-TR" altLang="tr-TR" b="1" i="0" u="none" strike="noStrike" cap="none" normalizeH="0" baseline="0" dirty="0" err="1">
                <a:ln>
                  <a:noFill/>
                </a:ln>
                <a:solidFill>
                  <a:schemeClr val="tx1"/>
                </a:solidFill>
                <a:effectLst/>
                <a:latin typeface="Kanit Light" panose="020B0604020202020204" charset="-34"/>
              </a:rPr>
              <a:t>Elbow</a:t>
            </a:r>
            <a:r>
              <a:rPr kumimoji="0" lang="tr-TR" altLang="tr-TR" b="0" i="0" u="none" strike="noStrike" cap="none" normalizeH="0" baseline="0" dirty="0">
                <a:ln>
                  <a:noFill/>
                </a:ln>
                <a:solidFill>
                  <a:schemeClr val="tx1"/>
                </a:solidFill>
                <a:effectLst/>
                <a:latin typeface="Kanit Light" panose="020B0604020202020204" charset="-34"/>
              </a:rPr>
              <a:t> ve </a:t>
            </a:r>
            <a:r>
              <a:rPr kumimoji="0" lang="tr-TR" altLang="tr-TR" b="1" i="0" u="none" strike="noStrike" cap="none" normalizeH="0" baseline="0" dirty="0" err="1">
                <a:ln>
                  <a:noFill/>
                </a:ln>
                <a:solidFill>
                  <a:schemeClr val="tx1"/>
                </a:solidFill>
                <a:effectLst/>
                <a:latin typeface="Kanit Light" panose="020B0604020202020204" charset="-34"/>
              </a:rPr>
              <a:t>Silhouette</a:t>
            </a:r>
            <a:r>
              <a:rPr kumimoji="0" lang="tr-TR" altLang="tr-TR" b="0" i="0" u="none" strike="noStrike" cap="none" normalizeH="0" baseline="0" dirty="0">
                <a:ln>
                  <a:noFill/>
                </a:ln>
                <a:solidFill>
                  <a:schemeClr val="tx1"/>
                </a:solidFill>
                <a:effectLst/>
                <a:latin typeface="Kanit Light" panose="020B0604020202020204" charset="-34"/>
              </a:rPr>
              <a:t> yöntemlerini kullanarak ideal küme sayısını belirleyeceğiz.</a:t>
            </a:r>
          </a:p>
        </p:txBody>
      </p:sp>
    </p:spTree>
    <p:extLst>
      <p:ext uri="{BB962C8B-B14F-4D97-AF65-F5344CB8AC3E}">
        <p14:creationId xmlns:p14="http://schemas.microsoft.com/office/powerpoint/2010/main" val="28269514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F9441-391C-D524-6F63-3C98F631F4F5}"/>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E094051A-497E-0415-9565-8C5F91D51B65}"/>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FBF8C283-B3B4-49E2-834D-4CD758BFB74A}"/>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836E70E4-9ED5-C879-FDE8-A6800178E54C}"/>
              </a:ext>
            </a:extLst>
          </p:cNvPr>
          <p:cNvSpPr txBox="1"/>
          <p:nvPr/>
        </p:nvSpPr>
        <p:spPr>
          <a:xfrm>
            <a:off x="490117" y="923449"/>
            <a:ext cx="7315200" cy="400110"/>
          </a:xfrm>
          <a:prstGeom prst="rect">
            <a:avLst/>
          </a:prstGeom>
          <a:noFill/>
        </p:spPr>
        <p:txBody>
          <a:bodyPr wrap="square">
            <a:spAutoFit/>
          </a:bodyPr>
          <a:lstStyle/>
          <a:p>
            <a:pPr algn="l"/>
            <a:r>
              <a:rPr lang="tr-TR" b="0" i="0">
                <a:solidFill>
                  <a:srgbClr val="1F1F1F"/>
                </a:solidFill>
                <a:effectLst/>
                <a:latin typeface="Kanit Light" panose="020B0604020202020204" charset="-34"/>
              </a:rPr>
              <a:t>5️⃣ </a:t>
            </a:r>
            <a:r>
              <a:rPr lang="tr-TR" sz="2000" b="0" i="0">
                <a:solidFill>
                  <a:srgbClr val="1F1F1F"/>
                </a:solidFill>
                <a:effectLst/>
                <a:latin typeface="Kanit Light" panose="020B0604020202020204" charset="-34"/>
              </a:rPr>
              <a:t>K-Means Kümeleme Algoritmasının Uygulanması</a:t>
            </a:r>
            <a:endParaRPr lang="tr-TR" b="0" i="0">
              <a:solidFill>
                <a:srgbClr val="1F1F1F"/>
              </a:solidFill>
              <a:effectLst/>
              <a:latin typeface="Kanit Light" panose="020B0604020202020204" charset="-34"/>
            </a:endParaRPr>
          </a:p>
        </p:txBody>
      </p:sp>
      <p:pic>
        <p:nvPicPr>
          <p:cNvPr id="10" name="Resim 9">
            <a:extLst>
              <a:ext uri="{FF2B5EF4-FFF2-40B4-BE49-F238E27FC236}">
                <a16:creationId xmlns:a16="http://schemas.microsoft.com/office/drawing/2014/main" id="{5F606D6E-038E-79B0-95E7-955AF7F465B3}"/>
              </a:ext>
            </a:extLst>
          </p:cNvPr>
          <p:cNvPicPr>
            <a:picLocks noChangeAspect="1"/>
          </p:cNvPicPr>
          <p:nvPr/>
        </p:nvPicPr>
        <p:blipFill>
          <a:blip r:embed="rId4"/>
          <a:stretch>
            <a:fillRect/>
          </a:stretch>
        </p:blipFill>
        <p:spPr>
          <a:xfrm>
            <a:off x="490117" y="1337958"/>
            <a:ext cx="9040745" cy="4739308"/>
          </a:xfrm>
          <a:prstGeom prst="rect">
            <a:avLst/>
          </a:prstGeom>
        </p:spPr>
      </p:pic>
      <p:pic>
        <p:nvPicPr>
          <p:cNvPr id="3" name="Resim 2">
            <a:extLst>
              <a:ext uri="{FF2B5EF4-FFF2-40B4-BE49-F238E27FC236}">
                <a16:creationId xmlns:a16="http://schemas.microsoft.com/office/drawing/2014/main" id="{B7ECC049-43BF-4F5C-F814-5B2EDD4AD75B}"/>
              </a:ext>
            </a:extLst>
          </p:cNvPr>
          <p:cNvPicPr>
            <a:picLocks noChangeAspect="1"/>
          </p:cNvPicPr>
          <p:nvPr/>
        </p:nvPicPr>
        <p:blipFill>
          <a:blip r:embed="rId5"/>
          <a:stretch>
            <a:fillRect/>
          </a:stretch>
        </p:blipFill>
        <p:spPr>
          <a:xfrm>
            <a:off x="5880168" y="5852422"/>
            <a:ext cx="7730325" cy="2283394"/>
          </a:xfrm>
          <a:prstGeom prst="rect">
            <a:avLst/>
          </a:prstGeom>
        </p:spPr>
      </p:pic>
      <p:pic>
        <p:nvPicPr>
          <p:cNvPr id="9" name="Grafik 8" descr="Geri düz dolguyla">
            <a:extLst>
              <a:ext uri="{FF2B5EF4-FFF2-40B4-BE49-F238E27FC236}">
                <a16:creationId xmlns:a16="http://schemas.microsoft.com/office/drawing/2014/main" id="{2184A35A-7622-5A4D-95C0-8EEE237BAA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968004">
            <a:off x="13049250" y="4938022"/>
            <a:ext cx="914400" cy="914400"/>
          </a:xfrm>
          <a:prstGeom prst="rect">
            <a:avLst/>
          </a:prstGeom>
        </p:spPr>
      </p:pic>
    </p:spTree>
    <p:extLst>
      <p:ext uri="{BB962C8B-B14F-4D97-AF65-F5344CB8AC3E}">
        <p14:creationId xmlns:p14="http://schemas.microsoft.com/office/powerpoint/2010/main" val="24522810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8633D-840C-5EFA-6164-544BCB3FE0DF}"/>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480380E5-CFD4-0B52-4AB8-FE9E5C7CE53A}"/>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192995E7-4A99-2F87-4FB8-AC2207CB8CFB}"/>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2DE21804-DA93-AD1C-E981-9CD97711A09A}"/>
              </a:ext>
            </a:extLst>
          </p:cNvPr>
          <p:cNvSpPr txBox="1"/>
          <p:nvPr/>
        </p:nvSpPr>
        <p:spPr>
          <a:xfrm>
            <a:off x="490117" y="923449"/>
            <a:ext cx="7315200" cy="400110"/>
          </a:xfrm>
          <a:prstGeom prst="rect">
            <a:avLst/>
          </a:prstGeom>
          <a:noFill/>
        </p:spPr>
        <p:txBody>
          <a:bodyPr wrap="square">
            <a:spAutoFit/>
          </a:bodyPr>
          <a:lstStyle/>
          <a:p>
            <a:pPr algn="l"/>
            <a:r>
              <a:rPr lang="tr-TR" b="0" i="0">
                <a:solidFill>
                  <a:srgbClr val="1F1F1F"/>
                </a:solidFill>
                <a:effectLst/>
                <a:latin typeface="Kanit Light" panose="020B0604020202020204" charset="-34"/>
              </a:rPr>
              <a:t>6️⃣ </a:t>
            </a:r>
            <a:r>
              <a:rPr lang="tr-TR" sz="2000" b="0" i="0">
                <a:solidFill>
                  <a:srgbClr val="1F1F1F"/>
                </a:solidFill>
                <a:effectLst/>
                <a:latin typeface="Kanit Light" panose="020B0604020202020204" charset="-34"/>
              </a:rPr>
              <a:t>Kümeleme Sonuçlarının Görselleştirilmesi</a:t>
            </a:r>
            <a:endParaRPr lang="tr-TR" b="0" i="0">
              <a:solidFill>
                <a:srgbClr val="1F1F1F"/>
              </a:solidFill>
              <a:effectLst/>
              <a:latin typeface="Kanit Light" panose="020B0604020202020204" charset="-34"/>
            </a:endParaRPr>
          </a:p>
        </p:txBody>
      </p:sp>
      <p:sp>
        <p:nvSpPr>
          <p:cNvPr id="2" name="Rectangle 1">
            <a:extLst>
              <a:ext uri="{FF2B5EF4-FFF2-40B4-BE49-F238E27FC236}">
                <a16:creationId xmlns:a16="http://schemas.microsoft.com/office/drawing/2014/main" id="{9B5C4A70-2ADD-8AD2-13C2-0E921D8B34F3}"/>
              </a:ext>
            </a:extLst>
          </p:cNvPr>
          <p:cNvSpPr>
            <a:spLocks noChangeArrowheads="1"/>
          </p:cNvSpPr>
          <p:nvPr/>
        </p:nvSpPr>
        <p:spPr bwMode="auto">
          <a:xfrm>
            <a:off x="572083" y="1629966"/>
            <a:ext cx="12417182" cy="21300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000" b="1" i="0" u="none" strike="noStrike" cap="none" normalizeH="0" baseline="0">
                <a:ln>
                  <a:noFill/>
                </a:ln>
                <a:solidFill>
                  <a:srgbClr val="1F1F1F"/>
                </a:solidFill>
                <a:effectLst/>
                <a:latin typeface="Kanit Light" panose="020B0604020202020204" charset="-34"/>
              </a:rPr>
              <a:t>Görselleştirmenin Önemi:</a:t>
            </a:r>
          </a:p>
          <a:p>
            <a:pPr lvl="1"/>
            <a:r>
              <a:rPr kumimoji="0" lang="tr-TR" altLang="tr-TR" b="0" i="0" u="none" strike="noStrike" cap="none" normalizeH="0" baseline="0">
                <a:ln>
                  <a:noFill/>
                </a:ln>
                <a:solidFill>
                  <a:srgbClr val="1F1F1F"/>
                </a:solidFill>
                <a:effectLst/>
                <a:latin typeface="Kanit Light" panose="020B0604020202020204" charset="-34"/>
              </a:rPr>
              <a:t>Kümeleri görsel olarak incelemek, algoritmamızın müşterileri ne kadar iyi grupladığını anlamak açısından önemlidir. </a:t>
            </a:r>
          </a:p>
          <a:p>
            <a:pPr lvl="1"/>
            <a:r>
              <a:rPr kumimoji="0" lang="tr-TR" altLang="tr-TR" b="0" i="0" u="none" strike="noStrike" cap="none" normalizeH="0" baseline="0">
                <a:ln>
                  <a:noFill/>
                </a:ln>
                <a:solidFill>
                  <a:srgbClr val="1F1F1F"/>
                </a:solidFill>
                <a:effectLst/>
                <a:latin typeface="Kanit Light" panose="020B0604020202020204" charset="-34"/>
              </a:rPr>
              <a:t>Bu sayede:</a:t>
            </a:r>
            <a:endParaRPr kumimoji="0" lang="tr-TR" altLang="tr-TR" b="0" i="0" u="none" strike="noStrike" cap="none" normalizeH="0" baseline="0">
              <a:ln>
                <a:noFill/>
              </a:ln>
              <a:solidFill>
                <a:schemeClr val="tx1"/>
              </a:solidFill>
              <a:effectLst/>
              <a:latin typeface="Kanit Light" panose="020B0604020202020204" charset="-34"/>
            </a:endParaRPr>
          </a:p>
          <a:p>
            <a:pPr lvl="2">
              <a:buFontTx/>
              <a:buChar char="•"/>
            </a:pPr>
            <a:r>
              <a:rPr kumimoji="0" lang="tr-TR" altLang="tr-TR" b="0" i="0" u="none" strike="noStrike" cap="none" normalizeH="0" baseline="0">
                <a:ln>
                  <a:noFill/>
                </a:ln>
                <a:solidFill>
                  <a:srgbClr val="1F1F1F"/>
                </a:solidFill>
                <a:effectLst/>
                <a:latin typeface="Kanit Light" panose="020B0604020202020204" charset="-34"/>
              </a:rPr>
              <a:t>Kümelerin birbirlerinden ayrılıp ayrılmadığını gözlemleyebiliriz.</a:t>
            </a:r>
          </a:p>
          <a:p>
            <a:pPr lvl="2">
              <a:buFontTx/>
              <a:buChar char="•"/>
            </a:pPr>
            <a:r>
              <a:rPr kumimoji="0" lang="tr-TR" altLang="tr-TR" b="0" i="0" u="none" strike="noStrike" cap="none" normalizeH="0" baseline="0">
                <a:ln>
                  <a:noFill/>
                </a:ln>
                <a:solidFill>
                  <a:srgbClr val="1F1F1F"/>
                </a:solidFill>
                <a:effectLst/>
                <a:latin typeface="Kanit Light" panose="020B0604020202020204" charset="-34"/>
              </a:rPr>
              <a:t>Benzer özelliklere sahip müşterilerin gerçekten yakın kümelere yerleşip yerleşmediğini kontrol edebiliriz.</a:t>
            </a:r>
          </a:p>
          <a:p>
            <a:pPr lvl="2">
              <a:buFontTx/>
              <a:buChar char="•"/>
            </a:pPr>
            <a:r>
              <a:rPr kumimoji="0" lang="tr-TR" altLang="tr-TR" b="0" i="0" u="none" strike="noStrike" cap="none" normalizeH="0" baseline="0">
                <a:ln>
                  <a:noFill/>
                </a:ln>
                <a:solidFill>
                  <a:srgbClr val="1F1F1F"/>
                </a:solidFill>
                <a:effectLst/>
                <a:latin typeface="Kanit Light" panose="020B0604020202020204" charset="-34"/>
              </a:rPr>
              <a:t>Segmentlerin ne kadar iyi ayrıştığını görerek, model kalitesini değerlendirebiliriz.</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a:ln>
                <a:noFill/>
              </a:ln>
              <a:solidFill>
                <a:schemeClr val="tx1"/>
              </a:solidFill>
              <a:effectLst/>
              <a:latin typeface="Kanit Light" panose="020B0604020202020204" charset="-34"/>
            </a:endParaRPr>
          </a:p>
        </p:txBody>
      </p:sp>
      <p:sp>
        <p:nvSpPr>
          <p:cNvPr id="8" name="Rectangle 3">
            <a:extLst>
              <a:ext uri="{FF2B5EF4-FFF2-40B4-BE49-F238E27FC236}">
                <a16:creationId xmlns:a16="http://schemas.microsoft.com/office/drawing/2014/main" id="{6B139A5B-29DF-133C-F22B-864236ED6201}"/>
              </a:ext>
            </a:extLst>
          </p:cNvPr>
          <p:cNvSpPr>
            <a:spLocks noChangeArrowheads="1"/>
          </p:cNvSpPr>
          <p:nvPr/>
        </p:nvSpPr>
        <p:spPr bwMode="auto">
          <a:xfrm>
            <a:off x="572083" y="4022941"/>
            <a:ext cx="11535530" cy="15760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000" b="1" i="0" u="none" strike="noStrike" cap="none" normalizeH="0" baseline="0" dirty="0">
                <a:ln>
                  <a:noFill/>
                </a:ln>
                <a:solidFill>
                  <a:srgbClr val="1F1F1F"/>
                </a:solidFill>
                <a:effectLst/>
                <a:latin typeface="Kanit Light" panose="020B0604020202020204" charset="-34"/>
              </a:rPr>
              <a:t>🔧 Bu Adımda Neler Yapacağız?</a:t>
            </a:r>
          </a:p>
          <a:p>
            <a:pPr lvl="1" eaLnBrk="0" fontAlgn="base" hangingPunct="0">
              <a:spcBef>
                <a:spcPct val="0"/>
              </a:spcBef>
              <a:spcAft>
                <a:spcPct val="0"/>
              </a:spcAft>
              <a:buFontTx/>
              <a:buChar char="•"/>
            </a:pPr>
            <a:r>
              <a:rPr kumimoji="0" lang="tr-TR" altLang="tr-TR" b="1" i="0" u="none" strike="noStrike" cap="none" normalizeH="0" baseline="0" dirty="0">
                <a:ln>
                  <a:noFill/>
                </a:ln>
                <a:solidFill>
                  <a:srgbClr val="1F1F1F"/>
                </a:solidFill>
                <a:effectLst/>
                <a:latin typeface="Kanit Light" panose="020B0604020202020204" charset="-34"/>
              </a:rPr>
              <a:t>scatter plot (dağılım grafiği)</a:t>
            </a:r>
            <a:r>
              <a:rPr kumimoji="0" lang="tr-TR" altLang="tr-TR" b="0" i="0" u="none" strike="noStrike" cap="none" normalizeH="0" baseline="0" dirty="0">
                <a:ln>
                  <a:noFill/>
                </a:ln>
                <a:solidFill>
                  <a:srgbClr val="1F1F1F"/>
                </a:solidFill>
                <a:effectLst/>
                <a:latin typeface="Kanit Light" panose="020B0604020202020204" charset="-34"/>
              </a:rPr>
              <a:t> ile oluşturduğumuz her kümeyi farklı bir renkle göstereceğiz.</a:t>
            </a:r>
          </a:p>
          <a:p>
            <a:pPr lvl="1" eaLnBrk="0" fontAlgn="base" hangingPunct="0">
              <a:spcBef>
                <a:spcPct val="0"/>
              </a:spcBef>
              <a:spcAft>
                <a:spcPct val="0"/>
              </a:spcAft>
              <a:buFontTx/>
              <a:buChar char="•"/>
            </a:pPr>
            <a:r>
              <a:rPr kumimoji="0" lang="tr-TR" altLang="tr-TR" b="0" i="0" u="none" strike="noStrike" cap="none" normalizeH="0" baseline="0" dirty="0">
                <a:ln>
                  <a:noFill/>
                </a:ln>
                <a:solidFill>
                  <a:srgbClr val="1F1F1F"/>
                </a:solidFill>
                <a:effectLst/>
                <a:latin typeface="Kanit Light" panose="020B0604020202020204" charset="-34"/>
              </a:rPr>
              <a:t>Küme merkezlerini (</a:t>
            </a:r>
            <a:r>
              <a:rPr kumimoji="0" lang="tr-TR" altLang="tr-TR" b="1" i="0" u="none" strike="noStrike" cap="none" normalizeH="0" baseline="0" dirty="0" err="1">
                <a:ln>
                  <a:noFill/>
                </a:ln>
                <a:solidFill>
                  <a:srgbClr val="1F1F1F"/>
                </a:solidFill>
                <a:effectLst/>
                <a:latin typeface="Kanit Light" panose="020B0604020202020204" charset="-34"/>
              </a:rPr>
              <a:t>centroids</a:t>
            </a:r>
            <a:r>
              <a:rPr kumimoji="0" lang="tr-TR" altLang="tr-TR" b="0" i="0" u="none" strike="noStrike" cap="none" normalizeH="0" baseline="0" dirty="0">
                <a:ln>
                  <a:noFill/>
                </a:ln>
                <a:solidFill>
                  <a:srgbClr val="1F1F1F"/>
                </a:solidFill>
                <a:effectLst/>
                <a:latin typeface="Kanit Light" panose="020B0604020202020204" charset="-34"/>
              </a:rPr>
              <a:t>) belirgin şekilde gösterip, kümelerin merkezlerini net şekilde vurgulayacağız.</a:t>
            </a:r>
          </a:p>
          <a:p>
            <a:pPr lvl="1" eaLnBrk="0" fontAlgn="base" hangingPunct="0">
              <a:spcBef>
                <a:spcPct val="0"/>
              </a:spcBef>
              <a:spcAft>
                <a:spcPct val="0"/>
              </a:spcAft>
              <a:buFontTx/>
              <a:buChar char="•"/>
            </a:pPr>
            <a:r>
              <a:rPr kumimoji="0" lang="tr-TR" altLang="tr-TR" b="0" i="0" u="none" strike="noStrike" cap="none" normalizeH="0" baseline="0" dirty="0">
                <a:ln>
                  <a:noFill/>
                </a:ln>
                <a:solidFill>
                  <a:srgbClr val="1F1F1F"/>
                </a:solidFill>
                <a:effectLst/>
                <a:latin typeface="Kanit Light" panose="020B0604020202020204" charset="-34"/>
              </a:rPr>
              <a:t>Grafik üzerinde eksenler ve açıklayıcı etiketler ekleyerek anlaşılır bir görsel oluşturacağız.</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dirty="0">
              <a:ln>
                <a:noFill/>
              </a:ln>
              <a:solidFill>
                <a:schemeClr val="tx1"/>
              </a:solidFill>
              <a:effectLst/>
              <a:latin typeface="Kanit Light" panose="020B0604020202020204" charset="-34"/>
            </a:endParaRPr>
          </a:p>
        </p:txBody>
      </p:sp>
    </p:spTree>
    <p:extLst>
      <p:ext uri="{BB962C8B-B14F-4D97-AF65-F5344CB8AC3E}">
        <p14:creationId xmlns:p14="http://schemas.microsoft.com/office/powerpoint/2010/main" val="3060820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9167D-E86F-40FA-2E73-201D72025D03}"/>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D92AC573-AAA4-110F-5005-42EBDADD232A}"/>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541D35C7-1867-20CC-4FD6-F07C4E46D856}"/>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58C62282-12CE-8B63-8DE8-2D37CDC58985}"/>
              </a:ext>
            </a:extLst>
          </p:cNvPr>
          <p:cNvSpPr txBox="1"/>
          <p:nvPr/>
        </p:nvSpPr>
        <p:spPr>
          <a:xfrm>
            <a:off x="490117" y="923449"/>
            <a:ext cx="7315200" cy="400110"/>
          </a:xfrm>
          <a:prstGeom prst="rect">
            <a:avLst/>
          </a:prstGeom>
          <a:noFill/>
        </p:spPr>
        <p:txBody>
          <a:bodyPr wrap="square">
            <a:spAutoFit/>
          </a:bodyPr>
          <a:lstStyle/>
          <a:p>
            <a:pPr algn="l"/>
            <a:r>
              <a:rPr lang="tr-TR" b="0" i="0">
                <a:solidFill>
                  <a:srgbClr val="1F1F1F"/>
                </a:solidFill>
                <a:effectLst/>
                <a:latin typeface="Kanit Light" panose="020B0604020202020204" charset="-34"/>
              </a:rPr>
              <a:t>6️⃣ </a:t>
            </a:r>
            <a:r>
              <a:rPr lang="tr-TR" sz="2000" b="0" i="0">
                <a:solidFill>
                  <a:srgbClr val="1F1F1F"/>
                </a:solidFill>
                <a:effectLst/>
                <a:latin typeface="Kanit Light" panose="020B0604020202020204" charset="-34"/>
              </a:rPr>
              <a:t>Kümeleme Sonuçlarının Görselleştirilmesi</a:t>
            </a:r>
            <a:endParaRPr lang="tr-TR" b="0" i="0">
              <a:solidFill>
                <a:srgbClr val="1F1F1F"/>
              </a:solidFill>
              <a:effectLst/>
              <a:latin typeface="Kanit Light" panose="020B0604020202020204" charset="-34"/>
            </a:endParaRPr>
          </a:p>
        </p:txBody>
      </p:sp>
      <p:sp>
        <p:nvSpPr>
          <p:cNvPr id="2" name="Rectangle 1">
            <a:extLst>
              <a:ext uri="{FF2B5EF4-FFF2-40B4-BE49-F238E27FC236}">
                <a16:creationId xmlns:a16="http://schemas.microsoft.com/office/drawing/2014/main" id="{DEDBA82C-41DD-9C8F-178A-239783FEB383}"/>
              </a:ext>
            </a:extLst>
          </p:cNvPr>
          <p:cNvSpPr>
            <a:spLocks noChangeArrowheads="1"/>
          </p:cNvSpPr>
          <p:nvPr/>
        </p:nvSpPr>
        <p:spPr bwMode="auto">
          <a:xfrm>
            <a:off x="572083" y="1629966"/>
            <a:ext cx="12543819" cy="21300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000" b="1" i="0" u="none" strike="noStrike" cap="none" normalizeH="0" baseline="0">
                <a:ln>
                  <a:noFill/>
                </a:ln>
                <a:solidFill>
                  <a:srgbClr val="1F1F1F"/>
                </a:solidFill>
                <a:effectLst/>
                <a:latin typeface="Kanit Light" panose="020B0604020202020204" charset="-34"/>
              </a:rPr>
              <a:t>Görselleştirmenin Önemi:</a:t>
            </a:r>
          </a:p>
          <a:p>
            <a:pPr lvl="1"/>
            <a:r>
              <a:rPr kumimoji="0" lang="tr-TR" altLang="tr-TR" b="0" i="0" u="none" strike="noStrike" cap="none" normalizeH="0" baseline="0">
                <a:ln>
                  <a:noFill/>
                </a:ln>
                <a:solidFill>
                  <a:srgbClr val="1F1F1F"/>
                </a:solidFill>
                <a:effectLst/>
                <a:latin typeface="Kanit Light" panose="020B0604020202020204" charset="-34"/>
              </a:rPr>
              <a:t>Kümeleri görsel olarak incelemek, algoritmamızın müşterileri ne kadar iyi grupladığını anlamak açısından önemlidir. </a:t>
            </a:r>
          </a:p>
          <a:p>
            <a:pPr lvl="1"/>
            <a:r>
              <a:rPr kumimoji="0" lang="tr-TR" altLang="tr-TR" b="0" i="0" u="none" strike="noStrike" cap="none" normalizeH="0" baseline="0">
                <a:ln>
                  <a:noFill/>
                </a:ln>
                <a:solidFill>
                  <a:srgbClr val="1F1F1F"/>
                </a:solidFill>
                <a:effectLst/>
                <a:latin typeface="Kanit Light" panose="020B0604020202020204" charset="-34"/>
              </a:rPr>
              <a:t>Bu sayede:</a:t>
            </a:r>
            <a:endParaRPr kumimoji="0" lang="tr-TR" altLang="tr-TR" b="0" i="0" u="none" strike="noStrike" cap="none" normalizeH="0" baseline="0">
              <a:ln>
                <a:noFill/>
              </a:ln>
              <a:solidFill>
                <a:schemeClr val="tx1"/>
              </a:solidFill>
              <a:effectLst/>
              <a:latin typeface="Kanit Light" panose="020B0604020202020204" charset="-34"/>
            </a:endParaRPr>
          </a:p>
          <a:p>
            <a:pPr lvl="2">
              <a:buFontTx/>
              <a:buChar char="•"/>
            </a:pPr>
            <a:r>
              <a:rPr kumimoji="0" lang="tr-TR" altLang="tr-TR" b="0" i="0" u="none" strike="noStrike" cap="none" normalizeH="0" baseline="0">
                <a:ln>
                  <a:noFill/>
                </a:ln>
                <a:solidFill>
                  <a:srgbClr val="1F1F1F"/>
                </a:solidFill>
                <a:effectLst/>
                <a:latin typeface="Kanit Light" panose="020B0604020202020204" charset="-34"/>
              </a:rPr>
              <a:t>Kümelerin birbirlerinden ayrılıp ayrılmadığını gözlemleyebiliriz.</a:t>
            </a:r>
          </a:p>
          <a:p>
            <a:pPr lvl="2">
              <a:buFontTx/>
              <a:buChar char="•"/>
            </a:pPr>
            <a:r>
              <a:rPr kumimoji="0" lang="tr-TR" altLang="tr-TR" b="0" i="0" u="none" strike="noStrike" cap="none" normalizeH="0" baseline="0">
                <a:ln>
                  <a:noFill/>
                </a:ln>
                <a:solidFill>
                  <a:srgbClr val="1F1F1F"/>
                </a:solidFill>
                <a:effectLst/>
                <a:latin typeface="Kanit Light" panose="020B0604020202020204" charset="-34"/>
              </a:rPr>
              <a:t>Benzer özelliklere sahip müşterilerin gerçekten yakın kümelere yerleşip yerleşmediğini kontrol edebiliriz.</a:t>
            </a:r>
          </a:p>
          <a:p>
            <a:pPr lvl="2">
              <a:buFontTx/>
              <a:buChar char="•"/>
            </a:pPr>
            <a:r>
              <a:rPr kumimoji="0" lang="tr-TR" altLang="tr-TR" b="0" i="0" u="none" strike="noStrike" cap="none" normalizeH="0" baseline="0">
                <a:ln>
                  <a:noFill/>
                </a:ln>
                <a:solidFill>
                  <a:srgbClr val="1F1F1F"/>
                </a:solidFill>
                <a:effectLst/>
                <a:latin typeface="Kanit Light" panose="020B0604020202020204" charset="-34"/>
              </a:rPr>
              <a:t>Segmentlerin ne kadar iyi ayrıştığını görerek, model kalitesini değerlendirebiliriz.</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a:ln>
                <a:noFill/>
              </a:ln>
              <a:solidFill>
                <a:schemeClr val="tx1"/>
              </a:solidFill>
              <a:effectLst/>
              <a:latin typeface="Kanit Light" panose="020B0604020202020204" charset="-34"/>
            </a:endParaRPr>
          </a:p>
        </p:txBody>
      </p:sp>
      <p:sp>
        <p:nvSpPr>
          <p:cNvPr id="8" name="Rectangle 3">
            <a:extLst>
              <a:ext uri="{FF2B5EF4-FFF2-40B4-BE49-F238E27FC236}">
                <a16:creationId xmlns:a16="http://schemas.microsoft.com/office/drawing/2014/main" id="{6FF4F386-4E77-77D5-E53C-87F10E8972D1}"/>
              </a:ext>
            </a:extLst>
          </p:cNvPr>
          <p:cNvSpPr>
            <a:spLocks noChangeArrowheads="1"/>
          </p:cNvSpPr>
          <p:nvPr/>
        </p:nvSpPr>
        <p:spPr bwMode="auto">
          <a:xfrm>
            <a:off x="572083" y="4022941"/>
            <a:ext cx="11535530" cy="15760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000" b="1" i="0" u="none" strike="noStrike" cap="none" normalizeH="0" baseline="0" dirty="0">
                <a:ln>
                  <a:noFill/>
                </a:ln>
                <a:solidFill>
                  <a:srgbClr val="1F1F1F"/>
                </a:solidFill>
                <a:effectLst/>
                <a:latin typeface="Kanit Light" panose="020B0604020202020204" charset="-34"/>
              </a:rPr>
              <a:t>🔧 Bu Adımda Neler Yapacağız?</a:t>
            </a:r>
          </a:p>
          <a:p>
            <a:pPr lvl="1" eaLnBrk="0" fontAlgn="base" hangingPunct="0">
              <a:spcBef>
                <a:spcPct val="0"/>
              </a:spcBef>
              <a:spcAft>
                <a:spcPct val="0"/>
              </a:spcAft>
              <a:buFontTx/>
              <a:buChar char="•"/>
            </a:pPr>
            <a:r>
              <a:rPr kumimoji="0" lang="tr-TR" altLang="tr-TR" b="1" i="0" u="none" strike="noStrike" cap="none" normalizeH="0" baseline="0" dirty="0">
                <a:ln>
                  <a:noFill/>
                </a:ln>
                <a:solidFill>
                  <a:srgbClr val="1F1F1F"/>
                </a:solidFill>
                <a:effectLst/>
                <a:latin typeface="Kanit Light" panose="020B0604020202020204" charset="-34"/>
              </a:rPr>
              <a:t>scatter plot (dağılım grafiği)</a:t>
            </a:r>
            <a:r>
              <a:rPr kumimoji="0" lang="tr-TR" altLang="tr-TR" b="0" i="0" u="none" strike="noStrike" cap="none" normalizeH="0" baseline="0" dirty="0">
                <a:ln>
                  <a:noFill/>
                </a:ln>
                <a:solidFill>
                  <a:srgbClr val="1F1F1F"/>
                </a:solidFill>
                <a:effectLst/>
                <a:latin typeface="Kanit Light" panose="020B0604020202020204" charset="-34"/>
              </a:rPr>
              <a:t> ile oluşturduğumuz her kümeyi farklı bir renkle göstereceğiz.</a:t>
            </a:r>
          </a:p>
          <a:p>
            <a:pPr lvl="1" eaLnBrk="0" fontAlgn="base" hangingPunct="0">
              <a:spcBef>
                <a:spcPct val="0"/>
              </a:spcBef>
              <a:spcAft>
                <a:spcPct val="0"/>
              </a:spcAft>
              <a:buFontTx/>
              <a:buChar char="•"/>
            </a:pPr>
            <a:r>
              <a:rPr kumimoji="0" lang="tr-TR" altLang="tr-TR" b="0" i="0" u="none" strike="noStrike" cap="none" normalizeH="0" baseline="0" dirty="0">
                <a:ln>
                  <a:noFill/>
                </a:ln>
                <a:solidFill>
                  <a:srgbClr val="1F1F1F"/>
                </a:solidFill>
                <a:effectLst/>
                <a:latin typeface="Kanit Light" panose="020B0604020202020204" charset="-34"/>
              </a:rPr>
              <a:t>Küme merkezlerini (</a:t>
            </a:r>
            <a:r>
              <a:rPr kumimoji="0" lang="tr-TR" altLang="tr-TR" b="1" i="0" u="none" strike="noStrike" cap="none" normalizeH="0" baseline="0" dirty="0" err="1">
                <a:ln>
                  <a:noFill/>
                </a:ln>
                <a:solidFill>
                  <a:srgbClr val="1F1F1F"/>
                </a:solidFill>
                <a:effectLst/>
                <a:latin typeface="Kanit Light" panose="020B0604020202020204" charset="-34"/>
              </a:rPr>
              <a:t>centroids</a:t>
            </a:r>
            <a:r>
              <a:rPr kumimoji="0" lang="tr-TR" altLang="tr-TR" b="0" i="0" u="none" strike="noStrike" cap="none" normalizeH="0" baseline="0" dirty="0">
                <a:ln>
                  <a:noFill/>
                </a:ln>
                <a:solidFill>
                  <a:srgbClr val="1F1F1F"/>
                </a:solidFill>
                <a:effectLst/>
                <a:latin typeface="Kanit Light" panose="020B0604020202020204" charset="-34"/>
              </a:rPr>
              <a:t>) belirgin şekilde gösterip, kümelerin merkezlerini net şekilde vurgulayacağız.</a:t>
            </a:r>
          </a:p>
          <a:p>
            <a:pPr lvl="1" eaLnBrk="0" fontAlgn="base" hangingPunct="0">
              <a:spcBef>
                <a:spcPct val="0"/>
              </a:spcBef>
              <a:spcAft>
                <a:spcPct val="0"/>
              </a:spcAft>
              <a:buFontTx/>
              <a:buChar char="•"/>
            </a:pPr>
            <a:r>
              <a:rPr kumimoji="0" lang="tr-TR" altLang="tr-TR" b="0" i="0" u="none" strike="noStrike" cap="none" normalizeH="0" baseline="0" dirty="0">
                <a:ln>
                  <a:noFill/>
                </a:ln>
                <a:solidFill>
                  <a:srgbClr val="1F1F1F"/>
                </a:solidFill>
                <a:effectLst/>
                <a:latin typeface="Kanit Light" panose="020B0604020202020204" charset="-34"/>
              </a:rPr>
              <a:t>Grafik üzerinde eksenler ve açıklayıcı etiketler ekleyerek anlaşılır bir görsel oluşturacağız.</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b="0" i="0" u="none" strike="noStrike" cap="none" normalizeH="0" baseline="0" dirty="0">
              <a:ln>
                <a:noFill/>
              </a:ln>
              <a:solidFill>
                <a:schemeClr val="tx1"/>
              </a:solidFill>
              <a:effectLst/>
              <a:latin typeface="Kanit Light" panose="020B0604020202020204" charset="-34"/>
            </a:endParaRPr>
          </a:p>
        </p:txBody>
      </p:sp>
    </p:spTree>
    <p:extLst>
      <p:ext uri="{BB962C8B-B14F-4D97-AF65-F5344CB8AC3E}">
        <p14:creationId xmlns:p14="http://schemas.microsoft.com/office/powerpoint/2010/main" val="16530456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1ADFA-C1DE-DC18-1D12-360EB798118C}"/>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AD4BD151-A1D7-788E-0EA1-CBAB5A55F9D6}"/>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5F2608C5-A1FF-8E53-5236-79EDA7DFA6BE}"/>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7A1F5BB7-E842-67B5-6F2B-AEBF29E50A97}"/>
              </a:ext>
            </a:extLst>
          </p:cNvPr>
          <p:cNvSpPr txBox="1"/>
          <p:nvPr/>
        </p:nvSpPr>
        <p:spPr>
          <a:xfrm>
            <a:off x="490117" y="923449"/>
            <a:ext cx="7315200" cy="400110"/>
          </a:xfrm>
          <a:prstGeom prst="rect">
            <a:avLst/>
          </a:prstGeom>
          <a:noFill/>
        </p:spPr>
        <p:txBody>
          <a:bodyPr wrap="square">
            <a:spAutoFit/>
          </a:bodyPr>
          <a:lstStyle/>
          <a:p>
            <a:pPr algn="l"/>
            <a:r>
              <a:rPr lang="tr-TR" b="0" i="0">
                <a:solidFill>
                  <a:srgbClr val="1F1F1F"/>
                </a:solidFill>
                <a:effectLst/>
                <a:latin typeface="Kanit Light" panose="020B0604020202020204" charset="-34"/>
              </a:rPr>
              <a:t>6️⃣ </a:t>
            </a:r>
            <a:r>
              <a:rPr lang="tr-TR" sz="2000" b="0" i="0">
                <a:solidFill>
                  <a:srgbClr val="1F1F1F"/>
                </a:solidFill>
                <a:effectLst/>
                <a:latin typeface="Kanit Light" panose="020B0604020202020204" charset="-34"/>
              </a:rPr>
              <a:t>Kümeleme Sonuçlarının Görselleştirilmesi</a:t>
            </a:r>
            <a:endParaRPr lang="tr-TR" b="0" i="0">
              <a:solidFill>
                <a:srgbClr val="1F1F1F"/>
              </a:solidFill>
              <a:effectLst/>
              <a:latin typeface="Kanit Light" panose="020B0604020202020204" charset="-34"/>
            </a:endParaRPr>
          </a:p>
        </p:txBody>
      </p:sp>
      <p:pic>
        <p:nvPicPr>
          <p:cNvPr id="7" name="Resim 6">
            <a:extLst>
              <a:ext uri="{FF2B5EF4-FFF2-40B4-BE49-F238E27FC236}">
                <a16:creationId xmlns:a16="http://schemas.microsoft.com/office/drawing/2014/main" id="{D0D40F7A-A752-4FE3-7D32-18685CFAD5AB}"/>
              </a:ext>
            </a:extLst>
          </p:cNvPr>
          <p:cNvPicPr>
            <a:picLocks noChangeAspect="1"/>
          </p:cNvPicPr>
          <p:nvPr/>
        </p:nvPicPr>
        <p:blipFill>
          <a:blip r:embed="rId4"/>
          <a:srcRect b="1356"/>
          <a:stretch/>
        </p:blipFill>
        <p:spPr>
          <a:xfrm>
            <a:off x="666750" y="1314450"/>
            <a:ext cx="6648450" cy="6821365"/>
          </a:xfrm>
          <a:prstGeom prst="rect">
            <a:avLst/>
          </a:prstGeom>
        </p:spPr>
      </p:pic>
    </p:spTree>
    <p:extLst>
      <p:ext uri="{BB962C8B-B14F-4D97-AF65-F5344CB8AC3E}">
        <p14:creationId xmlns:p14="http://schemas.microsoft.com/office/powerpoint/2010/main" val="217567046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8DE0A-8EF7-1F75-B196-58D0418B72A2}"/>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EB70F41E-71C5-36AD-649C-FD982C9A10AA}"/>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FD16B7B3-54AF-CBD5-6CC2-1781B57FA663}"/>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E2211C57-100F-12F6-C7A9-4F5D05CF960F}"/>
              </a:ext>
            </a:extLst>
          </p:cNvPr>
          <p:cNvSpPr txBox="1"/>
          <p:nvPr/>
        </p:nvSpPr>
        <p:spPr>
          <a:xfrm>
            <a:off x="490117" y="923449"/>
            <a:ext cx="7315200" cy="400110"/>
          </a:xfrm>
          <a:prstGeom prst="rect">
            <a:avLst/>
          </a:prstGeom>
          <a:noFill/>
        </p:spPr>
        <p:txBody>
          <a:bodyPr wrap="square">
            <a:spAutoFit/>
          </a:bodyPr>
          <a:lstStyle/>
          <a:p>
            <a:pPr algn="l"/>
            <a:r>
              <a:rPr lang="tr-TR" b="0" i="0">
                <a:solidFill>
                  <a:srgbClr val="1F1F1F"/>
                </a:solidFill>
                <a:effectLst/>
                <a:latin typeface="Kanit Light" panose="020B0604020202020204" charset="-34"/>
              </a:rPr>
              <a:t>6️⃣ </a:t>
            </a:r>
            <a:r>
              <a:rPr lang="tr-TR" sz="2000" b="0" i="0">
                <a:solidFill>
                  <a:srgbClr val="1F1F1F"/>
                </a:solidFill>
                <a:effectLst/>
                <a:latin typeface="Kanit Light" panose="020B0604020202020204" charset="-34"/>
              </a:rPr>
              <a:t>Kümeleme Sonuçlarının Görselleştirilmesi</a:t>
            </a:r>
            <a:endParaRPr lang="tr-TR" b="0" i="0">
              <a:solidFill>
                <a:srgbClr val="1F1F1F"/>
              </a:solidFill>
              <a:effectLst/>
              <a:latin typeface="Kanit Light" panose="020B0604020202020204" charset="-34"/>
            </a:endParaRPr>
          </a:p>
        </p:txBody>
      </p:sp>
      <p:pic>
        <p:nvPicPr>
          <p:cNvPr id="3" name="Resim 2">
            <a:extLst>
              <a:ext uri="{FF2B5EF4-FFF2-40B4-BE49-F238E27FC236}">
                <a16:creationId xmlns:a16="http://schemas.microsoft.com/office/drawing/2014/main" id="{3665D79E-7E68-D74E-DFA9-6EF96B6049BB}"/>
              </a:ext>
            </a:extLst>
          </p:cNvPr>
          <p:cNvPicPr>
            <a:picLocks noChangeAspect="1"/>
          </p:cNvPicPr>
          <p:nvPr/>
        </p:nvPicPr>
        <p:blipFill>
          <a:blip r:embed="rId4"/>
          <a:stretch>
            <a:fillRect/>
          </a:stretch>
        </p:blipFill>
        <p:spPr>
          <a:xfrm>
            <a:off x="1910862" y="1428482"/>
            <a:ext cx="9198486" cy="6620187"/>
          </a:xfrm>
          <a:prstGeom prst="rect">
            <a:avLst/>
          </a:prstGeom>
        </p:spPr>
      </p:pic>
    </p:spTree>
    <p:extLst>
      <p:ext uri="{BB962C8B-B14F-4D97-AF65-F5344CB8AC3E}">
        <p14:creationId xmlns:p14="http://schemas.microsoft.com/office/powerpoint/2010/main" val="32010856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FA174-0C9E-E6EE-98EF-E210F1281CDF}"/>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165FD077-97DA-E591-F8D7-30742F5BC226}"/>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4D9DC6F6-6E14-CD61-C10D-64A21E2BCF6F}"/>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A58B4D89-FD6A-A510-280F-AB8B4907114B}"/>
              </a:ext>
            </a:extLst>
          </p:cNvPr>
          <p:cNvSpPr txBox="1"/>
          <p:nvPr/>
        </p:nvSpPr>
        <p:spPr>
          <a:xfrm>
            <a:off x="490117" y="923449"/>
            <a:ext cx="7315200" cy="400110"/>
          </a:xfrm>
          <a:prstGeom prst="rect">
            <a:avLst/>
          </a:prstGeom>
          <a:noFill/>
        </p:spPr>
        <p:txBody>
          <a:bodyPr wrap="square">
            <a:spAutoFit/>
          </a:bodyPr>
          <a:lstStyle/>
          <a:p>
            <a:pPr algn="l"/>
            <a:r>
              <a:rPr lang="tr-TR" b="0" i="0">
                <a:solidFill>
                  <a:srgbClr val="1F1F1F"/>
                </a:solidFill>
                <a:effectLst/>
                <a:latin typeface="Kanit Light" panose="020B0604020202020204" charset="-34"/>
              </a:rPr>
              <a:t>6️⃣ </a:t>
            </a:r>
            <a:r>
              <a:rPr lang="tr-TR" sz="2000" b="0" i="0">
                <a:solidFill>
                  <a:srgbClr val="1F1F1F"/>
                </a:solidFill>
                <a:effectLst/>
                <a:latin typeface="Kanit Light" panose="020B0604020202020204" charset="-34"/>
              </a:rPr>
              <a:t>Kümeleme Sonuçlarının Görselleştirilmesi</a:t>
            </a:r>
            <a:endParaRPr lang="tr-TR" b="0" i="0">
              <a:solidFill>
                <a:srgbClr val="1F1F1F"/>
              </a:solidFill>
              <a:effectLst/>
              <a:latin typeface="Kanit Light" panose="020B0604020202020204" charset="-34"/>
            </a:endParaRPr>
          </a:p>
        </p:txBody>
      </p:sp>
      <p:sp>
        <p:nvSpPr>
          <p:cNvPr id="9" name="Metin kutusu 8">
            <a:extLst>
              <a:ext uri="{FF2B5EF4-FFF2-40B4-BE49-F238E27FC236}">
                <a16:creationId xmlns:a16="http://schemas.microsoft.com/office/drawing/2014/main" id="{B5350299-7995-F89F-FE1A-1B704D79F11E}"/>
              </a:ext>
            </a:extLst>
          </p:cNvPr>
          <p:cNvSpPr txBox="1"/>
          <p:nvPr/>
        </p:nvSpPr>
        <p:spPr>
          <a:xfrm>
            <a:off x="574431" y="1463755"/>
            <a:ext cx="13827369" cy="6555641"/>
          </a:xfrm>
          <a:prstGeom prst="rect">
            <a:avLst/>
          </a:prstGeom>
          <a:noFill/>
        </p:spPr>
        <p:txBody>
          <a:bodyPr wrap="square">
            <a:spAutoFit/>
          </a:bodyPr>
          <a:lstStyle/>
          <a:p>
            <a:pPr algn="l">
              <a:buNone/>
            </a:pPr>
            <a:r>
              <a:rPr lang="tr-TR" sz="2000" b="0" i="0">
                <a:solidFill>
                  <a:srgbClr val="1F1F1F"/>
                </a:solidFill>
                <a:effectLst/>
                <a:latin typeface="Kanit Light" panose="020B0604020202020204" charset="-34"/>
              </a:rPr>
              <a:t>📈 Grafik Analizi: Müşteri Segmentleri (K-Means Kümeleme Sonuçları)</a:t>
            </a:r>
          </a:p>
          <a:p>
            <a:pPr algn="l">
              <a:buNone/>
            </a:pPr>
            <a:r>
              <a:rPr lang="tr-TR" sz="1600" b="0" i="0">
                <a:solidFill>
                  <a:srgbClr val="1F1F1F"/>
                </a:solidFill>
                <a:effectLst/>
                <a:latin typeface="Kanit Light" panose="020B0604020202020204" charset="-34"/>
              </a:rPr>
              <a:t>Yukarıdaki grafik, müşterilerin </a:t>
            </a:r>
            <a:r>
              <a:rPr lang="tr-TR" sz="1600" b="1" i="0">
                <a:solidFill>
                  <a:srgbClr val="1F1F1F"/>
                </a:solidFill>
                <a:effectLst/>
                <a:latin typeface="Kanit Light" panose="020B0604020202020204" charset="-34"/>
              </a:rPr>
              <a:t>Yıllık Gelirleri</a:t>
            </a:r>
            <a:r>
              <a:rPr lang="tr-TR" sz="1600" b="0" i="0">
                <a:solidFill>
                  <a:srgbClr val="1F1F1F"/>
                </a:solidFill>
                <a:effectLst/>
                <a:latin typeface="Kanit Light" panose="020B0604020202020204" charset="-34"/>
              </a:rPr>
              <a:t> ile </a:t>
            </a:r>
            <a:r>
              <a:rPr lang="tr-TR" sz="1600" b="1" i="0">
                <a:solidFill>
                  <a:srgbClr val="1F1F1F"/>
                </a:solidFill>
                <a:effectLst/>
                <a:latin typeface="Kanit Light" panose="020B0604020202020204" charset="-34"/>
              </a:rPr>
              <a:t>Harcama Skorları</a:t>
            </a:r>
            <a:r>
              <a:rPr lang="tr-TR" sz="1600" b="0" i="0">
                <a:solidFill>
                  <a:srgbClr val="1F1F1F"/>
                </a:solidFill>
                <a:effectLst/>
                <a:latin typeface="Kanit Light" panose="020B0604020202020204" charset="-34"/>
              </a:rPr>
              <a:t> dikkate alınarak oluşturulmuş </a:t>
            </a:r>
            <a:r>
              <a:rPr lang="tr-TR" sz="1600" b="1" i="0">
                <a:solidFill>
                  <a:srgbClr val="1F1F1F"/>
                </a:solidFill>
                <a:effectLst/>
                <a:latin typeface="Kanit Light" panose="020B0604020202020204" charset="-34"/>
              </a:rPr>
              <a:t>5 farklı müşteri segmentini</a:t>
            </a:r>
            <a:r>
              <a:rPr lang="tr-TR" sz="1600" b="0" i="0">
                <a:solidFill>
                  <a:srgbClr val="1F1F1F"/>
                </a:solidFill>
                <a:effectLst/>
                <a:latin typeface="Kanit Light" panose="020B0604020202020204" charset="-34"/>
              </a:rPr>
              <a:t> göstermektedir.</a:t>
            </a:r>
          </a:p>
          <a:p>
            <a:pPr algn="l">
              <a:buNone/>
            </a:pPr>
            <a:endParaRPr lang="tr-TR" sz="1600" b="0" i="0">
              <a:solidFill>
                <a:srgbClr val="1F1F1F"/>
              </a:solidFill>
              <a:effectLst/>
              <a:latin typeface="Kanit Light" panose="020B0604020202020204" charset="-34"/>
            </a:endParaRPr>
          </a:p>
          <a:p>
            <a:pPr algn="l">
              <a:buNone/>
            </a:pPr>
            <a:r>
              <a:rPr lang="tr-TR" b="0" i="0">
                <a:solidFill>
                  <a:srgbClr val="002060"/>
                </a:solidFill>
                <a:effectLst/>
                <a:latin typeface="Kanit Light" panose="020B0604020202020204" charset="-34"/>
              </a:rPr>
              <a:t>Grafik Üzerindeki Önemli Noktalar:</a:t>
            </a:r>
          </a:p>
          <a:p>
            <a:pPr lvl="1">
              <a:buFont typeface="Arial" panose="020B0604020202020204" pitchFamily="34" charset="0"/>
              <a:buChar char="•"/>
            </a:pPr>
            <a:r>
              <a:rPr lang="tr-TR" sz="1600" b="1" i="0">
                <a:solidFill>
                  <a:srgbClr val="1F1F1F"/>
                </a:solidFill>
                <a:effectLst/>
                <a:latin typeface="Kanit Light" panose="020B0604020202020204" charset="-34"/>
              </a:rPr>
              <a:t>Renkli noktalar:</a:t>
            </a:r>
            <a:r>
              <a:rPr lang="tr-TR" sz="1600" b="0" i="0">
                <a:solidFill>
                  <a:srgbClr val="1F1F1F"/>
                </a:solidFill>
                <a:effectLst/>
                <a:latin typeface="Kanit Light" panose="020B0604020202020204" charset="-34"/>
              </a:rPr>
              <a:t> Her nokta, veri setindeki tek bir müşteriyi temsil eder.</a:t>
            </a:r>
          </a:p>
          <a:p>
            <a:pPr lvl="1">
              <a:buFont typeface="Arial" panose="020B0604020202020204" pitchFamily="34" charset="0"/>
              <a:buChar char="•"/>
            </a:pPr>
            <a:r>
              <a:rPr lang="tr-TR" sz="1600" b="1" i="0">
                <a:solidFill>
                  <a:srgbClr val="1F1F1F"/>
                </a:solidFill>
                <a:effectLst/>
                <a:latin typeface="Kanit Light" panose="020B0604020202020204" charset="-34"/>
              </a:rPr>
              <a:t>Renkler (Segmentler):</a:t>
            </a:r>
            <a:r>
              <a:rPr lang="tr-TR" sz="1600" b="0" i="0">
                <a:solidFill>
                  <a:srgbClr val="1F1F1F"/>
                </a:solidFill>
                <a:effectLst/>
                <a:latin typeface="Kanit Light" panose="020B0604020202020204" charset="-34"/>
              </a:rPr>
              <a:t> K-Means algoritmasının belirlediği 5 farklı kümeyi ifade eder. Her renk farklı bir müşteri segmentidir.</a:t>
            </a:r>
          </a:p>
          <a:p>
            <a:pPr lvl="1">
              <a:buFont typeface="Arial" panose="020B0604020202020204" pitchFamily="34" charset="0"/>
              <a:buChar char="•"/>
            </a:pPr>
            <a:r>
              <a:rPr lang="tr-TR" sz="1600" b="1" i="0">
                <a:solidFill>
                  <a:srgbClr val="1F1F1F"/>
                </a:solidFill>
                <a:effectLst/>
                <a:latin typeface="Kanit Light" panose="020B0604020202020204" charset="-34"/>
              </a:rPr>
              <a:t>Siyah X işaretleri:</a:t>
            </a:r>
            <a:r>
              <a:rPr lang="tr-TR" sz="1600" b="0" i="0">
                <a:solidFill>
                  <a:srgbClr val="1F1F1F"/>
                </a:solidFill>
                <a:effectLst/>
                <a:latin typeface="Kanit Light" panose="020B0604020202020204" charset="-34"/>
              </a:rPr>
              <a:t> Küme merkezlerini (</a:t>
            </a:r>
            <a:r>
              <a:rPr lang="tr-TR" sz="1600" b="1" i="0">
                <a:solidFill>
                  <a:srgbClr val="1F1F1F"/>
                </a:solidFill>
                <a:effectLst/>
                <a:latin typeface="Kanit Light" panose="020B0604020202020204" charset="-34"/>
              </a:rPr>
              <a:t>centroid</a:t>
            </a:r>
            <a:r>
              <a:rPr lang="tr-TR" sz="1600" b="0" i="0">
                <a:solidFill>
                  <a:srgbClr val="1F1F1F"/>
                </a:solidFill>
                <a:effectLst/>
                <a:latin typeface="Kanit Light" panose="020B0604020202020204" charset="-34"/>
              </a:rPr>
              <a:t>) gösterir. Bunlar, her segmentteki müşterilerin ortalama gelir ve harcama değerleridir.</a:t>
            </a:r>
          </a:p>
          <a:p>
            <a:pPr algn="l">
              <a:buFont typeface="Arial" panose="020B0604020202020204" pitchFamily="34" charset="0"/>
              <a:buChar char="•"/>
            </a:pPr>
            <a:endParaRPr lang="tr-TR" sz="1600" b="0" i="0">
              <a:solidFill>
                <a:srgbClr val="1F1F1F"/>
              </a:solidFill>
              <a:effectLst/>
              <a:latin typeface="Kanit Light" panose="020B0604020202020204" charset="-34"/>
            </a:endParaRPr>
          </a:p>
          <a:p>
            <a:pPr algn="l">
              <a:buNone/>
            </a:pPr>
            <a:r>
              <a:rPr lang="tr-TR" b="0" i="0">
                <a:solidFill>
                  <a:srgbClr val="002060"/>
                </a:solidFill>
                <a:effectLst/>
                <a:latin typeface="Kanit Light" panose="020B0604020202020204" charset="-34"/>
              </a:rPr>
              <a:t>Grafik Bize Neler Söylüyor?</a:t>
            </a:r>
          </a:p>
          <a:p>
            <a:pPr lvl="1">
              <a:buFont typeface="Arial" panose="020B0604020202020204" pitchFamily="34" charset="0"/>
              <a:buChar char="•"/>
            </a:pPr>
            <a:r>
              <a:rPr lang="tr-TR" sz="1600" b="0" i="0">
                <a:solidFill>
                  <a:srgbClr val="1F1F1F"/>
                </a:solidFill>
                <a:effectLst/>
                <a:latin typeface="Kanit Light" panose="020B0604020202020204" charset="-34"/>
              </a:rPr>
              <a:t>Grafik üzerinde, kümeler birbirinden </a:t>
            </a:r>
            <a:r>
              <a:rPr lang="tr-TR" sz="1600" b="1" i="0">
                <a:solidFill>
                  <a:srgbClr val="1F1F1F"/>
                </a:solidFill>
                <a:effectLst/>
                <a:latin typeface="Kanit Light" panose="020B0604020202020204" charset="-34"/>
              </a:rPr>
              <a:t>net ve anlamlı şekilde ayrılmış</a:t>
            </a:r>
            <a:r>
              <a:rPr lang="tr-TR" sz="1600" b="0" i="0">
                <a:solidFill>
                  <a:srgbClr val="1F1F1F"/>
                </a:solidFill>
                <a:effectLst/>
                <a:latin typeface="Kanit Light" panose="020B0604020202020204" charset="-34"/>
              </a:rPr>
              <a:t> durumdadır.</a:t>
            </a:r>
          </a:p>
          <a:p>
            <a:pPr lvl="1">
              <a:buFont typeface="Arial" panose="020B0604020202020204" pitchFamily="34" charset="0"/>
              <a:buChar char="•"/>
            </a:pPr>
            <a:r>
              <a:rPr lang="tr-TR" sz="1600" b="0" i="0">
                <a:solidFill>
                  <a:srgbClr val="1F1F1F"/>
                </a:solidFill>
                <a:effectLst/>
                <a:latin typeface="Kanit Light" panose="020B0604020202020204" charset="-34"/>
              </a:rPr>
              <a:t>Her küme merkezinin etrafında, ona yakın müşteriler net bir şekilde gruplanmıştır.</a:t>
            </a:r>
          </a:p>
          <a:p>
            <a:pPr lvl="1"/>
            <a:r>
              <a:rPr lang="tr-TR" sz="1600" b="0" i="0">
                <a:solidFill>
                  <a:srgbClr val="1F1F1F"/>
                </a:solidFill>
                <a:effectLst/>
                <a:latin typeface="Kanit Light" panose="020B0604020202020204" charset="-34"/>
              </a:rPr>
              <a:t>Örneğin:</a:t>
            </a:r>
          </a:p>
          <a:p>
            <a:pPr marL="1200150" lvl="2" indent="-285750">
              <a:buFont typeface="Arial" panose="020B0604020202020204" pitchFamily="34" charset="0"/>
              <a:buChar char="•"/>
            </a:pPr>
            <a:r>
              <a:rPr lang="tr-TR" sz="1600" b="1" i="0">
                <a:solidFill>
                  <a:srgbClr val="1F1F1F"/>
                </a:solidFill>
                <a:effectLst/>
                <a:latin typeface="Kanit Light" panose="020B0604020202020204" charset="-34"/>
              </a:rPr>
              <a:t>Mavi segment:</a:t>
            </a:r>
            <a:r>
              <a:rPr lang="tr-TR" sz="1600" b="0" i="0">
                <a:solidFill>
                  <a:srgbClr val="1F1F1F"/>
                </a:solidFill>
                <a:effectLst/>
                <a:latin typeface="Kanit Light" panose="020B0604020202020204" charset="-34"/>
              </a:rPr>
              <a:t> Yüksek gelirli ve yüksek harcama skoruna sahip müşterileri içerir. Bu segment, pazarlama stratejileri açısından yüksek potansiyele sahiptir.</a:t>
            </a:r>
          </a:p>
          <a:p>
            <a:pPr marL="1200150" lvl="2" indent="-285750">
              <a:buFont typeface="Arial" panose="020B0604020202020204" pitchFamily="34" charset="0"/>
              <a:buChar char="•"/>
            </a:pPr>
            <a:r>
              <a:rPr lang="tr-TR" sz="1600" b="1" i="0">
                <a:solidFill>
                  <a:srgbClr val="1F1F1F"/>
                </a:solidFill>
                <a:effectLst/>
                <a:latin typeface="Kanit Light" panose="020B0604020202020204" charset="-34"/>
              </a:rPr>
              <a:t>Yeşil segment:</a:t>
            </a:r>
            <a:r>
              <a:rPr lang="tr-TR" sz="1600" b="0" i="0">
                <a:solidFill>
                  <a:srgbClr val="1F1F1F"/>
                </a:solidFill>
                <a:effectLst/>
                <a:latin typeface="Kanit Light" panose="020B0604020202020204" charset="-34"/>
              </a:rPr>
              <a:t> Daha düşük gelirli ancak yüksek harcama skoruna sahip bir gruptur.</a:t>
            </a:r>
          </a:p>
          <a:p>
            <a:pPr marL="1200150" lvl="2" indent="-285750">
              <a:buFont typeface="Arial" panose="020B0604020202020204" pitchFamily="34" charset="0"/>
              <a:buChar char="•"/>
            </a:pPr>
            <a:r>
              <a:rPr lang="tr-TR" sz="1600" b="1" i="0">
                <a:solidFill>
                  <a:srgbClr val="1F1F1F"/>
                </a:solidFill>
                <a:effectLst/>
                <a:latin typeface="Kanit Light" panose="020B0604020202020204" charset="-34"/>
              </a:rPr>
              <a:t>Kırmızı segment:</a:t>
            </a:r>
            <a:r>
              <a:rPr lang="tr-TR" sz="1600" b="0" i="0">
                <a:solidFill>
                  <a:srgbClr val="1F1F1F"/>
                </a:solidFill>
                <a:effectLst/>
                <a:latin typeface="Kanit Light" panose="020B0604020202020204" charset="-34"/>
              </a:rPr>
              <a:t> Ortalama gelire sahip ancak orta seviyede harcama yapan büyük bir müşteri grubunu temsil eder.</a:t>
            </a:r>
          </a:p>
          <a:p>
            <a:pPr marL="1200150" lvl="2" indent="-285750">
              <a:buFont typeface="Arial" panose="020B0604020202020204" pitchFamily="34" charset="0"/>
              <a:buChar char="•"/>
            </a:pPr>
            <a:r>
              <a:rPr lang="tr-TR" sz="1600" b="1" i="0">
                <a:solidFill>
                  <a:srgbClr val="1F1F1F"/>
                </a:solidFill>
                <a:effectLst/>
                <a:latin typeface="Kanit Light" panose="020B0604020202020204" charset="-34"/>
              </a:rPr>
              <a:t>Turuncu ve mor segmentler:</a:t>
            </a:r>
            <a:r>
              <a:rPr lang="tr-TR" sz="1600" b="0" i="0">
                <a:solidFill>
                  <a:srgbClr val="1F1F1F"/>
                </a:solidFill>
                <a:effectLst/>
                <a:latin typeface="Kanit Light" panose="020B0604020202020204" charset="-34"/>
              </a:rPr>
              <a:t> Düşük ve orta gelir düzeyinde farklı harcama davranışlarına sahip müşterileri kapsar.</a:t>
            </a:r>
          </a:p>
          <a:p>
            <a:pPr marL="1200150" lvl="2" indent="-285750">
              <a:buFont typeface="Arial" panose="020B0604020202020204" pitchFamily="34" charset="0"/>
              <a:buChar char="•"/>
            </a:pPr>
            <a:endParaRPr lang="tr-TR" b="0" i="0">
              <a:solidFill>
                <a:srgbClr val="002060"/>
              </a:solidFill>
              <a:effectLst/>
              <a:latin typeface="Kanit Light" panose="020B0604020202020204" charset="-34"/>
            </a:endParaRPr>
          </a:p>
          <a:p>
            <a:pPr algn="l">
              <a:buNone/>
            </a:pPr>
            <a:r>
              <a:rPr lang="tr-TR" b="0" i="0">
                <a:solidFill>
                  <a:srgbClr val="002060"/>
                </a:solidFill>
                <a:effectLst/>
                <a:latin typeface="Kanit Light" panose="020B0604020202020204" charset="-34"/>
              </a:rPr>
              <a:t>Grafik Analizinin İş Stratejileri Açısından Önemi:</a:t>
            </a:r>
          </a:p>
          <a:p>
            <a:pPr lvl="1"/>
            <a:r>
              <a:rPr lang="tr-TR" sz="1600" b="0" i="0">
                <a:solidFill>
                  <a:srgbClr val="1F1F1F"/>
                </a:solidFill>
                <a:effectLst/>
                <a:latin typeface="Kanit Light" panose="020B0604020202020204" charset="-34"/>
              </a:rPr>
              <a:t>Bu grafik sayesinde işletme yöneticileri veya pazarlama ekipleri:</a:t>
            </a:r>
          </a:p>
          <a:p>
            <a:pPr lvl="2">
              <a:buFont typeface="Arial" panose="020B0604020202020204" pitchFamily="34" charset="0"/>
              <a:buChar char="•"/>
            </a:pPr>
            <a:r>
              <a:rPr lang="tr-TR" sz="1600" b="1" i="0">
                <a:solidFill>
                  <a:srgbClr val="1F1F1F"/>
                </a:solidFill>
                <a:effectLst/>
                <a:latin typeface="Kanit Light" panose="020B0604020202020204" charset="-34"/>
              </a:rPr>
              <a:t> Segmentlere özgü kampanyalar</a:t>
            </a:r>
            <a:r>
              <a:rPr lang="tr-TR" sz="1600" b="0" i="0">
                <a:solidFill>
                  <a:srgbClr val="1F1F1F"/>
                </a:solidFill>
                <a:effectLst/>
                <a:latin typeface="Kanit Light" panose="020B0604020202020204" charset="-34"/>
              </a:rPr>
              <a:t> oluşturabilir.</a:t>
            </a:r>
          </a:p>
          <a:p>
            <a:pPr lvl="2">
              <a:buFont typeface="Arial" panose="020B0604020202020204" pitchFamily="34" charset="0"/>
              <a:buChar char="•"/>
            </a:pPr>
            <a:r>
              <a:rPr lang="tr-TR" sz="1600" b="0" i="0">
                <a:solidFill>
                  <a:srgbClr val="1F1F1F"/>
                </a:solidFill>
                <a:effectLst/>
                <a:latin typeface="Kanit Light" panose="020B0604020202020204" charset="-34"/>
              </a:rPr>
              <a:t> Hangi müşteri grubuna yatırım yapılması gerektiğini net şekilde görebilir.</a:t>
            </a:r>
          </a:p>
          <a:p>
            <a:pPr lvl="2">
              <a:buFont typeface="Arial" panose="020B0604020202020204" pitchFamily="34" charset="0"/>
              <a:buChar char="•"/>
            </a:pPr>
            <a:r>
              <a:rPr lang="tr-TR" sz="1600" b="0" i="0">
                <a:solidFill>
                  <a:srgbClr val="1F1F1F"/>
                </a:solidFill>
                <a:effectLst/>
                <a:latin typeface="Kanit Light" panose="020B0604020202020204" charset="-34"/>
              </a:rPr>
              <a:t> Müşteri sadakat programları ve özel indirim stratejilerini segment bazında belirleyebilir.</a:t>
            </a:r>
          </a:p>
          <a:p>
            <a:pPr lvl="1">
              <a:buFont typeface="Arial" panose="020B0604020202020204" pitchFamily="34" charset="0"/>
              <a:buChar char="•"/>
            </a:pPr>
            <a:endParaRPr lang="tr-TR" b="0" i="0">
              <a:solidFill>
                <a:srgbClr val="1F1F1F"/>
              </a:solidFill>
              <a:effectLst/>
              <a:latin typeface="Kanit Light" panose="020B0604020202020204" charset="-34"/>
            </a:endParaRPr>
          </a:p>
          <a:p>
            <a:pPr algn="l"/>
            <a:r>
              <a:rPr lang="tr-TR" b="0" i="0">
                <a:solidFill>
                  <a:srgbClr val="1F1F1F"/>
                </a:solidFill>
                <a:effectLst/>
                <a:latin typeface="Kanit Light" panose="020B0604020202020204" charset="-34"/>
              </a:rPr>
              <a:t>✅ </a:t>
            </a:r>
            <a:r>
              <a:rPr lang="tr-TR" b="1" i="0">
                <a:solidFill>
                  <a:srgbClr val="1F1F1F"/>
                </a:solidFill>
                <a:effectLst/>
                <a:latin typeface="Kanit Light" panose="020B0604020202020204" charset="-34"/>
              </a:rPr>
              <a:t>Sonuç olarak</a:t>
            </a:r>
            <a:r>
              <a:rPr lang="tr-TR" b="0" i="0">
                <a:solidFill>
                  <a:srgbClr val="1F1F1F"/>
                </a:solidFill>
                <a:effectLst/>
                <a:latin typeface="Kanit Light" panose="020B0604020202020204" charset="-34"/>
              </a:rPr>
              <a:t>, bu grafik, işletmenin müşteri davranışlarını anlamasını ve daha doğru kararlar almasını kolaylaştıran güçlü bir araçtır.</a:t>
            </a:r>
          </a:p>
        </p:txBody>
      </p:sp>
    </p:spTree>
    <p:extLst>
      <p:ext uri="{BB962C8B-B14F-4D97-AF65-F5344CB8AC3E}">
        <p14:creationId xmlns:p14="http://schemas.microsoft.com/office/powerpoint/2010/main" val="376991257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87D39-0C57-1BE6-FC55-0B49128DAC62}"/>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6EF34AD4-47FA-5933-039B-3268E5526DC6}"/>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C67F72ED-3CE5-1D50-6FAD-017F1D45FC2A}"/>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0D53E945-54E1-7678-E7D4-9F2E0CDCF5D6}"/>
              </a:ext>
            </a:extLst>
          </p:cNvPr>
          <p:cNvSpPr txBox="1"/>
          <p:nvPr/>
        </p:nvSpPr>
        <p:spPr>
          <a:xfrm>
            <a:off x="490117" y="923449"/>
            <a:ext cx="7315200" cy="400110"/>
          </a:xfrm>
          <a:prstGeom prst="rect">
            <a:avLst/>
          </a:prstGeom>
          <a:noFill/>
        </p:spPr>
        <p:txBody>
          <a:bodyPr wrap="square">
            <a:spAutoFit/>
          </a:bodyPr>
          <a:lstStyle/>
          <a:p>
            <a:pPr algn="l"/>
            <a:r>
              <a:rPr lang="tr-TR" b="0" i="0">
                <a:solidFill>
                  <a:srgbClr val="1F1F1F"/>
                </a:solidFill>
                <a:effectLst/>
                <a:latin typeface="Kanit Light" panose="020B0604020202020204" charset="-34"/>
              </a:rPr>
              <a:t>7️⃣ </a:t>
            </a:r>
            <a:r>
              <a:rPr lang="tr-TR" sz="2000" b="0" i="0">
                <a:solidFill>
                  <a:srgbClr val="1F1F1F"/>
                </a:solidFill>
                <a:effectLst/>
                <a:latin typeface="Kanit Light" panose="020B0604020202020204" charset="-34"/>
              </a:rPr>
              <a:t>Kümeleme Kalitesinin Değerlendirilmesi</a:t>
            </a:r>
            <a:endParaRPr lang="tr-TR" b="0" i="0">
              <a:solidFill>
                <a:srgbClr val="1F1F1F"/>
              </a:solidFill>
              <a:effectLst/>
              <a:latin typeface="Kanit Light" panose="020B0604020202020204" charset="-34"/>
            </a:endParaRPr>
          </a:p>
        </p:txBody>
      </p:sp>
      <p:sp>
        <p:nvSpPr>
          <p:cNvPr id="3" name="Metin kutusu 2">
            <a:extLst>
              <a:ext uri="{FF2B5EF4-FFF2-40B4-BE49-F238E27FC236}">
                <a16:creationId xmlns:a16="http://schemas.microsoft.com/office/drawing/2014/main" id="{96D61709-3417-8EBF-078E-51088C46B73F}"/>
              </a:ext>
            </a:extLst>
          </p:cNvPr>
          <p:cNvSpPr txBox="1"/>
          <p:nvPr/>
        </p:nvSpPr>
        <p:spPr>
          <a:xfrm>
            <a:off x="490117" y="1780759"/>
            <a:ext cx="13795809" cy="5139869"/>
          </a:xfrm>
          <a:prstGeom prst="rect">
            <a:avLst/>
          </a:prstGeom>
          <a:noFill/>
        </p:spPr>
        <p:txBody>
          <a:bodyPr wrap="square">
            <a:spAutoFit/>
          </a:bodyPr>
          <a:lstStyle/>
          <a:p>
            <a:pPr algn="l">
              <a:buNone/>
            </a:pPr>
            <a:r>
              <a:rPr lang="tr-TR" sz="2000" b="0" i="0">
                <a:solidFill>
                  <a:srgbClr val="1F1F1F"/>
                </a:solidFill>
                <a:effectLst/>
                <a:latin typeface="Kanit Light" panose="020B0604020202020204" charset="-34"/>
              </a:rPr>
              <a:t>Kümeleme Kalitesi Neden Önemlidir?</a:t>
            </a:r>
          </a:p>
          <a:p>
            <a:pPr lvl="1"/>
            <a:r>
              <a:rPr lang="tr-TR" b="0" i="0">
                <a:solidFill>
                  <a:srgbClr val="1F1F1F"/>
                </a:solidFill>
                <a:effectLst/>
                <a:latin typeface="Kanit Light" panose="020B0604020202020204" charset="-34"/>
              </a:rPr>
              <a:t>K-Means algoritması kullanılarak yapılan kümelemelerde, </a:t>
            </a:r>
            <a:r>
              <a:rPr lang="tr-TR" b="1" i="0">
                <a:solidFill>
                  <a:srgbClr val="1F1F1F"/>
                </a:solidFill>
                <a:effectLst/>
                <a:latin typeface="Kanit Light" panose="020B0604020202020204" charset="-34"/>
              </a:rPr>
              <a:t>küme sayısının doğru seçilmesi</a:t>
            </a:r>
            <a:r>
              <a:rPr lang="tr-TR" b="0" i="0">
                <a:solidFill>
                  <a:srgbClr val="1F1F1F"/>
                </a:solidFill>
                <a:effectLst/>
                <a:latin typeface="Kanit Light" panose="020B0604020202020204" charset="-34"/>
              </a:rPr>
              <a:t> kritik öneme sahiptir. Bu yüzden, modelimizin kalitesini değerlendirmemiz gerekir.</a:t>
            </a:r>
          </a:p>
          <a:p>
            <a:pPr lvl="1"/>
            <a:endParaRPr lang="tr-TR">
              <a:solidFill>
                <a:srgbClr val="1F1F1F"/>
              </a:solidFill>
              <a:latin typeface="Kanit Light" panose="020B0604020202020204" charset="-34"/>
            </a:endParaRPr>
          </a:p>
          <a:p>
            <a:pPr lvl="1"/>
            <a:endParaRPr lang="tr-TR">
              <a:solidFill>
                <a:srgbClr val="1F1F1F"/>
              </a:solidFill>
              <a:latin typeface="Kanit Light" panose="020B0604020202020204" charset="-34"/>
            </a:endParaRPr>
          </a:p>
          <a:p>
            <a:r>
              <a:rPr lang="tr-TR" sz="2000" b="1" i="0">
                <a:solidFill>
                  <a:srgbClr val="1F1F1F"/>
                </a:solidFill>
                <a:effectLst/>
                <a:latin typeface="Kanit Light" panose="020B0604020202020204" charset="-34"/>
              </a:rPr>
              <a:t>Kümeleme kalitesi</a:t>
            </a:r>
            <a:r>
              <a:rPr lang="tr-TR" sz="2000" b="0" i="0">
                <a:solidFill>
                  <a:srgbClr val="1F1F1F"/>
                </a:solidFill>
                <a:effectLst/>
                <a:latin typeface="Kanit Light" panose="020B0604020202020204" charset="-34"/>
              </a:rPr>
              <a:t> aşağıdaki yöntemlerle ölçülebilir:</a:t>
            </a:r>
          </a:p>
          <a:p>
            <a:pPr marL="742950" lvl="1" indent="-285750">
              <a:buFont typeface="Wingdings" panose="05000000000000000000" pitchFamily="2" charset="2"/>
              <a:buChar char="q"/>
            </a:pPr>
            <a:r>
              <a:rPr lang="tr-TR" b="1" i="0">
                <a:solidFill>
                  <a:srgbClr val="1F1F1F"/>
                </a:solidFill>
                <a:effectLst/>
                <a:latin typeface="Kanit Light" panose="020B0604020202020204" charset="-34"/>
              </a:rPr>
              <a:t> WSS (Within-Cluster Sum of Squares)</a:t>
            </a:r>
            <a:r>
              <a:rPr lang="tr-TR" b="0" i="0">
                <a:solidFill>
                  <a:srgbClr val="1F1F1F"/>
                </a:solidFill>
                <a:effectLst/>
                <a:latin typeface="Kanit Light" panose="020B0604020202020204" charset="-34"/>
              </a:rPr>
              <a:t>:</a:t>
            </a:r>
            <a:br>
              <a:rPr lang="tr-TR" b="0" i="0">
                <a:solidFill>
                  <a:srgbClr val="1F1F1F"/>
                </a:solidFill>
                <a:effectLst/>
                <a:latin typeface="Kanit Light" panose="020B0604020202020204" charset="-34"/>
              </a:rPr>
            </a:br>
            <a:r>
              <a:rPr lang="tr-TR" b="0" i="0">
                <a:solidFill>
                  <a:srgbClr val="1F1F1F"/>
                </a:solidFill>
                <a:effectLst/>
                <a:latin typeface="Kanit Light" panose="020B0604020202020204" charset="-34"/>
              </a:rPr>
              <a:t>Küme içindeki veri noktalarının, küme merkezine olan uzaklıklarının toplamıdır. Bu değer ne kadar düşükse, kümeler o kadar iyidir.</a:t>
            </a:r>
          </a:p>
          <a:p>
            <a:pPr marL="742950" lvl="1" indent="-285750">
              <a:buFont typeface="Wingdings" panose="05000000000000000000" pitchFamily="2" charset="2"/>
              <a:buChar char="q"/>
            </a:pPr>
            <a:endParaRPr lang="tr-TR" b="0" i="0">
              <a:solidFill>
                <a:srgbClr val="1F1F1F"/>
              </a:solidFill>
              <a:effectLst/>
              <a:latin typeface="Kanit Light" panose="020B0604020202020204" charset="-34"/>
            </a:endParaRPr>
          </a:p>
          <a:p>
            <a:pPr marL="742950" lvl="1" indent="-285750">
              <a:buFont typeface="Wingdings" panose="05000000000000000000" pitchFamily="2" charset="2"/>
              <a:buChar char="q"/>
            </a:pPr>
            <a:r>
              <a:rPr lang="tr-TR" b="1" i="0">
                <a:solidFill>
                  <a:srgbClr val="1F1F1F"/>
                </a:solidFill>
                <a:effectLst/>
                <a:latin typeface="Kanit Light" panose="020B0604020202020204" charset="-34"/>
              </a:rPr>
              <a:t> Silhouette Skoru</a:t>
            </a:r>
            <a:r>
              <a:rPr lang="tr-TR" b="0" i="0">
                <a:solidFill>
                  <a:srgbClr val="1F1F1F"/>
                </a:solidFill>
                <a:effectLst/>
                <a:latin typeface="Kanit Light" panose="020B0604020202020204" charset="-34"/>
              </a:rPr>
              <a:t>:</a:t>
            </a:r>
            <a:br>
              <a:rPr lang="tr-TR" b="0" i="0">
                <a:solidFill>
                  <a:srgbClr val="1F1F1F"/>
                </a:solidFill>
                <a:effectLst/>
                <a:latin typeface="Kanit Light" panose="020B0604020202020204" charset="-34"/>
              </a:rPr>
            </a:br>
            <a:r>
              <a:rPr lang="tr-TR" b="0" i="0">
                <a:solidFill>
                  <a:srgbClr val="1F1F1F"/>
                </a:solidFill>
                <a:effectLst/>
                <a:latin typeface="Kanit Light" panose="020B0604020202020204" charset="-34"/>
              </a:rPr>
              <a:t>Silhouette skoru, her bir veri noktasının doğru kümeye yerleştirilip yerleştirilmediğini ölçer.</a:t>
            </a:r>
            <a:br>
              <a:rPr lang="tr-TR" b="0" i="0">
                <a:solidFill>
                  <a:srgbClr val="1F1F1F"/>
                </a:solidFill>
                <a:effectLst/>
                <a:latin typeface="Kanit Light" panose="020B0604020202020204" charset="-34"/>
              </a:rPr>
            </a:br>
            <a:r>
              <a:rPr lang="tr-TR" b="0" i="0">
                <a:solidFill>
                  <a:srgbClr val="1F1F1F"/>
                </a:solidFill>
                <a:effectLst/>
                <a:latin typeface="Kanit Light" panose="020B0604020202020204" charset="-34"/>
              </a:rPr>
              <a:t>Değeri </a:t>
            </a:r>
            <a:r>
              <a:rPr lang="tr-TR" b="1" i="0">
                <a:solidFill>
                  <a:srgbClr val="1F1F1F"/>
                </a:solidFill>
                <a:effectLst/>
                <a:latin typeface="Kanit Light" panose="020B0604020202020204" charset="-34"/>
              </a:rPr>
              <a:t>-1 ile +1</a:t>
            </a:r>
            <a:r>
              <a:rPr lang="tr-TR" b="0" i="0">
                <a:solidFill>
                  <a:srgbClr val="1F1F1F"/>
                </a:solidFill>
                <a:effectLst/>
                <a:latin typeface="Kanit Light" panose="020B0604020202020204" charset="-34"/>
              </a:rPr>
              <a:t> arasındadır:</a:t>
            </a:r>
          </a:p>
          <a:p>
            <a:pPr marL="1200150" lvl="2" indent="-285750">
              <a:buFont typeface="Wingdings" panose="05000000000000000000" pitchFamily="2" charset="2"/>
              <a:buChar char="Ø"/>
            </a:pPr>
            <a:r>
              <a:rPr lang="tr-TR" b="1" i="0">
                <a:solidFill>
                  <a:srgbClr val="1F1F1F"/>
                </a:solidFill>
                <a:effectLst/>
                <a:latin typeface="Kanit Light" panose="020B0604020202020204" charset="-34"/>
              </a:rPr>
              <a:t>+1'e yakın değerler:</a:t>
            </a:r>
            <a:r>
              <a:rPr lang="tr-TR" b="0" i="0">
                <a:solidFill>
                  <a:srgbClr val="1F1F1F"/>
                </a:solidFill>
                <a:effectLst/>
                <a:latin typeface="Kanit Light" panose="020B0604020202020204" charset="-34"/>
              </a:rPr>
              <a:t> İyi bir kümeleme (kümeler net ayrılmış)</a:t>
            </a:r>
          </a:p>
          <a:p>
            <a:pPr marL="1200150" lvl="2" indent="-285750">
              <a:buFont typeface="Wingdings" panose="05000000000000000000" pitchFamily="2" charset="2"/>
              <a:buChar char="Ø"/>
            </a:pPr>
            <a:r>
              <a:rPr lang="tr-TR" b="1" i="0">
                <a:solidFill>
                  <a:srgbClr val="1F1F1F"/>
                </a:solidFill>
                <a:effectLst/>
                <a:latin typeface="Kanit Light" panose="020B0604020202020204" charset="-34"/>
              </a:rPr>
              <a:t>0'a yakın değerler:</a:t>
            </a:r>
            <a:r>
              <a:rPr lang="tr-TR" b="0" i="0">
                <a:solidFill>
                  <a:srgbClr val="1F1F1F"/>
                </a:solidFill>
                <a:effectLst/>
                <a:latin typeface="Kanit Light" panose="020B0604020202020204" charset="-34"/>
              </a:rPr>
              <a:t> Kümeleme orta kalitede (kümeler belirsiz)</a:t>
            </a:r>
          </a:p>
          <a:p>
            <a:pPr marL="1200150" lvl="2" indent="-285750">
              <a:buFont typeface="Wingdings" panose="05000000000000000000" pitchFamily="2" charset="2"/>
              <a:buChar char="Ø"/>
            </a:pPr>
            <a:r>
              <a:rPr lang="tr-TR" b="1" i="0">
                <a:solidFill>
                  <a:srgbClr val="1F1F1F"/>
                </a:solidFill>
                <a:effectLst/>
                <a:latin typeface="Kanit Light" panose="020B0604020202020204" charset="-34"/>
              </a:rPr>
              <a:t>-1'e yakın değerler:</a:t>
            </a:r>
            <a:r>
              <a:rPr lang="tr-TR" b="0" i="0">
                <a:solidFill>
                  <a:srgbClr val="1F1F1F"/>
                </a:solidFill>
                <a:effectLst/>
                <a:latin typeface="Kanit Light" panose="020B0604020202020204" charset="-34"/>
              </a:rPr>
              <a:t> Kötü kümeleme (kümeler iç içe geçmiş veya hatalı oluşmuş)</a:t>
            </a:r>
          </a:p>
          <a:p>
            <a:pPr marL="1200150" lvl="2" indent="-285750">
              <a:buFont typeface="Arial" panose="020B0604020202020204" pitchFamily="34" charset="0"/>
              <a:buChar char="•"/>
            </a:pPr>
            <a:endParaRPr lang="tr-TR" b="0" i="0">
              <a:solidFill>
                <a:srgbClr val="1F1F1F"/>
              </a:solidFill>
              <a:effectLst/>
              <a:latin typeface="Kanit Light" panose="020B0604020202020204" charset="-34"/>
            </a:endParaRPr>
          </a:p>
          <a:p>
            <a:r>
              <a:rPr lang="tr-TR" b="0" i="0">
                <a:solidFill>
                  <a:srgbClr val="1F1F1F"/>
                </a:solidFill>
                <a:effectLst/>
                <a:latin typeface="Kanit Light" panose="020B0604020202020204" charset="-34"/>
              </a:rPr>
              <a:t>Bu yöntemler, oluşturduğumuz segmentlerin ne kadar tutarlı ve birbirinden ne kadar farklı olduğunu değerlendirmemizi sağlar.</a:t>
            </a:r>
          </a:p>
        </p:txBody>
      </p:sp>
    </p:spTree>
    <p:extLst>
      <p:ext uri="{BB962C8B-B14F-4D97-AF65-F5344CB8AC3E}">
        <p14:creationId xmlns:p14="http://schemas.microsoft.com/office/powerpoint/2010/main" val="42025364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CD7CF-72FD-39DB-4C19-BD938CB186D5}"/>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A2BC51CC-F554-9416-E3D3-6A240E5A4FD5}"/>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FAA515B1-8318-A86D-4D1B-82944A8C5F5E}"/>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CCE789A7-5B75-1899-1A46-6D4A8145196D}"/>
              </a:ext>
            </a:extLst>
          </p:cNvPr>
          <p:cNvSpPr txBox="1"/>
          <p:nvPr/>
        </p:nvSpPr>
        <p:spPr>
          <a:xfrm>
            <a:off x="490117" y="923449"/>
            <a:ext cx="7315200" cy="400110"/>
          </a:xfrm>
          <a:prstGeom prst="rect">
            <a:avLst/>
          </a:prstGeom>
          <a:noFill/>
        </p:spPr>
        <p:txBody>
          <a:bodyPr wrap="square">
            <a:spAutoFit/>
          </a:bodyPr>
          <a:lstStyle/>
          <a:p>
            <a:pPr algn="l"/>
            <a:r>
              <a:rPr lang="tr-TR" b="0" i="0">
                <a:solidFill>
                  <a:srgbClr val="1F1F1F"/>
                </a:solidFill>
                <a:effectLst/>
                <a:latin typeface="Kanit Light" panose="020B0604020202020204" charset="-34"/>
              </a:rPr>
              <a:t>7️⃣ </a:t>
            </a:r>
            <a:r>
              <a:rPr lang="tr-TR" sz="2000" b="0" i="0">
                <a:solidFill>
                  <a:srgbClr val="1F1F1F"/>
                </a:solidFill>
                <a:effectLst/>
                <a:latin typeface="Kanit Light" panose="020B0604020202020204" charset="-34"/>
              </a:rPr>
              <a:t>Kümeleme Kalitesinin Değerlendirilmesi</a:t>
            </a:r>
            <a:endParaRPr lang="tr-TR" b="0" i="0">
              <a:solidFill>
                <a:srgbClr val="1F1F1F"/>
              </a:solidFill>
              <a:effectLst/>
              <a:latin typeface="Kanit Light" panose="020B0604020202020204" charset="-34"/>
            </a:endParaRPr>
          </a:p>
        </p:txBody>
      </p:sp>
      <p:sp>
        <p:nvSpPr>
          <p:cNvPr id="7" name="Metin kutusu 6">
            <a:extLst>
              <a:ext uri="{FF2B5EF4-FFF2-40B4-BE49-F238E27FC236}">
                <a16:creationId xmlns:a16="http://schemas.microsoft.com/office/drawing/2014/main" id="{C217544D-38FB-F976-1385-A6BDB320AB79}"/>
              </a:ext>
            </a:extLst>
          </p:cNvPr>
          <p:cNvSpPr txBox="1"/>
          <p:nvPr/>
        </p:nvSpPr>
        <p:spPr>
          <a:xfrm>
            <a:off x="490117" y="1523825"/>
            <a:ext cx="11547231" cy="400110"/>
          </a:xfrm>
          <a:prstGeom prst="rect">
            <a:avLst/>
          </a:prstGeom>
          <a:noFill/>
        </p:spPr>
        <p:txBody>
          <a:bodyPr wrap="square">
            <a:spAutoFit/>
          </a:bodyPr>
          <a:lstStyle/>
          <a:p>
            <a:pPr algn="l"/>
            <a:r>
              <a:rPr lang="tr-TR" sz="2000" b="0" i="0">
                <a:solidFill>
                  <a:srgbClr val="1F1F1F"/>
                </a:solidFill>
                <a:effectLst/>
                <a:latin typeface="Kanit Light" panose="020B0604020202020204" charset="-34"/>
              </a:rPr>
              <a:t>Modelimizin oluşturduğu 5 küme için </a:t>
            </a:r>
            <a:r>
              <a:rPr lang="tr-TR" sz="2000" b="1" i="0">
                <a:solidFill>
                  <a:srgbClr val="1F1F1F"/>
                </a:solidFill>
                <a:effectLst/>
                <a:latin typeface="Kanit Light" panose="020B0604020202020204" charset="-34"/>
              </a:rPr>
              <a:t>Silhouette skorunu</a:t>
            </a:r>
            <a:r>
              <a:rPr lang="tr-TR" sz="2000" b="0" i="0">
                <a:solidFill>
                  <a:srgbClr val="1F1F1F"/>
                </a:solidFill>
                <a:effectLst/>
                <a:latin typeface="Kanit Light" panose="020B0604020202020204" charset="-34"/>
              </a:rPr>
              <a:t> hesaplanması</a:t>
            </a:r>
          </a:p>
        </p:txBody>
      </p:sp>
      <p:pic>
        <p:nvPicPr>
          <p:cNvPr id="9" name="Resim 8">
            <a:extLst>
              <a:ext uri="{FF2B5EF4-FFF2-40B4-BE49-F238E27FC236}">
                <a16:creationId xmlns:a16="http://schemas.microsoft.com/office/drawing/2014/main" id="{CA2C83E2-EB4D-DA56-1542-DF761EFF9B1C}"/>
              </a:ext>
            </a:extLst>
          </p:cNvPr>
          <p:cNvPicPr>
            <a:picLocks noChangeAspect="1"/>
          </p:cNvPicPr>
          <p:nvPr/>
        </p:nvPicPr>
        <p:blipFill>
          <a:blip r:embed="rId4"/>
          <a:stretch>
            <a:fillRect/>
          </a:stretch>
        </p:blipFill>
        <p:spPr>
          <a:xfrm>
            <a:off x="1090925" y="1923935"/>
            <a:ext cx="6759481" cy="3686294"/>
          </a:xfrm>
          <a:prstGeom prst="rect">
            <a:avLst/>
          </a:prstGeom>
        </p:spPr>
      </p:pic>
      <p:sp>
        <p:nvSpPr>
          <p:cNvPr id="11" name="Metin kutusu 10">
            <a:extLst>
              <a:ext uri="{FF2B5EF4-FFF2-40B4-BE49-F238E27FC236}">
                <a16:creationId xmlns:a16="http://schemas.microsoft.com/office/drawing/2014/main" id="{CFBC87E8-AC90-B596-2C0A-A08AEA774B45}"/>
              </a:ext>
            </a:extLst>
          </p:cNvPr>
          <p:cNvSpPr txBox="1"/>
          <p:nvPr/>
        </p:nvSpPr>
        <p:spPr>
          <a:xfrm>
            <a:off x="956111" y="5762752"/>
            <a:ext cx="13788590" cy="2062103"/>
          </a:xfrm>
          <a:prstGeom prst="rect">
            <a:avLst/>
          </a:prstGeom>
          <a:noFill/>
        </p:spPr>
        <p:txBody>
          <a:bodyPr wrap="square">
            <a:spAutoFit/>
          </a:bodyPr>
          <a:lstStyle/>
          <a:p>
            <a:pPr algn="l"/>
            <a:r>
              <a:rPr lang="tr-TR" sz="2000" b="0" i="0">
                <a:solidFill>
                  <a:srgbClr val="1F1F1F"/>
                </a:solidFill>
                <a:effectLst/>
                <a:latin typeface="Kanit Light" panose="020B0604020202020204" charset="-34"/>
              </a:rPr>
              <a:t>Silhouette skorunu yorumlayarak kümeleme kalitemizi değerlendirmesi.</a:t>
            </a:r>
          </a:p>
          <a:p>
            <a:pPr marL="285750" indent="-285750" algn="l">
              <a:buFont typeface="Courier New" panose="02070309020205020404" pitchFamily="49" charset="0"/>
              <a:buChar char="o"/>
            </a:pPr>
            <a:endParaRPr lang="tr-TR" b="0" i="0">
              <a:solidFill>
                <a:srgbClr val="1F1F1F"/>
              </a:solidFill>
              <a:effectLst/>
              <a:latin typeface="Kanit Light" panose="020B0604020202020204" charset="-34"/>
            </a:endParaRPr>
          </a:p>
          <a:p>
            <a:pPr marL="742950" lvl="1" indent="-285750">
              <a:buFont typeface="Courier New" panose="02070309020205020404" pitchFamily="49" charset="0"/>
              <a:buChar char="o"/>
            </a:pPr>
            <a:r>
              <a:rPr lang="tr-TR" b="0" i="0">
                <a:solidFill>
                  <a:srgbClr val="1F1F1F"/>
                </a:solidFill>
                <a:effectLst/>
                <a:latin typeface="Kanit Light" panose="020B0604020202020204" charset="-34"/>
              </a:rPr>
              <a:t>Silhouette skoru </a:t>
            </a:r>
            <a:r>
              <a:rPr lang="tr-TR" b="1" i="0">
                <a:solidFill>
                  <a:srgbClr val="1F1F1F"/>
                </a:solidFill>
                <a:effectLst/>
                <a:latin typeface="Kanit Light" panose="020B0604020202020204" charset="-34"/>
              </a:rPr>
              <a:t>0.5'in</a:t>
            </a:r>
            <a:r>
              <a:rPr lang="tr-TR" b="0" i="0">
                <a:solidFill>
                  <a:srgbClr val="1F1F1F"/>
                </a:solidFill>
                <a:effectLst/>
                <a:latin typeface="Kanit Light" panose="020B0604020202020204" charset="-34"/>
              </a:rPr>
              <a:t> üzerinde ise, oluşturduğumuz </a:t>
            </a:r>
            <a:r>
              <a:rPr lang="tr-TR" b="1" i="0">
                <a:solidFill>
                  <a:srgbClr val="1F1F1F"/>
                </a:solidFill>
                <a:effectLst/>
                <a:latin typeface="Kanit Light" panose="020B0604020202020204" charset="-34"/>
              </a:rPr>
              <a:t>kümeler net ve başarılıdır</a:t>
            </a:r>
            <a:r>
              <a:rPr lang="tr-TR" b="0" i="0">
                <a:solidFill>
                  <a:srgbClr val="1F1F1F"/>
                </a:solidFill>
                <a:effectLst/>
                <a:latin typeface="Kanit Light" panose="020B0604020202020204" charset="-34"/>
              </a:rPr>
              <a:t>.</a:t>
            </a:r>
          </a:p>
          <a:p>
            <a:pPr marL="742950" lvl="1" indent="-285750">
              <a:buFont typeface="Courier New" panose="02070309020205020404" pitchFamily="49" charset="0"/>
              <a:buChar char="o"/>
            </a:pPr>
            <a:r>
              <a:rPr lang="tr-TR" b="1" i="0">
                <a:solidFill>
                  <a:srgbClr val="1F1F1F"/>
                </a:solidFill>
                <a:effectLst/>
                <a:latin typeface="Kanit Light" panose="020B0604020202020204" charset="-34"/>
              </a:rPr>
              <a:t>0.25 - 0.5</a:t>
            </a:r>
            <a:r>
              <a:rPr lang="tr-TR" b="0" i="0">
                <a:solidFill>
                  <a:srgbClr val="1F1F1F"/>
                </a:solidFill>
                <a:effectLst/>
                <a:latin typeface="Kanit Light" panose="020B0604020202020204" charset="-34"/>
              </a:rPr>
              <a:t> arası ise </a:t>
            </a:r>
            <a:r>
              <a:rPr lang="tr-TR" b="1" i="0">
                <a:solidFill>
                  <a:srgbClr val="1F1F1F"/>
                </a:solidFill>
                <a:effectLst/>
                <a:latin typeface="Kanit Light" panose="020B0604020202020204" charset="-34"/>
              </a:rPr>
              <a:t>kümeler orta kalitededir</a:t>
            </a:r>
            <a:r>
              <a:rPr lang="tr-TR" b="0" i="0">
                <a:solidFill>
                  <a:srgbClr val="1F1F1F"/>
                </a:solidFill>
                <a:effectLst/>
                <a:latin typeface="Kanit Light" panose="020B0604020202020204" charset="-34"/>
              </a:rPr>
              <a:t>; daha iyi olabilir.</a:t>
            </a:r>
          </a:p>
          <a:p>
            <a:pPr marL="742950" lvl="1" indent="-285750">
              <a:buFont typeface="Courier New" panose="02070309020205020404" pitchFamily="49" charset="0"/>
              <a:buChar char="o"/>
            </a:pPr>
            <a:r>
              <a:rPr lang="tr-TR" b="1" i="0">
                <a:solidFill>
                  <a:srgbClr val="1F1F1F"/>
                </a:solidFill>
                <a:effectLst/>
                <a:latin typeface="Kanit Light" panose="020B0604020202020204" charset="-34"/>
              </a:rPr>
              <a:t>0.25'in</a:t>
            </a:r>
            <a:r>
              <a:rPr lang="tr-TR" b="0" i="0">
                <a:solidFill>
                  <a:srgbClr val="1F1F1F"/>
                </a:solidFill>
                <a:effectLst/>
                <a:latin typeface="Kanit Light" panose="020B0604020202020204" charset="-34"/>
              </a:rPr>
              <a:t> altındaki değerler, </a:t>
            </a:r>
            <a:r>
              <a:rPr lang="tr-TR" b="1" i="0">
                <a:solidFill>
                  <a:srgbClr val="1F1F1F"/>
                </a:solidFill>
                <a:effectLst/>
                <a:latin typeface="Kanit Light" panose="020B0604020202020204" charset="-34"/>
              </a:rPr>
              <a:t>kümelerin yeterince ayrılmadığını</a:t>
            </a:r>
            <a:r>
              <a:rPr lang="tr-TR" b="0" i="0">
                <a:solidFill>
                  <a:srgbClr val="1F1F1F"/>
                </a:solidFill>
                <a:effectLst/>
                <a:latin typeface="Kanit Light" panose="020B0604020202020204" charset="-34"/>
              </a:rPr>
              <a:t> gösterir. Bu durumda farklı küme sayıları denenmelidir.</a:t>
            </a:r>
          </a:p>
          <a:p>
            <a:pPr algn="l">
              <a:buFont typeface="Arial" panose="020B0604020202020204" pitchFamily="34" charset="0"/>
              <a:buChar char="•"/>
            </a:pPr>
            <a:endParaRPr lang="tr-TR" b="0" i="0">
              <a:solidFill>
                <a:srgbClr val="1F1F1F"/>
              </a:solidFill>
              <a:effectLst/>
              <a:latin typeface="Kanit Light" panose="020B0604020202020204" charset="-34"/>
            </a:endParaRPr>
          </a:p>
          <a:p>
            <a:pPr algn="l"/>
            <a:r>
              <a:rPr lang="tr-TR" b="0" i="0">
                <a:solidFill>
                  <a:srgbClr val="1F1F1F"/>
                </a:solidFill>
                <a:effectLst/>
                <a:latin typeface="Kanit Light" panose="020B0604020202020204" charset="-34"/>
              </a:rPr>
              <a:t>✅ Bu analiz sonucunda elde ettiğiniz Silhouette skoru ile, seçtiğiniz küme sayısının uygun olup olmadığına karar verebilirsiniz.</a:t>
            </a:r>
          </a:p>
        </p:txBody>
      </p:sp>
      <p:pic>
        <p:nvPicPr>
          <p:cNvPr id="13" name="Grafik 12" descr="Geri düz dolguyla">
            <a:extLst>
              <a:ext uri="{FF2B5EF4-FFF2-40B4-BE49-F238E27FC236}">
                <a16:creationId xmlns:a16="http://schemas.microsoft.com/office/drawing/2014/main" id="{32E4BCAC-B117-4C7A-D884-11C34CD31A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339" y="5001562"/>
            <a:ext cx="779586" cy="779586"/>
          </a:xfrm>
          <a:prstGeom prst="rect">
            <a:avLst/>
          </a:prstGeom>
        </p:spPr>
      </p:pic>
    </p:spTree>
    <p:extLst>
      <p:ext uri="{BB962C8B-B14F-4D97-AF65-F5344CB8AC3E}">
        <p14:creationId xmlns:p14="http://schemas.microsoft.com/office/powerpoint/2010/main" val="17386599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B9029-B559-2333-4119-C7CF6B7C66FE}"/>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27E3D709-C0D8-748D-609B-D6159B93B708}"/>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326B0BD6-938E-0CAD-EA8A-C7F65E277234}"/>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A69F3956-E165-02FC-BA9B-630D5EC5AAA4}"/>
              </a:ext>
            </a:extLst>
          </p:cNvPr>
          <p:cNvSpPr txBox="1"/>
          <p:nvPr/>
        </p:nvSpPr>
        <p:spPr>
          <a:xfrm>
            <a:off x="490117" y="923449"/>
            <a:ext cx="12581114" cy="400110"/>
          </a:xfrm>
          <a:prstGeom prst="rect">
            <a:avLst/>
          </a:prstGeom>
          <a:noFill/>
        </p:spPr>
        <p:txBody>
          <a:bodyPr wrap="square">
            <a:spAutoFit/>
          </a:bodyPr>
          <a:lstStyle/>
          <a:p>
            <a:pPr algn="l">
              <a:buNone/>
            </a:pPr>
            <a:r>
              <a:rPr lang="tr-TR" sz="2000" b="0" i="0">
                <a:solidFill>
                  <a:srgbClr val="1F1F1F"/>
                </a:solidFill>
                <a:effectLst/>
                <a:latin typeface="Kanit Light" panose="020B0604020202020204" charset="-34"/>
              </a:rPr>
              <a:t>8️⃣ En İyi Küme Sayısının Belirlenmesi</a:t>
            </a:r>
          </a:p>
        </p:txBody>
      </p:sp>
      <p:sp>
        <p:nvSpPr>
          <p:cNvPr id="3" name="Metin kutusu 2">
            <a:extLst>
              <a:ext uri="{FF2B5EF4-FFF2-40B4-BE49-F238E27FC236}">
                <a16:creationId xmlns:a16="http://schemas.microsoft.com/office/drawing/2014/main" id="{8D45D3F4-2A7D-A541-5DE3-334CF79377EA}"/>
              </a:ext>
            </a:extLst>
          </p:cNvPr>
          <p:cNvSpPr txBox="1"/>
          <p:nvPr/>
        </p:nvSpPr>
        <p:spPr>
          <a:xfrm>
            <a:off x="808892" y="1333371"/>
            <a:ext cx="11301046" cy="2308324"/>
          </a:xfrm>
          <a:prstGeom prst="rect">
            <a:avLst/>
          </a:prstGeom>
          <a:noFill/>
        </p:spPr>
        <p:txBody>
          <a:bodyPr wrap="square">
            <a:spAutoFit/>
          </a:bodyPr>
          <a:lstStyle/>
          <a:p>
            <a:pPr algn="l">
              <a:buNone/>
            </a:pPr>
            <a:endParaRPr lang="tr-TR" sz="1800" b="0" i="0">
              <a:solidFill>
                <a:srgbClr val="1F1F1F"/>
              </a:solidFill>
              <a:effectLst/>
              <a:latin typeface="Kanit Light" panose="020B0604020202020204" charset="-34"/>
            </a:endParaRPr>
          </a:p>
          <a:p>
            <a:pPr algn="l">
              <a:buNone/>
            </a:pPr>
            <a:r>
              <a:rPr lang="tr-TR" sz="1800" b="0" i="0">
                <a:solidFill>
                  <a:srgbClr val="1F1F1F"/>
                </a:solidFill>
                <a:effectLst/>
                <a:latin typeface="Kanit Light" panose="020B0604020202020204" charset="-34"/>
              </a:rPr>
              <a:t>K-Means algoritmasında, kaç adet küme (</a:t>
            </a:r>
            <a:r>
              <a:rPr lang="tr-TR" sz="1800" b="1" i="0">
                <a:solidFill>
                  <a:srgbClr val="1F1F1F"/>
                </a:solidFill>
                <a:effectLst/>
                <a:latin typeface="Kanit Light" panose="020B0604020202020204" charset="-34"/>
              </a:rPr>
              <a:t>k</a:t>
            </a:r>
            <a:r>
              <a:rPr lang="tr-TR" sz="1800" b="0" i="0">
                <a:solidFill>
                  <a:srgbClr val="1F1F1F"/>
                </a:solidFill>
                <a:effectLst/>
                <a:latin typeface="Kanit Light" panose="020B0604020202020204" charset="-34"/>
              </a:rPr>
              <a:t>) oluşturacağımızı </a:t>
            </a:r>
            <a:r>
              <a:rPr lang="tr-TR" sz="1800" b="1" i="0">
                <a:solidFill>
                  <a:srgbClr val="1F1F1F"/>
                </a:solidFill>
                <a:effectLst/>
                <a:latin typeface="Kanit Light" panose="020B0604020202020204" charset="-34"/>
              </a:rPr>
              <a:t>önceden belirlememiz gerekir</a:t>
            </a:r>
            <a:r>
              <a:rPr lang="tr-TR" sz="1800" b="0" i="0">
                <a:solidFill>
                  <a:srgbClr val="1F1F1F"/>
                </a:solidFill>
                <a:effectLst/>
                <a:latin typeface="Kanit Light" panose="020B0604020202020204" charset="-34"/>
              </a:rPr>
              <a:t>.</a:t>
            </a:r>
            <a:br>
              <a:rPr lang="tr-TR" sz="1800" b="0" i="0">
                <a:solidFill>
                  <a:srgbClr val="1F1F1F"/>
                </a:solidFill>
                <a:effectLst/>
                <a:latin typeface="Kanit Light" panose="020B0604020202020204" charset="-34"/>
              </a:rPr>
            </a:br>
            <a:endParaRPr lang="tr-TR" sz="1800" b="0" i="0">
              <a:solidFill>
                <a:srgbClr val="1F1F1F"/>
              </a:solidFill>
              <a:effectLst/>
              <a:latin typeface="Kanit Light" panose="020B0604020202020204" charset="-34"/>
            </a:endParaRPr>
          </a:p>
          <a:p>
            <a:pPr algn="l">
              <a:buNone/>
            </a:pPr>
            <a:r>
              <a:rPr lang="tr-TR" sz="1800" b="0" i="0">
                <a:solidFill>
                  <a:srgbClr val="1F1F1F"/>
                </a:solidFill>
                <a:effectLst/>
                <a:latin typeface="Kanit Light" panose="020B0604020202020204" charset="-34"/>
              </a:rPr>
              <a:t>Fakat bu sayı rastgele seçilmemelidir çünkü:</a:t>
            </a:r>
          </a:p>
          <a:p>
            <a:pPr algn="l">
              <a:buNone/>
            </a:pPr>
            <a:r>
              <a:rPr lang="tr-TR" sz="1800" b="0" i="0">
                <a:solidFill>
                  <a:srgbClr val="1F1F1F"/>
                </a:solidFill>
                <a:effectLst/>
                <a:latin typeface="Kanit Light" panose="020B0604020202020204" charset="-34"/>
              </a:rPr>
              <a:t>🔸 Çok az küme → Veri içindeki çeşitliliği yakalayamayız.</a:t>
            </a:r>
            <a:br>
              <a:rPr lang="tr-TR" sz="1800" b="0" i="0">
                <a:solidFill>
                  <a:srgbClr val="1F1F1F"/>
                </a:solidFill>
                <a:effectLst/>
                <a:latin typeface="Kanit Light" panose="020B0604020202020204" charset="-34"/>
              </a:rPr>
            </a:br>
            <a:r>
              <a:rPr lang="tr-TR" sz="1800" b="0" i="0">
                <a:solidFill>
                  <a:srgbClr val="1F1F1F"/>
                </a:solidFill>
                <a:effectLst/>
                <a:latin typeface="Kanit Light" panose="020B0604020202020204" charset="-34"/>
              </a:rPr>
              <a:t>🔸 Çok fazla küme → Aşırı bölünmüş, yorumlaması zor segmentler oluşur.</a:t>
            </a:r>
          </a:p>
          <a:p>
            <a:pPr algn="l">
              <a:buNone/>
            </a:pPr>
            <a:endParaRPr lang="tr-TR" sz="1800" b="0" i="0">
              <a:solidFill>
                <a:srgbClr val="1F1F1F"/>
              </a:solidFill>
              <a:effectLst/>
              <a:latin typeface="Kanit Light" panose="020B0604020202020204" charset="-34"/>
            </a:endParaRPr>
          </a:p>
          <a:p>
            <a:pPr algn="l"/>
            <a:r>
              <a:rPr lang="tr-TR" sz="1800" b="0" i="0">
                <a:solidFill>
                  <a:srgbClr val="1F1F1F"/>
                </a:solidFill>
                <a:effectLst/>
                <a:latin typeface="Kanit Light" panose="020B0604020202020204" charset="-34"/>
              </a:rPr>
              <a:t>Bu nedenle, en uygun küme sayısını belirlemek için iki yaygın yöntem kullanılır:</a:t>
            </a:r>
          </a:p>
        </p:txBody>
      </p:sp>
      <p:sp>
        <p:nvSpPr>
          <p:cNvPr id="10" name="Metin kutusu 9">
            <a:extLst>
              <a:ext uri="{FF2B5EF4-FFF2-40B4-BE49-F238E27FC236}">
                <a16:creationId xmlns:a16="http://schemas.microsoft.com/office/drawing/2014/main" id="{D2D58F43-8476-81E5-F0A5-10FB921C00FC}"/>
              </a:ext>
            </a:extLst>
          </p:cNvPr>
          <p:cNvSpPr txBox="1"/>
          <p:nvPr/>
        </p:nvSpPr>
        <p:spPr>
          <a:xfrm>
            <a:off x="808892" y="4114800"/>
            <a:ext cx="12297508" cy="2308324"/>
          </a:xfrm>
          <a:prstGeom prst="rect">
            <a:avLst/>
          </a:prstGeom>
          <a:noFill/>
        </p:spPr>
        <p:txBody>
          <a:bodyPr wrap="square">
            <a:spAutoFit/>
          </a:bodyPr>
          <a:lstStyle/>
          <a:p>
            <a:pPr algn="l">
              <a:buNone/>
            </a:pPr>
            <a:r>
              <a:rPr lang="tr-TR" b="0" i="0">
                <a:solidFill>
                  <a:srgbClr val="1F1F1F"/>
                </a:solidFill>
                <a:effectLst/>
                <a:latin typeface="Kanit Light" panose="020B0604020202020204" charset="-34"/>
              </a:rPr>
              <a:t>8️⃣.1️⃣ Elbow (Dirsek) Yöntemi</a:t>
            </a:r>
          </a:p>
          <a:p>
            <a:pPr marL="742950" lvl="1" indent="-285750">
              <a:buFont typeface="Wingdings" panose="05000000000000000000" pitchFamily="2" charset="2"/>
              <a:buChar char="Ø"/>
            </a:pPr>
            <a:r>
              <a:rPr lang="tr-TR" b="0" i="0">
                <a:solidFill>
                  <a:srgbClr val="1F1F1F"/>
                </a:solidFill>
                <a:effectLst/>
                <a:latin typeface="Kanit Light" panose="020B0604020202020204" charset="-34"/>
              </a:rPr>
              <a:t>WSS değerine bakılır.</a:t>
            </a:r>
          </a:p>
          <a:p>
            <a:pPr marL="742950" lvl="1" indent="-285750">
              <a:buFont typeface="Wingdings" panose="05000000000000000000" pitchFamily="2" charset="2"/>
              <a:buChar char="Ø"/>
            </a:pPr>
            <a:r>
              <a:rPr lang="tr-TR" b="0" i="0">
                <a:solidFill>
                  <a:srgbClr val="1F1F1F"/>
                </a:solidFill>
                <a:effectLst/>
                <a:latin typeface="Kanit Light" panose="020B0604020202020204" charset="-34"/>
              </a:rPr>
              <a:t>Grafikte bir </a:t>
            </a:r>
            <a:r>
              <a:rPr lang="tr-TR" b="1" i="0">
                <a:solidFill>
                  <a:srgbClr val="1F1F1F"/>
                </a:solidFill>
                <a:effectLst/>
                <a:latin typeface="Kanit Light" panose="020B0604020202020204" charset="-34"/>
              </a:rPr>
              <a:t>dirsek noktası</a:t>
            </a:r>
            <a:r>
              <a:rPr lang="tr-TR" b="0" i="0">
                <a:solidFill>
                  <a:srgbClr val="1F1F1F"/>
                </a:solidFill>
                <a:effectLst/>
                <a:latin typeface="Kanit Light" panose="020B0604020202020204" charset="-34"/>
              </a:rPr>
              <a:t> (kırılma) gözlemlenmeye çalışılır.</a:t>
            </a:r>
          </a:p>
          <a:p>
            <a:pPr algn="l">
              <a:buFont typeface="Arial" panose="020B0604020202020204" pitchFamily="34" charset="0"/>
              <a:buChar char="•"/>
            </a:pPr>
            <a:endParaRPr lang="tr-TR" b="0" i="0">
              <a:solidFill>
                <a:srgbClr val="1F1F1F"/>
              </a:solidFill>
              <a:effectLst/>
              <a:latin typeface="Kanit Light" panose="020B0604020202020204" charset="-34"/>
            </a:endParaRPr>
          </a:p>
          <a:p>
            <a:pPr algn="l">
              <a:buFont typeface="Arial" panose="020B0604020202020204" pitchFamily="34" charset="0"/>
              <a:buChar char="•"/>
            </a:pPr>
            <a:endParaRPr lang="tr-TR" b="0" i="0">
              <a:solidFill>
                <a:srgbClr val="1F1F1F"/>
              </a:solidFill>
              <a:effectLst/>
              <a:latin typeface="Kanit Light" panose="020B0604020202020204" charset="-34"/>
            </a:endParaRPr>
          </a:p>
          <a:p>
            <a:pPr algn="l">
              <a:buNone/>
            </a:pPr>
            <a:r>
              <a:rPr lang="tr-TR" b="0" i="0">
                <a:solidFill>
                  <a:srgbClr val="1F1F1F"/>
                </a:solidFill>
                <a:effectLst/>
                <a:latin typeface="Kanit Light" panose="020B0604020202020204" charset="-34"/>
              </a:rPr>
              <a:t>8️⃣.2️⃣ Silhouette Yöntem Silhouette Yöntemi</a:t>
            </a:r>
          </a:p>
          <a:p>
            <a:pPr marL="742950" lvl="1" indent="-285750">
              <a:buFont typeface="Wingdings" panose="05000000000000000000" pitchFamily="2" charset="2"/>
              <a:buChar char="Ø"/>
            </a:pPr>
            <a:r>
              <a:rPr lang="tr-TR" b="0" i="0">
                <a:solidFill>
                  <a:srgbClr val="1F1F1F"/>
                </a:solidFill>
                <a:effectLst/>
                <a:latin typeface="Kanit Light" panose="020B0604020202020204" charset="-34"/>
              </a:rPr>
              <a:t>Her k değeri için silhouette skoru hesaplanır.</a:t>
            </a:r>
          </a:p>
          <a:p>
            <a:pPr marL="742950" lvl="1" indent="-285750">
              <a:buFont typeface="Wingdings" panose="05000000000000000000" pitchFamily="2" charset="2"/>
              <a:buChar char="Ø"/>
            </a:pPr>
            <a:r>
              <a:rPr lang="tr-TR" b="0" i="0">
                <a:solidFill>
                  <a:srgbClr val="1F1F1F"/>
                </a:solidFill>
                <a:effectLst/>
                <a:latin typeface="Kanit Light" panose="020B0604020202020204" charset="-34"/>
              </a:rPr>
              <a:t>En yüksek silhouette skoruna sahip k değeri </a:t>
            </a:r>
            <a:r>
              <a:rPr lang="tr-TR" b="1" i="0">
                <a:solidFill>
                  <a:srgbClr val="1F1F1F"/>
                </a:solidFill>
                <a:effectLst/>
                <a:latin typeface="Kanit Light" panose="020B0604020202020204" charset="-34"/>
              </a:rPr>
              <a:t>optimal küme sayısı</a:t>
            </a:r>
            <a:r>
              <a:rPr lang="tr-TR" b="0" i="0">
                <a:solidFill>
                  <a:srgbClr val="1F1F1F"/>
                </a:solidFill>
                <a:effectLst/>
                <a:latin typeface="Kanit Light" panose="020B0604020202020204" charset="-34"/>
              </a:rPr>
              <a:t> olarak seçilir.</a:t>
            </a:r>
          </a:p>
        </p:txBody>
      </p:sp>
    </p:spTree>
    <p:extLst>
      <p:ext uri="{BB962C8B-B14F-4D97-AF65-F5344CB8AC3E}">
        <p14:creationId xmlns:p14="http://schemas.microsoft.com/office/powerpoint/2010/main" val="2939980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70622"/>
          </a:xfrm>
          <a:prstGeom prst="rect">
            <a:avLst/>
          </a:prstGeom>
        </p:spPr>
      </p:pic>
      <p:sp>
        <p:nvSpPr>
          <p:cNvPr id="3" name="Text 0"/>
          <p:cNvSpPr/>
          <p:nvPr/>
        </p:nvSpPr>
        <p:spPr>
          <a:xfrm>
            <a:off x="573167" y="3649861"/>
            <a:ext cx="7871579" cy="511731"/>
          </a:xfrm>
          <a:prstGeom prst="rect">
            <a:avLst/>
          </a:prstGeom>
          <a:noFill/>
          <a:ln/>
        </p:spPr>
        <p:txBody>
          <a:bodyPr wrap="none" lIns="0" tIns="0" rIns="0" bIns="0" rtlCol="0" anchor="t"/>
          <a:lstStyle/>
          <a:p>
            <a:pPr marL="0" indent="0">
              <a:lnSpc>
                <a:spcPts val="4000"/>
              </a:lnSpc>
              <a:buNone/>
            </a:pPr>
            <a:r>
              <a:rPr lang="en-US" sz="3200" dirty="0">
                <a:solidFill>
                  <a:srgbClr val="272D45"/>
                </a:solidFill>
                <a:latin typeface="Kanit Light" pitchFamily="34" charset="0"/>
                <a:ea typeface="Kanit Light" pitchFamily="34" charset="-122"/>
                <a:cs typeface="Kanit Light" pitchFamily="34" charset="-120"/>
              </a:rPr>
              <a:t>Sağlık ve </a:t>
            </a:r>
            <a:r>
              <a:rPr lang="en-US" sz="3200" dirty="0" err="1">
                <a:solidFill>
                  <a:srgbClr val="272D45"/>
                </a:solidFill>
                <a:latin typeface="Kanit Light" pitchFamily="34" charset="0"/>
                <a:ea typeface="Kanit Light" pitchFamily="34" charset="-122"/>
                <a:cs typeface="Kanit Light" pitchFamily="34" charset="-120"/>
              </a:rPr>
              <a:t>İlaç</a:t>
            </a:r>
            <a:r>
              <a:rPr lang="en-US" sz="3200" dirty="0">
                <a:solidFill>
                  <a:srgbClr val="272D45"/>
                </a:solidFill>
                <a:latin typeface="Kanit Light" pitchFamily="34" charset="0"/>
                <a:ea typeface="Kanit Light" pitchFamily="34" charset="-122"/>
                <a:cs typeface="Kanit Light" pitchFamily="34" charset="-120"/>
              </a:rPr>
              <a:t> </a:t>
            </a:r>
            <a:r>
              <a:rPr lang="en-US" sz="3200" dirty="0" err="1">
                <a:solidFill>
                  <a:srgbClr val="272D45"/>
                </a:solidFill>
                <a:latin typeface="Kanit Light" pitchFamily="34" charset="0"/>
                <a:ea typeface="Kanit Light" pitchFamily="34" charset="-122"/>
                <a:cs typeface="Kanit Light" pitchFamily="34" charset="-120"/>
              </a:rPr>
              <a:t>Sektöründe</a:t>
            </a:r>
            <a:r>
              <a:rPr lang="en-US" sz="3200" dirty="0">
                <a:solidFill>
                  <a:srgbClr val="272D45"/>
                </a:solidFill>
                <a:latin typeface="Kanit Light" pitchFamily="34" charset="0"/>
                <a:ea typeface="Kanit Light" pitchFamily="34" charset="-122"/>
                <a:cs typeface="Kanit Light" pitchFamily="34" charset="-120"/>
              </a:rPr>
              <a:t> Makine Öğrenmesi</a:t>
            </a:r>
            <a:endParaRPr lang="en-US" sz="3200" dirty="0">
              <a:latin typeface="Kanit Light" panose="020B0604020202020204" charset="-34"/>
            </a:endParaRPr>
          </a:p>
        </p:txBody>
      </p:sp>
      <p:sp>
        <p:nvSpPr>
          <p:cNvPr id="4" name="Shape 1"/>
          <p:cNvSpPr/>
          <p:nvPr/>
        </p:nvSpPr>
        <p:spPr>
          <a:xfrm>
            <a:off x="573167" y="4407218"/>
            <a:ext cx="6660237" cy="1277779"/>
          </a:xfrm>
          <a:prstGeom prst="roundRect">
            <a:avLst>
              <a:gd name="adj" fmla="val 5383"/>
            </a:avLst>
          </a:prstGeom>
          <a:solidFill>
            <a:srgbClr val="DFECE9"/>
          </a:solidFill>
          <a:ln w="7620">
            <a:solidFill>
              <a:srgbClr val="C5D2CF"/>
            </a:solidFill>
            <a:prstDash val="solid"/>
          </a:ln>
        </p:spPr>
        <p:txBody>
          <a:bodyPr/>
          <a:lstStyle/>
          <a:p>
            <a:endParaRPr lang="tr-TR" sz="2000">
              <a:latin typeface="Kanit Light" panose="020B0604020202020204" charset="-34"/>
            </a:endParaRPr>
          </a:p>
        </p:txBody>
      </p:sp>
      <p:sp>
        <p:nvSpPr>
          <p:cNvPr id="5" name="Text 2"/>
          <p:cNvSpPr/>
          <p:nvPr/>
        </p:nvSpPr>
        <p:spPr>
          <a:xfrm>
            <a:off x="744498" y="4578548"/>
            <a:ext cx="2149673" cy="255746"/>
          </a:xfrm>
          <a:prstGeom prst="rect">
            <a:avLst/>
          </a:prstGeom>
          <a:noFill/>
          <a:ln/>
        </p:spPr>
        <p:txBody>
          <a:bodyPr wrap="none" lIns="0" tIns="0" rIns="0" bIns="0" rtlCol="0" anchor="t"/>
          <a:lstStyle/>
          <a:p>
            <a:pPr marL="0" indent="0">
              <a:lnSpc>
                <a:spcPts val="2000"/>
              </a:lnSpc>
              <a:buNone/>
            </a:pPr>
            <a:r>
              <a:rPr lang="en-US" dirty="0" err="1">
                <a:solidFill>
                  <a:srgbClr val="2C3249"/>
                </a:solidFill>
                <a:latin typeface="Kanit Light" pitchFamily="34" charset="0"/>
                <a:ea typeface="Kanit Light" pitchFamily="34" charset="-122"/>
                <a:cs typeface="Kanit Light" pitchFamily="34" charset="-120"/>
              </a:rPr>
              <a:t>Sektördeki</a:t>
            </a:r>
            <a:r>
              <a:rPr lang="en-US" dirty="0">
                <a:solidFill>
                  <a:srgbClr val="2C3249"/>
                </a:solidFill>
                <a:latin typeface="Kanit Light" pitchFamily="34" charset="0"/>
                <a:ea typeface="Kanit Light" pitchFamily="34" charset="-122"/>
                <a:cs typeface="Kanit Light" pitchFamily="34" charset="-120"/>
              </a:rPr>
              <a:t> Uygulamalar</a:t>
            </a:r>
            <a:endParaRPr lang="en-US" dirty="0">
              <a:latin typeface="Kanit Light" panose="020B0604020202020204" charset="-34"/>
            </a:endParaRPr>
          </a:p>
        </p:txBody>
      </p:sp>
      <p:sp>
        <p:nvSpPr>
          <p:cNvPr id="6" name="Text 3"/>
          <p:cNvSpPr/>
          <p:nvPr/>
        </p:nvSpPr>
        <p:spPr>
          <a:xfrm>
            <a:off x="744498" y="4932521"/>
            <a:ext cx="6317575" cy="523875"/>
          </a:xfrm>
          <a:prstGeom prst="rect">
            <a:avLst/>
          </a:prstGeom>
          <a:noFill/>
          <a:ln/>
        </p:spPr>
        <p:txBody>
          <a:bodyPr wrap="square" lIns="0" tIns="0" rIns="0" bIns="0" rtlCol="0" anchor="t"/>
          <a:lstStyle/>
          <a:p>
            <a:pPr marL="342900" indent="-342900">
              <a:lnSpc>
                <a:spcPts val="2050"/>
              </a:lnSpc>
              <a:buSzPct val="100000"/>
              <a:buChar char="•"/>
            </a:pPr>
            <a:r>
              <a:rPr lang="en-US" sz="1400" dirty="0" err="1">
                <a:solidFill>
                  <a:srgbClr val="2C3249"/>
                </a:solidFill>
                <a:latin typeface="Kanit Light" panose="020B0604020202020204" charset="-34"/>
                <a:ea typeface="Martel Sans" pitchFamily="34" charset="-122"/>
                <a:cs typeface="Kanit Light" panose="020B0604020202020204" charset="-34"/>
              </a:rPr>
              <a:t>Medikal</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görüntüleme</a:t>
            </a:r>
            <a:r>
              <a:rPr lang="en-US" sz="1400" dirty="0">
                <a:solidFill>
                  <a:srgbClr val="2C3249"/>
                </a:solidFill>
                <a:latin typeface="Kanit Light" panose="020B0604020202020204" charset="-34"/>
                <a:ea typeface="Martel Sans" pitchFamily="34" charset="-122"/>
                <a:cs typeface="Kanit Light" panose="020B0604020202020204" charset="-34"/>
              </a:rPr>
              <a:t> analizi, hastalık teşhisi ve </a:t>
            </a:r>
            <a:r>
              <a:rPr lang="en-US" sz="1400" dirty="0" err="1">
                <a:solidFill>
                  <a:srgbClr val="2C3249"/>
                </a:solidFill>
                <a:latin typeface="Kanit Light" panose="020B0604020202020204" charset="-34"/>
                <a:ea typeface="Martel Sans" pitchFamily="34" charset="-122"/>
                <a:cs typeface="Kanit Light" panose="020B0604020202020204" charset="-34"/>
              </a:rPr>
              <a:t>ilaç</a:t>
            </a:r>
            <a:r>
              <a:rPr lang="en-US" sz="1400" dirty="0">
                <a:solidFill>
                  <a:srgbClr val="2C3249"/>
                </a:solidFill>
                <a:latin typeface="Kanit Light" panose="020B0604020202020204" charset="-34"/>
                <a:ea typeface="Martel Sans" pitchFamily="34" charset="-122"/>
                <a:cs typeface="Kanit Light" panose="020B0604020202020204" charset="-34"/>
              </a:rPr>
              <a:t> geliştirme süreçlerini optimize </a:t>
            </a:r>
            <a:r>
              <a:rPr lang="en-US" sz="1400" dirty="0" err="1">
                <a:solidFill>
                  <a:srgbClr val="2C3249"/>
                </a:solidFill>
                <a:latin typeface="Kanit Light" panose="020B0604020202020204" charset="-34"/>
                <a:ea typeface="Martel Sans" pitchFamily="34" charset="-122"/>
                <a:cs typeface="Kanit Light" panose="020B0604020202020204" charset="-34"/>
              </a:rPr>
              <a:t>etmek</a:t>
            </a:r>
            <a:r>
              <a:rPr lang="en-US" sz="1400" dirty="0">
                <a:solidFill>
                  <a:srgbClr val="2C3249"/>
                </a:solidFill>
                <a:latin typeface="Kanit Light" panose="020B0604020202020204" charset="-34"/>
                <a:ea typeface="Martel Sans" pitchFamily="34" charset="-122"/>
                <a:cs typeface="Kanit Light" panose="020B0604020202020204" charset="-34"/>
              </a:rPr>
              <a:t> için makine öğrenmesi </a:t>
            </a:r>
            <a:r>
              <a:rPr lang="en-US" sz="1400" dirty="0" err="1">
                <a:solidFill>
                  <a:srgbClr val="2C3249"/>
                </a:solidFill>
                <a:latin typeface="Kanit Light" panose="020B0604020202020204" charset="-34"/>
                <a:ea typeface="Martel Sans" pitchFamily="34" charset="-122"/>
                <a:cs typeface="Kanit Light" panose="020B0604020202020204" charset="-34"/>
              </a:rPr>
              <a:t>kullanırlar</a:t>
            </a:r>
            <a:r>
              <a:rPr lang="en-US" sz="1400" dirty="0">
                <a:solidFill>
                  <a:srgbClr val="2C3249"/>
                </a:solidFill>
                <a:latin typeface="Kanit Light" panose="020B0604020202020204" charset="-34"/>
                <a:ea typeface="Martel Sans" pitchFamily="34" charset="-122"/>
                <a:cs typeface="Kanit Light" panose="020B0604020202020204" charset="-34"/>
              </a:rPr>
              <a:t>.</a:t>
            </a:r>
            <a:endParaRPr lang="en-US" sz="1400" dirty="0">
              <a:latin typeface="Kanit Light" panose="020B0604020202020204" charset="-34"/>
            </a:endParaRPr>
          </a:p>
        </p:txBody>
      </p:sp>
      <p:sp>
        <p:nvSpPr>
          <p:cNvPr id="7" name="Shape 4"/>
          <p:cNvSpPr/>
          <p:nvPr/>
        </p:nvSpPr>
        <p:spPr>
          <a:xfrm>
            <a:off x="7397115" y="4407218"/>
            <a:ext cx="7095499" cy="1277779"/>
          </a:xfrm>
          <a:prstGeom prst="roundRect">
            <a:avLst>
              <a:gd name="adj" fmla="val 5383"/>
            </a:avLst>
          </a:prstGeom>
          <a:solidFill>
            <a:srgbClr val="DFECE9"/>
          </a:solidFill>
          <a:ln w="7620">
            <a:solidFill>
              <a:srgbClr val="C5D2CF"/>
            </a:solidFill>
            <a:prstDash val="solid"/>
          </a:ln>
        </p:spPr>
        <p:txBody>
          <a:bodyPr/>
          <a:lstStyle/>
          <a:p>
            <a:endParaRPr lang="tr-TR" sz="2000">
              <a:latin typeface="Kanit Light" panose="020B0604020202020204" charset="-34"/>
            </a:endParaRPr>
          </a:p>
        </p:txBody>
      </p:sp>
      <p:sp>
        <p:nvSpPr>
          <p:cNvPr id="8" name="Text 5"/>
          <p:cNvSpPr/>
          <p:nvPr/>
        </p:nvSpPr>
        <p:spPr>
          <a:xfrm>
            <a:off x="7568446" y="4578548"/>
            <a:ext cx="2047042" cy="255746"/>
          </a:xfrm>
          <a:prstGeom prst="rect">
            <a:avLst/>
          </a:prstGeom>
          <a:noFill/>
          <a:ln/>
        </p:spPr>
        <p:txBody>
          <a:bodyPr wrap="none" lIns="0" tIns="0" rIns="0" bIns="0" rtlCol="0" anchor="t"/>
          <a:lstStyle/>
          <a:p>
            <a:pPr marL="0" indent="0">
              <a:lnSpc>
                <a:spcPts val="2000"/>
              </a:lnSpc>
              <a:buNone/>
            </a:pPr>
            <a:r>
              <a:rPr lang="en-US">
                <a:solidFill>
                  <a:srgbClr val="2C3249"/>
                </a:solidFill>
                <a:latin typeface="Kanit Light" pitchFamily="34" charset="0"/>
                <a:ea typeface="Kanit Light" pitchFamily="34" charset="-122"/>
                <a:cs typeface="Kanit Light" pitchFamily="34" charset="-120"/>
              </a:rPr>
              <a:t>Gerekli Yetkinlikler</a:t>
            </a:r>
            <a:endParaRPr lang="en-US">
              <a:latin typeface="Kanit Light" panose="020B0604020202020204" charset="-34"/>
            </a:endParaRPr>
          </a:p>
        </p:txBody>
      </p:sp>
      <p:sp>
        <p:nvSpPr>
          <p:cNvPr id="9" name="Text 6"/>
          <p:cNvSpPr/>
          <p:nvPr/>
        </p:nvSpPr>
        <p:spPr>
          <a:xfrm>
            <a:off x="7568446" y="4932521"/>
            <a:ext cx="6317575" cy="261937"/>
          </a:xfrm>
          <a:prstGeom prst="rect">
            <a:avLst/>
          </a:prstGeom>
          <a:noFill/>
          <a:ln/>
        </p:spPr>
        <p:txBody>
          <a:bodyPr wrap="none" lIns="0" tIns="0" rIns="0" bIns="0" rtlCol="0" anchor="t"/>
          <a:lstStyle/>
          <a:p>
            <a:pPr marL="342900" indent="-342900">
              <a:lnSpc>
                <a:spcPts val="2050"/>
              </a:lnSpc>
              <a:buSzPct val="100000"/>
              <a:buChar char="•"/>
            </a:pPr>
            <a:r>
              <a:rPr lang="en-US" sz="1400" b="1" dirty="0">
                <a:solidFill>
                  <a:srgbClr val="2C3249"/>
                </a:solidFill>
                <a:latin typeface="Kanit Light" panose="020B0604020202020204" charset="-34"/>
                <a:ea typeface="Martel Sans" pitchFamily="34" charset="-122"/>
                <a:cs typeface="Kanit Light" panose="020B0604020202020204" charset="-34"/>
              </a:rPr>
              <a:t>Yapay Sinir Ağları (</a:t>
            </a:r>
            <a:r>
              <a:rPr lang="en-US" sz="1400" b="1" dirty="0" err="1">
                <a:solidFill>
                  <a:srgbClr val="2C3249"/>
                </a:solidFill>
                <a:latin typeface="Kanit Light" panose="020B0604020202020204" charset="-34"/>
                <a:ea typeface="Martel Sans" pitchFamily="34" charset="-122"/>
                <a:cs typeface="Kanit Light" panose="020B0604020202020204" charset="-34"/>
              </a:rPr>
              <a:t>Bölüm</a:t>
            </a:r>
            <a:r>
              <a:rPr lang="en-US" sz="1400" b="1" dirty="0">
                <a:solidFill>
                  <a:srgbClr val="2C3249"/>
                </a:solidFill>
                <a:latin typeface="Kanit Light" panose="020B0604020202020204" charset="-34"/>
                <a:ea typeface="Martel Sans" pitchFamily="34" charset="-122"/>
                <a:cs typeface="Kanit Light" panose="020B0604020202020204" charset="-34"/>
              </a:rPr>
              <a:t> 10): </a:t>
            </a:r>
            <a:r>
              <a:rPr lang="en-US" sz="1400" dirty="0" err="1">
                <a:solidFill>
                  <a:srgbClr val="2C3249"/>
                </a:solidFill>
                <a:latin typeface="Kanit Light" panose="020B0604020202020204" charset="-34"/>
                <a:ea typeface="Martel Sans" pitchFamily="34" charset="-122"/>
                <a:cs typeface="Kanit Light" panose="020B0604020202020204" charset="-34"/>
              </a:rPr>
              <a:t>Medikal</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görüntü</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işleme</a:t>
            </a:r>
            <a:r>
              <a:rPr lang="en-US" sz="1400" dirty="0">
                <a:solidFill>
                  <a:srgbClr val="2C3249"/>
                </a:solidFill>
                <a:latin typeface="Kanit Light" panose="020B0604020202020204" charset="-34"/>
                <a:ea typeface="Martel Sans" pitchFamily="34" charset="-122"/>
                <a:cs typeface="Kanit Light" panose="020B0604020202020204" charset="-34"/>
              </a:rPr>
              <a:t> ve </a:t>
            </a:r>
            <a:r>
              <a:rPr lang="en-US" sz="1400" dirty="0" err="1">
                <a:solidFill>
                  <a:srgbClr val="2C3249"/>
                </a:solidFill>
                <a:latin typeface="Kanit Light" panose="020B0604020202020204" charset="-34"/>
                <a:ea typeface="Martel Sans" pitchFamily="34" charset="-122"/>
                <a:cs typeface="Kanit Light" panose="020B0604020202020204" charset="-34"/>
              </a:rPr>
              <a:t>tıbbi</a:t>
            </a:r>
            <a:r>
              <a:rPr lang="en-US" sz="1400" dirty="0">
                <a:solidFill>
                  <a:srgbClr val="2C3249"/>
                </a:solidFill>
                <a:latin typeface="Kanit Light" panose="020B0604020202020204" charset="-34"/>
                <a:ea typeface="Martel Sans" pitchFamily="34" charset="-122"/>
                <a:cs typeface="Kanit Light" panose="020B0604020202020204" charset="-34"/>
              </a:rPr>
              <a:t> teşhis modelleri</a:t>
            </a:r>
            <a:endParaRPr lang="en-US" sz="1400" dirty="0">
              <a:latin typeface="Kanit Light" panose="020B0604020202020204" charset="-34"/>
            </a:endParaRPr>
          </a:p>
        </p:txBody>
      </p:sp>
      <p:sp>
        <p:nvSpPr>
          <p:cNvPr id="10" name="Text 7"/>
          <p:cNvSpPr/>
          <p:nvPr/>
        </p:nvSpPr>
        <p:spPr>
          <a:xfrm>
            <a:off x="7568446" y="5251728"/>
            <a:ext cx="6317575" cy="261937"/>
          </a:xfrm>
          <a:prstGeom prst="rect">
            <a:avLst/>
          </a:prstGeom>
          <a:noFill/>
          <a:ln/>
        </p:spPr>
        <p:txBody>
          <a:bodyPr wrap="none" lIns="0" tIns="0" rIns="0" bIns="0" rtlCol="0" anchor="t"/>
          <a:lstStyle/>
          <a:p>
            <a:pPr marL="342900" indent="-342900">
              <a:lnSpc>
                <a:spcPts val="2050"/>
              </a:lnSpc>
              <a:buSzPct val="100000"/>
              <a:buChar char="•"/>
            </a:pPr>
            <a:r>
              <a:rPr lang="en-US" sz="1400" b="1" dirty="0">
                <a:solidFill>
                  <a:srgbClr val="2C3249"/>
                </a:solidFill>
                <a:latin typeface="Kanit Light" panose="020B0604020202020204" charset="-34"/>
                <a:ea typeface="Martel Sans" pitchFamily="34" charset="-122"/>
                <a:cs typeface="Kanit Light" panose="020B0604020202020204" charset="-34"/>
              </a:rPr>
              <a:t>Makine Öğrenmesi Süreci (</a:t>
            </a:r>
            <a:r>
              <a:rPr lang="en-US" sz="1400" b="1" dirty="0" err="1">
                <a:solidFill>
                  <a:srgbClr val="2C3249"/>
                </a:solidFill>
                <a:latin typeface="Kanit Light" panose="020B0604020202020204" charset="-34"/>
                <a:ea typeface="Martel Sans" pitchFamily="34" charset="-122"/>
                <a:cs typeface="Kanit Light" panose="020B0604020202020204" charset="-34"/>
              </a:rPr>
              <a:t>Bölüm</a:t>
            </a:r>
            <a:r>
              <a:rPr lang="en-US" sz="1400" b="1" dirty="0">
                <a:solidFill>
                  <a:srgbClr val="2C3249"/>
                </a:solidFill>
                <a:latin typeface="Kanit Light" panose="020B0604020202020204" charset="-34"/>
                <a:ea typeface="Martel Sans" pitchFamily="34" charset="-122"/>
                <a:cs typeface="Kanit Light" panose="020B0604020202020204" charset="-34"/>
              </a:rPr>
              <a:t> 2): </a:t>
            </a:r>
            <a:r>
              <a:rPr lang="en-US" sz="1400" dirty="0">
                <a:solidFill>
                  <a:srgbClr val="2C3249"/>
                </a:solidFill>
                <a:latin typeface="Kanit Light" panose="020B0604020202020204" charset="-34"/>
                <a:ea typeface="Martel Sans" pitchFamily="34" charset="-122"/>
                <a:cs typeface="Kanit Light" panose="020B0604020202020204" charset="-34"/>
              </a:rPr>
              <a:t>Sağlık </a:t>
            </a:r>
            <a:r>
              <a:rPr lang="en-US" sz="1400" dirty="0" err="1">
                <a:solidFill>
                  <a:srgbClr val="2C3249"/>
                </a:solidFill>
                <a:latin typeface="Kanit Light" panose="020B0604020202020204" charset="-34"/>
                <a:ea typeface="Martel Sans" pitchFamily="34" charset="-122"/>
                <a:cs typeface="Kanit Light" panose="020B0604020202020204" charset="-34"/>
              </a:rPr>
              <a:t>verisi</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analizleri</a:t>
            </a:r>
            <a:endParaRPr lang="en-US" sz="1400" dirty="0">
              <a:latin typeface="Kanit Light" panose="020B0604020202020204" charset="-34"/>
            </a:endParaRPr>
          </a:p>
        </p:txBody>
      </p:sp>
      <p:sp>
        <p:nvSpPr>
          <p:cNvPr id="11" name="Shape 8"/>
          <p:cNvSpPr/>
          <p:nvPr/>
        </p:nvSpPr>
        <p:spPr>
          <a:xfrm>
            <a:off x="573167" y="5848707"/>
            <a:ext cx="6660237" cy="1801654"/>
          </a:xfrm>
          <a:prstGeom prst="roundRect">
            <a:avLst>
              <a:gd name="adj" fmla="val 3818"/>
            </a:avLst>
          </a:prstGeom>
          <a:solidFill>
            <a:srgbClr val="DFECE9"/>
          </a:solidFill>
          <a:ln w="7620">
            <a:solidFill>
              <a:srgbClr val="C5D2CF"/>
            </a:solidFill>
            <a:prstDash val="solid"/>
          </a:ln>
        </p:spPr>
        <p:txBody>
          <a:bodyPr/>
          <a:lstStyle/>
          <a:p>
            <a:endParaRPr lang="tr-TR" sz="2000">
              <a:latin typeface="Kanit Light" panose="020B0604020202020204" charset="-34"/>
            </a:endParaRPr>
          </a:p>
        </p:txBody>
      </p:sp>
      <p:sp>
        <p:nvSpPr>
          <p:cNvPr id="12" name="Text 9"/>
          <p:cNvSpPr/>
          <p:nvPr/>
        </p:nvSpPr>
        <p:spPr>
          <a:xfrm>
            <a:off x="744498" y="6020038"/>
            <a:ext cx="2047042" cy="255746"/>
          </a:xfrm>
          <a:prstGeom prst="rect">
            <a:avLst/>
          </a:prstGeom>
          <a:noFill/>
          <a:ln/>
        </p:spPr>
        <p:txBody>
          <a:bodyPr wrap="none" lIns="0" tIns="0" rIns="0" bIns="0" rtlCol="0" anchor="t"/>
          <a:lstStyle/>
          <a:p>
            <a:pPr marL="0" indent="0">
              <a:lnSpc>
                <a:spcPts val="2000"/>
              </a:lnSpc>
              <a:buNone/>
            </a:pPr>
            <a:r>
              <a:rPr lang="en-US" dirty="0">
                <a:solidFill>
                  <a:srgbClr val="2C3249"/>
                </a:solidFill>
                <a:latin typeface="Kanit Light" pitchFamily="34" charset="0"/>
                <a:ea typeface="Kanit Light" pitchFamily="34" charset="-122"/>
                <a:cs typeface="Kanit Light" pitchFamily="34" charset="-120"/>
              </a:rPr>
              <a:t>Kariyer Fırsatları</a:t>
            </a:r>
            <a:endParaRPr lang="en-US" dirty="0">
              <a:latin typeface="Kanit Light" panose="020B0604020202020204" charset="-34"/>
            </a:endParaRPr>
          </a:p>
        </p:txBody>
      </p:sp>
      <p:sp>
        <p:nvSpPr>
          <p:cNvPr id="13" name="Text 10"/>
          <p:cNvSpPr/>
          <p:nvPr/>
        </p:nvSpPr>
        <p:spPr>
          <a:xfrm>
            <a:off x="744498" y="6374011"/>
            <a:ext cx="6317575" cy="622693"/>
          </a:xfrm>
          <a:prstGeom prst="rect">
            <a:avLst/>
          </a:prstGeom>
          <a:noFill/>
          <a:ln/>
        </p:spPr>
        <p:txBody>
          <a:bodyPr wrap="none" lIns="0" tIns="0" rIns="0" bIns="0" rtlCol="0" anchor="t"/>
          <a:lstStyle/>
          <a:p>
            <a:pPr marL="342900" indent="-342900">
              <a:lnSpc>
                <a:spcPts val="2050"/>
              </a:lnSpc>
              <a:buSzPct val="100000"/>
              <a:buChar char="•"/>
            </a:pPr>
            <a:r>
              <a:rPr lang="en-US" sz="1400" dirty="0" err="1">
                <a:solidFill>
                  <a:srgbClr val="2C3249"/>
                </a:solidFill>
                <a:latin typeface="Kanit Light" panose="020B0604020202020204" charset="-34"/>
                <a:ea typeface="Martel Sans" pitchFamily="34" charset="-122"/>
                <a:cs typeface="Kanit Light" panose="020B0604020202020204" charset="-34"/>
              </a:rPr>
              <a:t>Tıbbi</a:t>
            </a:r>
            <a:r>
              <a:rPr lang="en-US" sz="1400" dirty="0">
                <a:solidFill>
                  <a:srgbClr val="2C3249"/>
                </a:solidFill>
                <a:latin typeface="Kanit Light" panose="020B0604020202020204" charset="-34"/>
                <a:ea typeface="Martel Sans" pitchFamily="34" charset="-122"/>
                <a:cs typeface="Kanit Light" panose="020B0604020202020204" charset="-34"/>
              </a:rPr>
              <a:t> Veri </a:t>
            </a:r>
            <a:r>
              <a:rPr lang="en-US" sz="1400" dirty="0" err="1">
                <a:solidFill>
                  <a:srgbClr val="2C3249"/>
                </a:solidFill>
                <a:latin typeface="Kanit Light" panose="020B0604020202020204" charset="-34"/>
                <a:ea typeface="Martel Sans" pitchFamily="34" charset="-122"/>
                <a:cs typeface="Kanit Light" panose="020B0604020202020204" charset="-34"/>
              </a:rPr>
              <a:t>Analisti</a:t>
            </a:r>
            <a:r>
              <a:rPr lang="en-US" sz="1400" dirty="0">
                <a:solidFill>
                  <a:srgbClr val="2C3249"/>
                </a:solidFill>
                <a:latin typeface="Kanit Light" panose="020B0604020202020204" charset="-34"/>
                <a:ea typeface="Martel Sans" pitchFamily="34" charset="-122"/>
                <a:cs typeface="Kanit Light" panose="020B0604020202020204" charset="-34"/>
              </a:rPr>
              <a:t> </a:t>
            </a:r>
            <a:endParaRPr lang="tr-TR" sz="1400" dirty="0">
              <a:solidFill>
                <a:srgbClr val="2C3249"/>
              </a:solidFill>
              <a:latin typeface="Kanit Light" panose="020B0604020202020204" charset="-34"/>
              <a:ea typeface="Martel Sans" pitchFamily="34" charset="-122"/>
              <a:cs typeface="Kanit Light" panose="020B0604020202020204" charset="-34"/>
            </a:endParaRPr>
          </a:p>
          <a:p>
            <a:pPr>
              <a:lnSpc>
                <a:spcPts val="2050"/>
              </a:lnSpc>
              <a:buSzPct val="100000"/>
            </a:pPr>
            <a:r>
              <a:rPr lang="tr-TR" sz="1400" dirty="0">
                <a:solidFill>
                  <a:srgbClr val="2C3249"/>
                </a:solidFill>
                <a:latin typeface="Kanit Light" panose="020B0604020202020204" charset="-34"/>
                <a:ea typeface="Martel Sans" pitchFamily="34" charset="-122"/>
                <a:cs typeface="Kanit Light" panose="020B0604020202020204" charset="-34"/>
              </a:rPr>
              <a:t>	</a:t>
            </a:r>
            <a:r>
              <a:rPr lang="en-US"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err="1">
                <a:solidFill>
                  <a:srgbClr val="2C3249"/>
                </a:solidFill>
                <a:latin typeface="Kanit Light" panose="020B0604020202020204" charset="-34"/>
                <a:ea typeface="Martel Sans" pitchFamily="34" charset="-122"/>
                <a:cs typeface="Kanit Light" panose="020B0604020202020204" charset="-34"/>
              </a:rPr>
              <a:t>Hastane</a:t>
            </a:r>
            <a:r>
              <a:rPr lang="en-US"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err="1">
                <a:solidFill>
                  <a:srgbClr val="2C3249"/>
                </a:solidFill>
                <a:latin typeface="Kanit Light" panose="020B0604020202020204" charset="-34"/>
                <a:ea typeface="Martel Sans" pitchFamily="34" charset="-122"/>
                <a:cs typeface="Kanit Light" panose="020B0604020202020204" charset="-34"/>
              </a:rPr>
              <a:t>verilerinden</a:t>
            </a:r>
            <a:r>
              <a:rPr lang="en-US" sz="1400" i="1" dirty="0">
                <a:solidFill>
                  <a:srgbClr val="2C3249"/>
                </a:solidFill>
                <a:latin typeface="Kanit Light" panose="020B0604020202020204" charset="-34"/>
                <a:ea typeface="Martel Sans" pitchFamily="34" charset="-122"/>
                <a:cs typeface="Kanit Light" panose="020B0604020202020204" charset="-34"/>
              </a:rPr>
              <a:t> teşhis </a:t>
            </a:r>
            <a:r>
              <a:rPr lang="en-US" sz="1400" i="1" dirty="0" err="1">
                <a:solidFill>
                  <a:srgbClr val="2C3249"/>
                </a:solidFill>
                <a:latin typeface="Kanit Light" panose="020B0604020202020204" charset="-34"/>
                <a:ea typeface="Martel Sans" pitchFamily="34" charset="-122"/>
                <a:cs typeface="Kanit Light" panose="020B0604020202020204" charset="-34"/>
              </a:rPr>
              <a:t>tahmini</a:t>
            </a:r>
            <a:r>
              <a:rPr lang="en-US"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err="1">
                <a:solidFill>
                  <a:srgbClr val="2C3249"/>
                </a:solidFill>
                <a:latin typeface="Kanit Light" panose="020B0604020202020204" charset="-34"/>
                <a:ea typeface="Martel Sans" pitchFamily="34" charset="-122"/>
                <a:cs typeface="Kanit Light" panose="020B0604020202020204" charset="-34"/>
              </a:rPr>
              <a:t>yapma</a:t>
            </a:r>
            <a:endParaRPr lang="en-US" sz="1400" i="1" dirty="0">
              <a:latin typeface="Kanit Light" panose="020B0604020202020204" charset="-34"/>
            </a:endParaRPr>
          </a:p>
        </p:txBody>
      </p:sp>
      <p:sp>
        <p:nvSpPr>
          <p:cNvPr id="14" name="Text 11"/>
          <p:cNvSpPr/>
          <p:nvPr/>
        </p:nvSpPr>
        <p:spPr>
          <a:xfrm>
            <a:off x="744498" y="7061595"/>
            <a:ext cx="6317575" cy="523875"/>
          </a:xfrm>
          <a:prstGeom prst="rect">
            <a:avLst/>
          </a:prstGeom>
          <a:noFill/>
          <a:ln/>
        </p:spPr>
        <p:txBody>
          <a:bodyPr wrap="square" lIns="0" tIns="0" rIns="0" bIns="0" rtlCol="0" anchor="t"/>
          <a:lstStyle/>
          <a:p>
            <a:pPr marL="342900" indent="-342900">
              <a:lnSpc>
                <a:spcPts val="2050"/>
              </a:lnSpc>
              <a:buSzPct val="100000"/>
              <a:buChar char="•"/>
            </a:pPr>
            <a:r>
              <a:rPr lang="en-US" sz="1400" dirty="0" err="1">
                <a:solidFill>
                  <a:srgbClr val="2C3249"/>
                </a:solidFill>
                <a:latin typeface="Kanit Light" panose="020B0604020202020204" charset="-34"/>
                <a:ea typeface="Martel Sans" pitchFamily="34" charset="-122"/>
                <a:cs typeface="Kanit Light" panose="020B0604020202020204" charset="-34"/>
              </a:rPr>
              <a:t>Klinik</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Araştırmalar</a:t>
            </a:r>
            <a:r>
              <a:rPr lang="en-US" sz="1400" dirty="0">
                <a:solidFill>
                  <a:srgbClr val="2C3249"/>
                </a:solidFill>
                <a:latin typeface="Kanit Light" panose="020B0604020202020204" charset="-34"/>
                <a:ea typeface="Martel Sans" pitchFamily="34" charset="-122"/>
                <a:cs typeface="Kanit Light" panose="020B0604020202020204" charset="-34"/>
              </a:rPr>
              <a:t> Veri </a:t>
            </a:r>
            <a:r>
              <a:rPr lang="en-US" sz="1400" dirty="0" err="1">
                <a:solidFill>
                  <a:srgbClr val="2C3249"/>
                </a:solidFill>
                <a:latin typeface="Kanit Light" panose="020B0604020202020204" charset="-34"/>
                <a:ea typeface="Martel Sans" pitchFamily="34" charset="-122"/>
                <a:cs typeface="Kanit Light" panose="020B0604020202020204" charset="-34"/>
              </a:rPr>
              <a:t>Bilimcisi</a:t>
            </a:r>
            <a:r>
              <a:rPr lang="en-US" sz="1400" dirty="0">
                <a:solidFill>
                  <a:srgbClr val="2C3249"/>
                </a:solidFill>
                <a:latin typeface="Kanit Light" panose="020B0604020202020204" charset="-34"/>
                <a:ea typeface="Martel Sans" pitchFamily="34" charset="-122"/>
                <a:cs typeface="Kanit Light" panose="020B0604020202020204" charset="-34"/>
              </a:rPr>
              <a:t> </a:t>
            </a:r>
            <a:endParaRPr lang="tr-TR" sz="1400" dirty="0">
              <a:solidFill>
                <a:srgbClr val="2C3249"/>
              </a:solidFill>
              <a:latin typeface="Kanit Light" panose="020B0604020202020204" charset="-34"/>
              <a:ea typeface="Martel Sans" pitchFamily="34" charset="-122"/>
              <a:cs typeface="Kanit Light" panose="020B0604020202020204" charset="-34"/>
            </a:endParaRPr>
          </a:p>
          <a:p>
            <a:pPr>
              <a:lnSpc>
                <a:spcPts val="2050"/>
              </a:lnSpc>
              <a:buSzPct val="100000"/>
            </a:pPr>
            <a:r>
              <a:rPr lang="tr-TR" sz="1400" dirty="0">
                <a:solidFill>
                  <a:srgbClr val="2C3249"/>
                </a:solidFill>
                <a:latin typeface="Kanit Light" panose="020B0604020202020204" charset="-34"/>
                <a:ea typeface="Martel Sans" pitchFamily="34" charset="-122"/>
                <a:cs typeface="Kanit Light" panose="020B0604020202020204" charset="-34"/>
              </a:rPr>
              <a:t>	</a:t>
            </a:r>
            <a:r>
              <a:rPr lang="en-US" sz="1400" i="1" dirty="0">
                <a:solidFill>
                  <a:srgbClr val="2C3249"/>
                </a:solidFill>
                <a:latin typeface="Kanit Light" panose="020B0604020202020204" charset="-34"/>
                <a:ea typeface="Martel Sans" pitchFamily="34" charset="-122"/>
                <a:cs typeface="Kanit Light" panose="020B0604020202020204" charset="-34"/>
              </a:rPr>
              <a:t>→ Yeni </a:t>
            </a:r>
            <a:r>
              <a:rPr lang="en-US" sz="1400" i="1" dirty="0" err="1">
                <a:solidFill>
                  <a:srgbClr val="2C3249"/>
                </a:solidFill>
                <a:latin typeface="Kanit Light" panose="020B0604020202020204" charset="-34"/>
                <a:ea typeface="Martel Sans" pitchFamily="34" charset="-122"/>
                <a:cs typeface="Kanit Light" panose="020B0604020202020204" charset="-34"/>
              </a:rPr>
              <a:t>ilaç</a:t>
            </a:r>
            <a:r>
              <a:rPr lang="en-US" sz="1400" i="1" dirty="0">
                <a:solidFill>
                  <a:srgbClr val="2C3249"/>
                </a:solidFill>
                <a:latin typeface="Kanit Light" panose="020B0604020202020204" charset="-34"/>
                <a:ea typeface="Martel Sans" pitchFamily="34" charset="-122"/>
                <a:cs typeface="Kanit Light" panose="020B0604020202020204" charset="-34"/>
              </a:rPr>
              <a:t> ve </a:t>
            </a:r>
            <a:r>
              <a:rPr lang="en-US" sz="1400" i="1" dirty="0" err="1">
                <a:solidFill>
                  <a:srgbClr val="2C3249"/>
                </a:solidFill>
                <a:latin typeface="Kanit Light" panose="020B0604020202020204" charset="-34"/>
                <a:ea typeface="Martel Sans" pitchFamily="34" charset="-122"/>
                <a:cs typeface="Kanit Light" panose="020B0604020202020204" charset="-34"/>
              </a:rPr>
              <a:t>tedavi</a:t>
            </a:r>
            <a:r>
              <a:rPr lang="en-US" sz="1400" i="1" dirty="0">
                <a:solidFill>
                  <a:srgbClr val="2C3249"/>
                </a:solidFill>
                <a:latin typeface="Kanit Light" panose="020B0604020202020204" charset="-34"/>
                <a:ea typeface="Martel Sans" pitchFamily="34" charset="-122"/>
                <a:cs typeface="Kanit Light" panose="020B0604020202020204" charset="-34"/>
              </a:rPr>
              <a:t> yöntemleri için veri analizi</a:t>
            </a:r>
            <a:endParaRPr lang="en-US" sz="1400" i="1" dirty="0">
              <a:latin typeface="Kanit Light" panose="020B0604020202020204" charset="-34"/>
            </a:endParaRPr>
          </a:p>
        </p:txBody>
      </p:sp>
      <p:sp>
        <p:nvSpPr>
          <p:cNvPr id="15" name="Shape 12"/>
          <p:cNvSpPr/>
          <p:nvPr/>
        </p:nvSpPr>
        <p:spPr>
          <a:xfrm>
            <a:off x="7397115" y="5848707"/>
            <a:ext cx="7095499" cy="1801654"/>
          </a:xfrm>
          <a:prstGeom prst="roundRect">
            <a:avLst>
              <a:gd name="adj" fmla="val 3818"/>
            </a:avLst>
          </a:prstGeom>
          <a:solidFill>
            <a:srgbClr val="DFECE9"/>
          </a:solidFill>
          <a:ln w="7620">
            <a:solidFill>
              <a:srgbClr val="C5D2CF"/>
            </a:solidFill>
            <a:prstDash val="solid"/>
          </a:ln>
        </p:spPr>
        <p:txBody>
          <a:bodyPr/>
          <a:lstStyle/>
          <a:p>
            <a:endParaRPr lang="tr-TR" sz="2000">
              <a:latin typeface="Kanit Light" panose="020B0604020202020204" charset="-34"/>
            </a:endParaRPr>
          </a:p>
        </p:txBody>
      </p:sp>
      <p:sp>
        <p:nvSpPr>
          <p:cNvPr id="16" name="Text 13"/>
          <p:cNvSpPr/>
          <p:nvPr/>
        </p:nvSpPr>
        <p:spPr>
          <a:xfrm>
            <a:off x="7568446" y="6020038"/>
            <a:ext cx="2047042" cy="255746"/>
          </a:xfrm>
          <a:prstGeom prst="rect">
            <a:avLst/>
          </a:prstGeom>
          <a:noFill/>
          <a:ln/>
        </p:spPr>
        <p:txBody>
          <a:bodyPr wrap="none" lIns="0" tIns="0" rIns="0" bIns="0" rtlCol="0" anchor="t"/>
          <a:lstStyle/>
          <a:p>
            <a:pPr marL="0" indent="0">
              <a:lnSpc>
                <a:spcPts val="2000"/>
              </a:lnSpc>
              <a:buNone/>
            </a:pPr>
            <a:r>
              <a:rPr lang="en-US">
                <a:solidFill>
                  <a:srgbClr val="2C3249"/>
                </a:solidFill>
                <a:latin typeface="Kanit Light" pitchFamily="34" charset="0"/>
                <a:ea typeface="Kanit Light" pitchFamily="34" charset="-122"/>
                <a:cs typeface="Kanit Light" pitchFamily="34" charset="-120"/>
              </a:rPr>
              <a:t>Potansiyel İşverenler</a:t>
            </a:r>
            <a:endParaRPr lang="en-US">
              <a:latin typeface="Kanit Light" panose="020B0604020202020204" charset="-34"/>
            </a:endParaRPr>
          </a:p>
        </p:txBody>
      </p:sp>
      <p:sp>
        <p:nvSpPr>
          <p:cNvPr id="17" name="Text 14"/>
          <p:cNvSpPr/>
          <p:nvPr/>
        </p:nvSpPr>
        <p:spPr>
          <a:xfrm>
            <a:off x="7568446" y="6374011"/>
            <a:ext cx="6317575" cy="523875"/>
          </a:xfrm>
          <a:prstGeom prst="rect">
            <a:avLst/>
          </a:prstGeom>
          <a:noFill/>
          <a:ln/>
        </p:spPr>
        <p:txBody>
          <a:bodyPr wrap="square" lIns="0" tIns="0" rIns="0" bIns="0" rtlCol="0" anchor="t"/>
          <a:lstStyle/>
          <a:p>
            <a:pPr marL="342900" indent="-342900">
              <a:lnSpc>
                <a:spcPts val="2050"/>
              </a:lnSpc>
              <a:buSzPct val="100000"/>
              <a:buChar char="•"/>
            </a:pPr>
            <a:r>
              <a:rPr lang="en-US" sz="1400" dirty="0" err="1">
                <a:solidFill>
                  <a:srgbClr val="2C3249"/>
                </a:solidFill>
                <a:latin typeface="Kanit Light" panose="020B0604020202020204" charset="-34"/>
                <a:ea typeface="Martel Sans" pitchFamily="34" charset="-122"/>
                <a:cs typeface="Kanit Light" panose="020B0604020202020204" charset="-34"/>
              </a:rPr>
              <a:t>Acıbadem</a:t>
            </a:r>
            <a:r>
              <a:rPr lang="en-US" sz="1400" dirty="0">
                <a:solidFill>
                  <a:srgbClr val="2C3249"/>
                </a:solidFill>
                <a:latin typeface="Kanit Light" panose="020B0604020202020204" charset="-34"/>
                <a:ea typeface="Martel Sans" pitchFamily="34" charset="-122"/>
                <a:cs typeface="Kanit Light" panose="020B0604020202020204" charset="-34"/>
              </a:rPr>
              <a:t> Sağlık </a:t>
            </a:r>
            <a:r>
              <a:rPr lang="en-US" sz="1400" dirty="0" err="1">
                <a:solidFill>
                  <a:srgbClr val="2C3249"/>
                </a:solidFill>
                <a:latin typeface="Kanit Light" panose="020B0604020202020204" charset="-34"/>
                <a:ea typeface="Martel Sans" pitchFamily="34" charset="-122"/>
                <a:cs typeface="Kanit Light" panose="020B0604020202020204" charset="-34"/>
              </a:rPr>
              <a:t>Grubu</a:t>
            </a:r>
            <a:r>
              <a:rPr lang="en-US" sz="1400" dirty="0">
                <a:solidFill>
                  <a:srgbClr val="2C3249"/>
                </a:solidFill>
                <a:latin typeface="Kanit Light" panose="020B0604020202020204" charset="-34"/>
                <a:ea typeface="Martel Sans" pitchFamily="34" charset="-122"/>
                <a:cs typeface="Kanit Light" panose="020B0604020202020204" charset="-34"/>
              </a:rPr>
              <a:t>, Siemens </a:t>
            </a:r>
            <a:r>
              <a:rPr lang="en-US" sz="1400" dirty="0" err="1">
                <a:solidFill>
                  <a:srgbClr val="2C3249"/>
                </a:solidFill>
                <a:latin typeface="Kanit Light" panose="020B0604020202020204" charset="-34"/>
                <a:ea typeface="Martel Sans" pitchFamily="34" charset="-122"/>
                <a:cs typeface="Kanit Light" panose="020B0604020202020204" charset="-34"/>
              </a:rPr>
              <a:t>Healthineers</a:t>
            </a:r>
            <a:r>
              <a:rPr lang="en-US" sz="1400" dirty="0">
                <a:solidFill>
                  <a:srgbClr val="2C3249"/>
                </a:solidFill>
                <a:latin typeface="Kanit Light" panose="020B0604020202020204" charset="-34"/>
                <a:ea typeface="Martel Sans" pitchFamily="34" charset="-122"/>
                <a:cs typeface="Kanit Light" panose="020B0604020202020204" charset="-34"/>
              </a:rPr>
              <a:t> Türkiye, </a:t>
            </a:r>
            <a:r>
              <a:rPr lang="en-US" sz="1400" dirty="0" err="1">
                <a:solidFill>
                  <a:srgbClr val="2C3249"/>
                </a:solidFill>
                <a:latin typeface="Kanit Light" panose="020B0604020202020204" charset="-34"/>
                <a:ea typeface="Martel Sans" pitchFamily="34" charset="-122"/>
                <a:cs typeface="Kanit Light" panose="020B0604020202020204" charset="-34"/>
              </a:rPr>
              <a:t>Medicana</a:t>
            </a:r>
            <a:r>
              <a:rPr lang="en-US" sz="1400" dirty="0">
                <a:solidFill>
                  <a:srgbClr val="2C3249"/>
                </a:solidFill>
                <a:latin typeface="Kanit Light" panose="020B0604020202020204" charset="-34"/>
                <a:ea typeface="Martel Sans" pitchFamily="34" charset="-122"/>
                <a:cs typeface="Kanit Light" panose="020B0604020202020204" charset="-34"/>
              </a:rPr>
              <a:t> </a:t>
            </a:r>
            <a:endParaRPr lang="tr-TR" sz="1400" dirty="0">
              <a:solidFill>
                <a:srgbClr val="2C3249"/>
              </a:solidFill>
              <a:latin typeface="Kanit Light" panose="020B0604020202020204" charset="-34"/>
              <a:ea typeface="Martel Sans" pitchFamily="34" charset="-122"/>
              <a:cs typeface="Kanit Light" panose="020B0604020202020204" charset="-34"/>
            </a:endParaRPr>
          </a:p>
          <a:p>
            <a:pPr>
              <a:lnSpc>
                <a:spcPts val="2050"/>
              </a:lnSpc>
              <a:buSzPct val="100000"/>
            </a:pPr>
            <a:r>
              <a:rPr lang="tr-TR" sz="1400" dirty="0">
                <a:solidFill>
                  <a:srgbClr val="2C3249"/>
                </a:solidFill>
                <a:latin typeface="Kanit Light" panose="020B0604020202020204" charset="-34"/>
                <a:ea typeface="Martel Sans" pitchFamily="34" charset="-122"/>
                <a:cs typeface="Kanit Light" panose="020B0604020202020204" charset="-34"/>
              </a:rPr>
              <a:t>	</a:t>
            </a:r>
            <a:r>
              <a:rPr lang="en-US" sz="1400" i="1" dirty="0">
                <a:solidFill>
                  <a:srgbClr val="2C3249"/>
                </a:solidFill>
                <a:latin typeface="Kanit Light" panose="020B0604020202020204" charset="-34"/>
                <a:ea typeface="Martel Sans" pitchFamily="34" charset="-122"/>
                <a:cs typeface="Kanit Light" panose="020B0604020202020204" charset="-34"/>
              </a:rPr>
              <a:t>→ </a:t>
            </a:r>
            <a:r>
              <a:rPr lang="en-US" sz="1400" i="1" dirty="0" err="1">
                <a:solidFill>
                  <a:srgbClr val="2C3249"/>
                </a:solidFill>
                <a:latin typeface="Kanit Light" panose="020B0604020202020204" charset="-34"/>
                <a:ea typeface="Martel Sans" pitchFamily="34" charset="-122"/>
                <a:cs typeface="Kanit Light" panose="020B0604020202020204" charset="-34"/>
              </a:rPr>
              <a:t>Hastane</a:t>
            </a:r>
            <a:r>
              <a:rPr lang="en-US" sz="1400" i="1" dirty="0">
                <a:solidFill>
                  <a:srgbClr val="2C3249"/>
                </a:solidFill>
                <a:latin typeface="Kanit Light" panose="020B0604020202020204" charset="-34"/>
                <a:ea typeface="Martel Sans" pitchFamily="34" charset="-122"/>
                <a:cs typeface="Kanit Light" panose="020B0604020202020204" charset="-34"/>
              </a:rPr>
              <a:t> veri </a:t>
            </a:r>
            <a:r>
              <a:rPr lang="en-US" sz="1400" i="1" dirty="0" err="1">
                <a:solidFill>
                  <a:srgbClr val="2C3249"/>
                </a:solidFill>
                <a:latin typeface="Kanit Light" panose="020B0604020202020204" charset="-34"/>
                <a:ea typeface="Martel Sans" pitchFamily="34" charset="-122"/>
                <a:cs typeface="Kanit Light" panose="020B0604020202020204" charset="-34"/>
              </a:rPr>
              <a:t>analitiği</a:t>
            </a:r>
            <a:r>
              <a:rPr lang="en-US" sz="1400" i="1" dirty="0">
                <a:solidFill>
                  <a:srgbClr val="2C3249"/>
                </a:solidFill>
                <a:latin typeface="Kanit Light" panose="020B0604020202020204" charset="-34"/>
                <a:ea typeface="Martel Sans" pitchFamily="34" charset="-122"/>
                <a:cs typeface="Kanit Light" panose="020B0604020202020204" charset="-34"/>
              </a:rPr>
              <a:t> ve hasta tahminleri</a:t>
            </a:r>
            <a:endParaRPr lang="en-US" sz="1400" i="1" dirty="0">
              <a:latin typeface="Kanit Light" panose="020B0604020202020204" charset="-34"/>
            </a:endParaRPr>
          </a:p>
        </p:txBody>
      </p:sp>
      <p:sp>
        <p:nvSpPr>
          <p:cNvPr id="18" name="Text 15"/>
          <p:cNvSpPr/>
          <p:nvPr/>
        </p:nvSpPr>
        <p:spPr>
          <a:xfrm>
            <a:off x="7568445" y="7061596"/>
            <a:ext cx="6317575" cy="523875"/>
          </a:xfrm>
          <a:prstGeom prst="rect">
            <a:avLst/>
          </a:prstGeom>
          <a:noFill/>
          <a:ln/>
        </p:spPr>
        <p:txBody>
          <a:bodyPr wrap="square" lIns="0" tIns="0" rIns="0" bIns="0" rtlCol="0" anchor="t"/>
          <a:lstStyle/>
          <a:p>
            <a:pPr marL="342900" indent="-342900">
              <a:lnSpc>
                <a:spcPts val="2050"/>
              </a:lnSpc>
              <a:buSzPct val="100000"/>
              <a:buChar char="•"/>
            </a:pPr>
            <a:r>
              <a:rPr lang="en-US" sz="1400" dirty="0">
                <a:solidFill>
                  <a:srgbClr val="2C3249"/>
                </a:solidFill>
                <a:latin typeface="Kanit Light" panose="020B0604020202020204" charset="-34"/>
                <a:ea typeface="Martel Sans" pitchFamily="34" charset="-122"/>
                <a:cs typeface="Kanit Light" panose="020B0604020202020204" charset="-34"/>
              </a:rPr>
              <a:t>Siemens </a:t>
            </a:r>
            <a:r>
              <a:rPr lang="en-US" sz="1400" dirty="0" err="1">
                <a:solidFill>
                  <a:srgbClr val="2C3249"/>
                </a:solidFill>
                <a:latin typeface="Kanit Light" panose="020B0604020202020204" charset="-34"/>
                <a:ea typeface="Martel Sans" pitchFamily="34" charset="-122"/>
                <a:cs typeface="Kanit Light" panose="020B0604020202020204" charset="-34"/>
              </a:rPr>
              <a:t>Healthineers</a:t>
            </a:r>
            <a:r>
              <a:rPr lang="en-US" sz="1400" dirty="0">
                <a:solidFill>
                  <a:srgbClr val="2C3249"/>
                </a:solidFill>
                <a:latin typeface="Kanit Light" panose="020B0604020202020204" charset="-34"/>
                <a:ea typeface="Martel Sans" pitchFamily="34" charset="-122"/>
                <a:cs typeface="Kanit Light" panose="020B0604020202020204" charset="-34"/>
              </a:rPr>
              <a:t>, Johnson &amp; Johnson, Roche </a:t>
            </a:r>
            <a:endParaRPr lang="tr-TR" sz="1400" dirty="0">
              <a:solidFill>
                <a:srgbClr val="2C3249"/>
              </a:solidFill>
              <a:latin typeface="Kanit Light" panose="020B0604020202020204" charset="-34"/>
              <a:ea typeface="Martel Sans" pitchFamily="34" charset="-122"/>
              <a:cs typeface="Kanit Light" panose="020B0604020202020204" charset="-34"/>
            </a:endParaRPr>
          </a:p>
          <a:p>
            <a:pPr>
              <a:lnSpc>
                <a:spcPts val="2050"/>
              </a:lnSpc>
              <a:buSzPct val="100000"/>
            </a:pPr>
            <a:r>
              <a:rPr lang="tr-TR" sz="1400" dirty="0">
                <a:solidFill>
                  <a:srgbClr val="2C3249"/>
                </a:solidFill>
                <a:latin typeface="Kanit Light" panose="020B0604020202020204" charset="-34"/>
                <a:ea typeface="Martel Sans" pitchFamily="34" charset="-122"/>
                <a:cs typeface="Kanit Light" panose="020B0604020202020204" charset="-34"/>
              </a:rPr>
              <a:t>	</a:t>
            </a:r>
            <a:r>
              <a:rPr lang="en-US" sz="1400" i="1" dirty="0">
                <a:solidFill>
                  <a:srgbClr val="2C3249"/>
                </a:solidFill>
                <a:latin typeface="Kanit Light" panose="020B0604020202020204" charset="-34"/>
                <a:ea typeface="Martel Sans" pitchFamily="34" charset="-122"/>
                <a:cs typeface="Kanit Light" panose="020B0604020202020204" charset="-34"/>
              </a:rPr>
              <a:t>→ Sağlık </a:t>
            </a:r>
            <a:r>
              <a:rPr lang="en-US" sz="1400" i="1" dirty="0" err="1">
                <a:solidFill>
                  <a:srgbClr val="2C3249"/>
                </a:solidFill>
                <a:latin typeface="Kanit Light" panose="020B0604020202020204" charset="-34"/>
                <a:ea typeface="Martel Sans" pitchFamily="34" charset="-122"/>
                <a:cs typeface="Kanit Light" panose="020B0604020202020204" charset="-34"/>
              </a:rPr>
              <a:t>verisi</a:t>
            </a:r>
            <a:r>
              <a:rPr lang="en-US" sz="1400" i="1" dirty="0">
                <a:solidFill>
                  <a:srgbClr val="2C3249"/>
                </a:solidFill>
                <a:latin typeface="Kanit Light" panose="020B0604020202020204" charset="-34"/>
                <a:ea typeface="Martel Sans" pitchFamily="34" charset="-122"/>
                <a:cs typeface="Kanit Light" panose="020B0604020202020204" charset="-34"/>
              </a:rPr>
              <a:t> analizi ve </a:t>
            </a:r>
            <a:r>
              <a:rPr lang="en-US" sz="1400" i="1" dirty="0" err="1">
                <a:solidFill>
                  <a:srgbClr val="2C3249"/>
                </a:solidFill>
                <a:latin typeface="Kanit Light" panose="020B0604020202020204" charset="-34"/>
                <a:ea typeface="Martel Sans" pitchFamily="34" charset="-122"/>
                <a:cs typeface="Kanit Light" panose="020B0604020202020204" charset="-34"/>
              </a:rPr>
              <a:t>tıbbi</a:t>
            </a:r>
            <a:r>
              <a:rPr lang="en-US" sz="1400" i="1" dirty="0">
                <a:solidFill>
                  <a:srgbClr val="2C3249"/>
                </a:solidFill>
                <a:latin typeface="Kanit Light" panose="020B0604020202020204" charset="-34"/>
                <a:ea typeface="Martel Sans" pitchFamily="34" charset="-122"/>
                <a:cs typeface="Kanit Light" panose="020B0604020202020204" charset="-34"/>
              </a:rPr>
              <a:t> teşhis </a:t>
            </a:r>
            <a:r>
              <a:rPr lang="en-US" sz="1400" i="1" dirty="0" err="1">
                <a:solidFill>
                  <a:srgbClr val="2C3249"/>
                </a:solidFill>
                <a:latin typeface="Kanit Light" panose="020B0604020202020204" charset="-34"/>
                <a:ea typeface="Martel Sans" pitchFamily="34" charset="-122"/>
                <a:cs typeface="Kanit Light" panose="020B0604020202020204" charset="-34"/>
              </a:rPr>
              <a:t>sistemleri</a:t>
            </a:r>
            <a:endParaRPr lang="en-US" sz="1400" i="1" dirty="0">
              <a:latin typeface="Kanit Light" panose="020B0604020202020204" charset="-34"/>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3EFDE-7E00-7977-9482-564E7666482C}"/>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EAE10526-449F-43C1-EF2A-C50DA7503052}"/>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51579607-1DBD-3C2A-DB98-C0CB33580346}"/>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A660C7AD-BF82-9D74-2C62-582853E1A700}"/>
              </a:ext>
            </a:extLst>
          </p:cNvPr>
          <p:cNvSpPr txBox="1"/>
          <p:nvPr/>
        </p:nvSpPr>
        <p:spPr>
          <a:xfrm>
            <a:off x="490117" y="923449"/>
            <a:ext cx="12581114" cy="400110"/>
          </a:xfrm>
          <a:prstGeom prst="rect">
            <a:avLst/>
          </a:prstGeom>
          <a:noFill/>
        </p:spPr>
        <p:txBody>
          <a:bodyPr wrap="square">
            <a:spAutoFit/>
          </a:bodyPr>
          <a:lstStyle/>
          <a:p>
            <a:pPr algn="l">
              <a:buNone/>
            </a:pPr>
            <a:r>
              <a:rPr lang="tr-TR" sz="2000" b="0" i="0">
                <a:solidFill>
                  <a:srgbClr val="1F1F1F"/>
                </a:solidFill>
                <a:effectLst/>
                <a:latin typeface="Kanit Light" panose="020B0604020202020204" charset="-34"/>
              </a:rPr>
              <a:t>8️⃣ En İyi Küme Sayısının Belirlenmesi</a:t>
            </a:r>
          </a:p>
        </p:txBody>
      </p:sp>
      <p:sp>
        <p:nvSpPr>
          <p:cNvPr id="10" name="Metin kutusu 9">
            <a:extLst>
              <a:ext uri="{FF2B5EF4-FFF2-40B4-BE49-F238E27FC236}">
                <a16:creationId xmlns:a16="http://schemas.microsoft.com/office/drawing/2014/main" id="{48A13E50-BDF0-E9FB-B65C-359021E62906}"/>
              </a:ext>
            </a:extLst>
          </p:cNvPr>
          <p:cNvSpPr txBox="1"/>
          <p:nvPr/>
        </p:nvSpPr>
        <p:spPr>
          <a:xfrm>
            <a:off x="773723" y="1393897"/>
            <a:ext cx="12297508" cy="369332"/>
          </a:xfrm>
          <a:prstGeom prst="rect">
            <a:avLst/>
          </a:prstGeom>
          <a:noFill/>
        </p:spPr>
        <p:txBody>
          <a:bodyPr wrap="square">
            <a:spAutoFit/>
          </a:bodyPr>
          <a:lstStyle/>
          <a:p>
            <a:pPr algn="l">
              <a:buNone/>
            </a:pPr>
            <a:r>
              <a:rPr lang="tr-TR" b="0" i="0">
                <a:solidFill>
                  <a:srgbClr val="1F1F1F"/>
                </a:solidFill>
                <a:effectLst/>
                <a:latin typeface="Kanit Light" panose="020B0604020202020204" charset="-34"/>
              </a:rPr>
              <a:t>8️⃣.1️⃣ Elbow (Dirsek) Yöntemi</a:t>
            </a:r>
          </a:p>
        </p:txBody>
      </p:sp>
      <p:pic>
        <p:nvPicPr>
          <p:cNvPr id="9" name="Resim 8">
            <a:extLst>
              <a:ext uri="{FF2B5EF4-FFF2-40B4-BE49-F238E27FC236}">
                <a16:creationId xmlns:a16="http://schemas.microsoft.com/office/drawing/2014/main" id="{7AFD5B7C-40B3-4364-0664-DCF99F863004}"/>
              </a:ext>
            </a:extLst>
          </p:cNvPr>
          <p:cNvPicPr>
            <a:picLocks noChangeAspect="1"/>
          </p:cNvPicPr>
          <p:nvPr/>
        </p:nvPicPr>
        <p:blipFill>
          <a:blip r:embed="rId4"/>
          <a:stretch>
            <a:fillRect/>
          </a:stretch>
        </p:blipFill>
        <p:spPr>
          <a:xfrm>
            <a:off x="940410" y="1763229"/>
            <a:ext cx="6981825" cy="6410325"/>
          </a:xfrm>
          <a:prstGeom prst="rect">
            <a:avLst/>
          </a:prstGeom>
        </p:spPr>
      </p:pic>
    </p:spTree>
    <p:extLst>
      <p:ext uri="{BB962C8B-B14F-4D97-AF65-F5344CB8AC3E}">
        <p14:creationId xmlns:p14="http://schemas.microsoft.com/office/powerpoint/2010/main" val="31126166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C186A-DFDB-101A-1265-70998BC15CD5}"/>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D6266B3C-06F7-DCC3-B5EE-5E4875E9F343}"/>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72141A7B-76E0-B5FF-8374-EB11BBC2C54B}"/>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4B56B0A2-02CF-D9E5-6597-41EC81BE88BA}"/>
              </a:ext>
            </a:extLst>
          </p:cNvPr>
          <p:cNvSpPr txBox="1"/>
          <p:nvPr/>
        </p:nvSpPr>
        <p:spPr>
          <a:xfrm>
            <a:off x="490117" y="923449"/>
            <a:ext cx="12581114" cy="400110"/>
          </a:xfrm>
          <a:prstGeom prst="rect">
            <a:avLst/>
          </a:prstGeom>
          <a:noFill/>
        </p:spPr>
        <p:txBody>
          <a:bodyPr wrap="square">
            <a:spAutoFit/>
          </a:bodyPr>
          <a:lstStyle/>
          <a:p>
            <a:pPr algn="l">
              <a:buNone/>
            </a:pPr>
            <a:r>
              <a:rPr lang="tr-TR" sz="2000" b="0" i="0">
                <a:solidFill>
                  <a:srgbClr val="1F1F1F"/>
                </a:solidFill>
                <a:effectLst/>
                <a:latin typeface="Kanit Light" panose="020B0604020202020204" charset="-34"/>
              </a:rPr>
              <a:t>8️⃣ En İyi Küme Sayısının Belirlenmesi</a:t>
            </a:r>
          </a:p>
        </p:txBody>
      </p:sp>
      <p:sp>
        <p:nvSpPr>
          <p:cNvPr id="10" name="Metin kutusu 9">
            <a:extLst>
              <a:ext uri="{FF2B5EF4-FFF2-40B4-BE49-F238E27FC236}">
                <a16:creationId xmlns:a16="http://schemas.microsoft.com/office/drawing/2014/main" id="{08FBE481-FEF0-DBD1-1B15-5834602AC1A5}"/>
              </a:ext>
            </a:extLst>
          </p:cNvPr>
          <p:cNvSpPr txBox="1"/>
          <p:nvPr/>
        </p:nvSpPr>
        <p:spPr>
          <a:xfrm>
            <a:off x="773723" y="1393897"/>
            <a:ext cx="12297508" cy="369332"/>
          </a:xfrm>
          <a:prstGeom prst="rect">
            <a:avLst/>
          </a:prstGeom>
          <a:noFill/>
        </p:spPr>
        <p:txBody>
          <a:bodyPr wrap="square">
            <a:spAutoFit/>
          </a:bodyPr>
          <a:lstStyle/>
          <a:p>
            <a:pPr algn="l">
              <a:buNone/>
            </a:pPr>
            <a:r>
              <a:rPr lang="tr-TR" b="0" i="0">
                <a:solidFill>
                  <a:srgbClr val="1F1F1F"/>
                </a:solidFill>
                <a:effectLst/>
                <a:latin typeface="Kanit Light" panose="020B0604020202020204" charset="-34"/>
              </a:rPr>
              <a:t>8️⃣.1️⃣ Elbow (Dirsek) Yöntemi</a:t>
            </a:r>
          </a:p>
        </p:txBody>
      </p:sp>
      <p:pic>
        <p:nvPicPr>
          <p:cNvPr id="3" name="Resim 2">
            <a:extLst>
              <a:ext uri="{FF2B5EF4-FFF2-40B4-BE49-F238E27FC236}">
                <a16:creationId xmlns:a16="http://schemas.microsoft.com/office/drawing/2014/main" id="{1F2B8304-A504-E418-21C4-E31D7595407E}"/>
              </a:ext>
            </a:extLst>
          </p:cNvPr>
          <p:cNvPicPr>
            <a:picLocks noChangeAspect="1"/>
          </p:cNvPicPr>
          <p:nvPr/>
        </p:nvPicPr>
        <p:blipFill>
          <a:blip r:embed="rId4"/>
          <a:stretch>
            <a:fillRect/>
          </a:stretch>
        </p:blipFill>
        <p:spPr>
          <a:xfrm>
            <a:off x="906903" y="1763229"/>
            <a:ext cx="6716027" cy="4349253"/>
          </a:xfrm>
          <a:prstGeom prst="rect">
            <a:avLst/>
          </a:prstGeom>
        </p:spPr>
      </p:pic>
      <p:sp>
        <p:nvSpPr>
          <p:cNvPr id="8" name="Metin kutusu 7">
            <a:extLst>
              <a:ext uri="{FF2B5EF4-FFF2-40B4-BE49-F238E27FC236}">
                <a16:creationId xmlns:a16="http://schemas.microsoft.com/office/drawing/2014/main" id="{F9EF7E4B-B869-BDE6-9652-53D8BB1C3072}"/>
              </a:ext>
            </a:extLst>
          </p:cNvPr>
          <p:cNvSpPr txBox="1"/>
          <p:nvPr/>
        </p:nvSpPr>
        <p:spPr>
          <a:xfrm>
            <a:off x="773723" y="6360623"/>
            <a:ext cx="11805139" cy="1477328"/>
          </a:xfrm>
          <a:prstGeom prst="rect">
            <a:avLst/>
          </a:prstGeom>
          <a:noFill/>
        </p:spPr>
        <p:txBody>
          <a:bodyPr wrap="square">
            <a:spAutoFit/>
          </a:bodyPr>
          <a:lstStyle/>
          <a:p>
            <a:pPr algn="l">
              <a:buNone/>
            </a:pPr>
            <a:r>
              <a:rPr lang="tr-TR" b="0" i="0">
                <a:solidFill>
                  <a:srgbClr val="1F1F1F"/>
                </a:solidFill>
                <a:effectLst/>
                <a:latin typeface="Kanit Light" panose="020B0604020202020204" charset="-34"/>
              </a:rPr>
              <a:t>Grafik Analiz</a:t>
            </a:r>
          </a:p>
          <a:p>
            <a:pPr marL="742950" lvl="1" indent="-285750">
              <a:buFont typeface="Wingdings" panose="05000000000000000000" pitchFamily="2" charset="2"/>
              <a:buChar char="Ø"/>
            </a:pPr>
            <a:r>
              <a:rPr lang="tr-TR" b="0" i="0">
                <a:solidFill>
                  <a:srgbClr val="1F1F1F"/>
                </a:solidFill>
                <a:effectLst/>
                <a:latin typeface="Kanit Light" panose="020B0604020202020204" charset="-34"/>
              </a:rPr>
              <a:t>Elbow grafiğinde, k = 5 noktasında WSS değerinin azalımı yavaşlamaktadır.</a:t>
            </a:r>
          </a:p>
          <a:p>
            <a:pPr marL="742950" lvl="1" indent="-285750">
              <a:buFont typeface="Wingdings" panose="05000000000000000000" pitchFamily="2" charset="2"/>
              <a:buChar char="Ø"/>
            </a:pPr>
            <a:r>
              <a:rPr lang="tr-TR" b="0" i="0">
                <a:solidFill>
                  <a:srgbClr val="1F1F1F"/>
                </a:solidFill>
                <a:effectLst/>
                <a:latin typeface="Kanit Light" panose="020B0604020202020204" charset="-34"/>
              </a:rPr>
              <a:t>Bu noktada "dirsek" şeklinde bir kırılma olduğu görülür.</a:t>
            </a:r>
          </a:p>
          <a:p>
            <a:pPr marL="742950" lvl="1" indent="-285750">
              <a:buFont typeface="Wingdings" panose="05000000000000000000" pitchFamily="2" charset="2"/>
              <a:buChar char="Ø"/>
            </a:pPr>
            <a:endParaRPr lang="tr-TR" b="0" i="0">
              <a:solidFill>
                <a:srgbClr val="1F1F1F"/>
              </a:solidFill>
              <a:effectLst/>
              <a:latin typeface="Kanit Light" panose="020B0604020202020204" charset="-34"/>
            </a:endParaRPr>
          </a:p>
          <a:p>
            <a:pPr algn="l"/>
            <a:r>
              <a:rPr lang="tr-TR" b="0" i="0">
                <a:solidFill>
                  <a:srgbClr val="1F1F1F"/>
                </a:solidFill>
                <a:effectLst/>
                <a:latin typeface="Kanit Light" panose="020B0604020202020204" charset="-34"/>
              </a:rPr>
              <a:t>✅ Bu durum, 5 kümenin segmentasyon için en uygun seçim olduğunu gösterir.</a:t>
            </a:r>
          </a:p>
        </p:txBody>
      </p:sp>
    </p:spTree>
    <p:extLst>
      <p:ext uri="{BB962C8B-B14F-4D97-AF65-F5344CB8AC3E}">
        <p14:creationId xmlns:p14="http://schemas.microsoft.com/office/powerpoint/2010/main" val="14210081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3D271-8B4B-FCDE-5789-2CA6BCE9F41F}"/>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AADC112B-5B30-87CE-17B6-D78594554810}"/>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878EFA14-A5B5-C8BD-A734-5EF7DBEB7BFD}"/>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776A77A8-8935-59A9-2D1E-5D42199CBAA0}"/>
              </a:ext>
            </a:extLst>
          </p:cNvPr>
          <p:cNvSpPr txBox="1"/>
          <p:nvPr/>
        </p:nvSpPr>
        <p:spPr>
          <a:xfrm>
            <a:off x="490117" y="923449"/>
            <a:ext cx="12581114" cy="400110"/>
          </a:xfrm>
          <a:prstGeom prst="rect">
            <a:avLst/>
          </a:prstGeom>
          <a:noFill/>
        </p:spPr>
        <p:txBody>
          <a:bodyPr wrap="square">
            <a:spAutoFit/>
          </a:bodyPr>
          <a:lstStyle/>
          <a:p>
            <a:pPr algn="l">
              <a:buNone/>
            </a:pPr>
            <a:r>
              <a:rPr lang="tr-TR" sz="2000" b="0" i="0">
                <a:solidFill>
                  <a:srgbClr val="1F1F1F"/>
                </a:solidFill>
                <a:effectLst/>
                <a:latin typeface="Kanit Light" panose="020B0604020202020204" charset="-34"/>
              </a:rPr>
              <a:t>8️⃣ En İyi Küme Sayısının Belirlenmesi</a:t>
            </a:r>
          </a:p>
        </p:txBody>
      </p:sp>
      <p:sp>
        <p:nvSpPr>
          <p:cNvPr id="10" name="Metin kutusu 9">
            <a:extLst>
              <a:ext uri="{FF2B5EF4-FFF2-40B4-BE49-F238E27FC236}">
                <a16:creationId xmlns:a16="http://schemas.microsoft.com/office/drawing/2014/main" id="{719FE4F2-35E6-F853-2401-D962D9A2395E}"/>
              </a:ext>
            </a:extLst>
          </p:cNvPr>
          <p:cNvSpPr txBox="1"/>
          <p:nvPr/>
        </p:nvSpPr>
        <p:spPr>
          <a:xfrm>
            <a:off x="773723" y="1393897"/>
            <a:ext cx="12297508" cy="369332"/>
          </a:xfrm>
          <a:prstGeom prst="rect">
            <a:avLst/>
          </a:prstGeom>
          <a:noFill/>
        </p:spPr>
        <p:txBody>
          <a:bodyPr wrap="square">
            <a:spAutoFit/>
          </a:bodyPr>
          <a:lstStyle/>
          <a:p>
            <a:pPr algn="l">
              <a:buNone/>
            </a:pPr>
            <a:r>
              <a:rPr lang="tr-TR" b="0" i="0">
                <a:solidFill>
                  <a:srgbClr val="1F1F1F"/>
                </a:solidFill>
                <a:effectLst/>
                <a:latin typeface="Kanit Light" panose="020B0604020202020204" charset="-34"/>
              </a:rPr>
              <a:t>8️⃣.2️⃣ Silhouette Yöntem Silhouette Yöntemi</a:t>
            </a:r>
          </a:p>
        </p:txBody>
      </p:sp>
      <p:pic>
        <p:nvPicPr>
          <p:cNvPr id="12" name="Resim 11">
            <a:extLst>
              <a:ext uri="{FF2B5EF4-FFF2-40B4-BE49-F238E27FC236}">
                <a16:creationId xmlns:a16="http://schemas.microsoft.com/office/drawing/2014/main" id="{85834B1D-46EA-7125-79F4-FF67D24BD481}"/>
              </a:ext>
            </a:extLst>
          </p:cNvPr>
          <p:cNvPicPr>
            <a:picLocks noChangeAspect="1"/>
          </p:cNvPicPr>
          <p:nvPr/>
        </p:nvPicPr>
        <p:blipFill>
          <a:blip r:embed="rId4"/>
          <a:stretch>
            <a:fillRect/>
          </a:stretch>
        </p:blipFill>
        <p:spPr>
          <a:xfrm>
            <a:off x="904509" y="1863865"/>
            <a:ext cx="9048508" cy="5741744"/>
          </a:xfrm>
          <a:prstGeom prst="rect">
            <a:avLst/>
          </a:prstGeom>
        </p:spPr>
      </p:pic>
    </p:spTree>
    <p:extLst>
      <p:ext uri="{BB962C8B-B14F-4D97-AF65-F5344CB8AC3E}">
        <p14:creationId xmlns:p14="http://schemas.microsoft.com/office/powerpoint/2010/main" val="38852911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87793-0E33-E3A5-B980-C5CB92D9D777}"/>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C1F4894C-A671-9E6F-C898-E04F81917B21}"/>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25EDCFD6-4C4C-6799-E95B-D41F3583A402}"/>
              </a:ext>
            </a:extLst>
          </p:cNvPr>
          <p:cNvSpPr/>
          <p:nvPr/>
        </p:nvSpPr>
        <p:spPr>
          <a:xfrm>
            <a:off x="490117" y="383143"/>
            <a:ext cx="12581114" cy="540306"/>
          </a:xfrm>
          <a:prstGeom prst="rect">
            <a:avLst/>
          </a:prstGeom>
          <a:noFill/>
          <a:ln/>
        </p:spPr>
        <p:txBody>
          <a:bodyPr wrap="none" lIns="0" tIns="0" rIns="0" bIns="0" rtlCol="0" anchor="t"/>
          <a:lstStyle/>
          <a:p>
            <a:r>
              <a:rPr lang="tr-TR" sz="3200">
                <a:solidFill>
                  <a:srgbClr val="272D45"/>
                </a:solidFill>
                <a:latin typeface="Kanit Light" panose="020B0604020202020204" charset="-34"/>
                <a:cs typeface="Kanit Light" panose="020B0604020202020204" charset="-34"/>
              </a:rPr>
              <a:t>k-Means Kümeleme Analizi – </a:t>
            </a:r>
            <a:r>
              <a:rPr lang="tr-TR" sz="2800">
                <a:solidFill>
                  <a:srgbClr val="272D45"/>
                </a:solidFill>
                <a:latin typeface="Kanit Light" panose="020B0604020202020204" charset="-34"/>
                <a:cs typeface="Kanit Light" panose="020B0604020202020204" charset="-34"/>
              </a:rPr>
              <a:t>Müşteri Segmentasyonu </a:t>
            </a:r>
            <a:r>
              <a:rPr lang="tr-TR" sz="2400">
                <a:solidFill>
                  <a:srgbClr val="272D45"/>
                </a:solidFill>
                <a:latin typeface="Kanit Light" panose="020B0604020202020204" charset="-34"/>
                <a:cs typeface="Kanit Light" panose="020B0604020202020204" charset="-34"/>
              </a:rPr>
              <a:t>(Mall Customer Veri Seti)</a:t>
            </a:r>
            <a:endParaRPr lang="tr-TR" sz="3600">
              <a:solidFill>
                <a:srgbClr val="272D45"/>
              </a:solidFill>
              <a:latin typeface="Kanit Light" panose="020B0604020202020204" charset="-34"/>
              <a:cs typeface="Kanit Light" panose="020B0604020202020204" charset="-34"/>
            </a:endParaRPr>
          </a:p>
        </p:txBody>
      </p:sp>
      <p:sp>
        <p:nvSpPr>
          <p:cNvPr id="4" name="Metin kutusu 3">
            <a:extLst>
              <a:ext uri="{FF2B5EF4-FFF2-40B4-BE49-F238E27FC236}">
                <a16:creationId xmlns:a16="http://schemas.microsoft.com/office/drawing/2014/main" id="{2C6E6754-BFF3-5CB5-CB21-3353D4AC16E2}"/>
              </a:ext>
            </a:extLst>
          </p:cNvPr>
          <p:cNvSpPr txBox="1"/>
          <p:nvPr/>
        </p:nvSpPr>
        <p:spPr>
          <a:xfrm>
            <a:off x="490117" y="923449"/>
            <a:ext cx="12581114" cy="400110"/>
          </a:xfrm>
          <a:prstGeom prst="rect">
            <a:avLst/>
          </a:prstGeom>
          <a:noFill/>
        </p:spPr>
        <p:txBody>
          <a:bodyPr wrap="square">
            <a:spAutoFit/>
          </a:bodyPr>
          <a:lstStyle/>
          <a:p>
            <a:pPr algn="l">
              <a:buNone/>
            </a:pPr>
            <a:r>
              <a:rPr lang="tr-TR" sz="2000" b="0" i="0">
                <a:solidFill>
                  <a:srgbClr val="1F1F1F"/>
                </a:solidFill>
                <a:effectLst/>
                <a:latin typeface="Kanit Light" panose="020B0604020202020204" charset="-34"/>
              </a:rPr>
              <a:t>8️⃣ En İyi Küme Sayısının Belirlenmesi</a:t>
            </a:r>
          </a:p>
        </p:txBody>
      </p:sp>
      <p:sp>
        <p:nvSpPr>
          <p:cNvPr id="10" name="Metin kutusu 9">
            <a:extLst>
              <a:ext uri="{FF2B5EF4-FFF2-40B4-BE49-F238E27FC236}">
                <a16:creationId xmlns:a16="http://schemas.microsoft.com/office/drawing/2014/main" id="{8C7E234A-8376-66CC-14FC-3510D06551DA}"/>
              </a:ext>
            </a:extLst>
          </p:cNvPr>
          <p:cNvSpPr txBox="1"/>
          <p:nvPr/>
        </p:nvSpPr>
        <p:spPr>
          <a:xfrm>
            <a:off x="773723" y="1393897"/>
            <a:ext cx="12297508" cy="369332"/>
          </a:xfrm>
          <a:prstGeom prst="rect">
            <a:avLst/>
          </a:prstGeom>
          <a:noFill/>
        </p:spPr>
        <p:txBody>
          <a:bodyPr wrap="square">
            <a:spAutoFit/>
          </a:bodyPr>
          <a:lstStyle/>
          <a:p>
            <a:pPr algn="l">
              <a:buNone/>
            </a:pPr>
            <a:r>
              <a:rPr lang="tr-TR" b="0" i="0">
                <a:solidFill>
                  <a:srgbClr val="1F1F1F"/>
                </a:solidFill>
                <a:effectLst/>
                <a:latin typeface="Kanit Light" panose="020B0604020202020204" charset="-34"/>
              </a:rPr>
              <a:t>8️⃣.2️⃣ Silhouette Yöntem Silhouette Yöntemi</a:t>
            </a:r>
          </a:p>
        </p:txBody>
      </p:sp>
      <p:pic>
        <p:nvPicPr>
          <p:cNvPr id="3" name="Resim 2">
            <a:extLst>
              <a:ext uri="{FF2B5EF4-FFF2-40B4-BE49-F238E27FC236}">
                <a16:creationId xmlns:a16="http://schemas.microsoft.com/office/drawing/2014/main" id="{41D413D5-75F2-BB2E-1830-2DF40F966728}"/>
              </a:ext>
            </a:extLst>
          </p:cNvPr>
          <p:cNvPicPr>
            <a:picLocks noChangeAspect="1"/>
          </p:cNvPicPr>
          <p:nvPr/>
        </p:nvPicPr>
        <p:blipFill>
          <a:blip r:embed="rId4"/>
          <a:stretch>
            <a:fillRect/>
          </a:stretch>
        </p:blipFill>
        <p:spPr>
          <a:xfrm>
            <a:off x="949569" y="1763229"/>
            <a:ext cx="6799385" cy="4520226"/>
          </a:xfrm>
          <a:prstGeom prst="rect">
            <a:avLst/>
          </a:prstGeom>
        </p:spPr>
      </p:pic>
      <p:sp>
        <p:nvSpPr>
          <p:cNvPr id="8" name="Metin kutusu 7">
            <a:extLst>
              <a:ext uri="{FF2B5EF4-FFF2-40B4-BE49-F238E27FC236}">
                <a16:creationId xmlns:a16="http://schemas.microsoft.com/office/drawing/2014/main" id="{9FD4E7A4-092F-A8B5-488C-9DEAAF9E7586}"/>
              </a:ext>
            </a:extLst>
          </p:cNvPr>
          <p:cNvSpPr txBox="1"/>
          <p:nvPr/>
        </p:nvSpPr>
        <p:spPr>
          <a:xfrm>
            <a:off x="773723" y="6246674"/>
            <a:ext cx="13680831" cy="1754326"/>
          </a:xfrm>
          <a:prstGeom prst="rect">
            <a:avLst/>
          </a:prstGeom>
          <a:noFill/>
        </p:spPr>
        <p:txBody>
          <a:bodyPr wrap="square">
            <a:spAutoFit/>
          </a:bodyPr>
          <a:lstStyle/>
          <a:p>
            <a:pPr algn="l">
              <a:buNone/>
            </a:pPr>
            <a:r>
              <a:rPr lang="tr-TR" b="0" i="0">
                <a:solidFill>
                  <a:srgbClr val="1F1F1F"/>
                </a:solidFill>
                <a:effectLst/>
                <a:latin typeface="Kanit Light" panose="020B0604020202020204" charset="-34"/>
              </a:rPr>
              <a:t>Grafik Analiz</a:t>
            </a:r>
          </a:p>
          <a:p>
            <a:pPr lvl="1">
              <a:buFont typeface="Arial" panose="020B0604020202020204" pitchFamily="34" charset="0"/>
              <a:buChar char="•"/>
            </a:pPr>
            <a:r>
              <a:rPr lang="tr-TR" b="1" i="0">
                <a:solidFill>
                  <a:srgbClr val="1F1F1F"/>
                </a:solidFill>
                <a:effectLst/>
                <a:latin typeface="Kanit Light" panose="020B0604020202020204" charset="-34"/>
              </a:rPr>
              <a:t>k = 5 *</a:t>
            </a:r>
            <a:r>
              <a:rPr lang="tr-TR" b="1" i="1">
                <a:solidFill>
                  <a:srgbClr val="1F1F1F"/>
                </a:solidFill>
                <a:effectLst/>
                <a:latin typeface="Kanit Light" panose="020B0604020202020204" charset="-34"/>
              </a:rPr>
              <a:t>değerinde *</a:t>
            </a:r>
            <a:r>
              <a:rPr lang="tr-TR" b="1" i="0">
                <a:solidFill>
                  <a:srgbClr val="1F1F1F"/>
                </a:solidFill>
                <a:effectLst/>
                <a:latin typeface="Kanit Light" panose="020B0604020202020204" charset="-34"/>
              </a:rPr>
              <a:t>silhouette skoru en yüksek seviyeye</a:t>
            </a:r>
            <a:r>
              <a:rPr lang="tr-TR" b="0" i="0">
                <a:solidFill>
                  <a:srgbClr val="1F1F1F"/>
                </a:solidFill>
                <a:effectLst/>
                <a:latin typeface="Kanit Light" panose="020B0604020202020204" charset="-34"/>
              </a:rPr>
              <a:t> ulaşmıştır (0.56 civarında). Bu, veri setinde 5 kümeye ayrıldığında müşteri segmentlerinin en net şekilde oluştuğunu göstermektedir.</a:t>
            </a:r>
          </a:p>
          <a:p>
            <a:pPr lvl="1">
              <a:buFont typeface="Arial" panose="020B0604020202020204" pitchFamily="34" charset="0"/>
              <a:buChar char="•"/>
            </a:pPr>
            <a:r>
              <a:rPr lang="tr-TR" b="1" i="0">
                <a:solidFill>
                  <a:srgbClr val="1F1F1F"/>
                </a:solidFill>
                <a:effectLst/>
                <a:latin typeface="Kanit Light" panose="020B0604020202020204" charset="-34"/>
              </a:rPr>
              <a:t>k = 6, 7, 8’den</a:t>
            </a:r>
            <a:r>
              <a:rPr lang="tr-TR" b="0" i="0">
                <a:solidFill>
                  <a:srgbClr val="1F1F1F"/>
                </a:solidFill>
                <a:effectLst/>
                <a:latin typeface="Kanit Light" panose="020B0604020202020204" charset="-34"/>
              </a:rPr>
              <a:t> sonra skor düşmektedir. Bu da segmentasyonun gereksiz yere bölündüğünü, kümeler arası benzerliğin arttığını gösterir.</a:t>
            </a:r>
          </a:p>
          <a:p>
            <a:pPr lvl="1">
              <a:buFont typeface="Arial" panose="020B0604020202020204" pitchFamily="34" charset="0"/>
              <a:buChar char="•"/>
            </a:pPr>
            <a:r>
              <a:rPr lang="tr-TR" b="1" i="0">
                <a:solidFill>
                  <a:srgbClr val="1F1F1F"/>
                </a:solidFill>
                <a:effectLst/>
                <a:latin typeface="Kanit Light" panose="020B0604020202020204" charset="-34"/>
              </a:rPr>
              <a:t>k = 2, 3</a:t>
            </a:r>
            <a:r>
              <a:rPr lang="tr-TR" b="0" i="0">
                <a:solidFill>
                  <a:srgbClr val="1F1F1F"/>
                </a:solidFill>
                <a:effectLst/>
                <a:latin typeface="Kanit Light" panose="020B0604020202020204" charset="-34"/>
              </a:rPr>
              <a:t> gibi düşük değerlerde </a:t>
            </a:r>
            <a:r>
              <a:rPr lang="tr-TR" b="1" i="0">
                <a:solidFill>
                  <a:srgbClr val="1F1F1F"/>
                </a:solidFill>
                <a:effectLst/>
                <a:latin typeface="Kanit Light" panose="020B0604020202020204" charset="-34"/>
              </a:rPr>
              <a:t>skor düşük</a:t>
            </a:r>
            <a:r>
              <a:rPr lang="tr-TR" b="0" i="0">
                <a:solidFill>
                  <a:srgbClr val="1F1F1F"/>
                </a:solidFill>
                <a:effectLst/>
                <a:latin typeface="Kanit Light" panose="020B0604020202020204" charset="-34"/>
              </a:rPr>
              <a:t> kalmış, yani veri yeterince iyi ayrılamamıştır.</a:t>
            </a:r>
          </a:p>
        </p:txBody>
      </p:sp>
    </p:spTree>
    <p:extLst>
      <p:ext uri="{BB962C8B-B14F-4D97-AF65-F5344CB8AC3E}">
        <p14:creationId xmlns:p14="http://schemas.microsoft.com/office/powerpoint/2010/main" val="12961227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689C2-FF17-23FA-0E34-5149CAB4C93A}"/>
            </a:ext>
          </a:extLst>
        </p:cNvPr>
        <p:cNvGrpSpPr/>
        <p:nvPr/>
      </p:nvGrpSpPr>
      <p:grpSpPr>
        <a:xfrm>
          <a:off x="0" y="0"/>
          <a:ext cx="0" cy="0"/>
          <a:chOff x="0" y="0"/>
          <a:chExt cx="0" cy="0"/>
        </a:xfrm>
      </p:grpSpPr>
      <p:sp>
        <p:nvSpPr>
          <p:cNvPr id="16" name="Text 0">
            <a:extLst>
              <a:ext uri="{FF2B5EF4-FFF2-40B4-BE49-F238E27FC236}">
                <a16:creationId xmlns:a16="http://schemas.microsoft.com/office/drawing/2014/main" id="{F96854B9-B34E-FFC5-5EE4-4C97E7E3BE07}"/>
              </a:ext>
            </a:extLst>
          </p:cNvPr>
          <p:cNvSpPr/>
          <p:nvPr/>
        </p:nvSpPr>
        <p:spPr>
          <a:xfrm>
            <a:off x="410307" y="3235569"/>
            <a:ext cx="13313988" cy="1805354"/>
          </a:xfrm>
          <a:prstGeom prst="rect">
            <a:avLst/>
          </a:prstGeom>
          <a:noFill/>
          <a:ln/>
        </p:spPr>
        <p:txBody>
          <a:bodyPr wrap="none" lIns="0" tIns="0" rIns="0" bIns="0" rtlCol="0" anchor="t"/>
          <a:lstStyle/>
          <a:p>
            <a:pPr algn="ctr"/>
            <a:r>
              <a:rPr lang="tr-TR" sz="4400">
                <a:solidFill>
                  <a:srgbClr val="004483"/>
                </a:solidFill>
                <a:latin typeface="Kanit Light" panose="020B0604020202020204" charset="-34"/>
                <a:cs typeface="Kanit Light" panose="020B0604020202020204" charset="-34"/>
              </a:rPr>
              <a:t>Basit Doğrusal Regresyon</a:t>
            </a:r>
            <a:endParaRPr lang="en-US" sz="4400">
              <a:solidFill>
                <a:srgbClr val="004483"/>
              </a:solidFill>
              <a:latin typeface="Kanit Light" panose="020B0604020202020204" charset="-34"/>
              <a:cs typeface="Kanit Light" panose="020B0604020202020204" charset="-34"/>
            </a:endParaRPr>
          </a:p>
        </p:txBody>
      </p:sp>
      <p:sp>
        <p:nvSpPr>
          <p:cNvPr id="17" name="Text 1">
            <a:extLst>
              <a:ext uri="{FF2B5EF4-FFF2-40B4-BE49-F238E27FC236}">
                <a16:creationId xmlns:a16="http://schemas.microsoft.com/office/drawing/2014/main" id="{52426AB1-2EF8-6FDA-298E-2629831C0665}"/>
              </a:ext>
            </a:extLst>
          </p:cNvPr>
          <p:cNvSpPr/>
          <p:nvPr/>
        </p:nvSpPr>
        <p:spPr>
          <a:xfrm>
            <a:off x="793790" y="2167057"/>
            <a:ext cx="3402330" cy="425291"/>
          </a:xfrm>
          <a:prstGeom prst="rect">
            <a:avLst/>
          </a:prstGeom>
          <a:noFill/>
          <a:ln/>
        </p:spPr>
        <p:txBody>
          <a:bodyPr wrap="none" lIns="0" tIns="0" rIns="0" bIns="0" rtlCol="0" anchor="t"/>
          <a:lstStyle/>
          <a:p>
            <a:pPr marL="0" indent="0">
              <a:lnSpc>
                <a:spcPts val="3300"/>
              </a:lnSpc>
              <a:buNone/>
            </a:pPr>
            <a:endParaRPr lang="en-US" sz="2650">
              <a:latin typeface="Kanit Light" panose="020B0604020202020204" charset="-34"/>
            </a:endParaRPr>
          </a:p>
        </p:txBody>
      </p:sp>
      <p:sp>
        <p:nvSpPr>
          <p:cNvPr id="20" name="Text 4">
            <a:extLst>
              <a:ext uri="{FF2B5EF4-FFF2-40B4-BE49-F238E27FC236}">
                <a16:creationId xmlns:a16="http://schemas.microsoft.com/office/drawing/2014/main" id="{EB84B897-3F80-DC4B-017E-D9AA974798E2}"/>
              </a:ext>
            </a:extLst>
          </p:cNvPr>
          <p:cNvSpPr/>
          <p:nvPr/>
        </p:nvSpPr>
        <p:spPr>
          <a:xfrm>
            <a:off x="793790" y="6431042"/>
            <a:ext cx="3402330" cy="425291"/>
          </a:xfrm>
          <a:prstGeom prst="rect">
            <a:avLst/>
          </a:prstGeom>
          <a:noFill/>
          <a:ln/>
        </p:spPr>
        <p:txBody>
          <a:bodyPr wrap="none" lIns="0" tIns="0" rIns="0" bIns="0" rtlCol="0" anchor="t"/>
          <a:lstStyle/>
          <a:p>
            <a:pPr marL="0" indent="0">
              <a:lnSpc>
                <a:spcPts val="3300"/>
              </a:lnSpc>
              <a:buNone/>
            </a:pPr>
            <a:endParaRPr lang="en-US" sz="2650">
              <a:latin typeface="Kanit Light" panose="020B0604020202020204" charset="-34"/>
            </a:endParaRPr>
          </a:p>
        </p:txBody>
      </p:sp>
      <p:pic>
        <p:nvPicPr>
          <p:cNvPr id="1026" name="Picture 2" descr="Yeditepe Üniversitesi | AXSIS - Akademik ve Açık Erişim Bilgi Sistemi">
            <a:extLst>
              <a:ext uri="{FF2B5EF4-FFF2-40B4-BE49-F238E27FC236}">
                <a16:creationId xmlns:a16="http://schemas.microsoft.com/office/drawing/2014/main" id="{350B728B-17E6-D59A-1C00-A62480679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6222" y="156410"/>
            <a:ext cx="2081120" cy="1285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13597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8752A-30FB-EE67-BDA8-91629ABC562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0833092-7382-F027-B80A-442AF48271AA}"/>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a:solidFill>
                  <a:srgbClr val="1F1F1F"/>
                </a:solidFill>
                <a:effectLst/>
                <a:latin typeface="Roboto" panose="02000000000000000000" pitchFamily="2" charset="0"/>
              </a:rPr>
              <a:t>Basit Doğrusal Regresyon</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3E2BD6FA-F37A-00C1-9D94-00948BA0855D}"/>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9" name="Metin kutusu 18">
            <a:extLst>
              <a:ext uri="{FF2B5EF4-FFF2-40B4-BE49-F238E27FC236}">
                <a16:creationId xmlns:a16="http://schemas.microsoft.com/office/drawing/2014/main" id="{2DF2629A-BCF6-73E6-AD2B-48044A1AE925}"/>
              </a:ext>
            </a:extLst>
          </p:cNvPr>
          <p:cNvSpPr txBox="1"/>
          <p:nvPr/>
        </p:nvSpPr>
        <p:spPr>
          <a:xfrm>
            <a:off x="490117" y="1225603"/>
            <a:ext cx="13361351" cy="369332"/>
          </a:xfrm>
          <a:prstGeom prst="rect">
            <a:avLst/>
          </a:prstGeom>
          <a:noFill/>
        </p:spPr>
        <p:txBody>
          <a:bodyPr wrap="square">
            <a:spAutoFit/>
          </a:bodyPr>
          <a:lstStyle/>
          <a:p>
            <a:pPr>
              <a:buNone/>
            </a:pPr>
            <a:endParaRPr lang="tr-TR"/>
          </a:p>
        </p:txBody>
      </p:sp>
      <p:sp>
        <p:nvSpPr>
          <p:cNvPr id="21" name="Metin kutusu 20">
            <a:extLst>
              <a:ext uri="{FF2B5EF4-FFF2-40B4-BE49-F238E27FC236}">
                <a16:creationId xmlns:a16="http://schemas.microsoft.com/office/drawing/2014/main" id="{D602DEA0-9D15-6918-D39D-3B06CC3B2D8C}"/>
              </a:ext>
            </a:extLst>
          </p:cNvPr>
          <p:cNvSpPr txBox="1"/>
          <p:nvPr/>
        </p:nvSpPr>
        <p:spPr>
          <a:xfrm>
            <a:off x="490116" y="1250417"/>
            <a:ext cx="13361351" cy="5878532"/>
          </a:xfrm>
          <a:prstGeom prst="rect">
            <a:avLst/>
          </a:prstGeom>
          <a:noFill/>
        </p:spPr>
        <p:txBody>
          <a:bodyPr wrap="square">
            <a:spAutoFit/>
          </a:bodyPr>
          <a:lstStyle/>
          <a:p>
            <a:pPr>
              <a:buNone/>
            </a:pPr>
            <a:r>
              <a:rPr lang="tr-TR" sz="2000" b="1">
                <a:latin typeface="Aptos Narrow" panose="020B0004020202020204" pitchFamily="34" charset="0"/>
              </a:rPr>
              <a:t>Basit Doğrusal Regresyon Nedir?</a:t>
            </a:r>
          </a:p>
          <a:p>
            <a:pPr>
              <a:buNone/>
            </a:pPr>
            <a:endParaRPr lang="tr-TR" sz="2000" b="1">
              <a:latin typeface="Aptos Narrow" panose="020B0004020202020204" pitchFamily="34" charset="0"/>
            </a:endParaRPr>
          </a:p>
          <a:p>
            <a:pPr>
              <a:buNone/>
            </a:pPr>
            <a:r>
              <a:rPr lang="tr-TR" sz="2000" b="1">
                <a:latin typeface="Aptos Narrow" panose="020B0004020202020204" pitchFamily="34" charset="0"/>
              </a:rPr>
              <a:t>Basit doğrusal regresyon</a:t>
            </a:r>
            <a:r>
              <a:rPr lang="tr-TR" sz="2000">
                <a:latin typeface="Aptos Narrow" panose="020B0004020202020204" pitchFamily="34" charset="0"/>
              </a:rPr>
              <a:t>, iki sayısal (nicel) değişken arasındaki </a:t>
            </a:r>
            <a:r>
              <a:rPr lang="tr-TR" sz="2000" b="1">
                <a:latin typeface="Aptos Narrow" panose="020B0004020202020204" pitchFamily="34" charset="0"/>
              </a:rPr>
              <a:t>doğrusal ilişkiyi</a:t>
            </a:r>
            <a:r>
              <a:rPr lang="tr-TR" sz="2000">
                <a:latin typeface="Aptos Narrow" panose="020B0004020202020204" pitchFamily="34" charset="0"/>
              </a:rPr>
              <a:t> inceleyen ve bu ilişkiye dayalı olarak </a:t>
            </a:r>
            <a:r>
              <a:rPr lang="tr-TR" sz="2000" b="1">
                <a:latin typeface="Aptos Narrow" panose="020B0004020202020204" pitchFamily="34" charset="0"/>
              </a:rPr>
              <a:t>tahmin yapmamıza olanak tanıyan</a:t>
            </a:r>
            <a:r>
              <a:rPr lang="tr-TR" sz="2000">
                <a:latin typeface="Aptos Narrow" panose="020B0004020202020204" pitchFamily="34" charset="0"/>
              </a:rPr>
              <a:t> istatistiksel bir modeldir.</a:t>
            </a:r>
          </a:p>
          <a:p>
            <a:pPr>
              <a:buNone/>
            </a:pPr>
            <a:endParaRPr lang="tr-TR" sz="2000">
              <a:latin typeface="Aptos Narrow" panose="020B0004020202020204" pitchFamily="34" charset="0"/>
            </a:endParaRPr>
          </a:p>
          <a:p>
            <a:pPr>
              <a:buNone/>
            </a:pPr>
            <a:r>
              <a:rPr lang="tr-TR" sz="2000">
                <a:latin typeface="Aptos Narrow" panose="020B0004020202020204" pitchFamily="34" charset="0"/>
              </a:rPr>
              <a:t>“Bağımsız değişkendeki (X) artış ya da azalış, bağımlı değişkeni (Y) nasıl etkiler?”</a:t>
            </a:r>
          </a:p>
          <a:p>
            <a:pPr>
              <a:buNone/>
            </a:pPr>
            <a:endParaRPr lang="tr-TR" sz="2000">
              <a:latin typeface="Aptos Narrow" panose="020B0004020202020204" pitchFamily="34" charset="0"/>
            </a:endParaRPr>
          </a:p>
          <a:p>
            <a:pPr>
              <a:buNone/>
            </a:pPr>
            <a:r>
              <a:rPr lang="tr-TR" sz="2000" b="1">
                <a:latin typeface="Aptos Narrow" panose="020B0004020202020204" pitchFamily="34" charset="0"/>
              </a:rPr>
              <a:t>Ne işe yarar?</a:t>
            </a:r>
          </a:p>
          <a:p>
            <a:pPr lvl="1">
              <a:buFont typeface="Arial" panose="020B0604020202020204" pitchFamily="34" charset="0"/>
              <a:buChar char="•"/>
            </a:pPr>
            <a:r>
              <a:rPr lang="tr-TR" sz="2000">
                <a:latin typeface="Aptos Narrow" panose="020B0004020202020204" pitchFamily="34" charset="0"/>
              </a:rPr>
              <a:t>Belirli bir </a:t>
            </a:r>
            <a:r>
              <a:rPr lang="tr-TR" sz="2000" b="1">
                <a:latin typeface="Aptos Narrow" panose="020B0004020202020204" pitchFamily="34" charset="0"/>
              </a:rPr>
              <a:t>X değeri</a:t>
            </a:r>
            <a:r>
              <a:rPr lang="tr-TR" sz="2000">
                <a:latin typeface="Aptos Narrow" panose="020B0004020202020204" pitchFamily="34" charset="0"/>
              </a:rPr>
              <a:t> için </a:t>
            </a:r>
            <a:r>
              <a:rPr lang="tr-TR" sz="2000" b="1">
                <a:latin typeface="Aptos Narrow" panose="020B0004020202020204" pitchFamily="34" charset="0"/>
              </a:rPr>
              <a:t>Y tahmininde</a:t>
            </a:r>
            <a:r>
              <a:rPr lang="tr-TR" sz="2000">
                <a:latin typeface="Aptos Narrow" panose="020B0004020202020204" pitchFamily="34" charset="0"/>
              </a:rPr>
              <a:t> bulunabiliriz.</a:t>
            </a:r>
          </a:p>
          <a:p>
            <a:pPr lvl="1">
              <a:buFont typeface="Arial" panose="020B0604020202020204" pitchFamily="34" charset="0"/>
              <a:buChar char="•"/>
            </a:pPr>
            <a:r>
              <a:rPr lang="tr-TR" sz="2000">
                <a:latin typeface="Aptos Narrow" panose="020B0004020202020204" pitchFamily="34" charset="0"/>
              </a:rPr>
              <a:t>X ile Y arasındaki ilişkinin </a:t>
            </a:r>
            <a:r>
              <a:rPr lang="tr-TR" sz="2000" b="1">
                <a:latin typeface="Aptos Narrow" panose="020B0004020202020204" pitchFamily="34" charset="0"/>
              </a:rPr>
              <a:t>gücü</a:t>
            </a:r>
            <a:r>
              <a:rPr lang="tr-TR" sz="2000">
                <a:latin typeface="Aptos Narrow" panose="020B0004020202020204" pitchFamily="34" charset="0"/>
              </a:rPr>
              <a:t> ve </a:t>
            </a:r>
            <a:r>
              <a:rPr lang="tr-TR" sz="2000" b="1">
                <a:latin typeface="Aptos Narrow" panose="020B0004020202020204" pitchFamily="34" charset="0"/>
              </a:rPr>
              <a:t>yönü</a:t>
            </a:r>
            <a:r>
              <a:rPr lang="tr-TR" sz="2000">
                <a:latin typeface="Aptos Narrow" panose="020B0004020202020204" pitchFamily="34" charset="0"/>
              </a:rPr>
              <a:t> belirlenir.</a:t>
            </a:r>
          </a:p>
          <a:p>
            <a:pPr lvl="1">
              <a:buFont typeface="Arial" panose="020B0604020202020204" pitchFamily="34" charset="0"/>
              <a:buChar char="•"/>
            </a:pPr>
            <a:r>
              <a:rPr lang="tr-TR" sz="2000">
                <a:latin typeface="Aptos Narrow" panose="020B0004020202020204" pitchFamily="34" charset="0"/>
              </a:rPr>
              <a:t>İlişki </a:t>
            </a:r>
            <a:r>
              <a:rPr lang="tr-TR" sz="2800">
                <a:solidFill>
                  <a:srgbClr val="004483"/>
                </a:solidFill>
                <a:latin typeface="Aptos Narrow" panose="020B0004020202020204" pitchFamily="34" charset="0"/>
              </a:rPr>
              <a:t>+</a:t>
            </a:r>
            <a:r>
              <a:rPr lang="tr-TR" sz="2000">
                <a:latin typeface="Aptos Narrow" panose="020B0004020202020204" pitchFamily="34" charset="0"/>
              </a:rPr>
              <a:t> pozitif mi yoksa</a:t>
            </a:r>
            <a:r>
              <a:rPr lang="tr-TR" sz="2800">
                <a:solidFill>
                  <a:srgbClr val="C00000"/>
                </a:solidFill>
                <a:latin typeface="Aptos Narrow" panose="020B0004020202020204" pitchFamily="34" charset="0"/>
              </a:rPr>
              <a:t> </a:t>
            </a:r>
            <a:r>
              <a:rPr lang="tr-TR" sz="3600">
                <a:solidFill>
                  <a:srgbClr val="C00000"/>
                </a:solidFill>
                <a:latin typeface="Aptos Narrow" panose="020B0004020202020204" pitchFamily="34" charset="0"/>
              </a:rPr>
              <a:t>-</a:t>
            </a:r>
            <a:r>
              <a:rPr lang="tr-TR" sz="2800">
                <a:solidFill>
                  <a:srgbClr val="C00000"/>
                </a:solidFill>
                <a:latin typeface="Aptos Narrow" panose="020B0004020202020204" pitchFamily="34" charset="0"/>
              </a:rPr>
              <a:t> </a:t>
            </a:r>
            <a:r>
              <a:rPr lang="tr-TR" sz="2000">
                <a:latin typeface="Aptos Narrow" panose="020B0004020202020204" pitchFamily="34" charset="0"/>
              </a:rPr>
              <a:t>negatif mi, bunu öğreniriz.</a:t>
            </a:r>
          </a:p>
          <a:p>
            <a:pPr lvl="1">
              <a:buFont typeface="Arial" panose="020B0604020202020204" pitchFamily="34" charset="0"/>
              <a:buChar char="•"/>
            </a:pPr>
            <a:r>
              <a:rPr lang="tr-TR" sz="2000">
                <a:latin typeface="Aptos Narrow" panose="020B0004020202020204" pitchFamily="34" charset="0"/>
              </a:rPr>
              <a:t>Değişkenler arası </a:t>
            </a:r>
            <a:r>
              <a:rPr lang="tr-TR" sz="2000" b="1">
                <a:latin typeface="Aptos Narrow" panose="020B0004020202020204" pitchFamily="34" charset="0"/>
              </a:rPr>
              <a:t>sayısal ilişkiyi</a:t>
            </a:r>
            <a:r>
              <a:rPr lang="tr-TR" sz="2000">
                <a:latin typeface="Aptos Narrow" panose="020B0004020202020204" pitchFamily="34" charset="0"/>
              </a:rPr>
              <a:t> bir denklemle ifade ederiz.</a:t>
            </a:r>
          </a:p>
          <a:p>
            <a:pPr lvl="1">
              <a:buFont typeface="Arial" panose="020B0604020202020204" pitchFamily="34" charset="0"/>
              <a:buChar char="•"/>
            </a:pPr>
            <a:endParaRPr lang="tr-TR" sz="2000">
              <a:latin typeface="Aptos Narrow" panose="020B0004020202020204" pitchFamily="34" charset="0"/>
            </a:endParaRPr>
          </a:p>
          <a:p>
            <a:pPr>
              <a:buNone/>
            </a:pPr>
            <a:r>
              <a:rPr lang="tr-TR" sz="2000" b="1">
                <a:latin typeface="Aptos Narrow" panose="020B0004020202020204" pitchFamily="34" charset="0"/>
              </a:rPr>
              <a:t>Nerede Kullanılır?</a:t>
            </a:r>
          </a:p>
          <a:p>
            <a:pPr lvl="1">
              <a:buFont typeface="Arial" panose="020B0604020202020204" pitchFamily="34" charset="0"/>
              <a:buChar char="•"/>
            </a:pPr>
            <a:r>
              <a:rPr lang="tr-TR" sz="2000">
                <a:latin typeface="Aptos Narrow" panose="020B0004020202020204" pitchFamily="34" charset="0"/>
              </a:rPr>
              <a:t>Eğitimde: Öğrencinin çalışma süresi → sınav başarısı</a:t>
            </a:r>
          </a:p>
          <a:p>
            <a:pPr lvl="1">
              <a:buFont typeface="Arial" panose="020B0604020202020204" pitchFamily="34" charset="0"/>
              <a:buChar char="•"/>
            </a:pPr>
            <a:r>
              <a:rPr lang="tr-TR" sz="2000">
                <a:latin typeface="Aptos Narrow" panose="020B0004020202020204" pitchFamily="34" charset="0"/>
              </a:rPr>
              <a:t>Sağlıkta: Fiziksel aktivite süresi → kilo kaybı</a:t>
            </a:r>
          </a:p>
          <a:p>
            <a:pPr lvl="1">
              <a:buFont typeface="Arial" panose="020B0604020202020204" pitchFamily="34" charset="0"/>
              <a:buChar char="•"/>
            </a:pPr>
            <a:r>
              <a:rPr lang="tr-TR" sz="2000">
                <a:latin typeface="Aptos Narrow" panose="020B0004020202020204" pitchFamily="34" charset="0"/>
              </a:rPr>
              <a:t>Ekonomide: Gelir → harcama miktarı</a:t>
            </a:r>
          </a:p>
          <a:p>
            <a:pPr lvl="1">
              <a:buFont typeface="Arial" panose="020B0604020202020204" pitchFamily="34" charset="0"/>
              <a:buChar char="•"/>
            </a:pPr>
            <a:r>
              <a:rPr lang="tr-TR" sz="2000">
                <a:latin typeface="Aptos Narrow" panose="020B0004020202020204" pitchFamily="34" charset="0"/>
              </a:rPr>
              <a:t>Dil öğreniminde: Okuma süresi → kelime bilgisi puanı</a:t>
            </a:r>
          </a:p>
        </p:txBody>
      </p:sp>
    </p:spTree>
    <p:extLst>
      <p:ext uri="{BB962C8B-B14F-4D97-AF65-F5344CB8AC3E}">
        <p14:creationId xmlns:p14="http://schemas.microsoft.com/office/powerpoint/2010/main" val="318021726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E884C-0585-2C32-573C-E23360C366F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69A24F5-C5FA-CAD3-5BD5-3A76DAA8D1FD}"/>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a:solidFill>
                  <a:srgbClr val="1F1F1F"/>
                </a:solidFill>
                <a:effectLst/>
                <a:latin typeface="Roboto" panose="02000000000000000000" pitchFamily="2" charset="0"/>
              </a:rPr>
              <a:t>Basit Doğrusal Regresyon</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7975BAED-376D-D871-7604-2B2FD97C081F}"/>
              </a:ext>
            </a:extLst>
          </p:cNvPr>
          <p:cNvPicPr>
            <a:picLocks noChangeAspect="1"/>
          </p:cNvPicPr>
          <p:nvPr/>
        </p:nvPicPr>
        <p:blipFill>
          <a:blip r:embed="rId3"/>
          <a:stretch>
            <a:fillRect/>
          </a:stretch>
        </p:blipFill>
        <p:spPr>
          <a:xfrm>
            <a:off x="13525500" y="228600"/>
            <a:ext cx="876300" cy="540306"/>
          </a:xfrm>
          <a:prstGeom prst="rect">
            <a:avLst/>
          </a:prstGeom>
        </p:spPr>
      </p:pic>
      <p:graphicFrame>
        <p:nvGraphicFramePr>
          <p:cNvPr id="4" name="Tablo 3">
            <a:extLst>
              <a:ext uri="{FF2B5EF4-FFF2-40B4-BE49-F238E27FC236}">
                <a16:creationId xmlns:a16="http://schemas.microsoft.com/office/drawing/2014/main" id="{7C85D27C-AE84-3173-00DF-243AECE4D7FF}"/>
              </a:ext>
            </a:extLst>
          </p:cNvPr>
          <p:cNvGraphicFramePr>
            <a:graphicFrameLocks noGrp="1"/>
          </p:cNvGraphicFramePr>
          <p:nvPr>
            <p:extLst>
              <p:ext uri="{D42A27DB-BD31-4B8C-83A1-F6EECF244321}">
                <p14:modId xmlns:p14="http://schemas.microsoft.com/office/powerpoint/2010/main" val="828403687"/>
              </p:ext>
            </p:extLst>
          </p:nvPr>
        </p:nvGraphicFramePr>
        <p:xfrm>
          <a:off x="318654" y="3455193"/>
          <a:ext cx="8037732" cy="2956560"/>
        </p:xfrm>
        <a:graphic>
          <a:graphicData uri="http://schemas.openxmlformats.org/drawingml/2006/table">
            <a:tbl>
              <a:tblPr>
                <a:tableStyleId>{5940675A-B579-460E-94D1-54222C63F5DA}</a:tableStyleId>
              </a:tblPr>
              <a:tblGrid>
                <a:gridCol w="1742250">
                  <a:extLst>
                    <a:ext uri="{9D8B030D-6E8A-4147-A177-3AD203B41FA5}">
                      <a16:colId xmlns:a16="http://schemas.microsoft.com/office/drawing/2014/main" val="3022049183"/>
                    </a:ext>
                  </a:extLst>
                </a:gridCol>
                <a:gridCol w="6295482">
                  <a:extLst>
                    <a:ext uri="{9D8B030D-6E8A-4147-A177-3AD203B41FA5}">
                      <a16:colId xmlns:a16="http://schemas.microsoft.com/office/drawing/2014/main" val="1173284799"/>
                    </a:ext>
                  </a:extLst>
                </a:gridCol>
              </a:tblGrid>
              <a:tr h="0">
                <a:tc>
                  <a:txBody>
                    <a:bodyPr/>
                    <a:lstStyle/>
                    <a:p>
                      <a:r>
                        <a:rPr lang="tr-TR" b="1"/>
                        <a:t>Sütun Adı</a:t>
                      </a:r>
                    </a:p>
                  </a:txBody>
                  <a:tcPr anchor="ctr"/>
                </a:tc>
                <a:tc>
                  <a:txBody>
                    <a:bodyPr/>
                    <a:lstStyle/>
                    <a:p>
                      <a:r>
                        <a:rPr lang="tr-TR" b="1"/>
                        <a:t>Açıklama</a:t>
                      </a:r>
                    </a:p>
                  </a:txBody>
                  <a:tcPr anchor="ctr"/>
                </a:tc>
                <a:extLst>
                  <a:ext uri="{0D108BD9-81ED-4DB2-BD59-A6C34878D82A}">
                    <a16:rowId xmlns:a16="http://schemas.microsoft.com/office/drawing/2014/main" val="2397547445"/>
                  </a:ext>
                </a:extLst>
              </a:tr>
              <a:tr h="0">
                <a:tc>
                  <a:txBody>
                    <a:bodyPr/>
                    <a:lstStyle/>
                    <a:p>
                      <a:r>
                        <a:rPr lang="tr-TR" b="1"/>
                        <a:t>X: Okuma Süresi</a:t>
                      </a:r>
                    </a:p>
                  </a:txBody>
                  <a:tcPr anchor="ctr"/>
                </a:tc>
                <a:tc>
                  <a:txBody>
                    <a:bodyPr/>
                    <a:lstStyle/>
                    <a:p>
                      <a:r>
                        <a:rPr lang="tr-TR"/>
                        <a:t>Bağımsız değişken (neden)</a:t>
                      </a:r>
                    </a:p>
                  </a:txBody>
                  <a:tcPr anchor="ctr"/>
                </a:tc>
                <a:extLst>
                  <a:ext uri="{0D108BD9-81ED-4DB2-BD59-A6C34878D82A}">
                    <a16:rowId xmlns:a16="http://schemas.microsoft.com/office/drawing/2014/main" val="2803884056"/>
                  </a:ext>
                </a:extLst>
              </a:tr>
              <a:tr h="0">
                <a:tc>
                  <a:txBody>
                    <a:bodyPr/>
                    <a:lstStyle/>
                    <a:p>
                      <a:r>
                        <a:rPr lang="tr-TR" b="1"/>
                        <a:t>Y: Gerçek Puan</a:t>
                      </a:r>
                    </a:p>
                  </a:txBody>
                  <a:tcPr anchor="ctr"/>
                </a:tc>
                <a:tc>
                  <a:txBody>
                    <a:bodyPr/>
                    <a:lstStyle/>
                    <a:p>
                      <a:r>
                        <a:rPr lang="tr-TR"/>
                        <a:t>Gözlemlediğimiz sonuç (bağımlı değişken)</a:t>
                      </a:r>
                    </a:p>
                  </a:txBody>
                  <a:tcPr anchor="ctr"/>
                </a:tc>
                <a:extLst>
                  <a:ext uri="{0D108BD9-81ED-4DB2-BD59-A6C34878D82A}">
                    <a16:rowId xmlns:a16="http://schemas.microsoft.com/office/drawing/2014/main" val="1592214862"/>
                  </a:ext>
                </a:extLst>
              </a:tr>
              <a:tr h="0">
                <a:tc>
                  <a:txBody>
                    <a:bodyPr/>
                    <a:lstStyle/>
                    <a:p>
                      <a:r>
                        <a:rPr lang="el-GR" b="1"/>
                        <a:t>Δ</a:t>
                      </a:r>
                      <a:r>
                        <a:rPr lang="tr-TR" b="1"/>
                        <a:t>X / </a:t>
                      </a:r>
                      <a:r>
                        <a:rPr lang="el-GR" b="1"/>
                        <a:t>Δ</a:t>
                      </a:r>
                      <a:r>
                        <a:rPr lang="tr-TR" b="1"/>
                        <a:t>Y / Eğim</a:t>
                      </a:r>
                    </a:p>
                  </a:txBody>
                  <a:tcPr anchor="ctr"/>
                </a:tc>
                <a:tc>
                  <a:txBody>
                    <a:bodyPr/>
                    <a:lstStyle/>
                    <a:p>
                      <a:r>
                        <a:rPr lang="tr-TR"/>
                        <a:t>Sadece iki satır arası artışa bakar (yerel bilgi)</a:t>
                      </a:r>
                    </a:p>
                  </a:txBody>
                  <a:tcPr anchor="ctr"/>
                </a:tc>
                <a:extLst>
                  <a:ext uri="{0D108BD9-81ED-4DB2-BD59-A6C34878D82A}">
                    <a16:rowId xmlns:a16="http://schemas.microsoft.com/office/drawing/2014/main" val="1320864165"/>
                  </a:ext>
                </a:extLst>
              </a:tr>
              <a:tr h="0">
                <a:tc>
                  <a:txBody>
                    <a:bodyPr/>
                    <a:lstStyle/>
                    <a:p>
                      <a:r>
                        <a:rPr lang="tr-TR" b="1"/>
                        <a:t>Model Denklem</a:t>
                      </a:r>
                    </a:p>
                  </a:txBody>
                  <a:tcPr anchor="ctr"/>
                </a:tc>
                <a:tc>
                  <a:txBody>
                    <a:bodyPr/>
                    <a:lstStyle/>
                    <a:p>
                      <a:r>
                        <a:rPr lang="tr-TR"/>
                        <a:t>Her X için aynı model: </a:t>
                      </a:r>
                      <a:r>
                        <a:rPr lang="tr-TR" sz="2000">
                          <a:solidFill>
                            <a:srgbClr val="0070C0"/>
                          </a:solidFill>
                        </a:rPr>
                        <a:t>Ŷ = 20.17 + 0.77*X</a:t>
                      </a:r>
                      <a:endParaRPr lang="tr-TR">
                        <a:solidFill>
                          <a:srgbClr val="0070C0"/>
                        </a:solidFill>
                      </a:endParaRPr>
                    </a:p>
                  </a:txBody>
                  <a:tcPr anchor="ctr"/>
                </a:tc>
                <a:extLst>
                  <a:ext uri="{0D108BD9-81ED-4DB2-BD59-A6C34878D82A}">
                    <a16:rowId xmlns:a16="http://schemas.microsoft.com/office/drawing/2014/main" val="1897668168"/>
                  </a:ext>
                </a:extLst>
              </a:tr>
              <a:tr h="0">
                <a:tc>
                  <a:txBody>
                    <a:bodyPr/>
                    <a:lstStyle/>
                    <a:p>
                      <a:r>
                        <a:rPr lang="tr-TR" b="1"/>
                        <a:t>Tahmin Ŷ</a:t>
                      </a:r>
                    </a:p>
                  </a:txBody>
                  <a:tcPr anchor="ctr"/>
                </a:tc>
                <a:tc>
                  <a:txBody>
                    <a:bodyPr/>
                    <a:lstStyle/>
                    <a:p>
                      <a:r>
                        <a:rPr lang="tr-TR"/>
                        <a:t>Modelin bu X için tahmini (düz çizgi üzerindeki nokta)</a:t>
                      </a:r>
                    </a:p>
                  </a:txBody>
                  <a:tcPr anchor="ctr"/>
                </a:tc>
                <a:extLst>
                  <a:ext uri="{0D108BD9-81ED-4DB2-BD59-A6C34878D82A}">
                    <a16:rowId xmlns:a16="http://schemas.microsoft.com/office/drawing/2014/main" val="1165039673"/>
                  </a:ext>
                </a:extLst>
              </a:tr>
              <a:tr h="0">
                <a:tc>
                  <a:txBody>
                    <a:bodyPr/>
                    <a:lstStyle/>
                    <a:p>
                      <a:r>
                        <a:rPr lang="tr-TR" b="1"/>
                        <a:t>Hata (Y - Ŷ)</a:t>
                      </a:r>
                    </a:p>
                  </a:txBody>
                  <a:tcPr anchor="ctr"/>
                </a:tc>
                <a:tc>
                  <a:txBody>
                    <a:bodyPr/>
                    <a:lstStyle/>
                    <a:p>
                      <a:r>
                        <a:rPr lang="tr-TR"/>
                        <a:t>Gerçek değer ile model tahmini arasındaki fark</a:t>
                      </a:r>
                    </a:p>
                  </a:txBody>
                  <a:tcPr anchor="ctr"/>
                </a:tc>
                <a:extLst>
                  <a:ext uri="{0D108BD9-81ED-4DB2-BD59-A6C34878D82A}">
                    <a16:rowId xmlns:a16="http://schemas.microsoft.com/office/drawing/2014/main" val="4270721120"/>
                  </a:ext>
                </a:extLst>
              </a:tr>
              <a:tr h="0">
                <a:tc>
                  <a:txBody>
                    <a:bodyPr/>
                    <a:lstStyle/>
                    <a:p>
                      <a:r>
                        <a:rPr lang="tr-TR" b="1"/>
                        <a:t>Yorum</a:t>
                      </a:r>
                    </a:p>
                  </a:txBody>
                  <a:tcPr anchor="ctr"/>
                </a:tc>
                <a:tc>
                  <a:txBody>
                    <a:bodyPr/>
                    <a:lstStyle/>
                    <a:p>
                      <a:r>
                        <a:rPr lang="tr-TR"/>
                        <a:t>Yerel eğimi sade anlatım (örneğin: 10 dk okuma → 9 puan artış)</a:t>
                      </a:r>
                    </a:p>
                  </a:txBody>
                  <a:tcPr anchor="ctr"/>
                </a:tc>
                <a:extLst>
                  <a:ext uri="{0D108BD9-81ED-4DB2-BD59-A6C34878D82A}">
                    <a16:rowId xmlns:a16="http://schemas.microsoft.com/office/drawing/2014/main" val="1761118756"/>
                  </a:ext>
                </a:extLst>
              </a:tr>
            </a:tbl>
          </a:graphicData>
        </a:graphic>
      </p:graphicFrame>
      <p:sp>
        <p:nvSpPr>
          <p:cNvPr id="7" name="Metin kutusu 6">
            <a:extLst>
              <a:ext uri="{FF2B5EF4-FFF2-40B4-BE49-F238E27FC236}">
                <a16:creationId xmlns:a16="http://schemas.microsoft.com/office/drawing/2014/main" id="{3124B013-407E-1A3A-B544-CEB95FD1CED6}"/>
              </a:ext>
            </a:extLst>
          </p:cNvPr>
          <p:cNvSpPr txBox="1"/>
          <p:nvPr/>
        </p:nvSpPr>
        <p:spPr>
          <a:xfrm>
            <a:off x="318654" y="1188720"/>
            <a:ext cx="13757563" cy="1846659"/>
          </a:xfrm>
          <a:prstGeom prst="rect">
            <a:avLst/>
          </a:prstGeom>
          <a:noFill/>
        </p:spPr>
        <p:txBody>
          <a:bodyPr wrap="square">
            <a:spAutoFit/>
          </a:bodyPr>
          <a:lstStyle/>
          <a:p>
            <a:pPr>
              <a:buNone/>
            </a:pPr>
            <a:r>
              <a:rPr lang="tr-TR"/>
              <a:t>Bir bağımlı değişkenin (Y: Kelime Puanı), bir bağımsız değişkenle (X: Okuma Süresi) </a:t>
            </a:r>
            <a:r>
              <a:rPr lang="tr-TR" b="1"/>
              <a:t>nasıl bir ilişki içinde olduğunu</a:t>
            </a:r>
            <a:r>
              <a:rPr lang="tr-TR"/>
              <a:t> bulmak ve bunu </a:t>
            </a:r>
            <a:r>
              <a:rPr lang="tr-TR" b="1"/>
              <a:t>tek bir doğru denklemiyle ifade etmek</a:t>
            </a:r>
            <a:r>
              <a:rPr lang="tr-TR"/>
              <a:t>: </a:t>
            </a:r>
            <a:r>
              <a:rPr lang="tr-TR" sz="2400" dirty="0">
                <a:solidFill>
                  <a:srgbClr val="004483"/>
                </a:solidFill>
                <a:effectLst/>
              </a:rPr>
              <a:t>Y = </a:t>
            </a:r>
            <a:r>
              <a:rPr lang="el-GR" sz="2400" dirty="0">
                <a:solidFill>
                  <a:srgbClr val="004483"/>
                </a:solidFill>
                <a:effectLst/>
              </a:rPr>
              <a:t>β₀ +</a:t>
            </a:r>
            <a:r>
              <a:rPr lang="tr-TR" sz="2400" dirty="0">
                <a:solidFill>
                  <a:srgbClr val="004483"/>
                </a:solidFill>
                <a:effectLst/>
              </a:rPr>
              <a:t> </a:t>
            </a:r>
            <a:r>
              <a:rPr lang="el-GR" sz="2400" dirty="0">
                <a:solidFill>
                  <a:srgbClr val="004483"/>
                </a:solidFill>
                <a:effectLst/>
              </a:rPr>
              <a:t>β₁ * </a:t>
            </a:r>
            <a:r>
              <a:rPr lang="tr-TR" sz="2400" dirty="0">
                <a:solidFill>
                  <a:srgbClr val="004483"/>
                </a:solidFill>
                <a:effectLst/>
              </a:rPr>
              <a:t>X + </a:t>
            </a:r>
            <a:r>
              <a:rPr lang="el-GR" sz="2400" dirty="0">
                <a:solidFill>
                  <a:srgbClr val="004483"/>
                </a:solidFill>
                <a:effectLst/>
              </a:rPr>
              <a:t>ε</a:t>
            </a:r>
            <a:endParaRPr lang="tr-TR" sz="2400" dirty="0">
              <a:solidFill>
                <a:srgbClr val="004483"/>
              </a:solidFill>
              <a:effectLst/>
            </a:endParaRPr>
          </a:p>
          <a:p>
            <a:pPr>
              <a:buNone/>
            </a:pPr>
            <a:endParaRPr lang="tr-TR"/>
          </a:p>
          <a:p>
            <a:r>
              <a:rPr lang="el-GR" b="1"/>
              <a:t>β₀ (</a:t>
            </a:r>
            <a:r>
              <a:rPr lang="tr-TR" b="1"/>
              <a:t>beta sıfır):</a:t>
            </a:r>
            <a:r>
              <a:rPr lang="tr-TR"/>
              <a:t> Y eksenini kestiği nokta (başlangıç değeri)</a:t>
            </a:r>
          </a:p>
          <a:p>
            <a:r>
              <a:rPr lang="el-GR" b="1"/>
              <a:t>β₁ (</a:t>
            </a:r>
            <a:r>
              <a:rPr lang="tr-TR" b="1"/>
              <a:t>beta bir):</a:t>
            </a:r>
            <a:r>
              <a:rPr lang="tr-TR"/>
              <a:t> eğim (X bir birim artınca Y ortalama ne kadar artıyor?)</a:t>
            </a:r>
          </a:p>
          <a:p>
            <a:r>
              <a:rPr lang="el-GR" b="1"/>
              <a:t>ε:</a:t>
            </a:r>
            <a:r>
              <a:rPr lang="el-GR"/>
              <a:t> </a:t>
            </a:r>
            <a:r>
              <a:rPr lang="tr-TR"/>
              <a:t>modelin tahmin edemediği hata (residual)</a:t>
            </a:r>
          </a:p>
        </p:txBody>
      </p:sp>
    </p:spTree>
    <p:extLst>
      <p:ext uri="{BB962C8B-B14F-4D97-AF65-F5344CB8AC3E}">
        <p14:creationId xmlns:p14="http://schemas.microsoft.com/office/powerpoint/2010/main" val="17343619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53076-1095-A09D-8650-B2533B57689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470A1B4-225B-1C6E-3C7A-CD9EBEFC1653}"/>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a:solidFill>
                  <a:srgbClr val="1F1F1F"/>
                </a:solidFill>
                <a:effectLst/>
                <a:latin typeface="Roboto" panose="02000000000000000000" pitchFamily="2" charset="0"/>
              </a:rPr>
              <a:t>Basit Doğrusal Regresyon</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BF797381-651C-E162-E3B5-8F7FF81F4BD7}"/>
              </a:ext>
            </a:extLst>
          </p:cNvPr>
          <p:cNvPicPr>
            <a:picLocks noChangeAspect="1"/>
          </p:cNvPicPr>
          <p:nvPr/>
        </p:nvPicPr>
        <p:blipFill>
          <a:blip r:embed="rId3"/>
          <a:stretch>
            <a:fillRect/>
          </a:stretch>
        </p:blipFill>
        <p:spPr>
          <a:xfrm>
            <a:off x="13525500" y="228600"/>
            <a:ext cx="876300" cy="540306"/>
          </a:xfrm>
          <a:prstGeom prst="rect">
            <a:avLst/>
          </a:prstGeom>
        </p:spPr>
      </p:pic>
      <p:graphicFrame>
        <p:nvGraphicFramePr>
          <p:cNvPr id="3" name="Tablo 2">
            <a:extLst>
              <a:ext uri="{FF2B5EF4-FFF2-40B4-BE49-F238E27FC236}">
                <a16:creationId xmlns:a16="http://schemas.microsoft.com/office/drawing/2014/main" id="{6E287602-85D7-6AE2-95F8-A87D7D5E281D}"/>
              </a:ext>
            </a:extLst>
          </p:cNvPr>
          <p:cNvGraphicFramePr>
            <a:graphicFrameLocks noGrp="1"/>
          </p:cNvGraphicFramePr>
          <p:nvPr>
            <p:extLst>
              <p:ext uri="{D42A27DB-BD31-4B8C-83A1-F6EECF244321}">
                <p14:modId xmlns:p14="http://schemas.microsoft.com/office/powerpoint/2010/main" val="681340033"/>
              </p:ext>
            </p:extLst>
          </p:nvPr>
        </p:nvGraphicFramePr>
        <p:xfrm>
          <a:off x="812800" y="2697480"/>
          <a:ext cx="3681804" cy="2834640"/>
        </p:xfrm>
        <a:graphic>
          <a:graphicData uri="http://schemas.openxmlformats.org/drawingml/2006/table">
            <a:tbl>
              <a:tblPr>
                <a:tableStyleId>{5940675A-B579-460E-94D1-54222C63F5DA}</a:tableStyleId>
              </a:tblPr>
              <a:tblGrid>
                <a:gridCol w="1766923">
                  <a:extLst>
                    <a:ext uri="{9D8B030D-6E8A-4147-A177-3AD203B41FA5}">
                      <a16:colId xmlns:a16="http://schemas.microsoft.com/office/drawing/2014/main" val="2643552881"/>
                    </a:ext>
                  </a:extLst>
                </a:gridCol>
                <a:gridCol w="1914881">
                  <a:extLst>
                    <a:ext uri="{9D8B030D-6E8A-4147-A177-3AD203B41FA5}">
                      <a16:colId xmlns:a16="http://schemas.microsoft.com/office/drawing/2014/main" val="2307047578"/>
                    </a:ext>
                  </a:extLst>
                </a:gridCol>
              </a:tblGrid>
              <a:tr h="0">
                <a:tc>
                  <a:txBody>
                    <a:bodyPr/>
                    <a:lstStyle/>
                    <a:p>
                      <a:r>
                        <a:rPr lang="tr-TR" b="1"/>
                        <a:t>X: Okuma Süresi (dk)</a:t>
                      </a:r>
                    </a:p>
                  </a:txBody>
                  <a:tcPr anchor="ctr"/>
                </a:tc>
                <a:tc>
                  <a:txBody>
                    <a:bodyPr/>
                    <a:lstStyle/>
                    <a:p>
                      <a:r>
                        <a:rPr lang="tr-TR" b="1"/>
                        <a:t>Y: Kelime Bilgisi Puanı</a:t>
                      </a:r>
                    </a:p>
                  </a:txBody>
                  <a:tcPr anchor="ctr"/>
                </a:tc>
                <a:extLst>
                  <a:ext uri="{0D108BD9-81ED-4DB2-BD59-A6C34878D82A}">
                    <a16:rowId xmlns:a16="http://schemas.microsoft.com/office/drawing/2014/main" val="2228284397"/>
                  </a:ext>
                </a:extLst>
              </a:tr>
              <a:tr h="0">
                <a:tc>
                  <a:txBody>
                    <a:bodyPr/>
                    <a:lstStyle/>
                    <a:p>
                      <a:r>
                        <a:rPr lang="tr-TR"/>
                        <a:t>0</a:t>
                      </a:r>
                    </a:p>
                  </a:txBody>
                  <a:tcPr anchor="ctr"/>
                </a:tc>
                <a:tc>
                  <a:txBody>
                    <a:bodyPr/>
                    <a:lstStyle/>
                    <a:p>
                      <a:r>
                        <a:rPr lang="tr-TR"/>
                        <a:t>20</a:t>
                      </a:r>
                    </a:p>
                  </a:txBody>
                  <a:tcPr anchor="ctr"/>
                </a:tc>
                <a:extLst>
                  <a:ext uri="{0D108BD9-81ED-4DB2-BD59-A6C34878D82A}">
                    <a16:rowId xmlns:a16="http://schemas.microsoft.com/office/drawing/2014/main" val="2461549085"/>
                  </a:ext>
                </a:extLst>
              </a:tr>
              <a:tr h="0">
                <a:tc>
                  <a:txBody>
                    <a:bodyPr/>
                    <a:lstStyle/>
                    <a:p>
                      <a:r>
                        <a:rPr lang="tr-TR"/>
                        <a:t>10</a:t>
                      </a:r>
                    </a:p>
                  </a:txBody>
                  <a:tcPr anchor="ctr"/>
                </a:tc>
                <a:tc>
                  <a:txBody>
                    <a:bodyPr/>
                    <a:lstStyle/>
                    <a:p>
                      <a:r>
                        <a:rPr lang="tr-TR"/>
                        <a:t>29</a:t>
                      </a:r>
                    </a:p>
                  </a:txBody>
                  <a:tcPr anchor="ctr"/>
                </a:tc>
                <a:extLst>
                  <a:ext uri="{0D108BD9-81ED-4DB2-BD59-A6C34878D82A}">
                    <a16:rowId xmlns:a16="http://schemas.microsoft.com/office/drawing/2014/main" val="214045063"/>
                  </a:ext>
                </a:extLst>
              </a:tr>
              <a:tr h="0">
                <a:tc>
                  <a:txBody>
                    <a:bodyPr/>
                    <a:lstStyle/>
                    <a:p>
                      <a:r>
                        <a:rPr lang="tr-TR"/>
                        <a:t>20</a:t>
                      </a:r>
                    </a:p>
                  </a:txBody>
                  <a:tcPr anchor="ctr"/>
                </a:tc>
                <a:tc>
                  <a:txBody>
                    <a:bodyPr/>
                    <a:lstStyle/>
                    <a:p>
                      <a:r>
                        <a:rPr lang="tr-TR"/>
                        <a:t>38</a:t>
                      </a:r>
                    </a:p>
                  </a:txBody>
                  <a:tcPr anchor="ctr"/>
                </a:tc>
                <a:extLst>
                  <a:ext uri="{0D108BD9-81ED-4DB2-BD59-A6C34878D82A}">
                    <a16:rowId xmlns:a16="http://schemas.microsoft.com/office/drawing/2014/main" val="362889856"/>
                  </a:ext>
                </a:extLst>
              </a:tr>
              <a:tr h="0">
                <a:tc>
                  <a:txBody>
                    <a:bodyPr/>
                    <a:lstStyle/>
                    <a:p>
                      <a:r>
                        <a:rPr lang="tr-TR"/>
                        <a:t>30</a:t>
                      </a:r>
                    </a:p>
                  </a:txBody>
                  <a:tcPr anchor="ctr"/>
                </a:tc>
                <a:tc>
                  <a:txBody>
                    <a:bodyPr/>
                    <a:lstStyle/>
                    <a:p>
                      <a:r>
                        <a:rPr lang="tr-TR"/>
                        <a:t>44</a:t>
                      </a:r>
                    </a:p>
                  </a:txBody>
                  <a:tcPr anchor="ctr"/>
                </a:tc>
                <a:extLst>
                  <a:ext uri="{0D108BD9-81ED-4DB2-BD59-A6C34878D82A}">
                    <a16:rowId xmlns:a16="http://schemas.microsoft.com/office/drawing/2014/main" val="2455124742"/>
                  </a:ext>
                </a:extLst>
              </a:tr>
              <a:tr h="0">
                <a:tc>
                  <a:txBody>
                    <a:bodyPr/>
                    <a:lstStyle/>
                    <a:p>
                      <a:r>
                        <a:rPr lang="tr-TR"/>
                        <a:t>40</a:t>
                      </a:r>
                    </a:p>
                  </a:txBody>
                  <a:tcPr anchor="ctr"/>
                </a:tc>
                <a:tc>
                  <a:txBody>
                    <a:bodyPr/>
                    <a:lstStyle/>
                    <a:p>
                      <a:r>
                        <a:rPr lang="tr-TR"/>
                        <a:t>51</a:t>
                      </a:r>
                    </a:p>
                  </a:txBody>
                  <a:tcPr anchor="ctr"/>
                </a:tc>
                <a:extLst>
                  <a:ext uri="{0D108BD9-81ED-4DB2-BD59-A6C34878D82A}">
                    <a16:rowId xmlns:a16="http://schemas.microsoft.com/office/drawing/2014/main" val="388042705"/>
                  </a:ext>
                </a:extLst>
              </a:tr>
              <a:tr h="0">
                <a:tc>
                  <a:txBody>
                    <a:bodyPr/>
                    <a:lstStyle/>
                    <a:p>
                      <a:r>
                        <a:rPr lang="tr-TR"/>
                        <a:t>50</a:t>
                      </a:r>
                    </a:p>
                  </a:txBody>
                  <a:tcPr anchor="ctr"/>
                </a:tc>
                <a:tc>
                  <a:txBody>
                    <a:bodyPr/>
                    <a:lstStyle/>
                    <a:p>
                      <a:r>
                        <a:rPr lang="tr-TR"/>
                        <a:t>59</a:t>
                      </a:r>
                    </a:p>
                  </a:txBody>
                  <a:tcPr anchor="ctr"/>
                </a:tc>
                <a:extLst>
                  <a:ext uri="{0D108BD9-81ED-4DB2-BD59-A6C34878D82A}">
                    <a16:rowId xmlns:a16="http://schemas.microsoft.com/office/drawing/2014/main" val="2211658261"/>
                  </a:ext>
                </a:extLst>
              </a:tr>
            </a:tbl>
          </a:graphicData>
        </a:graphic>
      </p:graphicFrame>
      <p:graphicFrame>
        <p:nvGraphicFramePr>
          <p:cNvPr id="11" name="Tablo 10">
            <a:extLst>
              <a:ext uri="{FF2B5EF4-FFF2-40B4-BE49-F238E27FC236}">
                <a16:creationId xmlns:a16="http://schemas.microsoft.com/office/drawing/2014/main" id="{FBCD505A-BA38-1655-6042-3F7942A13DED}"/>
              </a:ext>
            </a:extLst>
          </p:cNvPr>
          <p:cNvGraphicFramePr>
            <a:graphicFrameLocks noGrp="1"/>
          </p:cNvGraphicFramePr>
          <p:nvPr>
            <p:extLst>
              <p:ext uri="{D42A27DB-BD31-4B8C-83A1-F6EECF244321}">
                <p14:modId xmlns:p14="http://schemas.microsoft.com/office/powerpoint/2010/main" val="3052758917"/>
              </p:ext>
            </p:extLst>
          </p:nvPr>
        </p:nvGraphicFramePr>
        <p:xfrm>
          <a:off x="6442076" y="2709702"/>
          <a:ext cx="4756976" cy="2468880"/>
        </p:xfrm>
        <a:graphic>
          <a:graphicData uri="http://schemas.openxmlformats.org/drawingml/2006/table">
            <a:tbl>
              <a:tblPr>
                <a:tableStyleId>{5940675A-B579-460E-94D1-54222C63F5DA}</a:tableStyleId>
              </a:tblPr>
              <a:tblGrid>
                <a:gridCol w="1053234">
                  <a:extLst>
                    <a:ext uri="{9D8B030D-6E8A-4147-A177-3AD203B41FA5}">
                      <a16:colId xmlns:a16="http://schemas.microsoft.com/office/drawing/2014/main" val="1340253365"/>
                    </a:ext>
                  </a:extLst>
                </a:gridCol>
                <a:gridCol w="1252007">
                  <a:extLst>
                    <a:ext uri="{9D8B030D-6E8A-4147-A177-3AD203B41FA5}">
                      <a16:colId xmlns:a16="http://schemas.microsoft.com/office/drawing/2014/main" val="2950336155"/>
                    </a:ext>
                  </a:extLst>
                </a:gridCol>
                <a:gridCol w="1138555">
                  <a:extLst>
                    <a:ext uri="{9D8B030D-6E8A-4147-A177-3AD203B41FA5}">
                      <a16:colId xmlns:a16="http://schemas.microsoft.com/office/drawing/2014/main" val="3601911497"/>
                    </a:ext>
                  </a:extLst>
                </a:gridCol>
                <a:gridCol w="1313180">
                  <a:extLst>
                    <a:ext uri="{9D8B030D-6E8A-4147-A177-3AD203B41FA5}">
                      <a16:colId xmlns:a16="http://schemas.microsoft.com/office/drawing/2014/main" val="3510151444"/>
                    </a:ext>
                  </a:extLst>
                </a:gridCol>
              </a:tblGrid>
              <a:tr h="365760">
                <a:tc>
                  <a:txBody>
                    <a:bodyPr/>
                    <a:lstStyle/>
                    <a:p>
                      <a:r>
                        <a:rPr lang="tr-TR" sz="1800" b="1"/>
                        <a:t>Satırlar Arası</a:t>
                      </a:r>
                    </a:p>
                  </a:txBody>
                  <a:tcPr anchor="ctr"/>
                </a:tc>
                <a:tc>
                  <a:txBody>
                    <a:bodyPr/>
                    <a:lstStyle/>
                    <a:p>
                      <a:r>
                        <a:rPr lang="el-GR" sz="1800" b="1"/>
                        <a:t>Δ</a:t>
                      </a:r>
                      <a:r>
                        <a:rPr lang="tr-TR" sz="1800" b="1"/>
                        <a:t>X (dk)</a:t>
                      </a:r>
                    </a:p>
                  </a:txBody>
                  <a:tcPr anchor="ctr"/>
                </a:tc>
                <a:tc>
                  <a:txBody>
                    <a:bodyPr/>
                    <a:lstStyle/>
                    <a:p>
                      <a:r>
                        <a:rPr lang="el-GR" sz="1800" b="1"/>
                        <a:t>Δ</a:t>
                      </a:r>
                      <a:r>
                        <a:rPr lang="tr-TR" sz="1800" b="1"/>
                        <a:t>Y (puan)</a:t>
                      </a:r>
                    </a:p>
                  </a:txBody>
                  <a:tcPr anchor="ctr"/>
                </a:tc>
                <a:tc>
                  <a:txBody>
                    <a:bodyPr/>
                    <a:lstStyle/>
                    <a:p>
                      <a:r>
                        <a:rPr lang="el-GR" sz="1800" b="1"/>
                        <a:t>β₁ = Δ</a:t>
                      </a:r>
                      <a:r>
                        <a:rPr lang="tr-TR" sz="1800" b="1"/>
                        <a:t>Y / </a:t>
                      </a:r>
                      <a:r>
                        <a:rPr lang="el-GR" sz="1800" b="1"/>
                        <a:t>Δ</a:t>
                      </a:r>
                      <a:r>
                        <a:rPr lang="tr-TR" sz="1800" b="1"/>
                        <a:t>X</a:t>
                      </a:r>
                    </a:p>
                  </a:txBody>
                  <a:tcPr anchor="ctr"/>
                </a:tc>
                <a:extLst>
                  <a:ext uri="{0D108BD9-81ED-4DB2-BD59-A6C34878D82A}">
                    <a16:rowId xmlns:a16="http://schemas.microsoft.com/office/drawing/2014/main" val="3438741619"/>
                  </a:ext>
                </a:extLst>
              </a:tr>
              <a:tr h="365760">
                <a:tc>
                  <a:txBody>
                    <a:bodyPr/>
                    <a:lstStyle/>
                    <a:p>
                      <a:r>
                        <a:rPr lang="tr-TR" sz="1800" b="1"/>
                        <a:t>0 → 10</a:t>
                      </a:r>
                    </a:p>
                  </a:txBody>
                  <a:tcPr anchor="ctr"/>
                </a:tc>
                <a:tc>
                  <a:txBody>
                    <a:bodyPr/>
                    <a:lstStyle/>
                    <a:p>
                      <a:r>
                        <a:rPr lang="tr-TR" sz="1800"/>
                        <a:t>10</a:t>
                      </a:r>
                    </a:p>
                  </a:txBody>
                  <a:tcPr anchor="ctr"/>
                </a:tc>
                <a:tc>
                  <a:txBody>
                    <a:bodyPr/>
                    <a:lstStyle/>
                    <a:p>
                      <a:r>
                        <a:rPr lang="tr-TR" sz="1800"/>
                        <a:t>9</a:t>
                      </a:r>
                    </a:p>
                  </a:txBody>
                  <a:tcPr anchor="ctr"/>
                </a:tc>
                <a:tc>
                  <a:txBody>
                    <a:bodyPr/>
                    <a:lstStyle/>
                    <a:p>
                      <a:r>
                        <a:rPr lang="tr-TR" sz="1800"/>
                        <a:t>0.90</a:t>
                      </a:r>
                    </a:p>
                  </a:txBody>
                  <a:tcPr anchor="ctr"/>
                </a:tc>
                <a:extLst>
                  <a:ext uri="{0D108BD9-81ED-4DB2-BD59-A6C34878D82A}">
                    <a16:rowId xmlns:a16="http://schemas.microsoft.com/office/drawing/2014/main" val="3115501150"/>
                  </a:ext>
                </a:extLst>
              </a:tr>
              <a:tr h="365760">
                <a:tc>
                  <a:txBody>
                    <a:bodyPr/>
                    <a:lstStyle/>
                    <a:p>
                      <a:r>
                        <a:rPr lang="tr-TR" sz="1800" b="1"/>
                        <a:t>10 → 20</a:t>
                      </a:r>
                    </a:p>
                  </a:txBody>
                  <a:tcPr anchor="ctr"/>
                </a:tc>
                <a:tc>
                  <a:txBody>
                    <a:bodyPr/>
                    <a:lstStyle/>
                    <a:p>
                      <a:r>
                        <a:rPr lang="tr-TR" sz="1800"/>
                        <a:t>10</a:t>
                      </a:r>
                    </a:p>
                  </a:txBody>
                  <a:tcPr anchor="ctr"/>
                </a:tc>
                <a:tc>
                  <a:txBody>
                    <a:bodyPr/>
                    <a:lstStyle/>
                    <a:p>
                      <a:r>
                        <a:rPr lang="tr-TR" sz="1800"/>
                        <a:t>9</a:t>
                      </a:r>
                    </a:p>
                  </a:txBody>
                  <a:tcPr anchor="ctr"/>
                </a:tc>
                <a:tc>
                  <a:txBody>
                    <a:bodyPr/>
                    <a:lstStyle/>
                    <a:p>
                      <a:r>
                        <a:rPr lang="tr-TR" sz="1800"/>
                        <a:t>0.90</a:t>
                      </a:r>
                    </a:p>
                  </a:txBody>
                  <a:tcPr anchor="ctr"/>
                </a:tc>
                <a:extLst>
                  <a:ext uri="{0D108BD9-81ED-4DB2-BD59-A6C34878D82A}">
                    <a16:rowId xmlns:a16="http://schemas.microsoft.com/office/drawing/2014/main" val="1886493458"/>
                  </a:ext>
                </a:extLst>
              </a:tr>
              <a:tr h="365760">
                <a:tc>
                  <a:txBody>
                    <a:bodyPr/>
                    <a:lstStyle/>
                    <a:p>
                      <a:r>
                        <a:rPr lang="tr-TR" sz="1800" b="1"/>
                        <a:t>20 → 30</a:t>
                      </a:r>
                    </a:p>
                  </a:txBody>
                  <a:tcPr anchor="ctr"/>
                </a:tc>
                <a:tc>
                  <a:txBody>
                    <a:bodyPr/>
                    <a:lstStyle/>
                    <a:p>
                      <a:r>
                        <a:rPr lang="tr-TR" sz="1800"/>
                        <a:t>10</a:t>
                      </a:r>
                    </a:p>
                  </a:txBody>
                  <a:tcPr anchor="ctr"/>
                </a:tc>
                <a:tc>
                  <a:txBody>
                    <a:bodyPr/>
                    <a:lstStyle/>
                    <a:p>
                      <a:r>
                        <a:rPr lang="tr-TR" sz="1800"/>
                        <a:t>6</a:t>
                      </a:r>
                    </a:p>
                  </a:txBody>
                  <a:tcPr anchor="ctr"/>
                </a:tc>
                <a:tc>
                  <a:txBody>
                    <a:bodyPr/>
                    <a:lstStyle/>
                    <a:p>
                      <a:r>
                        <a:rPr lang="tr-TR" sz="1800"/>
                        <a:t>0.60</a:t>
                      </a:r>
                    </a:p>
                  </a:txBody>
                  <a:tcPr anchor="ctr"/>
                </a:tc>
                <a:extLst>
                  <a:ext uri="{0D108BD9-81ED-4DB2-BD59-A6C34878D82A}">
                    <a16:rowId xmlns:a16="http://schemas.microsoft.com/office/drawing/2014/main" val="2315923993"/>
                  </a:ext>
                </a:extLst>
              </a:tr>
              <a:tr h="365760">
                <a:tc>
                  <a:txBody>
                    <a:bodyPr/>
                    <a:lstStyle/>
                    <a:p>
                      <a:r>
                        <a:rPr lang="tr-TR" sz="1800" b="1"/>
                        <a:t>30 → 40</a:t>
                      </a:r>
                    </a:p>
                  </a:txBody>
                  <a:tcPr anchor="ctr"/>
                </a:tc>
                <a:tc>
                  <a:txBody>
                    <a:bodyPr/>
                    <a:lstStyle/>
                    <a:p>
                      <a:r>
                        <a:rPr lang="tr-TR" sz="1800"/>
                        <a:t>10</a:t>
                      </a:r>
                    </a:p>
                  </a:txBody>
                  <a:tcPr anchor="ctr"/>
                </a:tc>
                <a:tc>
                  <a:txBody>
                    <a:bodyPr/>
                    <a:lstStyle/>
                    <a:p>
                      <a:r>
                        <a:rPr lang="tr-TR" sz="1800"/>
                        <a:t>7</a:t>
                      </a:r>
                    </a:p>
                  </a:txBody>
                  <a:tcPr anchor="ctr"/>
                </a:tc>
                <a:tc>
                  <a:txBody>
                    <a:bodyPr/>
                    <a:lstStyle/>
                    <a:p>
                      <a:r>
                        <a:rPr lang="tr-TR" sz="1800"/>
                        <a:t>0.70</a:t>
                      </a:r>
                    </a:p>
                  </a:txBody>
                  <a:tcPr anchor="ctr"/>
                </a:tc>
                <a:extLst>
                  <a:ext uri="{0D108BD9-81ED-4DB2-BD59-A6C34878D82A}">
                    <a16:rowId xmlns:a16="http://schemas.microsoft.com/office/drawing/2014/main" val="4194720913"/>
                  </a:ext>
                </a:extLst>
              </a:tr>
              <a:tr h="365760">
                <a:tc>
                  <a:txBody>
                    <a:bodyPr/>
                    <a:lstStyle/>
                    <a:p>
                      <a:r>
                        <a:rPr lang="tr-TR" sz="1800" b="1"/>
                        <a:t>40 → 50</a:t>
                      </a:r>
                    </a:p>
                  </a:txBody>
                  <a:tcPr anchor="ctr"/>
                </a:tc>
                <a:tc>
                  <a:txBody>
                    <a:bodyPr/>
                    <a:lstStyle/>
                    <a:p>
                      <a:r>
                        <a:rPr lang="tr-TR" sz="1800"/>
                        <a:t>10</a:t>
                      </a:r>
                    </a:p>
                  </a:txBody>
                  <a:tcPr anchor="ctr"/>
                </a:tc>
                <a:tc>
                  <a:txBody>
                    <a:bodyPr/>
                    <a:lstStyle/>
                    <a:p>
                      <a:r>
                        <a:rPr lang="tr-TR" sz="1800"/>
                        <a:t>8</a:t>
                      </a:r>
                    </a:p>
                  </a:txBody>
                  <a:tcPr anchor="ctr"/>
                </a:tc>
                <a:tc>
                  <a:txBody>
                    <a:bodyPr/>
                    <a:lstStyle/>
                    <a:p>
                      <a:r>
                        <a:rPr lang="tr-TR" sz="1800"/>
                        <a:t>0.80</a:t>
                      </a:r>
                    </a:p>
                  </a:txBody>
                  <a:tcPr anchor="ctr"/>
                </a:tc>
                <a:extLst>
                  <a:ext uri="{0D108BD9-81ED-4DB2-BD59-A6C34878D82A}">
                    <a16:rowId xmlns:a16="http://schemas.microsoft.com/office/drawing/2014/main" val="3030922305"/>
                  </a:ext>
                </a:extLst>
              </a:tr>
            </a:tbl>
          </a:graphicData>
        </a:graphic>
      </p:graphicFrame>
      <p:sp>
        <p:nvSpPr>
          <p:cNvPr id="15" name="Metin kutusu 14">
            <a:extLst>
              <a:ext uri="{FF2B5EF4-FFF2-40B4-BE49-F238E27FC236}">
                <a16:creationId xmlns:a16="http://schemas.microsoft.com/office/drawing/2014/main" id="{86ACFD53-2280-79F4-AD50-5EDBE42538A7}"/>
              </a:ext>
            </a:extLst>
          </p:cNvPr>
          <p:cNvSpPr txBox="1"/>
          <p:nvPr/>
        </p:nvSpPr>
        <p:spPr>
          <a:xfrm>
            <a:off x="812800" y="1697966"/>
            <a:ext cx="7315200" cy="646331"/>
          </a:xfrm>
          <a:prstGeom prst="rect">
            <a:avLst/>
          </a:prstGeom>
          <a:noFill/>
        </p:spPr>
        <p:txBody>
          <a:bodyPr wrap="square">
            <a:spAutoFit/>
          </a:bodyPr>
          <a:lstStyle/>
          <a:p>
            <a:pPr>
              <a:buNone/>
            </a:pPr>
            <a:r>
              <a:rPr lang="tr-TR" b="1"/>
              <a:t>X:</a:t>
            </a:r>
            <a:r>
              <a:rPr lang="tr-TR"/>
              <a:t> Günlük okuma süresi (dakika)</a:t>
            </a:r>
          </a:p>
          <a:p>
            <a:r>
              <a:rPr lang="tr-TR" b="1"/>
              <a:t>Y:</a:t>
            </a:r>
            <a:r>
              <a:rPr lang="tr-TR"/>
              <a:t> Kelime bilgisi puanı</a:t>
            </a:r>
          </a:p>
        </p:txBody>
      </p:sp>
      <p:sp>
        <p:nvSpPr>
          <p:cNvPr id="17" name="Metin kutusu 16">
            <a:extLst>
              <a:ext uri="{FF2B5EF4-FFF2-40B4-BE49-F238E27FC236}">
                <a16:creationId xmlns:a16="http://schemas.microsoft.com/office/drawing/2014/main" id="{974AC333-0750-2CA4-6E18-5CE018E3AD77}"/>
              </a:ext>
            </a:extLst>
          </p:cNvPr>
          <p:cNvSpPr txBox="1"/>
          <p:nvPr/>
        </p:nvSpPr>
        <p:spPr>
          <a:xfrm>
            <a:off x="6442076" y="1697965"/>
            <a:ext cx="7315200" cy="646331"/>
          </a:xfrm>
          <a:prstGeom prst="rect">
            <a:avLst/>
          </a:prstGeom>
          <a:noFill/>
        </p:spPr>
        <p:txBody>
          <a:bodyPr wrap="square">
            <a:spAutoFit/>
          </a:bodyPr>
          <a:lstStyle/>
          <a:p>
            <a:pPr>
              <a:buNone/>
            </a:pPr>
            <a:r>
              <a:rPr lang="tr-TR"/>
              <a:t>X artıyor → Y de artıyor.</a:t>
            </a:r>
          </a:p>
          <a:p>
            <a:r>
              <a:rPr lang="tr-TR"/>
              <a:t>Ama artış miktarı sabit değil: </a:t>
            </a:r>
            <a:r>
              <a:rPr lang="tr-TR" b="1"/>
              <a:t>Yani bu ilişki mükemmel düz çizgi değil.</a:t>
            </a:r>
            <a:endParaRPr lang="tr-TR"/>
          </a:p>
        </p:txBody>
      </p:sp>
    </p:spTree>
    <p:extLst>
      <p:ext uri="{BB962C8B-B14F-4D97-AF65-F5344CB8AC3E}">
        <p14:creationId xmlns:p14="http://schemas.microsoft.com/office/powerpoint/2010/main" val="27694259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4DB14-ADD7-EC83-DE74-B55B543E8B4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317FA08-E1A3-30DC-CAF3-BF25CF68B175}"/>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a:solidFill>
                  <a:srgbClr val="1F1F1F"/>
                </a:solidFill>
                <a:effectLst/>
                <a:latin typeface="Roboto" panose="02000000000000000000" pitchFamily="2" charset="0"/>
              </a:rPr>
              <a:t>Basit Doğrusal Regresyon</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B0FF6EF0-1570-CF99-4F22-9016E4D2EF37}"/>
              </a:ext>
            </a:extLst>
          </p:cNvPr>
          <p:cNvPicPr>
            <a:picLocks noChangeAspect="1"/>
          </p:cNvPicPr>
          <p:nvPr/>
        </p:nvPicPr>
        <p:blipFill>
          <a:blip r:embed="rId3"/>
          <a:stretch>
            <a:fillRect/>
          </a:stretch>
        </p:blipFill>
        <p:spPr>
          <a:xfrm>
            <a:off x="13525500" y="228600"/>
            <a:ext cx="876300" cy="540306"/>
          </a:xfrm>
          <a:prstGeom prst="rect">
            <a:avLst/>
          </a:prstGeom>
        </p:spPr>
      </p:pic>
      <p:sp>
        <p:nvSpPr>
          <p:cNvPr id="7" name="Metin kutusu 6">
            <a:extLst>
              <a:ext uri="{FF2B5EF4-FFF2-40B4-BE49-F238E27FC236}">
                <a16:creationId xmlns:a16="http://schemas.microsoft.com/office/drawing/2014/main" id="{E4BA60F8-9553-651C-1682-548315F2C545}"/>
              </a:ext>
            </a:extLst>
          </p:cNvPr>
          <p:cNvSpPr txBox="1"/>
          <p:nvPr/>
        </p:nvSpPr>
        <p:spPr>
          <a:xfrm>
            <a:off x="490117" y="1154668"/>
            <a:ext cx="6183745" cy="6678751"/>
          </a:xfrm>
          <a:prstGeom prst="rect">
            <a:avLst/>
          </a:prstGeom>
          <a:noFill/>
        </p:spPr>
        <p:txBody>
          <a:bodyPr wrap="square">
            <a:spAutoFit/>
          </a:bodyPr>
          <a:lstStyle/>
          <a:p>
            <a:pPr>
              <a:buNone/>
            </a:pPr>
            <a:r>
              <a:rPr lang="tr-TR" sz="3200" b="1"/>
              <a:t>Yerel Eğim</a:t>
            </a:r>
          </a:p>
          <a:p>
            <a:pPr>
              <a:buNone/>
            </a:pPr>
            <a:endParaRPr lang="tr-TR" b="1"/>
          </a:p>
          <a:p>
            <a:pPr>
              <a:buNone/>
            </a:pPr>
            <a:r>
              <a:rPr lang="tr-TR">
                <a:latin typeface="Aptos Narrow" panose="020B0004020202020204" pitchFamily="34" charset="0"/>
              </a:rPr>
              <a:t>Yerel eğim, sadece </a:t>
            </a:r>
            <a:r>
              <a:rPr lang="tr-TR" b="1">
                <a:latin typeface="Aptos Narrow" panose="020B0004020202020204" pitchFamily="34" charset="0"/>
              </a:rPr>
              <a:t>iki gözlem arasındaki değişimi</a:t>
            </a:r>
            <a:r>
              <a:rPr lang="tr-TR">
                <a:latin typeface="Aptos Narrow" panose="020B0004020202020204" pitchFamily="34" charset="0"/>
              </a:rPr>
              <a:t> gösterir.</a:t>
            </a:r>
            <a:br>
              <a:rPr lang="tr-TR">
                <a:latin typeface="Aptos Narrow" panose="020B0004020202020204" pitchFamily="34" charset="0"/>
              </a:rPr>
            </a:br>
            <a:r>
              <a:rPr lang="tr-TR">
                <a:latin typeface="Aptos Narrow" panose="020B0004020202020204" pitchFamily="34" charset="0"/>
              </a:rPr>
              <a:t>Yani her adımda </a:t>
            </a:r>
            <a:r>
              <a:rPr lang="tr-TR" b="1">
                <a:latin typeface="Aptos Narrow" panose="020B0004020202020204" pitchFamily="34" charset="0"/>
              </a:rPr>
              <a:t>X arttığında Y ne kadar artmış</a:t>
            </a:r>
            <a:r>
              <a:rPr lang="tr-TR">
                <a:latin typeface="Aptos Narrow" panose="020B0004020202020204" pitchFamily="34" charset="0"/>
              </a:rPr>
              <a:t> sorusunu yanıtlar.</a:t>
            </a:r>
          </a:p>
          <a:p>
            <a:pPr>
              <a:buNone/>
            </a:pPr>
            <a:endParaRPr lang="tr-TR">
              <a:latin typeface="Aptos Narrow" panose="020B0004020202020204" pitchFamily="34" charset="0"/>
            </a:endParaRPr>
          </a:p>
          <a:p>
            <a:pPr>
              <a:buNone/>
            </a:pPr>
            <a:r>
              <a:rPr lang="tr-TR" b="1">
                <a:latin typeface="Aptos Narrow" panose="020B0004020202020204" pitchFamily="34" charset="0"/>
              </a:rPr>
              <a:t>Örnek:</a:t>
            </a:r>
          </a:p>
          <a:p>
            <a:pPr lvl="1"/>
            <a:r>
              <a:rPr lang="tr-TR" b="1">
                <a:latin typeface="Aptos Narrow" panose="020B0004020202020204" pitchFamily="34" charset="0"/>
              </a:rPr>
              <a:t>0 dk → 10 dk</a:t>
            </a:r>
            <a:r>
              <a:rPr lang="tr-TR">
                <a:latin typeface="Aptos Narrow" panose="020B0004020202020204" pitchFamily="34" charset="0"/>
              </a:rPr>
              <a:t> arası:</a:t>
            </a:r>
          </a:p>
          <a:p>
            <a:pPr lvl="1">
              <a:buFont typeface="Arial" panose="020B0604020202020204" pitchFamily="34" charset="0"/>
              <a:buChar char="•"/>
            </a:pPr>
            <a:r>
              <a:rPr lang="tr-TR">
                <a:latin typeface="Aptos Narrow" panose="020B0004020202020204" pitchFamily="34" charset="0"/>
              </a:rPr>
              <a:t>X: Okuma süresi 10 dk arttı</a:t>
            </a:r>
          </a:p>
          <a:p>
            <a:pPr lvl="1">
              <a:buFont typeface="Arial" panose="020B0604020202020204" pitchFamily="34" charset="0"/>
              <a:buChar char="•"/>
            </a:pPr>
            <a:r>
              <a:rPr lang="tr-TR">
                <a:latin typeface="Aptos Narrow" panose="020B0004020202020204" pitchFamily="34" charset="0"/>
              </a:rPr>
              <a:t>Y: Kelime puanı 9 arttı</a:t>
            </a:r>
          </a:p>
          <a:p>
            <a:br>
              <a:rPr lang="tr-TR">
                <a:latin typeface="Aptos Narrow" panose="020B0004020202020204" pitchFamily="34" charset="0"/>
              </a:rPr>
            </a:br>
            <a:r>
              <a:rPr lang="tr-TR" b="1">
                <a:latin typeface="Aptos Narrow" panose="020B0004020202020204" pitchFamily="34" charset="0"/>
              </a:rPr>
              <a:t>Yerel Eğim = </a:t>
            </a:r>
            <a:r>
              <a:rPr lang="el-GR" b="1">
                <a:latin typeface="Aptos Narrow" panose="020B0004020202020204" pitchFamily="34" charset="0"/>
              </a:rPr>
              <a:t>Δ</a:t>
            </a:r>
            <a:r>
              <a:rPr lang="tr-TR" b="1">
                <a:latin typeface="Aptos Narrow" panose="020B0004020202020204" pitchFamily="34" charset="0"/>
              </a:rPr>
              <a:t>Y / </a:t>
            </a:r>
            <a:r>
              <a:rPr lang="el-GR" b="1">
                <a:latin typeface="Aptos Narrow" panose="020B0004020202020204" pitchFamily="34" charset="0"/>
              </a:rPr>
              <a:t>Δ</a:t>
            </a:r>
            <a:r>
              <a:rPr lang="tr-TR" b="1">
                <a:latin typeface="Aptos Narrow" panose="020B0004020202020204" pitchFamily="34" charset="0"/>
              </a:rPr>
              <a:t>X = (29 - 20) / (10 - 0) = 9 / 10 = 0.90</a:t>
            </a:r>
            <a:endParaRPr lang="tr-TR">
              <a:latin typeface="Aptos Narrow" panose="020B0004020202020204" pitchFamily="34" charset="0"/>
            </a:endParaRPr>
          </a:p>
          <a:p>
            <a:pPr>
              <a:buNone/>
            </a:pPr>
            <a:endParaRPr lang="tr-TR" b="1">
              <a:latin typeface="Aptos Narrow" panose="020B0004020202020204" pitchFamily="34" charset="0"/>
            </a:endParaRPr>
          </a:p>
          <a:p>
            <a:pPr>
              <a:buNone/>
            </a:pPr>
            <a:endParaRPr lang="tr-TR" b="1">
              <a:latin typeface="Aptos Narrow" panose="020B0004020202020204" pitchFamily="34" charset="0"/>
            </a:endParaRPr>
          </a:p>
          <a:p>
            <a:pPr>
              <a:buNone/>
            </a:pPr>
            <a:endParaRPr lang="tr-TR" b="1">
              <a:latin typeface="Aptos Narrow" panose="020B0004020202020204" pitchFamily="34" charset="0"/>
            </a:endParaRPr>
          </a:p>
          <a:p>
            <a:pPr>
              <a:buNone/>
            </a:pPr>
            <a:endParaRPr lang="tr-TR" b="1">
              <a:latin typeface="Aptos Narrow" panose="020B0004020202020204" pitchFamily="34" charset="0"/>
            </a:endParaRPr>
          </a:p>
          <a:p>
            <a:pPr>
              <a:buNone/>
            </a:pPr>
            <a:r>
              <a:rPr lang="tr-TR" b="1">
                <a:latin typeface="Aptos Narrow" panose="020B0004020202020204" pitchFamily="34" charset="0"/>
              </a:rPr>
              <a:t>20 dk → 30 dk</a:t>
            </a:r>
            <a:r>
              <a:rPr lang="tr-TR">
                <a:latin typeface="Aptos Narrow" panose="020B0004020202020204" pitchFamily="34" charset="0"/>
              </a:rPr>
              <a:t> arası:</a:t>
            </a:r>
          </a:p>
          <a:p>
            <a:pPr>
              <a:buFont typeface="Arial" panose="020B0604020202020204" pitchFamily="34" charset="0"/>
              <a:buChar char="•"/>
            </a:pPr>
            <a:r>
              <a:rPr lang="tr-TR">
                <a:latin typeface="Aptos Narrow" panose="020B0004020202020204" pitchFamily="34" charset="0"/>
              </a:rPr>
              <a:t>X: 10 dk arttı</a:t>
            </a:r>
          </a:p>
          <a:p>
            <a:pPr>
              <a:buFont typeface="Arial" panose="020B0604020202020204" pitchFamily="34" charset="0"/>
              <a:buChar char="•"/>
            </a:pPr>
            <a:r>
              <a:rPr lang="tr-TR">
                <a:latin typeface="Aptos Narrow" panose="020B0004020202020204" pitchFamily="34" charset="0"/>
              </a:rPr>
              <a:t>Y: 6 puan arttı</a:t>
            </a:r>
          </a:p>
          <a:p>
            <a:br>
              <a:rPr lang="tr-TR">
                <a:latin typeface="Aptos Narrow" panose="020B0004020202020204" pitchFamily="34" charset="0"/>
              </a:rPr>
            </a:br>
            <a:r>
              <a:rPr lang="tr-TR" b="1">
                <a:latin typeface="Aptos Narrow" panose="020B0004020202020204" pitchFamily="34" charset="0"/>
              </a:rPr>
              <a:t>Yerel Eğim = </a:t>
            </a:r>
            <a:r>
              <a:rPr lang="el-GR" b="1">
                <a:latin typeface="Aptos Narrow" panose="020B0004020202020204" pitchFamily="34" charset="0"/>
              </a:rPr>
              <a:t>Δ</a:t>
            </a:r>
            <a:r>
              <a:rPr lang="tr-TR" b="1">
                <a:latin typeface="Aptos Narrow" panose="020B0004020202020204" pitchFamily="34" charset="0"/>
              </a:rPr>
              <a:t>Y / </a:t>
            </a:r>
            <a:r>
              <a:rPr lang="el-GR" b="1">
                <a:latin typeface="Aptos Narrow" panose="020B0004020202020204" pitchFamily="34" charset="0"/>
              </a:rPr>
              <a:t>Δ</a:t>
            </a:r>
            <a:r>
              <a:rPr lang="tr-TR" b="1">
                <a:latin typeface="Aptos Narrow" panose="020B0004020202020204" pitchFamily="34" charset="0"/>
              </a:rPr>
              <a:t>X = (44 - 38) / (30 - 20) = 6 / 10 = 0.60</a:t>
            </a:r>
            <a:endParaRPr lang="tr-TR">
              <a:latin typeface="Aptos Narrow" panose="020B0004020202020204" pitchFamily="34" charset="0"/>
            </a:endParaRPr>
          </a:p>
          <a:p>
            <a:pPr>
              <a:buNone/>
            </a:pPr>
            <a:endParaRPr lang="tr-TR"/>
          </a:p>
          <a:p>
            <a:pPr>
              <a:buNone/>
            </a:pPr>
            <a:endParaRPr lang="tr-TR"/>
          </a:p>
          <a:p>
            <a:pPr>
              <a:buNone/>
            </a:pPr>
            <a:endParaRPr lang="tr-TR"/>
          </a:p>
        </p:txBody>
      </p:sp>
      <p:pic>
        <p:nvPicPr>
          <p:cNvPr id="5" name="Resim 4" descr="metin, yazı tipi, beyaz, çizgi içeren bir resim&#10;&#10;Yapay zeka tarafından oluşturulan içerik yanlış olabilir.">
            <a:extLst>
              <a:ext uri="{FF2B5EF4-FFF2-40B4-BE49-F238E27FC236}">
                <a16:creationId xmlns:a16="http://schemas.microsoft.com/office/drawing/2014/main" id="{7B636D69-3FFA-FDAE-661B-155E1F8BABF9}"/>
              </a:ext>
            </a:extLst>
          </p:cNvPr>
          <p:cNvPicPr>
            <a:picLocks noChangeAspect="1"/>
          </p:cNvPicPr>
          <p:nvPr/>
        </p:nvPicPr>
        <p:blipFill>
          <a:blip r:embed="rId4"/>
          <a:stretch>
            <a:fillRect/>
          </a:stretch>
        </p:blipFill>
        <p:spPr>
          <a:xfrm>
            <a:off x="5634771" y="3858740"/>
            <a:ext cx="4889500" cy="889000"/>
          </a:xfrm>
          <a:prstGeom prst="rect">
            <a:avLst/>
          </a:prstGeom>
        </p:spPr>
      </p:pic>
      <p:pic>
        <p:nvPicPr>
          <p:cNvPr id="9" name="Resim 8" descr="metin, yazı tipi, sayı, numara, beyaz içeren bir resim&#10;&#10;Yapay zeka tarafından oluşturulan içerik yanlış olabilir.">
            <a:extLst>
              <a:ext uri="{FF2B5EF4-FFF2-40B4-BE49-F238E27FC236}">
                <a16:creationId xmlns:a16="http://schemas.microsoft.com/office/drawing/2014/main" id="{A3AE6BDD-AFC4-B8EA-25EA-904DE1762127}"/>
              </a:ext>
            </a:extLst>
          </p:cNvPr>
          <p:cNvPicPr>
            <a:picLocks noChangeAspect="1"/>
          </p:cNvPicPr>
          <p:nvPr/>
        </p:nvPicPr>
        <p:blipFill>
          <a:blip r:embed="rId5"/>
          <a:stretch>
            <a:fillRect/>
          </a:stretch>
        </p:blipFill>
        <p:spPr>
          <a:xfrm>
            <a:off x="5853194" y="6477376"/>
            <a:ext cx="3124200" cy="863600"/>
          </a:xfrm>
          <a:prstGeom prst="rect">
            <a:avLst/>
          </a:prstGeom>
        </p:spPr>
      </p:pic>
    </p:spTree>
    <p:extLst>
      <p:ext uri="{BB962C8B-B14F-4D97-AF65-F5344CB8AC3E}">
        <p14:creationId xmlns:p14="http://schemas.microsoft.com/office/powerpoint/2010/main" val="263163616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88D8F-252B-7814-77DF-FC141B4ED56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43E580A-C46A-C896-E1E0-1CE3204EA488}"/>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a:solidFill>
                  <a:srgbClr val="1F1F1F"/>
                </a:solidFill>
                <a:effectLst/>
                <a:latin typeface="Roboto" panose="02000000000000000000" pitchFamily="2" charset="0"/>
              </a:rPr>
              <a:t>Basit Doğrusal Regresyon</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8E0C71D0-70E3-6E90-676F-A9C7E1157DAD}"/>
              </a:ext>
            </a:extLst>
          </p:cNvPr>
          <p:cNvPicPr>
            <a:picLocks noChangeAspect="1"/>
          </p:cNvPicPr>
          <p:nvPr/>
        </p:nvPicPr>
        <p:blipFill>
          <a:blip r:embed="rId3"/>
          <a:stretch>
            <a:fillRect/>
          </a:stretch>
        </p:blipFill>
        <p:spPr>
          <a:xfrm>
            <a:off x="13525500" y="228600"/>
            <a:ext cx="876300" cy="540306"/>
          </a:xfrm>
          <a:prstGeom prst="rect">
            <a:avLst/>
          </a:prstGeom>
        </p:spPr>
      </p:pic>
      <p:sp>
        <p:nvSpPr>
          <p:cNvPr id="4" name="Metin kutusu 3">
            <a:extLst>
              <a:ext uri="{FF2B5EF4-FFF2-40B4-BE49-F238E27FC236}">
                <a16:creationId xmlns:a16="http://schemas.microsoft.com/office/drawing/2014/main" id="{53D0D012-52A4-A42C-B929-DEEBF43569AC}"/>
              </a:ext>
            </a:extLst>
          </p:cNvPr>
          <p:cNvSpPr txBox="1"/>
          <p:nvPr/>
        </p:nvSpPr>
        <p:spPr>
          <a:xfrm>
            <a:off x="490117" y="1317242"/>
            <a:ext cx="6487367" cy="2462213"/>
          </a:xfrm>
          <a:prstGeom prst="rect">
            <a:avLst/>
          </a:prstGeom>
          <a:noFill/>
        </p:spPr>
        <p:txBody>
          <a:bodyPr wrap="square">
            <a:spAutoFit/>
          </a:bodyPr>
          <a:lstStyle/>
          <a:p>
            <a:pPr>
              <a:buNone/>
            </a:pPr>
            <a:r>
              <a:rPr lang="tr-TR" sz="2800" b="1">
                <a:latin typeface="Aptos Narrow" panose="020B0004020202020204" pitchFamily="34" charset="0"/>
              </a:rPr>
              <a:t>Genel (Ortalama) Eğim </a:t>
            </a:r>
          </a:p>
          <a:p>
            <a:pPr>
              <a:buNone/>
            </a:pPr>
            <a:endParaRPr lang="tr-TR" b="1">
              <a:latin typeface="Aptos Narrow" panose="020B0004020202020204" pitchFamily="34" charset="0"/>
            </a:endParaRPr>
          </a:p>
          <a:p>
            <a:pPr>
              <a:buNone/>
            </a:pPr>
            <a:r>
              <a:rPr lang="tr-TR">
                <a:latin typeface="Aptos Narrow" panose="020B0004020202020204" pitchFamily="34" charset="0"/>
              </a:rPr>
              <a:t>Basit doğrusal regresyonda genel eğim, tüm veri noktalarına en iyi uyan </a:t>
            </a:r>
            <a:r>
              <a:rPr lang="tr-TR" b="1">
                <a:latin typeface="Aptos Narrow" panose="020B0004020202020204" pitchFamily="34" charset="0"/>
              </a:rPr>
              <a:t>tek bir düz çizgi</a:t>
            </a:r>
            <a:r>
              <a:rPr lang="tr-TR">
                <a:latin typeface="Aptos Narrow" panose="020B0004020202020204" pitchFamily="34" charset="0"/>
              </a:rPr>
              <a:t> çizmeyi amaçlar.</a:t>
            </a:r>
          </a:p>
          <a:p>
            <a:pPr>
              <a:buNone/>
            </a:pPr>
            <a:endParaRPr lang="tr-TR">
              <a:latin typeface="Aptos Narrow" panose="020B0004020202020204" pitchFamily="34" charset="0"/>
            </a:endParaRPr>
          </a:p>
          <a:p>
            <a:pPr>
              <a:buNone/>
            </a:pPr>
            <a:r>
              <a:rPr lang="tr-TR">
                <a:latin typeface="Aptos Narrow" panose="020B0004020202020204" pitchFamily="34" charset="0"/>
              </a:rPr>
              <a:t>Bu çizginin eğimi </a:t>
            </a:r>
            <a:r>
              <a:rPr lang="el-GR" b="1">
                <a:latin typeface="Aptos Narrow" panose="020B0004020202020204" pitchFamily="34" charset="0"/>
              </a:rPr>
              <a:t>β₁</a:t>
            </a:r>
            <a:r>
              <a:rPr lang="el-GR">
                <a:latin typeface="Aptos Narrow" panose="020B0004020202020204" pitchFamily="34" charset="0"/>
              </a:rPr>
              <a:t> (</a:t>
            </a:r>
            <a:r>
              <a:rPr lang="tr-TR">
                <a:latin typeface="Aptos Narrow" panose="020B0004020202020204" pitchFamily="34" charset="0"/>
              </a:rPr>
              <a:t>beta 1) ile gösterilir ve şu anlama gelir:</a:t>
            </a:r>
          </a:p>
          <a:p>
            <a:r>
              <a:rPr lang="tr-TR">
                <a:latin typeface="Aptos Narrow" panose="020B0004020202020204" pitchFamily="34" charset="0"/>
              </a:rPr>
              <a:t>🔹 </a:t>
            </a:r>
            <a:r>
              <a:rPr lang="tr-TR" b="1">
                <a:latin typeface="Aptos Narrow" panose="020B0004020202020204" pitchFamily="34" charset="0"/>
              </a:rPr>
              <a:t>X (bağımsız değişken)</a:t>
            </a:r>
            <a:r>
              <a:rPr lang="tr-TR">
                <a:latin typeface="Aptos Narrow" panose="020B0004020202020204" pitchFamily="34" charset="0"/>
              </a:rPr>
              <a:t> her 1 birim arttığında,</a:t>
            </a:r>
            <a:br>
              <a:rPr lang="tr-TR">
                <a:latin typeface="Aptos Narrow" panose="020B0004020202020204" pitchFamily="34" charset="0"/>
              </a:rPr>
            </a:br>
            <a:r>
              <a:rPr lang="tr-TR">
                <a:latin typeface="Aptos Narrow" panose="020B0004020202020204" pitchFamily="34" charset="0"/>
              </a:rPr>
              <a:t>🔹 </a:t>
            </a:r>
            <a:r>
              <a:rPr lang="tr-TR" b="1">
                <a:latin typeface="Aptos Narrow" panose="020B0004020202020204" pitchFamily="34" charset="0"/>
              </a:rPr>
              <a:t>Y (bağımlı değişken)</a:t>
            </a:r>
            <a:r>
              <a:rPr lang="tr-TR">
                <a:latin typeface="Aptos Narrow" panose="020B0004020202020204" pitchFamily="34" charset="0"/>
              </a:rPr>
              <a:t> ortalama olarak </a:t>
            </a:r>
            <a:r>
              <a:rPr lang="tr-TR" b="1">
                <a:latin typeface="Aptos Narrow" panose="020B0004020202020204" pitchFamily="34" charset="0"/>
              </a:rPr>
              <a:t>kaç birim artar</a:t>
            </a:r>
            <a:r>
              <a:rPr lang="tr-TR">
                <a:latin typeface="Aptos Narrow" panose="020B0004020202020204" pitchFamily="34" charset="0"/>
              </a:rPr>
              <a:t>?</a:t>
            </a:r>
          </a:p>
        </p:txBody>
      </p:sp>
      <p:sp>
        <p:nvSpPr>
          <p:cNvPr id="10" name="Metin kutusu 9">
            <a:extLst>
              <a:ext uri="{FF2B5EF4-FFF2-40B4-BE49-F238E27FC236}">
                <a16:creationId xmlns:a16="http://schemas.microsoft.com/office/drawing/2014/main" id="{B48F38AF-F5D0-F129-DD1A-55250F570A3D}"/>
              </a:ext>
            </a:extLst>
          </p:cNvPr>
          <p:cNvSpPr txBox="1"/>
          <p:nvPr/>
        </p:nvSpPr>
        <p:spPr>
          <a:xfrm>
            <a:off x="632102" y="4450146"/>
            <a:ext cx="7315200" cy="2031325"/>
          </a:xfrm>
          <a:prstGeom prst="rect">
            <a:avLst/>
          </a:prstGeom>
          <a:noFill/>
        </p:spPr>
        <p:txBody>
          <a:bodyPr wrap="square">
            <a:spAutoFit/>
          </a:bodyPr>
          <a:lstStyle/>
          <a:p>
            <a:pPr>
              <a:buNone/>
            </a:pPr>
            <a:r>
              <a:rPr lang="tr-TR"/>
              <a:t>Regresyon modelimiz:</a:t>
            </a:r>
          </a:p>
          <a:p>
            <a:pPr>
              <a:buNone/>
            </a:pPr>
            <a:endParaRPr lang="tr-TR"/>
          </a:p>
          <a:p>
            <a:pPr>
              <a:buNone/>
            </a:pPr>
            <a:r>
              <a:rPr lang="tr-TR" b="1"/>
              <a:t>20.17</a:t>
            </a:r>
            <a:r>
              <a:rPr lang="tr-TR"/>
              <a:t> → Başlangıç noktası (X = 0 olduğunda tahmini Y değeri)</a:t>
            </a:r>
          </a:p>
          <a:p>
            <a:r>
              <a:rPr lang="tr-TR" b="1"/>
              <a:t>0.77</a:t>
            </a:r>
            <a:r>
              <a:rPr lang="tr-TR"/>
              <a:t> → Ortalama eğim.</a:t>
            </a:r>
          </a:p>
          <a:p>
            <a:br>
              <a:rPr lang="tr-TR"/>
            </a:br>
            <a:r>
              <a:rPr lang="tr-TR" b="1"/>
              <a:t>Her 1 dakika kitap okuma süresi</a:t>
            </a:r>
            <a:r>
              <a:rPr lang="tr-TR"/>
              <a:t>, ortalama olarak </a:t>
            </a:r>
            <a:r>
              <a:rPr lang="tr-TR" b="1"/>
              <a:t>0.77 puanlık kelime bilgisi artışı</a:t>
            </a:r>
            <a:r>
              <a:rPr lang="tr-TR"/>
              <a:t> sağlar.</a:t>
            </a:r>
          </a:p>
        </p:txBody>
      </p:sp>
      <p:pic>
        <p:nvPicPr>
          <p:cNvPr id="12" name="Resim 11">
            <a:extLst>
              <a:ext uri="{FF2B5EF4-FFF2-40B4-BE49-F238E27FC236}">
                <a16:creationId xmlns:a16="http://schemas.microsoft.com/office/drawing/2014/main" id="{0914EABA-3426-4EF5-0C1C-9EC83EE94BAA}"/>
              </a:ext>
            </a:extLst>
          </p:cNvPr>
          <p:cNvPicPr>
            <a:picLocks noChangeAspect="1"/>
          </p:cNvPicPr>
          <p:nvPr/>
        </p:nvPicPr>
        <p:blipFill>
          <a:blip r:embed="rId4"/>
          <a:stretch>
            <a:fillRect/>
          </a:stretch>
        </p:blipFill>
        <p:spPr>
          <a:xfrm>
            <a:off x="2744343" y="4250770"/>
            <a:ext cx="2730500" cy="723900"/>
          </a:xfrm>
          <a:prstGeom prst="rect">
            <a:avLst/>
          </a:prstGeom>
        </p:spPr>
      </p:pic>
      <p:graphicFrame>
        <p:nvGraphicFramePr>
          <p:cNvPr id="13" name="Tablo 12">
            <a:extLst>
              <a:ext uri="{FF2B5EF4-FFF2-40B4-BE49-F238E27FC236}">
                <a16:creationId xmlns:a16="http://schemas.microsoft.com/office/drawing/2014/main" id="{3C00FDEA-FBA2-D4DB-8BEA-FE903759F372}"/>
              </a:ext>
            </a:extLst>
          </p:cNvPr>
          <p:cNvGraphicFramePr>
            <a:graphicFrameLocks noGrp="1"/>
          </p:cNvGraphicFramePr>
          <p:nvPr>
            <p:extLst>
              <p:ext uri="{D42A27DB-BD31-4B8C-83A1-F6EECF244321}">
                <p14:modId xmlns:p14="http://schemas.microsoft.com/office/powerpoint/2010/main" val="4034436797"/>
              </p:ext>
            </p:extLst>
          </p:nvPr>
        </p:nvGraphicFramePr>
        <p:xfrm>
          <a:off x="8273015" y="5749951"/>
          <a:ext cx="3713734" cy="1463040"/>
        </p:xfrm>
        <a:graphic>
          <a:graphicData uri="http://schemas.openxmlformats.org/drawingml/2006/table">
            <a:tbl>
              <a:tblPr>
                <a:tableStyleId>{5940675A-B579-460E-94D1-54222C63F5DA}</a:tableStyleId>
              </a:tblPr>
              <a:tblGrid>
                <a:gridCol w="770255">
                  <a:extLst>
                    <a:ext uri="{9D8B030D-6E8A-4147-A177-3AD203B41FA5}">
                      <a16:colId xmlns:a16="http://schemas.microsoft.com/office/drawing/2014/main" val="1854027130"/>
                    </a:ext>
                  </a:extLst>
                </a:gridCol>
                <a:gridCol w="1725930">
                  <a:extLst>
                    <a:ext uri="{9D8B030D-6E8A-4147-A177-3AD203B41FA5}">
                      <a16:colId xmlns:a16="http://schemas.microsoft.com/office/drawing/2014/main" val="4214600481"/>
                    </a:ext>
                  </a:extLst>
                </a:gridCol>
                <a:gridCol w="1217549">
                  <a:extLst>
                    <a:ext uri="{9D8B030D-6E8A-4147-A177-3AD203B41FA5}">
                      <a16:colId xmlns:a16="http://schemas.microsoft.com/office/drawing/2014/main" val="2869388250"/>
                    </a:ext>
                  </a:extLst>
                </a:gridCol>
              </a:tblGrid>
              <a:tr h="365760">
                <a:tc>
                  <a:txBody>
                    <a:bodyPr/>
                    <a:lstStyle/>
                    <a:p>
                      <a:r>
                        <a:rPr lang="tr-TR" sz="1800"/>
                        <a:t>X (dk)</a:t>
                      </a:r>
                    </a:p>
                  </a:txBody>
                  <a:tcPr anchor="ctr"/>
                </a:tc>
                <a:tc>
                  <a:txBody>
                    <a:bodyPr/>
                    <a:lstStyle/>
                    <a:p>
                      <a:r>
                        <a:rPr lang="tr-TR" sz="1800"/>
                        <a:t>Model Denklem</a:t>
                      </a:r>
                    </a:p>
                  </a:txBody>
                  <a:tcPr anchor="ctr"/>
                </a:tc>
                <a:tc>
                  <a:txBody>
                    <a:bodyPr/>
                    <a:lstStyle/>
                    <a:p>
                      <a:r>
                        <a:rPr lang="tr-TR" sz="1800"/>
                        <a:t>Tahmin (Ŷ)</a:t>
                      </a:r>
                    </a:p>
                  </a:txBody>
                  <a:tcPr anchor="ctr"/>
                </a:tc>
                <a:extLst>
                  <a:ext uri="{0D108BD9-81ED-4DB2-BD59-A6C34878D82A}">
                    <a16:rowId xmlns:a16="http://schemas.microsoft.com/office/drawing/2014/main" val="1132335490"/>
                  </a:ext>
                </a:extLst>
              </a:tr>
              <a:tr h="365760">
                <a:tc>
                  <a:txBody>
                    <a:bodyPr/>
                    <a:lstStyle/>
                    <a:p>
                      <a:r>
                        <a:rPr lang="tr-TR" sz="1800"/>
                        <a:t>10</a:t>
                      </a:r>
                    </a:p>
                  </a:txBody>
                  <a:tcPr anchor="ctr"/>
                </a:tc>
                <a:tc>
                  <a:txBody>
                    <a:bodyPr/>
                    <a:lstStyle/>
                    <a:p>
                      <a:r>
                        <a:rPr lang="tr-TR" sz="1800"/>
                        <a:t>20.17 + 0.77×10</a:t>
                      </a:r>
                    </a:p>
                  </a:txBody>
                  <a:tcPr anchor="ctr"/>
                </a:tc>
                <a:tc>
                  <a:txBody>
                    <a:bodyPr/>
                    <a:lstStyle/>
                    <a:p>
                      <a:r>
                        <a:rPr lang="tr-TR" sz="1800"/>
                        <a:t>27.87</a:t>
                      </a:r>
                    </a:p>
                  </a:txBody>
                  <a:tcPr anchor="ctr"/>
                </a:tc>
                <a:extLst>
                  <a:ext uri="{0D108BD9-81ED-4DB2-BD59-A6C34878D82A}">
                    <a16:rowId xmlns:a16="http://schemas.microsoft.com/office/drawing/2014/main" val="4067289197"/>
                  </a:ext>
                </a:extLst>
              </a:tr>
              <a:tr h="365760">
                <a:tc>
                  <a:txBody>
                    <a:bodyPr/>
                    <a:lstStyle/>
                    <a:p>
                      <a:r>
                        <a:rPr lang="tr-TR" sz="1800"/>
                        <a:t>20</a:t>
                      </a:r>
                    </a:p>
                  </a:txBody>
                  <a:tcPr anchor="ctr"/>
                </a:tc>
                <a:tc>
                  <a:txBody>
                    <a:bodyPr/>
                    <a:lstStyle/>
                    <a:p>
                      <a:r>
                        <a:rPr lang="tr-TR" sz="1800"/>
                        <a:t>20.17 + 0.77×20</a:t>
                      </a:r>
                    </a:p>
                  </a:txBody>
                  <a:tcPr anchor="ctr"/>
                </a:tc>
                <a:tc>
                  <a:txBody>
                    <a:bodyPr/>
                    <a:lstStyle/>
                    <a:p>
                      <a:r>
                        <a:rPr lang="tr-TR" sz="1800"/>
                        <a:t>35.58</a:t>
                      </a:r>
                    </a:p>
                  </a:txBody>
                  <a:tcPr anchor="ctr"/>
                </a:tc>
                <a:extLst>
                  <a:ext uri="{0D108BD9-81ED-4DB2-BD59-A6C34878D82A}">
                    <a16:rowId xmlns:a16="http://schemas.microsoft.com/office/drawing/2014/main" val="4116713904"/>
                  </a:ext>
                </a:extLst>
              </a:tr>
              <a:tr h="365760">
                <a:tc>
                  <a:txBody>
                    <a:bodyPr/>
                    <a:lstStyle/>
                    <a:p>
                      <a:r>
                        <a:rPr lang="tr-TR" sz="1800"/>
                        <a:t>30</a:t>
                      </a:r>
                    </a:p>
                  </a:txBody>
                  <a:tcPr anchor="ctr"/>
                </a:tc>
                <a:tc>
                  <a:txBody>
                    <a:bodyPr/>
                    <a:lstStyle/>
                    <a:p>
                      <a:r>
                        <a:rPr lang="tr-TR" sz="1800"/>
                        <a:t>20.17 + 0.77×30</a:t>
                      </a:r>
                    </a:p>
                  </a:txBody>
                  <a:tcPr anchor="ctr"/>
                </a:tc>
                <a:tc>
                  <a:txBody>
                    <a:bodyPr/>
                    <a:lstStyle/>
                    <a:p>
                      <a:r>
                        <a:rPr lang="tr-TR" sz="1800"/>
                        <a:t>43.28</a:t>
                      </a:r>
                    </a:p>
                  </a:txBody>
                  <a:tcPr anchor="ctr"/>
                </a:tc>
                <a:extLst>
                  <a:ext uri="{0D108BD9-81ED-4DB2-BD59-A6C34878D82A}">
                    <a16:rowId xmlns:a16="http://schemas.microsoft.com/office/drawing/2014/main" val="441711969"/>
                  </a:ext>
                </a:extLst>
              </a:tr>
            </a:tbl>
          </a:graphicData>
        </a:graphic>
      </p:graphicFrame>
    </p:spTree>
    <p:extLst>
      <p:ext uri="{BB962C8B-B14F-4D97-AF65-F5344CB8AC3E}">
        <p14:creationId xmlns:p14="http://schemas.microsoft.com/office/powerpoint/2010/main" val="127506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C79F1-5EDB-E28C-2861-14856469569A}"/>
            </a:ext>
          </a:extLst>
        </p:cNvPr>
        <p:cNvGrpSpPr/>
        <p:nvPr/>
      </p:nvGrpSpPr>
      <p:grpSpPr>
        <a:xfrm>
          <a:off x="0" y="0"/>
          <a:ext cx="0" cy="0"/>
          <a:chOff x="0" y="0"/>
          <a:chExt cx="0" cy="0"/>
        </a:xfrm>
      </p:grpSpPr>
      <p:sp>
        <p:nvSpPr>
          <p:cNvPr id="16" name="Text 0">
            <a:extLst>
              <a:ext uri="{FF2B5EF4-FFF2-40B4-BE49-F238E27FC236}">
                <a16:creationId xmlns:a16="http://schemas.microsoft.com/office/drawing/2014/main" id="{2C10EED9-C5EF-E7CD-BD78-684060887EF4}"/>
              </a:ext>
            </a:extLst>
          </p:cNvPr>
          <p:cNvSpPr/>
          <p:nvPr/>
        </p:nvSpPr>
        <p:spPr>
          <a:xfrm>
            <a:off x="2959768" y="3100063"/>
            <a:ext cx="8710863" cy="1254041"/>
          </a:xfrm>
          <a:prstGeom prst="rect">
            <a:avLst/>
          </a:prstGeom>
          <a:noFill/>
          <a:ln/>
        </p:spPr>
        <p:txBody>
          <a:bodyPr wrap="none" lIns="0" tIns="0" rIns="0" bIns="0" rtlCol="0" anchor="t"/>
          <a:lstStyle/>
          <a:p>
            <a:pPr marL="0" indent="0" algn="ctr">
              <a:buNone/>
            </a:pPr>
            <a:r>
              <a:rPr lang="en-US" sz="4400" dirty="0">
                <a:solidFill>
                  <a:srgbClr val="004483"/>
                </a:solidFill>
                <a:latin typeface="Kanit Light" panose="020B0604020202020204" charset="-34"/>
                <a:ea typeface="Martel Sans" pitchFamily="34" charset="-122"/>
                <a:cs typeface="Kanit Light" panose="020B0604020202020204" charset="-34"/>
              </a:rPr>
              <a:t>Yapay Zekâ, Makine Öğrenme</a:t>
            </a:r>
            <a:r>
              <a:rPr lang="tr-TR" sz="4400" dirty="0">
                <a:solidFill>
                  <a:srgbClr val="004483"/>
                </a:solidFill>
                <a:latin typeface="Kanit Light" panose="020B0604020202020204" charset="-34"/>
                <a:ea typeface="Martel Sans" pitchFamily="34" charset="-122"/>
                <a:cs typeface="Kanit Light" panose="020B0604020202020204" charset="-34"/>
              </a:rPr>
              <a:t>si</a:t>
            </a:r>
            <a:r>
              <a:rPr lang="en-US" sz="4400" dirty="0">
                <a:solidFill>
                  <a:srgbClr val="004483"/>
                </a:solidFill>
                <a:latin typeface="Kanit Light" panose="020B0604020202020204" charset="-34"/>
                <a:ea typeface="Martel Sans" pitchFamily="34" charset="-122"/>
                <a:cs typeface="Kanit Light" panose="020B0604020202020204" charset="-34"/>
              </a:rPr>
              <a:t> ve </a:t>
            </a:r>
            <a:endParaRPr lang="tr-TR" sz="4400" dirty="0">
              <a:solidFill>
                <a:srgbClr val="004483"/>
              </a:solidFill>
              <a:latin typeface="Kanit Light" panose="020B0604020202020204" charset="-34"/>
              <a:ea typeface="Martel Sans" pitchFamily="34" charset="-122"/>
              <a:cs typeface="Kanit Light" panose="020B0604020202020204" charset="-34"/>
            </a:endParaRPr>
          </a:p>
          <a:p>
            <a:pPr marL="0" indent="0" algn="ctr">
              <a:buNone/>
            </a:pPr>
            <a:r>
              <a:rPr lang="en-US" sz="4400" dirty="0">
                <a:solidFill>
                  <a:srgbClr val="004483"/>
                </a:solidFill>
                <a:latin typeface="Kanit Light" panose="020B0604020202020204" charset="-34"/>
                <a:ea typeface="Martel Sans" pitchFamily="34" charset="-122"/>
                <a:cs typeface="Kanit Light" panose="020B0604020202020204" charset="-34"/>
              </a:rPr>
              <a:t>İlişkili Temel Kavramlar</a:t>
            </a:r>
            <a:endParaRPr lang="en-US" sz="4400" dirty="0">
              <a:solidFill>
                <a:srgbClr val="004483"/>
              </a:solidFill>
              <a:latin typeface="Kanit Light" panose="020B0604020202020204" charset="-34"/>
              <a:cs typeface="Kanit Light" panose="020B0604020202020204" charset="-34"/>
            </a:endParaRPr>
          </a:p>
        </p:txBody>
      </p:sp>
      <p:sp>
        <p:nvSpPr>
          <p:cNvPr id="17" name="Text 1">
            <a:extLst>
              <a:ext uri="{FF2B5EF4-FFF2-40B4-BE49-F238E27FC236}">
                <a16:creationId xmlns:a16="http://schemas.microsoft.com/office/drawing/2014/main" id="{B8643CA0-5C1F-1A3C-7D5D-44D25FAB74E0}"/>
              </a:ext>
            </a:extLst>
          </p:cNvPr>
          <p:cNvSpPr/>
          <p:nvPr/>
        </p:nvSpPr>
        <p:spPr>
          <a:xfrm>
            <a:off x="793790" y="2167057"/>
            <a:ext cx="3402330" cy="425291"/>
          </a:xfrm>
          <a:prstGeom prst="rect">
            <a:avLst/>
          </a:prstGeom>
          <a:noFill/>
          <a:ln/>
        </p:spPr>
        <p:txBody>
          <a:bodyPr wrap="none" lIns="0" tIns="0" rIns="0" bIns="0" rtlCol="0" anchor="t"/>
          <a:lstStyle/>
          <a:p>
            <a:pPr marL="0" indent="0">
              <a:lnSpc>
                <a:spcPts val="3300"/>
              </a:lnSpc>
              <a:buNone/>
            </a:pPr>
            <a:endParaRPr lang="en-US" sz="2650">
              <a:latin typeface="Kanit Light" panose="020B0604020202020204" charset="-34"/>
            </a:endParaRPr>
          </a:p>
        </p:txBody>
      </p:sp>
      <p:sp>
        <p:nvSpPr>
          <p:cNvPr id="20" name="Text 4">
            <a:extLst>
              <a:ext uri="{FF2B5EF4-FFF2-40B4-BE49-F238E27FC236}">
                <a16:creationId xmlns:a16="http://schemas.microsoft.com/office/drawing/2014/main" id="{993C55FF-EB53-FB5A-AD6C-CE2294979D3A}"/>
              </a:ext>
            </a:extLst>
          </p:cNvPr>
          <p:cNvSpPr/>
          <p:nvPr/>
        </p:nvSpPr>
        <p:spPr>
          <a:xfrm>
            <a:off x="793790" y="6431042"/>
            <a:ext cx="3402330" cy="425291"/>
          </a:xfrm>
          <a:prstGeom prst="rect">
            <a:avLst/>
          </a:prstGeom>
          <a:noFill/>
          <a:ln/>
        </p:spPr>
        <p:txBody>
          <a:bodyPr wrap="none" lIns="0" tIns="0" rIns="0" bIns="0" rtlCol="0" anchor="t"/>
          <a:lstStyle/>
          <a:p>
            <a:pPr marL="0" indent="0">
              <a:lnSpc>
                <a:spcPts val="3300"/>
              </a:lnSpc>
              <a:buNone/>
            </a:pPr>
            <a:endParaRPr lang="en-US" sz="2650">
              <a:latin typeface="Kanit Light" panose="020B0604020202020204" charset="-34"/>
            </a:endParaRPr>
          </a:p>
        </p:txBody>
      </p:sp>
      <p:pic>
        <p:nvPicPr>
          <p:cNvPr id="1026" name="Picture 2" descr="Yeditepe Üniversitesi | AXSIS - Akademik ve Açık Erişim Bilgi Sistemi">
            <a:extLst>
              <a:ext uri="{FF2B5EF4-FFF2-40B4-BE49-F238E27FC236}">
                <a16:creationId xmlns:a16="http://schemas.microsoft.com/office/drawing/2014/main" id="{F1A9AC3D-FCFE-0016-A5AE-B3D6B8C7D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6222" y="156410"/>
            <a:ext cx="2081120" cy="1285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22917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B8B0C-563D-9FD1-7BBE-C5864F36D47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1F45D80-FD23-7D6D-9BE6-72C75022D5DD}"/>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a:solidFill>
                  <a:srgbClr val="1F1F1F"/>
                </a:solidFill>
                <a:effectLst/>
                <a:latin typeface="Roboto" panose="02000000000000000000" pitchFamily="2" charset="0"/>
              </a:rPr>
              <a:t>Basit Doğrusal Regresyon</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01672E8E-9772-9DB8-BC26-7822AB6467AB}"/>
              </a:ext>
            </a:extLst>
          </p:cNvPr>
          <p:cNvPicPr>
            <a:picLocks noChangeAspect="1"/>
          </p:cNvPicPr>
          <p:nvPr/>
        </p:nvPicPr>
        <p:blipFill>
          <a:blip r:embed="rId3"/>
          <a:stretch>
            <a:fillRect/>
          </a:stretch>
        </p:blipFill>
        <p:spPr>
          <a:xfrm>
            <a:off x="13525500" y="228600"/>
            <a:ext cx="876300" cy="540306"/>
          </a:xfrm>
          <a:prstGeom prst="rect">
            <a:avLst/>
          </a:prstGeom>
        </p:spPr>
      </p:pic>
      <p:graphicFrame>
        <p:nvGraphicFramePr>
          <p:cNvPr id="17" name="Tablo 16">
            <a:extLst>
              <a:ext uri="{FF2B5EF4-FFF2-40B4-BE49-F238E27FC236}">
                <a16:creationId xmlns:a16="http://schemas.microsoft.com/office/drawing/2014/main" id="{13FADF94-3305-0921-C253-D044368DD7E1}"/>
              </a:ext>
            </a:extLst>
          </p:cNvPr>
          <p:cNvGraphicFramePr>
            <a:graphicFrameLocks noGrp="1"/>
          </p:cNvGraphicFramePr>
          <p:nvPr>
            <p:extLst>
              <p:ext uri="{D42A27DB-BD31-4B8C-83A1-F6EECF244321}">
                <p14:modId xmlns:p14="http://schemas.microsoft.com/office/powerpoint/2010/main" val="2241067916"/>
              </p:ext>
            </p:extLst>
          </p:nvPr>
        </p:nvGraphicFramePr>
        <p:xfrm>
          <a:off x="1285156" y="1986609"/>
          <a:ext cx="11492432" cy="2815510"/>
        </p:xfrm>
        <a:graphic>
          <a:graphicData uri="http://schemas.openxmlformats.org/drawingml/2006/table">
            <a:tbl>
              <a:tblPr>
                <a:tableStyleId>{5940675A-B579-460E-94D1-54222C63F5DA}</a:tableStyleId>
              </a:tblPr>
              <a:tblGrid>
                <a:gridCol w="1352538">
                  <a:extLst>
                    <a:ext uri="{9D8B030D-6E8A-4147-A177-3AD203B41FA5}">
                      <a16:colId xmlns:a16="http://schemas.microsoft.com/office/drawing/2014/main" val="2982761110"/>
                    </a:ext>
                  </a:extLst>
                </a:gridCol>
                <a:gridCol w="4904509">
                  <a:extLst>
                    <a:ext uri="{9D8B030D-6E8A-4147-A177-3AD203B41FA5}">
                      <a16:colId xmlns:a16="http://schemas.microsoft.com/office/drawing/2014/main" val="1055258035"/>
                    </a:ext>
                  </a:extLst>
                </a:gridCol>
                <a:gridCol w="5235385">
                  <a:extLst>
                    <a:ext uri="{9D8B030D-6E8A-4147-A177-3AD203B41FA5}">
                      <a16:colId xmlns:a16="http://schemas.microsoft.com/office/drawing/2014/main" val="509925667"/>
                    </a:ext>
                  </a:extLst>
                </a:gridCol>
              </a:tblGrid>
              <a:tr h="321621">
                <a:tc>
                  <a:txBody>
                    <a:bodyPr/>
                    <a:lstStyle/>
                    <a:p>
                      <a:r>
                        <a:rPr lang="tr-TR" sz="1800" b="1">
                          <a:solidFill>
                            <a:schemeClr val="tx1"/>
                          </a:solidFill>
                          <a:latin typeface="Aptos Narrow" panose="020B0004020202020204" pitchFamily="34" charset="0"/>
                        </a:rPr>
                        <a:t>Özellik</a:t>
                      </a:r>
                    </a:p>
                  </a:txBody>
                  <a:tcPr anchor="ctr"/>
                </a:tc>
                <a:tc>
                  <a:txBody>
                    <a:bodyPr/>
                    <a:lstStyle/>
                    <a:p>
                      <a:r>
                        <a:rPr lang="tr-TR" sz="1800" b="1">
                          <a:solidFill>
                            <a:schemeClr val="tx1"/>
                          </a:solidFill>
                          <a:latin typeface="Aptos Narrow" panose="020B0004020202020204" pitchFamily="34" charset="0"/>
                        </a:rPr>
                        <a:t>Yerel Eğim</a:t>
                      </a:r>
                    </a:p>
                  </a:txBody>
                  <a:tcPr anchor="ctr"/>
                </a:tc>
                <a:tc>
                  <a:txBody>
                    <a:bodyPr/>
                    <a:lstStyle/>
                    <a:p>
                      <a:r>
                        <a:rPr lang="tr-TR" sz="1800" b="1">
                          <a:solidFill>
                            <a:schemeClr val="tx1"/>
                          </a:solidFill>
                          <a:latin typeface="Aptos Narrow" panose="020B0004020202020204" pitchFamily="34" charset="0"/>
                        </a:rPr>
                        <a:t>Genel (Ortalama) Eğim</a:t>
                      </a:r>
                    </a:p>
                  </a:txBody>
                  <a:tcPr anchor="ctr"/>
                </a:tc>
                <a:extLst>
                  <a:ext uri="{0D108BD9-81ED-4DB2-BD59-A6C34878D82A}">
                    <a16:rowId xmlns:a16="http://schemas.microsoft.com/office/drawing/2014/main" val="2011132174"/>
                  </a:ext>
                </a:extLst>
              </a:tr>
              <a:tr h="416798">
                <a:tc>
                  <a:txBody>
                    <a:bodyPr/>
                    <a:lstStyle/>
                    <a:p>
                      <a:r>
                        <a:rPr lang="tr-TR" sz="1800" b="1"/>
                        <a:t>Tanım</a:t>
                      </a:r>
                    </a:p>
                  </a:txBody>
                  <a:tcPr anchor="ctr"/>
                </a:tc>
                <a:tc>
                  <a:txBody>
                    <a:bodyPr/>
                    <a:lstStyle/>
                    <a:p>
                      <a:r>
                        <a:rPr lang="tr-TR" sz="1800"/>
                        <a:t>Sadece </a:t>
                      </a:r>
                      <a:r>
                        <a:rPr lang="tr-TR" sz="1800" b="1"/>
                        <a:t>iki gözlem</a:t>
                      </a:r>
                      <a:r>
                        <a:rPr lang="tr-TR" sz="1800"/>
                        <a:t> (satır) arasındaki değişimi ölçer.</a:t>
                      </a:r>
                    </a:p>
                  </a:txBody>
                  <a:tcPr anchor="ctr"/>
                </a:tc>
                <a:tc>
                  <a:txBody>
                    <a:bodyPr/>
                    <a:lstStyle/>
                    <a:p>
                      <a:r>
                        <a:rPr lang="tr-TR" sz="1800"/>
                        <a:t>Tüm veriler için </a:t>
                      </a:r>
                      <a:r>
                        <a:rPr lang="tr-TR" sz="1800" b="1"/>
                        <a:t>en iyi düz çizgiyi</a:t>
                      </a:r>
                      <a:r>
                        <a:rPr lang="tr-TR" sz="1800"/>
                        <a:t> bulur.</a:t>
                      </a:r>
                    </a:p>
                  </a:txBody>
                  <a:tcPr anchor="ctr"/>
                </a:tc>
                <a:extLst>
                  <a:ext uri="{0D108BD9-81ED-4DB2-BD59-A6C34878D82A}">
                    <a16:rowId xmlns:a16="http://schemas.microsoft.com/office/drawing/2014/main" val="1957383097"/>
                  </a:ext>
                </a:extLst>
              </a:tr>
              <a:tr h="416798">
                <a:tc>
                  <a:txBody>
                    <a:bodyPr/>
                    <a:lstStyle/>
                    <a:p>
                      <a:r>
                        <a:rPr lang="tr-TR" sz="1800" b="1"/>
                        <a:t>Hesaplama</a:t>
                      </a:r>
                    </a:p>
                  </a:txBody>
                  <a:tcPr anchor="ctr"/>
                </a:tc>
                <a:tc>
                  <a:txBody>
                    <a:bodyPr/>
                    <a:lstStyle/>
                    <a:p>
                      <a:r>
                        <a:rPr lang="el-GR" sz="1800"/>
                        <a:t>Δ</a:t>
                      </a:r>
                      <a:r>
                        <a:rPr lang="tr-TR" sz="1800"/>
                        <a:t>Y / </a:t>
                      </a:r>
                      <a:r>
                        <a:rPr lang="el-GR" sz="1800"/>
                        <a:t>Δ</a:t>
                      </a:r>
                      <a:r>
                        <a:rPr lang="tr-TR" sz="1800"/>
                        <a:t>X (örneğin: (29 − 20) / (10 − 0) = 0.90)</a:t>
                      </a:r>
                    </a:p>
                  </a:txBody>
                  <a:tcPr anchor="ctr"/>
                </a:tc>
                <a:tc>
                  <a:txBody>
                    <a:bodyPr/>
                    <a:lstStyle/>
                    <a:p>
                      <a:r>
                        <a:rPr lang="tr-TR" sz="1800"/>
                        <a:t>Regresyon denklemiyle (örneğin: 0.77)</a:t>
                      </a:r>
                    </a:p>
                  </a:txBody>
                  <a:tcPr anchor="ctr"/>
                </a:tc>
                <a:extLst>
                  <a:ext uri="{0D108BD9-81ED-4DB2-BD59-A6C34878D82A}">
                    <a16:rowId xmlns:a16="http://schemas.microsoft.com/office/drawing/2014/main" val="409995152"/>
                  </a:ext>
                </a:extLst>
              </a:tr>
              <a:tr h="416798">
                <a:tc>
                  <a:txBody>
                    <a:bodyPr/>
                    <a:lstStyle/>
                    <a:p>
                      <a:r>
                        <a:rPr lang="tr-TR" sz="1800" b="1"/>
                        <a:t>Değerler</a:t>
                      </a:r>
                    </a:p>
                  </a:txBody>
                  <a:tcPr anchor="ctr"/>
                </a:tc>
                <a:tc>
                  <a:txBody>
                    <a:bodyPr/>
                    <a:lstStyle/>
                    <a:p>
                      <a:r>
                        <a:rPr lang="tr-TR" sz="1800"/>
                        <a:t>Farklı aralıklarda farklı olabilir (dalgalı olabilir)</a:t>
                      </a:r>
                    </a:p>
                  </a:txBody>
                  <a:tcPr anchor="ctr"/>
                </a:tc>
                <a:tc>
                  <a:txBody>
                    <a:bodyPr/>
                    <a:lstStyle/>
                    <a:p>
                      <a:r>
                        <a:rPr lang="tr-TR" sz="1800"/>
                        <a:t>Tek sabit bir değerdir</a:t>
                      </a:r>
                    </a:p>
                  </a:txBody>
                  <a:tcPr anchor="ctr"/>
                </a:tc>
                <a:extLst>
                  <a:ext uri="{0D108BD9-81ED-4DB2-BD59-A6C34878D82A}">
                    <a16:rowId xmlns:a16="http://schemas.microsoft.com/office/drawing/2014/main" val="2501898878"/>
                  </a:ext>
                </a:extLst>
              </a:tr>
              <a:tr h="416798">
                <a:tc>
                  <a:txBody>
                    <a:bodyPr/>
                    <a:lstStyle/>
                    <a:p>
                      <a:r>
                        <a:rPr lang="tr-TR" sz="1800" b="1"/>
                        <a:t>Amaç</a:t>
                      </a:r>
                    </a:p>
                  </a:txBody>
                  <a:tcPr anchor="ctr"/>
                </a:tc>
                <a:tc>
                  <a:txBody>
                    <a:bodyPr/>
                    <a:lstStyle/>
                    <a:p>
                      <a:r>
                        <a:rPr lang="tr-TR" sz="1800"/>
                        <a:t>Anlık değişimi göstermek</a:t>
                      </a:r>
                    </a:p>
                  </a:txBody>
                  <a:tcPr anchor="ctr"/>
                </a:tc>
                <a:tc>
                  <a:txBody>
                    <a:bodyPr/>
                    <a:lstStyle/>
                    <a:p>
                      <a:r>
                        <a:rPr lang="tr-TR" sz="1800"/>
                        <a:t>Geneli temsil eden bir tahmin çizgisi oluşturmak</a:t>
                      </a:r>
                    </a:p>
                  </a:txBody>
                  <a:tcPr anchor="ctr"/>
                </a:tc>
                <a:extLst>
                  <a:ext uri="{0D108BD9-81ED-4DB2-BD59-A6C34878D82A}">
                    <a16:rowId xmlns:a16="http://schemas.microsoft.com/office/drawing/2014/main" val="3679074140"/>
                  </a:ext>
                </a:extLst>
              </a:tr>
              <a:tr h="416798">
                <a:tc>
                  <a:txBody>
                    <a:bodyPr/>
                    <a:lstStyle/>
                    <a:p>
                      <a:r>
                        <a:rPr lang="tr-TR" sz="1800" b="1"/>
                        <a:t>Örnek</a:t>
                      </a:r>
                    </a:p>
                  </a:txBody>
                  <a:tcPr anchor="ctr"/>
                </a:tc>
                <a:tc>
                  <a:txBody>
                    <a:bodyPr/>
                    <a:lstStyle/>
                    <a:p>
                      <a:r>
                        <a:rPr lang="tr-TR" sz="1800"/>
                        <a:t>10 dk okuma → 9 puan artış (yerel eğim = 0.90)</a:t>
                      </a:r>
                    </a:p>
                  </a:txBody>
                  <a:tcPr anchor="ctr"/>
                </a:tc>
                <a:tc>
                  <a:txBody>
                    <a:bodyPr/>
                    <a:lstStyle/>
                    <a:p>
                      <a:r>
                        <a:rPr lang="tr-TR" sz="1800"/>
                        <a:t>Her 1 dk okuma → 0.77 puan artış (genel eğim = 0.77)</a:t>
                      </a:r>
                    </a:p>
                  </a:txBody>
                  <a:tcPr anchor="ctr"/>
                </a:tc>
                <a:extLst>
                  <a:ext uri="{0D108BD9-81ED-4DB2-BD59-A6C34878D82A}">
                    <a16:rowId xmlns:a16="http://schemas.microsoft.com/office/drawing/2014/main" val="412203152"/>
                  </a:ext>
                </a:extLst>
              </a:tr>
              <a:tr h="321621">
                <a:tc>
                  <a:txBody>
                    <a:bodyPr/>
                    <a:lstStyle/>
                    <a:p>
                      <a:r>
                        <a:rPr lang="tr-TR" sz="1800" b="1"/>
                        <a:t>Avantajı</a:t>
                      </a:r>
                    </a:p>
                  </a:txBody>
                  <a:tcPr anchor="ctr"/>
                </a:tc>
                <a:tc>
                  <a:txBody>
                    <a:bodyPr/>
                    <a:lstStyle/>
                    <a:p>
                      <a:r>
                        <a:rPr lang="tr-TR" sz="1800"/>
                        <a:t>Detaylı analiz sağlar</a:t>
                      </a:r>
                    </a:p>
                  </a:txBody>
                  <a:tcPr anchor="ctr"/>
                </a:tc>
                <a:tc>
                  <a:txBody>
                    <a:bodyPr/>
                    <a:lstStyle/>
                    <a:p>
                      <a:r>
                        <a:rPr lang="tr-TR" sz="1800"/>
                        <a:t>Genellemeye ve tahmine olanak tanır</a:t>
                      </a:r>
                    </a:p>
                  </a:txBody>
                  <a:tcPr anchor="ctr"/>
                </a:tc>
                <a:extLst>
                  <a:ext uri="{0D108BD9-81ED-4DB2-BD59-A6C34878D82A}">
                    <a16:rowId xmlns:a16="http://schemas.microsoft.com/office/drawing/2014/main" val="4176438394"/>
                  </a:ext>
                </a:extLst>
              </a:tr>
            </a:tbl>
          </a:graphicData>
        </a:graphic>
      </p:graphicFrame>
      <p:sp>
        <p:nvSpPr>
          <p:cNvPr id="5" name="Metin kutusu 4">
            <a:extLst>
              <a:ext uri="{FF2B5EF4-FFF2-40B4-BE49-F238E27FC236}">
                <a16:creationId xmlns:a16="http://schemas.microsoft.com/office/drawing/2014/main" id="{3C9FB3A9-EAFF-DF5A-F595-533C4CA1ADAE}"/>
              </a:ext>
            </a:extLst>
          </p:cNvPr>
          <p:cNvSpPr txBox="1"/>
          <p:nvPr/>
        </p:nvSpPr>
        <p:spPr>
          <a:xfrm>
            <a:off x="490117" y="979920"/>
            <a:ext cx="7315200" cy="830997"/>
          </a:xfrm>
          <a:prstGeom prst="rect">
            <a:avLst/>
          </a:prstGeom>
          <a:noFill/>
        </p:spPr>
        <p:txBody>
          <a:bodyPr wrap="square">
            <a:spAutoFit/>
          </a:bodyPr>
          <a:lstStyle/>
          <a:p>
            <a:pPr>
              <a:buNone/>
            </a:pPr>
            <a:r>
              <a:rPr lang="tr-TR" sz="2400" b="1">
                <a:latin typeface="Aptos Narrow" panose="020B0004020202020204" pitchFamily="34" charset="0"/>
              </a:rPr>
              <a:t>Yerel Eğim ve Genel Eğim Karşılaştırması</a:t>
            </a:r>
          </a:p>
          <a:p>
            <a:pPr>
              <a:buNone/>
            </a:pPr>
            <a:endParaRPr lang="tr-TR" sz="2400" b="1"/>
          </a:p>
        </p:txBody>
      </p:sp>
    </p:spTree>
    <p:extLst>
      <p:ext uri="{BB962C8B-B14F-4D97-AF65-F5344CB8AC3E}">
        <p14:creationId xmlns:p14="http://schemas.microsoft.com/office/powerpoint/2010/main" val="308132196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35C73-3677-ADF1-64B0-3EDDE903D0E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261F18E-4B00-A424-F1FD-DCDEAD1388D1}"/>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a:solidFill>
                  <a:srgbClr val="1F1F1F"/>
                </a:solidFill>
                <a:effectLst/>
                <a:latin typeface="Roboto" panose="02000000000000000000" pitchFamily="2" charset="0"/>
              </a:rPr>
              <a:t>Basit Doğrusal Regresyon</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AA46F855-152B-FCA5-DAD0-5BC93F75CB2C}"/>
              </a:ext>
            </a:extLst>
          </p:cNvPr>
          <p:cNvPicPr>
            <a:picLocks noChangeAspect="1"/>
          </p:cNvPicPr>
          <p:nvPr/>
        </p:nvPicPr>
        <p:blipFill>
          <a:blip r:embed="rId3"/>
          <a:stretch>
            <a:fillRect/>
          </a:stretch>
        </p:blipFill>
        <p:spPr>
          <a:xfrm>
            <a:off x="13525500" y="228600"/>
            <a:ext cx="876300" cy="540306"/>
          </a:xfrm>
          <a:prstGeom prst="rect">
            <a:avLst/>
          </a:prstGeom>
        </p:spPr>
      </p:pic>
      <p:graphicFrame>
        <p:nvGraphicFramePr>
          <p:cNvPr id="3" name="Tablo 2">
            <a:extLst>
              <a:ext uri="{FF2B5EF4-FFF2-40B4-BE49-F238E27FC236}">
                <a16:creationId xmlns:a16="http://schemas.microsoft.com/office/drawing/2014/main" id="{1F70E4BA-BE78-64DA-0583-7A7A86F737BE}"/>
              </a:ext>
            </a:extLst>
          </p:cNvPr>
          <p:cNvGraphicFramePr>
            <a:graphicFrameLocks noGrp="1"/>
          </p:cNvGraphicFramePr>
          <p:nvPr>
            <p:extLst>
              <p:ext uri="{D42A27DB-BD31-4B8C-83A1-F6EECF244321}">
                <p14:modId xmlns:p14="http://schemas.microsoft.com/office/powerpoint/2010/main" val="3848207927"/>
              </p:ext>
            </p:extLst>
          </p:nvPr>
        </p:nvGraphicFramePr>
        <p:xfrm>
          <a:off x="308263" y="1609457"/>
          <a:ext cx="14013873" cy="2759820"/>
        </p:xfrm>
        <a:graphic>
          <a:graphicData uri="http://schemas.openxmlformats.org/drawingml/2006/table">
            <a:tbl>
              <a:tblPr>
                <a:tableStyleId>{5940675A-B579-460E-94D1-54222C63F5DA}</a:tableStyleId>
              </a:tblPr>
              <a:tblGrid>
                <a:gridCol w="582379">
                  <a:extLst>
                    <a:ext uri="{9D8B030D-6E8A-4147-A177-3AD203B41FA5}">
                      <a16:colId xmlns:a16="http://schemas.microsoft.com/office/drawing/2014/main" val="595881096"/>
                    </a:ext>
                  </a:extLst>
                </a:gridCol>
                <a:gridCol w="1078835">
                  <a:extLst>
                    <a:ext uri="{9D8B030D-6E8A-4147-A177-3AD203B41FA5}">
                      <a16:colId xmlns:a16="http://schemas.microsoft.com/office/drawing/2014/main" val="1657817158"/>
                    </a:ext>
                  </a:extLst>
                </a:gridCol>
                <a:gridCol w="949569">
                  <a:extLst>
                    <a:ext uri="{9D8B030D-6E8A-4147-A177-3AD203B41FA5}">
                      <a16:colId xmlns:a16="http://schemas.microsoft.com/office/drawing/2014/main" val="4123126347"/>
                    </a:ext>
                  </a:extLst>
                </a:gridCol>
                <a:gridCol w="1457518">
                  <a:extLst>
                    <a:ext uri="{9D8B030D-6E8A-4147-A177-3AD203B41FA5}">
                      <a16:colId xmlns:a16="http://schemas.microsoft.com/office/drawing/2014/main" val="2141431067"/>
                    </a:ext>
                  </a:extLst>
                </a:gridCol>
                <a:gridCol w="1556823">
                  <a:extLst>
                    <a:ext uri="{9D8B030D-6E8A-4147-A177-3AD203B41FA5}">
                      <a16:colId xmlns:a16="http://schemas.microsoft.com/office/drawing/2014/main" val="3107831714"/>
                    </a:ext>
                  </a:extLst>
                </a:gridCol>
                <a:gridCol w="1731640">
                  <a:extLst>
                    <a:ext uri="{9D8B030D-6E8A-4147-A177-3AD203B41FA5}">
                      <a16:colId xmlns:a16="http://schemas.microsoft.com/office/drawing/2014/main" val="2032958896"/>
                    </a:ext>
                  </a:extLst>
                </a:gridCol>
                <a:gridCol w="2334721">
                  <a:extLst>
                    <a:ext uri="{9D8B030D-6E8A-4147-A177-3AD203B41FA5}">
                      <a16:colId xmlns:a16="http://schemas.microsoft.com/office/drawing/2014/main" val="2284169272"/>
                    </a:ext>
                  </a:extLst>
                </a:gridCol>
                <a:gridCol w="2098733">
                  <a:extLst>
                    <a:ext uri="{9D8B030D-6E8A-4147-A177-3AD203B41FA5}">
                      <a16:colId xmlns:a16="http://schemas.microsoft.com/office/drawing/2014/main" val="4218533781"/>
                    </a:ext>
                  </a:extLst>
                </a:gridCol>
                <a:gridCol w="983673">
                  <a:extLst>
                    <a:ext uri="{9D8B030D-6E8A-4147-A177-3AD203B41FA5}">
                      <a16:colId xmlns:a16="http://schemas.microsoft.com/office/drawing/2014/main" val="4005163216"/>
                    </a:ext>
                  </a:extLst>
                </a:gridCol>
                <a:gridCol w="1239982">
                  <a:extLst>
                    <a:ext uri="{9D8B030D-6E8A-4147-A177-3AD203B41FA5}">
                      <a16:colId xmlns:a16="http://schemas.microsoft.com/office/drawing/2014/main" val="4241169861"/>
                    </a:ext>
                  </a:extLst>
                </a:gridCol>
              </a:tblGrid>
              <a:tr h="512971">
                <a:tc>
                  <a:txBody>
                    <a:bodyPr/>
                    <a:lstStyle/>
                    <a:p>
                      <a:r>
                        <a:rPr lang="tr-TR" sz="1500" b="1"/>
                        <a:t>Satır</a:t>
                      </a:r>
                    </a:p>
                  </a:txBody>
                  <a:tcPr marL="77930" marR="77930" marT="38965" marB="38965" anchor="ctr"/>
                </a:tc>
                <a:tc>
                  <a:txBody>
                    <a:bodyPr/>
                    <a:lstStyle/>
                    <a:p>
                      <a:r>
                        <a:rPr lang="tr-TR" sz="1500" b="1"/>
                        <a:t>X: Okuma Süresi (dk)</a:t>
                      </a:r>
                    </a:p>
                  </a:txBody>
                  <a:tcPr marL="77930" marR="77930" marT="38965" marB="38965" anchor="ctr"/>
                </a:tc>
                <a:tc>
                  <a:txBody>
                    <a:bodyPr/>
                    <a:lstStyle/>
                    <a:p>
                      <a:r>
                        <a:rPr lang="tr-TR" sz="1500" b="1"/>
                        <a:t>Y: Gerçek Puan</a:t>
                      </a:r>
                    </a:p>
                  </a:txBody>
                  <a:tcPr marL="77930" marR="77930" marT="38965" marB="38965" anchor="ctr"/>
                </a:tc>
                <a:tc>
                  <a:txBody>
                    <a:bodyPr/>
                    <a:lstStyle/>
                    <a:p>
                      <a:r>
                        <a:rPr lang="el-GR" sz="1500" b="1"/>
                        <a:t>Δ</a:t>
                      </a:r>
                      <a:r>
                        <a:rPr lang="tr-TR" sz="1500" b="1"/>
                        <a:t>X Hesabı</a:t>
                      </a:r>
                    </a:p>
                  </a:txBody>
                  <a:tcPr marL="77930" marR="77930" marT="38965" marB="38965" anchor="ctr"/>
                </a:tc>
                <a:tc>
                  <a:txBody>
                    <a:bodyPr/>
                    <a:lstStyle/>
                    <a:p>
                      <a:r>
                        <a:rPr lang="el-GR" sz="1500" b="1"/>
                        <a:t>Δ</a:t>
                      </a:r>
                      <a:r>
                        <a:rPr lang="tr-TR" sz="1500" b="1"/>
                        <a:t>Y Hesabı</a:t>
                      </a:r>
                    </a:p>
                  </a:txBody>
                  <a:tcPr marL="77930" marR="77930" marT="38965" marB="38965" anchor="ctr"/>
                </a:tc>
                <a:tc>
                  <a:txBody>
                    <a:bodyPr/>
                    <a:lstStyle/>
                    <a:p>
                      <a:r>
                        <a:rPr lang="tr-TR" sz="1500" b="1"/>
                        <a:t>Eğim (</a:t>
                      </a:r>
                      <a:r>
                        <a:rPr lang="el-GR" sz="1500" b="1"/>
                        <a:t>β₁) = Δ</a:t>
                      </a:r>
                      <a:r>
                        <a:rPr lang="tr-TR" sz="1500" b="1"/>
                        <a:t>Y / </a:t>
                      </a:r>
                      <a:r>
                        <a:rPr lang="el-GR" sz="1500" b="1"/>
                        <a:t>Δ</a:t>
                      </a:r>
                      <a:r>
                        <a:rPr lang="tr-TR" sz="1500" b="1"/>
                        <a:t>X</a:t>
                      </a:r>
                    </a:p>
                  </a:txBody>
                  <a:tcPr marL="77930" marR="77930" marT="38965" marB="38965" anchor="ctr"/>
                </a:tc>
                <a:tc>
                  <a:txBody>
                    <a:bodyPr/>
                    <a:lstStyle/>
                    <a:p>
                      <a:r>
                        <a:rPr lang="tr-TR" sz="1500" b="1"/>
                        <a:t>Yorum</a:t>
                      </a:r>
                    </a:p>
                  </a:txBody>
                  <a:tcPr marL="77930" marR="77930" marT="38965" marB="38965" anchor="ctr"/>
                </a:tc>
                <a:tc>
                  <a:txBody>
                    <a:bodyPr/>
                    <a:lstStyle/>
                    <a:p>
                      <a:r>
                        <a:rPr lang="tr-TR" sz="1500" b="1"/>
                        <a:t>Model Denklem (Ŷ)</a:t>
                      </a:r>
                    </a:p>
                  </a:txBody>
                  <a:tcPr marL="77930" marR="77930" marT="38965" marB="38965" anchor="ctr"/>
                </a:tc>
                <a:tc>
                  <a:txBody>
                    <a:bodyPr/>
                    <a:lstStyle/>
                    <a:p>
                      <a:r>
                        <a:rPr lang="tr-TR" sz="1500" b="1"/>
                        <a:t>Tahmin Ŷ</a:t>
                      </a:r>
                    </a:p>
                  </a:txBody>
                  <a:tcPr marL="77930" marR="77930" marT="38965" marB="38965" anchor="ctr"/>
                </a:tc>
                <a:tc>
                  <a:txBody>
                    <a:bodyPr/>
                    <a:lstStyle/>
                    <a:p>
                      <a:r>
                        <a:rPr lang="tr-TR" sz="1500" b="1"/>
                        <a:t>Hata (Y - Ŷ)</a:t>
                      </a:r>
                    </a:p>
                  </a:txBody>
                  <a:tcPr marL="77930" marR="77930" marT="38965" marB="38965" anchor="ctr"/>
                </a:tc>
                <a:extLst>
                  <a:ext uri="{0D108BD9-81ED-4DB2-BD59-A6C34878D82A}">
                    <a16:rowId xmlns:a16="http://schemas.microsoft.com/office/drawing/2014/main" val="3976650908"/>
                  </a:ext>
                </a:extLst>
              </a:tr>
              <a:tr h="293837">
                <a:tc>
                  <a:txBody>
                    <a:bodyPr/>
                    <a:lstStyle/>
                    <a:p>
                      <a:r>
                        <a:rPr lang="tr-TR" sz="1500"/>
                        <a:t>1</a:t>
                      </a:r>
                    </a:p>
                  </a:txBody>
                  <a:tcPr marL="77930" marR="77930" marT="38965" marB="38965" anchor="ctr"/>
                </a:tc>
                <a:tc>
                  <a:txBody>
                    <a:bodyPr/>
                    <a:lstStyle/>
                    <a:p>
                      <a:r>
                        <a:rPr lang="tr-TR" sz="1500"/>
                        <a:t>0</a:t>
                      </a:r>
                    </a:p>
                  </a:txBody>
                  <a:tcPr marL="77930" marR="77930" marT="38965" marB="38965" anchor="ctr"/>
                </a:tc>
                <a:tc>
                  <a:txBody>
                    <a:bodyPr/>
                    <a:lstStyle/>
                    <a:p>
                      <a:r>
                        <a:rPr lang="tr-TR" sz="1500"/>
                        <a:t>20</a:t>
                      </a:r>
                    </a:p>
                  </a:txBody>
                  <a:tcPr marL="77930" marR="77930" marT="38965" marB="38965" anchor="ctr"/>
                </a:tc>
                <a:tc>
                  <a:txBody>
                    <a:bodyPr/>
                    <a:lstStyle/>
                    <a:p>
                      <a:r>
                        <a:rPr lang="tr-TR" sz="1500"/>
                        <a:t>-</a:t>
                      </a:r>
                    </a:p>
                  </a:txBody>
                  <a:tcPr marL="77930" marR="77930" marT="38965" marB="38965" anchor="ctr"/>
                </a:tc>
                <a:tc>
                  <a:txBody>
                    <a:bodyPr/>
                    <a:lstStyle/>
                    <a:p>
                      <a:r>
                        <a:rPr lang="tr-TR" sz="1500"/>
                        <a:t>-</a:t>
                      </a:r>
                    </a:p>
                  </a:txBody>
                  <a:tcPr marL="77930" marR="77930" marT="38965" marB="38965" anchor="ctr"/>
                </a:tc>
                <a:tc>
                  <a:txBody>
                    <a:bodyPr/>
                    <a:lstStyle/>
                    <a:p>
                      <a:r>
                        <a:rPr lang="tr-TR" sz="1500"/>
                        <a:t>-</a:t>
                      </a:r>
                    </a:p>
                  </a:txBody>
                  <a:tcPr marL="77930" marR="77930" marT="38965" marB="38965" anchor="ctr"/>
                </a:tc>
                <a:tc>
                  <a:txBody>
                    <a:bodyPr/>
                    <a:lstStyle/>
                    <a:p>
                      <a:r>
                        <a:rPr lang="tr-TR" sz="1500"/>
                        <a:t>Başlangıç noktası</a:t>
                      </a:r>
                    </a:p>
                  </a:txBody>
                  <a:tcPr marL="77930" marR="77930" marT="38965" marB="38965" anchor="ctr"/>
                </a:tc>
                <a:tc>
                  <a:txBody>
                    <a:bodyPr/>
                    <a:lstStyle/>
                    <a:p>
                      <a:r>
                        <a:rPr lang="tr-TR" sz="1500"/>
                        <a:t>20.17 + 0.77×0</a:t>
                      </a:r>
                    </a:p>
                  </a:txBody>
                  <a:tcPr marL="77930" marR="77930" marT="38965" marB="38965" anchor="ctr"/>
                </a:tc>
                <a:tc>
                  <a:txBody>
                    <a:bodyPr/>
                    <a:lstStyle/>
                    <a:p>
                      <a:r>
                        <a:rPr lang="tr-TR" sz="1500"/>
                        <a:t>20.17</a:t>
                      </a:r>
                    </a:p>
                  </a:txBody>
                  <a:tcPr marL="77930" marR="77930" marT="38965" marB="38965" anchor="ctr"/>
                </a:tc>
                <a:tc>
                  <a:txBody>
                    <a:bodyPr/>
                    <a:lstStyle/>
                    <a:p>
                      <a:r>
                        <a:rPr lang="tr-TR" sz="1500"/>
                        <a:t>-0.17</a:t>
                      </a:r>
                    </a:p>
                  </a:txBody>
                  <a:tcPr marL="77930" marR="77930" marT="38965" marB="38965" anchor="ctr"/>
                </a:tc>
                <a:extLst>
                  <a:ext uri="{0D108BD9-81ED-4DB2-BD59-A6C34878D82A}">
                    <a16:rowId xmlns:a16="http://schemas.microsoft.com/office/drawing/2014/main" val="617165148"/>
                  </a:ext>
                </a:extLst>
              </a:tr>
              <a:tr h="383632">
                <a:tc>
                  <a:txBody>
                    <a:bodyPr/>
                    <a:lstStyle/>
                    <a:p>
                      <a:r>
                        <a:rPr lang="tr-TR" sz="1500"/>
                        <a:t>2</a:t>
                      </a:r>
                    </a:p>
                  </a:txBody>
                  <a:tcPr marL="77930" marR="77930" marT="38965" marB="38965" anchor="ctr"/>
                </a:tc>
                <a:tc>
                  <a:txBody>
                    <a:bodyPr/>
                    <a:lstStyle/>
                    <a:p>
                      <a:r>
                        <a:rPr lang="tr-TR" sz="1500"/>
                        <a:t>10</a:t>
                      </a:r>
                    </a:p>
                  </a:txBody>
                  <a:tcPr marL="77930" marR="77930" marT="38965" marB="38965" anchor="ctr"/>
                </a:tc>
                <a:tc>
                  <a:txBody>
                    <a:bodyPr/>
                    <a:lstStyle/>
                    <a:p>
                      <a:r>
                        <a:rPr lang="tr-TR" sz="1500"/>
                        <a:t>29</a:t>
                      </a:r>
                    </a:p>
                  </a:txBody>
                  <a:tcPr marL="77930" marR="77930" marT="38965" marB="38965" anchor="ctr"/>
                </a:tc>
                <a:tc>
                  <a:txBody>
                    <a:bodyPr/>
                    <a:lstStyle/>
                    <a:p>
                      <a:r>
                        <a:rPr lang="tr-TR" sz="1500"/>
                        <a:t>10 - 0 = 10</a:t>
                      </a:r>
                    </a:p>
                  </a:txBody>
                  <a:tcPr marL="77930" marR="77930" marT="38965" marB="38965" anchor="ctr"/>
                </a:tc>
                <a:tc>
                  <a:txBody>
                    <a:bodyPr/>
                    <a:lstStyle/>
                    <a:p>
                      <a:r>
                        <a:rPr lang="tr-TR" sz="1500"/>
                        <a:t>29 - 20 = 9</a:t>
                      </a:r>
                    </a:p>
                  </a:txBody>
                  <a:tcPr marL="77930" marR="77930" marT="38965" marB="38965" anchor="ctr"/>
                </a:tc>
                <a:tc>
                  <a:txBody>
                    <a:bodyPr/>
                    <a:lstStyle/>
                    <a:p>
                      <a:r>
                        <a:rPr lang="tr-TR" sz="1500"/>
                        <a:t>9 / 10 = </a:t>
                      </a:r>
                      <a:r>
                        <a:rPr lang="tr-TR" sz="1500" b="1"/>
                        <a:t>0.90</a:t>
                      </a:r>
                      <a:endParaRPr lang="tr-TR" sz="1500"/>
                    </a:p>
                  </a:txBody>
                  <a:tcPr marL="77930" marR="77930" marT="38965" marB="38965" anchor="ctr"/>
                </a:tc>
                <a:tc>
                  <a:txBody>
                    <a:bodyPr/>
                    <a:lstStyle/>
                    <a:p>
                      <a:r>
                        <a:rPr lang="tr-TR" sz="1500"/>
                        <a:t>10 dk okuma → 9 puan artış</a:t>
                      </a:r>
                    </a:p>
                  </a:txBody>
                  <a:tcPr marL="77930" marR="77930" marT="38965" marB="38965" anchor="ctr"/>
                </a:tc>
                <a:tc>
                  <a:txBody>
                    <a:bodyPr/>
                    <a:lstStyle/>
                    <a:p>
                      <a:r>
                        <a:rPr lang="tr-TR" sz="1500"/>
                        <a:t>20.17 + 0.77×10 = 27.87</a:t>
                      </a:r>
                    </a:p>
                  </a:txBody>
                  <a:tcPr marL="77930" marR="77930" marT="38965" marB="38965" anchor="ctr"/>
                </a:tc>
                <a:tc>
                  <a:txBody>
                    <a:bodyPr/>
                    <a:lstStyle/>
                    <a:p>
                      <a:r>
                        <a:rPr lang="tr-TR" sz="1500"/>
                        <a:t>27.87</a:t>
                      </a:r>
                    </a:p>
                  </a:txBody>
                  <a:tcPr marL="77930" marR="77930" marT="38965" marB="38965" anchor="ctr"/>
                </a:tc>
                <a:tc>
                  <a:txBody>
                    <a:bodyPr/>
                    <a:lstStyle/>
                    <a:p>
                      <a:r>
                        <a:rPr lang="tr-TR" sz="1500"/>
                        <a:t>+1.13</a:t>
                      </a:r>
                    </a:p>
                  </a:txBody>
                  <a:tcPr marL="77930" marR="77930" marT="38965" marB="38965" anchor="ctr"/>
                </a:tc>
                <a:extLst>
                  <a:ext uri="{0D108BD9-81ED-4DB2-BD59-A6C34878D82A}">
                    <a16:rowId xmlns:a16="http://schemas.microsoft.com/office/drawing/2014/main" val="2879872261"/>
                  </a:ext>
                </a:extLst>
              </a:tr>
              <a:tr h="383632">
                <a:tc>
                  <a:txBody>
                    <a:bodyPr/>
                    <a:lstStyle/>
                    <a:p>
                      <a:r>
                        <a:rPr lang="tr-TR" sz="1500"/>
                        <a:t>3</a:t>
                      </a:r>
                    </a:p>
                  </a:txBody>
                  <a:tcPr marL="77930" marR="77930" marT="38965" marB="38965" anchor="ctr"/>
                </a:tc>
                <a:tc>
                  <a:txBody>
                    <a:bodyPr/>
                    <a:lstStyle/>
                    <a:p>
                      <a:r>
                        <a:rPr lang="tr-TR" sz="1500"/>
                        <a:t>20</a:t>
                      </a:r>
                    </a:p>
                  </a:txBody>
                  <a:tcPr marL="77930" marR="77930" marT="38965" marB="38965" anchor="ctr"/>
                </a:tc>
                <a:tc>
                  <a:txBody>
                    <a:bodyPr/>
                    <a:lstStyle/>
                    <a:p>
                      <a:r>
                        <a:rPr lang="tr-TR" sz="1500"/>
                        <a:t>38</a:t>
                      </a:r>
                    </a:p>
                  </a:txBody>
                  <a:tcPr marL="77930" marR="77930" marT="38965" marB="38965" anchor="ctr"/>
                </a:tc>
                <a:tc>
                  <a:txBody>
                    <a:bodyPr/>
                    <a:lstStyle/>
                    <a:p>
                      <a:r>
                        <a:rPr lang="tr-TR" sz="1500"/>
                        <a:t>20 - 10 = 10</a:t>
                      </a:r>
                    </a:p>
                  </a:txBody>
                  <a:tcPr marL="77930" marR="77930" marT="38965" marB="38965" anchor="ctr"/>
                </a:tc>
                <a:tc>
                  <a:txBody>
                    <a:bodyPr/>
                    <a:lstStyle/>
                    <a:p>
                      <a:r>
                        <a:rPr lang="tr-TR" sz="1500"/>
                        <a:t>38 - 29 = 9</a:t>
                      </a:r>
                    </a:p>
                  </a:txBody>
                  <a:tcPr marL="77930" marR="77930" marT="38965" marB="38965" anchor="ctr"/>
                </a:tc>
                <a:tc>
                  <a:txBody>
                    <a:bodyPr/>
                    <a:lstStyle/>
                    <a:p>
                      <a:r>
                        <a:rPr lang="tr-TR" sz="1500"/>
                        <a:t>9 / 10 = </a:t>
                      </a:r>
                      <a:r>
                        <a:rPr lang="tr-TR" sz="1500" b="1"/>
                        <a:t>0.90</a:t>
                      </a:r>
                      <a:endParaRPr lang="tr-TR" sz="1500"/>
                    </a:p>
                  </a:txBody>
                  <a:tcPr marL="77930" marR="77930" marT="38965" marB="38965" anchor="ctr"/>
                </a:tc>
                <a:tc>
                  <a:txBody>
                    <a:bodyPr/>
                    <a:lstStyle/>
                    <a:p>
                      <a:r>
                        <a:rPr lang="tr-TR" sz="1500"/>
                        <a:t>10 dk okuma → 9 puan artış</a:t>
                      </a:r>
                    </a:p>
                  </a:txBody>
                  <a:tcPr marL="77930" marR="77930" marT="38965" marB="38965" anchor="ctr"/>
                </a:tc>
                <a:tc>
                  <a:txBody>
                    <a:bodyPr/>
                    <a:lstStyle/>
                    <a:p>
                      <a:r>
                        <a:rPr lang="tr-TR" sz="1500"/>
                        <a:t>20.17 + 0.77×20 = 35.58</a:t>
                      </a:r>
                    </a:p>
                  </a:txBody>
                  <a:tcPr marL="77930" marR="77930" marT="38965" marB="38965" anchor="ctr"/>
                </a:tc>
                <a:tc>
                  <a:txBody>
                    <a:bodyPr/>
                    <a:lstStyle/>
                    <a:p>
                      <a:r>
                        <a:rPr lang="tr-TR" sz="1500"/>
                        <a:t>35.58</a:t>
                      </a:r>
                    </a:p>
                  </a:txBody>
                  <a:tcPr marL="77930" marR="77930" marT="38965" marB="38965" anchor="ctr"/>
                </a:tc>
                <a:tc>
                  <a:txBody>
                    <a:bodyPr/>
                    <a:lstStyle/>
                    <a:p>
                      <a:r>
                        <a:rPr lang="tr-TR" sz="1500"/>
                        <a:t>+2.42</a:t>
                      </a:r>
                    </a:p>
                  </a:txBody>
                  <a:tcPr marL="77930" marR="77930" marT="38965" marB="38965" anchor="ctr"/>
                </a:tc>
                <a:extLst>
                  <a:ext uri="{0D108BD9-81ED-4DB2-BD59-A6C34878D82A}">
                    <a16:rowId xmlns:a16="http://schemas.microsoft.com/office/drawing/2014/main" val="893447764"/>
                  </a:ext>
                </a:extLst>
              </a:tr>
              <a:tr h="383632">
                <a:tc>
                  <a:txBody>
                    <a:bodyPr/>
                    <a:lstStyle/>
                    <a:p>
                      <a:r>
                        <a:rPr lang="tr-TR" sz="1500"/>
                        <a:t>4</a:t>
                      </a:r>
                    </a:p>
                  </a:txBody>
                  <a:tcPr marL="77930" marR="77930" marT="38965" marB="38965" anchor="ctr"/>
                </a:tc>
                <a:tc>
                  <a:txBody>
                    <a:bodyPr/>
                    <a:lstStyle/>
                    <a:p>
                      <a:r>
                        <a:rPr lang="tr-TR" sz="1500"/>
                        <a:t>30</a:t>
                      </a:r>
                    </a:p>
                  </a:txBody>
                  <a:tcPr marL="77930" marR="77930" marT="38965" marB="38965" anchor="ctr"/>
                </a:tc>
                <a:tc>
                  <a:txBody>
                    <a:bodyPr/>
                    <a:lstStyle/>
                    <a:p>
                      <a:r>
                        <a:rPr lang="tr-TR" sz="1500"/>
                        <a:t>44</a:t>
                      </a:r>
                    </a:p>
                  </a:txBody>
                  <a:tcPr marL="77930" marR="77930" marT="38965" marB="38965" anchor="ctr"/>
                </a:tc>
                <a:tc>
                  <a:txBody>
                    <a:bodyPr/>
                    <a:lstStyle/>
                    <a:p>
                      <a:r>
                        <a:rPr lang="tr-TR" sz="1500"/>
                        <a:t>30 - 20 = 10</a:t>
                      </a:r>
                    </a:p>
                  </a:txBody>
                  <a:tcPr marL="77930" marR="77930" marT="38965" marB="38965" anchor="ctr"/>
                </a:tc>
                <a:tc>
                  <a:txBody>
                    <a:bodyPr/>
                    <a:lstStyle/>
                    <a:p>
                      <a:r>
                        <a:rPr lang="tr-TR" sz="1500"/>
                        <a:t>44 - 38 = 6</a:t>
                      </a:r>
                    </a:p>
                  </a:txBody>
                  <a:tcPr marL="77930" marR="77930" marT="38965" marB="38965" anchor="ctr"/>
                </a:tc>
                <a:tc>
                  <a:txBody>
                    <a:bodyPr/>
                    <a:lstStyle/>
                    <a:p>
                      <a:r>
                        <a:rPr lang="tr-TR" sz="1500"/>
                        <a:t>6 / 10 = </a:t>
                      </a:r>
                      <a:r>
                        <a:rPr lang="tr-TR" sz="1500" b="1"/>
                        <a:t>0.60</a:t>
                      </a:r>
                      <a:endParaRPr lang="tr-TR" sz="1500"/>
                    </a:p>
                  </a:txBody>
                  <a:tcPr marL="77930" marR="77930" marT="38965" marB="38965" anchor="ctr"/>
                </a:tc>
                <a:tc>
                  <a:txBody>
                    <a:bodyPr/>
                    <a:lstStyle/>
                    <a:p>
                      <a:r>
                        <a:rPr lang="tr-TR" sz="1500"/>
                        <a:t>10 dk okuma → 6 puan artış</a:t>
                      </a:r>
                    </a:p>
                  </a:txBody>
                  <a:tcPr marL="77930" marR="77930" marT="38965" marB="38965" anchor="ctr"/>
                </a:tc>
                <a:tc>
                  <a:txBody>
                    <a:bodyPr/>
                    <a:lstStyle/>
                    <a:p>
                      <a:r>
                        <a:rPr lang="tr-TR" sz="1500"/>
                        <a:t>20.17 + 0.77×30 = 43.28</a:t>
                      </a:r>
                    </a:p>
                  </a:txBody>
                  <a:tcPr marL="77930" marR="77930" marT="38965" marB="38965" anchor="ctr"/>
                </a:tc>
                <a:tc>
                  <a:txBody>
                    <a:bodyPr/>
                    <a:lstStyle/>
                    <a:p>
                      <a:r>
                        <a:rPr lang="tr-TR" sz="1500"/>
                        <a:t>43.28</a:t>
                      </a:r>
                    </a:p>
                  </a:txBody>
                  <a:tcPr marL="77930" marR="77930" marT="38965" marB="38965" anchor="ctr"/>
                </a:tc>
                <a:tc>
                  <a:txBody>
                    <a:bodyPr/>
                    <a:lstStyle/>
                    <a:p>
                      <a:r>
                        <a:rPr lang="tr-TR" sz="1500"/>
                        <a:t>+0.72</a:t>
                      </a:r>
                    </a:p>
                  </a:txBody>
                  <a:tcPr marL="77930" marR="77930" marT="38965" marB="38965" anchor="ctr"/>
                </a:tc>
                <a:extLst>
                  <a:ext uri="{0D108BD9-81ED-4DB2-BD59-A6C34878D82A}">
                    <a16:rowId xmlns:a16="http://schemas.microsoft.com/office/drawing/2014/main" val="1382588473"/>
                  </a:ext>
                </a:extLst>
              </a:tr>
              <a:tr h="383632">
                <a:tc>
                  <a:txBody>
                    <a:bodyPr/>
                    <a:lstStyle/>
                    <a:p>
                      <a:r>
                        <a:rPr lang="tr-TR" sz="1500"/>
                        <a:t>5</a:t>
                      </a:r>
                    </a:p>
                  </a:txBody>
                  <a:tcPr marL="77930" marR="77930" marT="38965" marB="38965" anchor="ctr"/>
                </a:tc>
                <a:tc>
                  <a:txBody>
                    <a:bodyPr/>
                    <a:lstStyle/>
                    <a:p>
                      <a:r>
                        <a:rPr lang="tr-TR" sz="1500"/>
                        <a:t>40</a:t>
                      </a:r>
                    </a:p>
                  </a:txBody>
                  <a:tcPr marL="77930" marR="77930" marT="38965" marB="38965" anchor="ctr"/>
                </a:tc>
                <a:tc>
                  <a:txBody>
                    <a:bodyPr/>
                    <a:lstStyle/>
                    <a:p>
                      <a:r>
                        <a:rPr lang="tr-TR" sz="1500"/>
                        <a:t>51</a:t>
                      </a:r>
                    </a:p>
                  </a:txBody>
                  <a:tcPr marL="77930" marR="77930" marT="38965" marB="38965" anchor="ctr"/>
                </a:tc>
                <a:tc>
                  <a:txBody>
                    <a:bodyPr/>
                    <a:lstStyle/>
                    <a:p>
                      <a:r>
                        <a:rPr lang="tr-TR" sz="1500"/>
                        <a:t>40 - 30 = 10</a:t>
                      </a:r>
                    </a:p>
                  </a:txBody>
                  <a:tcPr marL="77930" marR="77930" marT="38965" marB="38965" anchor="ctr"/>
                </a:tc>
                <a:tc>
                  <a:txBody>
                    <a:bodyPr/>
                    <a:lstStyle/>
                    <a:p>
                      <a:r>
                        <a:rPr lang="tr-TR" sz="1500"/>
                        <a:t>51 - 44 = 7</a:t>
                      </a:r>
                    </a:p>
                  </a:txBody>
                  <a:tcPr marL="77930" marR="77930" marT="38965" marB="38965" anchor="ctr"/>
                </a:tc>
                <a:tc>
                  <a:txBody>
                    <a:bodyPr/>
                    <a:lstStyle/>
                    <a:p>
                      <a:r>
                        <a:rPr lang="tr-TR" sz="1500"/>
                        <a:t>7 / 10 = </a:t>
                      </a:r>
                      <a:r>
                        <a:rPr lang="tr-TR" sz="1500" b="1"/>
                        <a:t>0.70</a:t>
                      </a:r>
                      <a:endParaRPr lang="tr-TR" sz="1500"/>
                    </a:p>
                  </a:txBody>
                  <a:tcPr marL="77930" marR="77930" marT="38965" marB="38965" anchor="ctr"/>
                </a:tc>
                <a:tc>
                  <a:txBody>
                    <a:bodyPr/>
                    <a:lstStyle/>
                    <a:p>
                      <a:r>
                        <a:rPr lang="tr-TR" sz="1500"/>
                        <a:t>10 dk okuma → 7 puan artış</a:t>
                      </a:r>
                    </a:p>
                  </a:txBody>
                  <a:tcPr marL="77930" marR="77930" marT="38965" marB="38965" anchor="ctr"/>
                </a:tc>
                <a:tc>
                  <a:txBody>
                    <a:bodyPr/>
                    <a:lstStyle/>
                    <a:p>
                      <a:r>
                        <a:rPr lang="tr-TR" sz="1500"/>
                        <a:t>20.17 + 0.77×40 = 50.98</a:t>
                      </a:r>
                    </a:p>
                  </a:txBody>
                  <a:tcPr marL="77930" marR="77930" marT="38965" marB="38965" anchor="ctr"/>
                </a:tc>
                <a:tc>
                  <a:txBody>
                    <a:bodyPr/>
                    <a:lstStyle/>
                    <a:p>
                      <a:r>
                        <a:rPr lang="tr-TR" sz="1500"/>
                        <a:t>50.98</a:t>
                      </a:r>
                    </a:p>
                  </a:txBody>
                  <a:tcPr marL="77930" marR="77930" marT="38965" marB="38965" anchor="ctr"/>
                </a:tc>
                <a:tc>
                  <a:txBody>
                    <a:bodyPr/>
                    <a:lstStyle/>
                    <a:p>
                      <a:r>
                        <a:rPr lang="tr-TR" sz="1500"/>
                        <a:t>+0.02</a:t>
                      </a:r>
                    </a:p>
                  </a:txBody>
                  <a:tcPr marL="77930" marR="77930" marT="38965" marB="38965" anchor="ctr"/>
                </a:tc>
                <a:extLst>
                  <a:ext uri="{0D108BD9-81ED-4DB2-BD59-A6C34878D82A}">
                    <a16:rowId xmlns:a16="http://schemas.microsoft.com/office/drawing/2014/main" val="4072774874"/>
                  </a:ext>
                </a:extLst>
              </a:tr>
              <a:tr h="383632">
                <a:tc>
                  <a:txBody>
                    <a:bodyPr/>
                    <a:lstStyle/>
                    <a:p>
                      <a:r>
                        <a:rPr lang="tr-TR" sz="1500"/>
                        <a:t>6</a:t>
                      </a:r>
                    </a:p>
                  </a:txBody>
                  <a:tcPr marL="77930" marR="77930" marT="38965" marB="38965" anchor="ctr"/>
                </a:tc>
                <a:tc>
                  <a:txBody>
                    <a:bodyPr/>
                    <a:lstStyle/>
                    <a:p>
                      <a:r>
                        <a:rPr lang="tr-TR" sz="1500"/>
                        <a:t>50</a:t>
                      </a:r>
                    </a:p>
                  </a:txBody>
                  <a:tcPr marL="77930" marR="77930" marT="38965" marB="38965" anchor="ctr"/>
                </a:tc>
                <a:tc>
                  <a:txBody>
                    <a:bodyPr/>
                    <a:lstStyle/>
                    <a:p>
                      <a:r>
                        <a:rPr lang="tr-TR" sz="1500"/>
                        <a:t>59</a:t>
                      </a:r>
                    </a:p>
                  </a:txBody>
                  <a:tcPr marL="77930" marR="77930" marT="38965" marB="38965" anchor="ctr"/>
                </a:tc>
                <a:tc>
                  <a:txBody>
                    <a:bodyPr/>
                    <a:lstStyle/>
                    <a:p>
                      <a:r>
                        <a:rPr lang="tr-TR" sz="1500"/>
                        <a:t>50 - 40 = 10</a:t>
                      </a:r>
                    </a:p>
                  </a:txBody>
                  <a:tcPr marL="77930" marR="77930" marT="38965" marB="38965" anchor="ctr"/>
                </a:tc>
                <a:tc>
                  <a:txBody>
                    <a:bodyPr/>
                    <a:lstStyle/>
                    <a:p>
                      <a:r>
                        <a:rPr lang="tr-TR" sz="1500"/>
                        <a:t>59 - 51 = 8</a:t>
                      </a:r>
                    </a:p>
                  </a:txBody>
                  <a:tcPr marL="77930" marR="77930" marT="38965" marB="38965" anchor="ctr"/>
                </a:tc>
                <a:tc>
                  <a:txBody>
                    <a:bodyPr/>
                    <a:lstStyle/>
                    <a:p>
                      <a:r>
                        <a:rPr lang="tr-TR" sz="1500"/>
                        <a:t>8 / 10 = </a:t>
                      </a:r>
                      <a:r>
                        <a:rPr lang="tr-TR" sz="1500" b="1"/>
                        <a:t>0.80</a:t>
                      </a:r>
                      <a:endParaRPr lang="tr-TR" sz="1500"/>
                    </a:p>
                  </a:txBody>
                  <a:tcPr marL="77930" marR="77930" marT="38965" marB="38965" anchor="ctr"/>
                </a:tc>
                <a:tc>
                  <a:txBody>
                    <a:bodyPr/>
                    <a:lstStyle/>
                    <a:p>
                      <a:r>
                        <a:rPr lang="tr-TR" sz="1500"/>
                        <a:t>10 dk okuma → 8 puan artış</a:t>
                      </a:r>
                    </a:p>
                  </a:txBody>
                  <a:tcPr marL="77930" marR="77930" marT="38965" marB="38965" anchor="ctr"/>
                </a:tc>
                <a:tc>
                  <a:txBody>
                    <a:bodyPr/>
                    <a:lstStyle/>
                    <a:p>
                      <a:r>
                        <a:rPr lang="tr-TR" sz="1500"/>
                        <a:t>20.17 + 0.77×50 = 58.68</a:t>
                      </a:r>
                    </a:p>
                  </a:txBody>
                  <a:tcPr marL="77930" marR="77930" marT="38965" marB="38965" anchor="ctr"/>
                </a:tc>
                <a:tc>
                  <a:txBody>
                    <a:bodyPr/>
                    <a:lstStyle/>
                    <a:p>
                      <a:r>
                        <a:rPr lang="tr-TR" sz="1500"/>
                        <a:t>58.68</a:t>
                      </a:r>
                    </a:p>
                  </a:txBody>
                  <a:tcPr marL="77930" marR="77930" marT="38965" marB="38965" anchor="ctr"/>
                </a:tc>
                <a:tc>
                  <a:txBody>
                    <a:bodyPr/>
                    <a:lstStyle/>
                    <a:p>
                      <a:r>
                        <a:rPr lang="tr-TR" sz="1500"/>
                        <a:t>+0.32</a:t>
                      </a:r>
                    </a:p>
                  </a:txBody>
                  <a:tcPr marL="77930" marR="77930" marT="38965" marB="38965" anchor="ctr"/>
                </a:tc>
                <a:extLst>
                  <a:ext uri="{0D108BD9-81ED-4DB2-BD59-A6C34878D82A}">
                    <a16:rowId xmlns:a16="http://schemas.microsoft.com/office/drawing/2014/main" val="1375014212"/>
                  </a:ext>
                </a:extLst>
              </a:tr>
            </a:tbl>
          </a:graphicData>
        </a:graphic>
      </p:graphicFrame>
      <p:sp>
        <p:nvSpPr>
          <p:cNvPr id="5" name="Metin kutusu 4">
            <a:extLst>
              <a:ext uri="{FF2B5EF4-FFF2-40B4-BE49-F238E27FC236}">
                <a16:creationId xmlns:a16="http://schemas.microsoft.com/office/drawing/2014/main" id="{A8B5A22E-78A7-E5BD-5C06-D97150704617}"/>
              </a:ext>
            </a:extLst>
          </p:cNvPr>
          <p:cNvSpPr txBox="1"/>
          <p:nvPr/>
        </p:nvSpPr>
        <p:spPr>
          <a:xfrm>
            <a:off x="387926" y="970002"/>
            <a:ext cx="8389281" cy="461665"/>
          </a:xfrm>
          <a:prstGeom prst="rect">
            <a:avLst/>
          </a:prstGeom>
          <a:noFill/>
        </p:spPr>
        <p:txBody>
          <a:bodyPr wrap="square">
            <a:spAutoFit/>
          </a:bodyPr>
          <a:lstStyle/>
          <a:p>
            <a:r>
              <a:rPr lang="tr-TR" sz="2400"/>
              <a:t>Regresyon Modeli ile Gözlem, Tahmin ve Hata Karşılaştırması</a:t>
            </a:r>
          </a:p>
        </p:txBody>
      </p:sp>
      <p:sp>
        <p:nvSpPr>
          <p:cNvPr id="10" name="Metin kutusu 9">
            <a:extLst>
              <a:ext uri="{FF2B5EF4-FFF2-40B4-BE49-F238E27FC236}">
                <a16:creationId xmlns:a16="http://schemas.microsoft.com/office/drawing/2014/main" id="{0E1D2559-D0DF-FA44-2AB4-FF614877C0F1}"/>
              </a:ext>
            </a:extLst>
          </p:cNvPr>
          <p:cNvSpPr txBox="1"/>
          <p:nvPr/>
        </p:nvSpPr>
        <p:spPr>
          <a:xfrm>
            <a:off x="308263" y="4644495"/>
            <a:ext cx="14093537" cy="3108543"/>
          </a:xfrm>
          <a:prstGeom prst="rect">
            <a:avLst/>
          </a:prstGeom>
          <a:noFill/>
        </p:spPr>
        <p:txBody>
          <a:bodyPr wrap="square">
            <a:spAutoFit/>
          </a:bodyPr>
          <a:lstStyle/>
          <a:p>
            <a:pPr>
              <a:buNone/>
            </a:pPr>
            <a:r>
              <a:rPr lang="tr-TR" sz="1400" b="1"/>
              <a:t>X: Okuma Süresi (dk):</a:t>
            </a:r>
            <a:r>
              <a:rPr lang="tr-TR" sz="1400"/>
              <a:t>Bağımsız değişkendir. Öğrencinin günlük kitap okuma süresini (dakika cinsinden) gösterir. Bu değişken modelin nedenidir; yani Y'yi (kelime bilgisi) etkileyen faktördür.</a:t>
            </a:r>
          </a:p>
          <a:p>
            <a:pPr>
              <a:buNone/>
            </a:pPr>
            <a:r>
              <a:rPr lang="tr-TR" sz="1400" b="1"/>
              <a:t>Y: Gerçek Puan: </a:t>
            </a:r>
            <a:r>
              <a:rPr lang="tr-TR" sz="1400"/>
              <a:t>Bağımlı değişkendir. Öğrencinin gözlemlenen gerçek kelime bilgisi puanını gösterir. Modelin tahmin etmeye çalıştığı sonuçtur.</a:t>
            </a:r>
          </a:p>
          <a:p>
            <a:pPr>
              <a:buNone/>
            </a:pPr>
            <a:r>
              <a:rPr lang="el-GR" sz="1400" b="1"/>
              <a:t>Δ</a:t>
            </a:r>
            <a:r>
              <a:rPr lang="tr-TR" sz="1400" b="1"/>
              <a:t>X Hesabı: </a:t>
            </a:r>
            <a:r>
              <a:rPr lang="tr-TR" sz="1400"/>
              <a:t>X’in iki gözlem arasındaki değişimini (farkını) gösterir. Her iki satır arası için "X ne kadar arttı?" sorusunun cevabıdır. Bu örnekte her zaman 10’dur çünkü tüm öğrenciler arasında eşit aralıklarla artış yapılmıştır.</a:t>
            </a:r>
          </a:p>
          <a:p>
            <a:pPr>
              <a:buNone/>
            </a:pPr>
            <a:r>
              <a:rPr lang="tr-TR" sz="1400" b="1"/>
              <a:t>:</a:t>
            </a:r>
            <a:r>
              <a:rPr lang="el-GR" sz="1400" b="1"/>
              <a:t>Δ</a:t>
            </a:r>
            <a:r>
              <a:rPr lang="tr-TR" sz="1400" b="1"/>
              <a:t>Y Hesabı: </a:t>
            </a:r>
            <a:r>
              <a:rPr lang="tr-TR" sz="1400"/>
              <a:t>Y’nin (kelime bilgisi puanı) iki gözlem arasındaki değişimini gösterir. Bu değer, kelime bilgisi puanının ne kadar arttığını sayısal olarak verir. Her aralıkta farklılık gösterebilir.</a:t>
            </a:r>
          </a:p>
          <a:p>
            <a:pPr>
              <a:buNone/>
            </a:pPr>
            <a:r>
              <a:rPr lang="tr-TR" sz="1400" b="1"/>
              <a:t>Eğim (</a:t>
            </a:r>
            <a:r>
              <a:rPr lang="el-GR" sz="1400" b="1"/>
              <a:t>β₁) = Δ</a:t>
            </a:r>
            <a:r>
              <a:rPr lang="tr-TR" sz="1400" b="1"/>
              <a:t>Y / </a:t>
            </a:r>
            <a:r>
              <a:rPr lang="el-GR" sz="1400" b="1"/>
              <a:t>Δ</a:t>
            </a:r>
            <a:r>
              <a:rPr lang="tr-TR" sz="1400" b="1"/>
              <a:t>X:</a:t>
            </a:r>
            <a:r>
              <a:rPr lang="tr-TR" sz="1400"/>
              <a:t>Yerel eğimi verir. Her iki gözlem arası için puan artışının dakika artışına oranıdır. Başka bir deyişle:</a:t>
            </a:r>
          </a:p>
          <a:p>
            <a:pPr>
              <a:buNone/>
            </a:pPr>
            <a:r>
              <a:rPr lang="tr-TR" sz="1400"/>
              <a:t>"10 dakika daha fazla okuma, ortalama kaç puanlık bir artış getirdi?» Bu değer her aralıkta farklıdır; dolayısıyla </a:t>
            </a:r>
            <a:r>
              <a:rPr lang="tr-TR" sz="1400" b="1"/>
              <a:t>veri tam bir düz çizgi oluşturmaz</a:t>
            </a:r>
            <a:r>
              <a:rPr lang="tr-TR" sz="1400"/>
              <a:t>.</a:t>
            </a:r>
          </a:p>
          <a:p>
            <a:pPr>
              <a:buNone/>
            </a:pPr>
            <a:r>
              <a:rPr lang="tr-TR" sz="1400" b="1"/>
              <a:t>Yorum: </a:t>
            </a:r>
            <a:r>
              <a:rPr lang="tr-TR" sz="1400"/>
              <a:t>Her bir aralık için X’in 10 dakika artması durumunda Y’de ne kadar artış olduğu doğal dille açıklanır (örneğin “10 dk okuma → 9 puan artış”).</a:t>
            </a:r>
          </a:p>
          <a:p>
            <a:pPr>
              <a:buNone/>
            </a:pPr>
            <a:r>
              <a:rPr lang="tr-TR" sz="1400" b="1"/>
              <a:t>Model Denklem (Ŷ): </a:t>
            </a:r>
            <a:r>
              <a:rPr lang="tr-TR" sz="1400"/>
              <a:t>Regresyon modeline göre tahmini Y değeri, X değeri yerine konularak hesaplanır. Model şu şekildedir: </a:t>
            </a:r>
            <a:r>
              <a:rPr lang="tr-TR" sz="1400" b="1"/>
              <a:t>Ŷ = 20.17 + 0.77 × X </a:t>
            </a:r>
            <a:r>
              <a:rPr lang="tr-TR" sz="1400"/>
              <a:t>Yani her dakika okuma başına ortalama 0.77 puan artış tahmin edilir.</a:t>
            </a:r>
          </a:p>
          <a:p>
            <a:pPr>
              <a:buNone/>
            </a:pPr>
            <a:r>
              <a:rPr lang="tr-TR" sz="1400" b="1"/>
              <a:t>Tahmin (Ŷ): </a:t>
            </a:r>
            <a:r>
              <a:rPr lang="tr-TR" sz="1400"/>
              <a:t>Modelin X’e karşılık tahmin ettiği kelime bilgisi puanıdır. Bu değer, veri noktası regresyon doğrusu üzerinde olsaydı Y’nin ne olacağını gösterir.</a:t>
            </a:r>
          </a:p>
          <a:p>
            <a:pPr>
              <a:buNone/>
            </a:pPr>
            <a:r>
              <a:rPr lang="tr-TR" sz="1400" b="1"/>
              <a:t>Hata (Y - Ŷ) </a:t>
            </a:r>
            <a:r>
              <a:rPr lang="tr-TR" sz="1400"/>
              <a:t>Gerçek değer ile model tahmini arasındaki farktır.</a:t>
            </a:r>
          </a:p>
          <a:p>
            <a:pPr>
              <a:buFont typeface="Arial" panose="020B0604020202020204" pitchFamily="34" charset="0"/>
              <a:buChar char="•"/>
            </a:pPr>
            <a:r>
              <a:rPr lang="tr-TR" sz="1400"/>
              <a:t>Eğer hata pozitifse → Gerçek değer, modelin tahmininden daha yüksek çıkmış.</a:t>
            </a:r>
          </a:p>
          <a:p>
            <a:pPr>
              <a:buFont typeface="Arial" panose="020B0604020202020204" pitchFamily="34" charset="0"/>
              <a:buChar char="•"/>
            </a:pPr>
            <a:r>
              <a:rPr lang="tr-TR" sz="1400"/>
              <a:t>Eğer hata negatifse → Model, gerçekte olduğundan daha yüksek bir tahminde bulunmuş.</a:t>
            </a:r>
          </a:p>
        </p:txBody>
      </p:sp>
    </p:spTree>
    <p:extLst>
      <p:ext uri="{BB962C8B-B14F-4D97-AF65-F5344CB8AC3E}">
        <p14:creationId xmlns:p14="http://schemas.microsoft.com/office/powerpoint/2010/main" val="63253300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2349-7D4F-E67C-C3D9-8CE8DFF0F4B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DB1E20A-5BBC-4FEC-F8E5-062ED4D345F0}"/>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a:solidFill>
                  <a:srgbClr val="1F1F1F"/>
                </a:solidFill>
                <a:effectLst/>
                <a:latin typeface="Roboto" panose="02000000000000000000" pitchFamily="2" charset="0"/>
              </a:rPr>
              <a:t>Basit Doğrusal Regresyon: Gelir ve Mutluluk İlişkisi</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AEA273D6-39D5-597E-CEA4-C9A23C55CE5A}"/>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4ACB449E-A000-014B-5B41-979780A6F641}"/>
              </a:ext>
            </a:extLst>
          </p:cNvPr>
          <p:cNvSpPr txBox="1"/>
          <p:nvPr/>
        </p:nvSpPr>
        <p:spPr>
          <a:xfrm>
            <a:off x="421216" y="1466931"/>
            <a:ext cx="13719067" cy="1754326"/>
          </a:xfrm>
          <a:prstGeom prst="rect">
            <a:avLst/>
          </a:prstGeom>
          <a:noFill/>
        </p:spPr>
        <p:txBody>
          <a:bodyPr wrap="square" lIns="91440" tIns="45720" rIns="91440" bIns="45720" anchor="t">
            <a:spAutoFit/>
          </a:bodyPr>
          <a:lstStyle/>
          <a:p>
            <a:pPr algn="just">
              <a:buNone/>
            </a:pPr>
            <a:r>
              <a:rPr lang="tr-TR" b="0" i="0" dirty="0">
                <a:solidFill>
                  <a:srgbClr val="1F1F1F"/>
                </a:solidFill>
                <a:effectLst/>
                <a:latin typeface="Roboto" panose="02000000000000000000" pitchFamily="2" charset="0"/>
              </a:rPr>
              <a:t>Bu projede, bireylerin yıllık gelir düzeyi ile öznel mutluluk puanları arasındaki ilişki, </a:t>
            </a:r>
            <a:r>
              <a:rPr lang="tr-TR" b="1" i="0" dirty="0">
                <a:solidFill>
                  <a:srgbClr val="1F1F1F"/>
                </a:solidFill>
                <a:effectLst/>
                <a:latin typeface="Roboto" panose="02000000000000000000" pitchFamily="2" charset="0"/>
              </a:rPr>
              <a:t>basit doğrusal regresyon analizi</a:t>
            </a:r>
            <a:r>
              <a:rPr lang="tr-TR" b="0" i="0" dirty="0">
                <a:solidFill>
                  <a:srgbClr val="1F1F1F"/>
                </a:solidFill>
                <a:effectLst/>
                <a:latin typeface="Roboto" panose="02000000000000000000" pitchFamily="2" charset="0"/>
              </a:rPr>
              <a:t> yöntemiyle incelenmiştir. Analiz süreci; veri ön işleme, keşifsel veri analizi, model kurma, performans değerlendirme ve sonuçların grafiksel sunumu olmak üzere beş temel adımdan oluşmaktadır.</a:t>
            </a:r>
          </a:p>
          <a:p>
            <a:pPr algn="just">
              <a:buNone/>
            </a:pPr>
            <a:endParaRPr lang="tr-TR" b="0" i="0" dirty="0">
              <a:solidFill>
                <a:srgbClr val="1F1F1F"/>
              </a:solidFill>
              <a:effectLst/>
              <a:latin typeface="Roboto" panose="02000000000000000000" pitchFamily="2" charset="0"/>
            </a:endParaRPr>
          </a:p>
          <a:p>
            <a:pPr algn="just"/>
            <a:r>
              <a:rPr lang="tr-TR" b="0" i="0" dirty="0">
                <a:solidFill>
                  <a:srgbClr val="1F1F1F"/>
                </a:solidFill>
                <a:effectLst/>
                <a:latin typeface="Roboto" panose="02000000000000000000" pitchFamily="2" charset="0"/>
              </a:rPr>
              <a:t>Veriler</a:t>
            </a:r>
            <a:r>
              <a:rPr lang="tr-TR" dirty="0">
                <a:solidFill>
                  <a:srgbClr val="1F1F1F"/>
                </a:solidFill>
                <a:latin typeface="Roboto" panose="02000000000000000000" pitchFamily="2" charset="0"/>
              </a:rPr>
              <a:t> </a:t>
            </a:r>
            <a:r>
              <a:rPr lang="tr-TR" b="0" i="0" dirty="0">
                <a:solidFill>
                  <a:srgbClr val="1F1F1F"/>
                </a:solidFill>
                <a:effectLst/>
                <a:latin typeface="Roboto" panose="02000000000000000000" pitchFamily="2" charset="0"/>
              </a:rPr>
              <a:t>498 bireye ait gelir ile mutluluk düzeylerini içeren hayali bir veri setinden elde edilmiştir. Amaç, gelir düzeyinin mutluluğu ne ölçüde açıkladığını regresyon modeli ile test etmek ve bu doğrusal ilişkinin gücünü ortaya koymaktır.</a:t>
            </a:r>
          </a:p>
        </p:txBody>
      </p:sp>
      <p:sp>
        <p:nvSpPr>
          <p:cNvPr id="17" name="Metin kutusu 16">
            <a:extLst>
              <a:ext uri="{FF2B5EF4-FFF2-40B4-BE49-F238E27FC236}">
                <a16:creationId xmlns:a16="http://schemas.microsoft.com/office/drawing/2014/main" id="{98E31EB4-073D-CAD7-FA1B-AE020F444F29}"/>
              </a:ext>
            </a:extLst>
          </p:cNvPr>
          <p:cNvSpPr txBox="1"/>
          <p:nvPr/>
        </p:nvSpPr>
        <p:spPr>
          <a:xfrm>
            <a:off x="490117" y="3727484"/>
            <a:ext cx="13676829" cy="1938992"/>
          </a:xfrm>
          <a:prstGeom prst="rect">
            <a:avLst/>
          </a:prstGeom>
          <a:noFill/>
        </p:spPr>
        <p:txBody>
          <a:bodyPr wrap="square" lIns="91440" tIns="45720" rIns="91440" bIns="45720" anchor="t">
            <a:spAutoFit/>
          </a:bodyPr>
          <a:lstStyle/>
          <a:p>
            <a:pPr algn="l">
              <a:buNone/>
            </a:pPr>
            <a:r>
              <a:rPr lang="tr-TR" sz="2000" b="1" i="0" dirty="0">
                <a:solidFill>
                  <a:srgbClr val="1F1F1F"/>
                </a:solidFill>
                <a:effectLst/>
                <a:latin typeface="Roboto" panose="02000000000000000000" pitchFamily="2" charset="0"/>
              </a:rPr>
              <a:t>Çalışmanın Hedefi</a:t>
            </a:r>
          </a:p>
          <a:p>
            <a:pPr algn="l">
              <a:buNone/>
            </a:pPr>
            <a:endParaRPr lang="tr-TR" sz="2400" b="1" i="0" dirty="0">
              <a:solidFill>
                <a:srgbClr val="1F1F1F"/>
              </a:solidFill>
              <a:effectLst/>
              <a:latin typeface="Roboto" panose="02000000000000000000" pitchFamily="2" charset="0"/>
            </a:endParaRPr>
          </a:p>
          <a:p>
            <a:pPr algn="l">
              <a:buNone/>
            </a:pPr>
            <a:r>
              <a:rPr lang="tr-TR" b="0" i="0" dirty="0">
                <a:solidFill>
                  <a:srgbClr val="1F1F1F"/>
                </a:solidFill>
                <a:effectLst/>
                <a:latin typeface="Roboto" panose="02000000000000000000" pitchFamily="2" charset="0"/>
              </a:rPr>
              <a:t>Bu çalışmanın temel amacı, bireylerin yıllık gelir düzeyleri ile öznel mutluluk puanları arasındaki ilişkiyi </a:t>
            </a:r>
            <a:r>
              <a:rPr lang="tr-TR" b="1" i="0" dirty="0">
                <a:solidFill>
                  <a:srgbClr val="1F1F1F"/>
                </a:solidFill>
                <a:effectLst/>
                <a:latin typeface="Roboto" panose="02000000000000000000" pitchFamily="2" charset="0"/>
              </a:rPr>
              <a:t>basit doğrusal regresyon</a:t>
            </a:r>
            <a:r>
              <a:rPr lang="tr-TR" b="0" i="0" dirty="0">
                <a:solidFill>
                  <a:srgbClr val="1F1F1F"/>
                </a:solidFill>
                <a:effectLst/>
                <a:latin typeface="Roboto" panose="02000000000000000000" pitchFamily="2" charset="0"/>
              </a:rPr>
              <a:t> yöntemiyle istatistiksel olarak incelemektir. Böylece sosyal bilimlerde sıkça tartışılan "para mutluluk getirir mi?" sorusuna bilimsel bir zemin üzerinden yanıt aranmaktadır.</a:t>
            </a:r>
          </a:p>
          <a:p>
            <a:pPr algn="l">
              <a:buNone/>
            </a:pPr>
            <a:endParaRPr lang="tr-TR" b="0" i="0" dirty="0">
              <a:solidFill>
                <a:srgbClr val="1F1F1F"/>
              </a:solidFill>
              <a:effectLst/>
              <a:latin typeface="Roboto" panose="02000000000000000000" pitchFamily="2" charset="0"/>
            </a:endParaRPr>
          </a:p>
        </p:txBody>
      </p:sp>
    </p:spTree>
    <p:extLst>
      <p:ext uri="{BB962C8B-B14F-4D97-AF65-F5344CB8AC3E}">
        <p14:creationId xmlns:p14="http://schemas.microsoft.com/office/powerpoint/2010/main" val="10217813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79F9A-0E09-D230-CBC9-56CAECAB601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73B317D-B47E-0E7E-9D42-E5D02CCC8F73}"/>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a:solidFill>
                  <a:srgbClr val="1F1F1F"/>
                </a:solidFill>
                <a:effectLst/>
                <a:latin typeface="Roboto" panose="02000000000000000000" pitchFamily="2" charset="0"/>
              </a:rPr>
              <a:t>Basit Doğrusal Regresyon: Gelir ve Mutluluk İlişkisi</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B4F1DBB0-F805-9B0F-D678-8E7DF194FBCC}"/>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C40E95AE-0A74-7F5C-3C0A-A640ACE14CA0}"/>
              </a:ext>
            </a:extLst>
          </p:cNvPr>
          <p:cNvSpPr txBox="1"/>
          <p:nvPr/>
        </p:nvSpPr>
        <p:spPr>
          <a:xfrm>
            <a:off x="421216" y="965572"/>
            <a:ext cx="13719067" cy="1446550"/>
          </a:xfrm>
          <a:prstGeom prst="rect">
            <a:avLst/>
          </a:prstGeom>
          <a:noFill/>
        </p:spPr>
        <p:txBody>
          <a:bodyPr wrap="square" lIns="91440" tIns="45720" rIns="91440" bIns="45720" anchor="t">
            <a:spAutoFit/>
          </a:bodyPr>
          <a:lstStyle/>
          <a:p>
            <a:pPr algn="l">
              <a:buNone/>
            </a:pPr>
            <a:r>
              <a:rPr lang="tr-TR" sz="2800" b="0" i="0">
                <a:solidFill>
                  <a:srgbClr val="1F1F1F"/>
                </a:solidFill>
                <a:effectLst/>
                <a:latin typeface="Roboto" panose="02000000000000000000" pitchFamily="2" charset="0"/>
              </a:rPr>
              <a:t>Teorik Temeller: Basit Doğrusal Regresyon</a:t>
            </a:r>
          </a:p>
          <a:p>
            <a:pPr algn="just"/>
            <a:r>
              <a:rPr lang="tr-TR" sz="2000" b="0" i="0">
                <a:solidFill>
                  <a:srgbClr val="1F1F1F"/>
                </a:solidFill>
                <a:effectLst/>
                <a:latin typeface="Roboto" panose="02000000000000000000" pitchFamily="2" charset="0"/>
              </a:rPr>
              <a:t>Basit doğrusal regresyon, bir </a:t>
            </a:r>
            <a:r>
              <a:rPr lang="tr-TR" sz="2000" b="1" i="0">
                <a:solidFill>
                  <a:srgbClr val="1F1F1F"/>
                </a:solidFill>
                <a:effectLst/>
                <a:latin typeface="Roboto" panose="02000000000000000000" pitchFamily="2" charset="0"/>
              </a:rPr>
              <a:t>bağımlı değişken (Y)</a:t>
            </a:r>
            <a:r>
              <a:rPr lang="tr-TR" sz="2000" b="0" i="0">
                <a:solidFill>
                  <a:srgbClr val="1F1F1F"/>
                </a:solidFill>
                <a:effectLst/>
                <a:latin typeface="Roboto" panose="02000000000000000000" pitchFamily="2" charset="0"/>
              </a:rPr>
              <a:t> ile bir </a:t>
            </a:r>
            <a:r>
              <a:rPr lang="tr-TR" sz="2000" b="1" i="0">
                <a:solidFill>
                  <a:srgbClr val="1F1F1F"/>
                </a:solidFill>
                <a:effectLst/>
                <a:latin typeface="Roboto" panose="02000000000000000000" pitchFamily="2" charset="0"/>
              </a:rPr>
              <a:t>bağımsız değişken (X)</a:t>
            </a:r>
            <a:r>
              <a:rPr lang="tr-TR" sz="2000" b="0" i="0">
                <a:solidFill>
                  <a:srgbClr val="1F1F1F"/>
                </a:solidFill>
                <a:effectLst/>
                <a:latin typeface="Roboto" panose="02000000000000000000" pitchFamily="2" charset="0"/>
              </a:rPr>
              <a:t> arasındaki doğrusal ilişkiyi analiz etmeye yarayan istatistiksel bir yöntemdir. Model, iki değişken arasındaki ilişkiyi bir doğru (lineer denklem) aracılığıyla temsil eder ve bu sayede bağımsız değişkenin bilinen bir değeri üzerinden bağımlı değişkenin tahmini yapılabilir.</a:t>
            </a:r>
          </a:p>
        </p:txBody>
      </p:sp>
      <p:graphicFrame>
        <p:nvGraphicFramePr>
          <p:cNvPr id="3" name="Tablo 2">
            <a:extLst>
              <a:ext uri="{FF2B5EF4-FFF2-40B4-BE49-F238E27FC236}">
                <a16:creationId xmlns:a16="http://schemas.microsoft.com/office/drawing/2014/main" id="{434A64A5-418E-742D-D54E-79D9BDD9696F}"/>
              </a:ext>
            </a:extLst>
          </p:cNvPr>
          <p:cNvGraphicFramePr>
            <a:graphicFrameLocks noGrp="1"/>
          </p:cNvGraphicFramePr>
          <p:nvPr>
            <p:extLst>
              <p:ext uri="{D42A27DB-BD31-4B8C-83A1-F6EECF244321}">
                <p14:modId xmlns:p14="http://schemas.microsoft.com/office/powerpoint/2010/main" val="2357497474"/>
              </p:ext>
            </p:extLst>
          </p:nvPr>
        </p:nvGraphicFramePr>
        <p:xfrm>
          <a:off x="421216" y="3395547"/>
          <a:ext cx="13035384" cy="3566160"/>
        </p:xfrm>
        <a:graphic>
          <a:graphicData uri="http://schemas.openxmlformats.org/drawingml/2006/table">
            <a:tbl>
              <a:tblPr>
                <a:tableStyleId>{5940675A-B579-460E-94D1-54222C63F5DA}</a:tableStyleId>
              </a:tblPr>
              <a:tblGrid>
                <a:gridCol w="2447048">
                  <a:extLst>
                    <a:ext uri="{9D8B030D-6E8A-4147-A177-3AD203B41FA5}">
                      <a16:colId xmlns:a16="http://schemas.microsoft.com/office/drawing/2014/main" val="121203706"/>
                    </a:ext>
                  </a:extLst>
                </a:gridCol>
                <a:gridCol w="6276109">
                  <a:extLst>
                    <a:ext uri="{9D8B030D-6E8A-4147-A177-3AD203B41FA5}">
                      <a16:colId xmlns:a16="http://schemas.microsoft.com/office/drawing/2014/main" val="4019995424"/>
                    </a:ext>
                  </a:extLst>
                </a:gridCol>
                <a:gridCol w="4312227">
                  <a:extLst>
                    <a:ext uri="{9D8B030D-6E8A-4147-A177-3AD203B41FA5}">
                      <a16:colId xmlns:a16="http://schemas.microsoft.com/office/drawing/2014/main" val="4240842695"/>
                    </a:ext>
                  </a:extLst>
                </a:gridCol>
              </a:tblGrid>
              <a:tr h="240062">
                <a:tc>
                  <a:txBody>
                    <a:bodyPr/>
                    <a:lstStyle/>
                    <a:p>
                      <a:r>
                        <a:rPr lang="tr-TR" sz="1800" b="1"/>
                        <a:t>Terim</a:t>
                      </a:r>
                      <a:endParaRPr lang="tr-TR" sz="1800"/>
                    </a:p>
                  </a:txBody>
                  <a:tcPr anchor="ctr"/>
                </a:tc>
                <a:tc>
                  <a:txBody>
                    <a:bodyPr/>
                    <a:lstStyle/>
                    <a:p>
                      <a:r>
                        <a:rPr lang="tr-TR" sz="1800" b="1"/>
                        <a:t>Akademik Açıklama</a:t>
                      </a:r>
                      <a:endParaRPr lang="tr-TR" sz="1800"/>
                    </a:p>
                  </a:txBody>
                  <a:tcPr anchor="ctr"/>
                </a:tc>
                <a:tc>
                  <a:txBody>
                    <a:bodyPr/>
                    <a:lstStyle/>
                    <a:p>
                      <a:r>
                        <a:rPr lang="tr-TR" sz="1800" b="1"/>
                        <a:t>Örnek (Gelir → Mutluluk)</a:t>
                      </a:r>
                      <a:endParaRPr lang="tr-TR" sz="1800"/>
                    </a:p>
                  </a:txBody>
                  <a:tcPr anchor="ctr"/>
                </a:tc>
                <a:extLst>
                  <a:ext uri="{0D108BD9-81ED-4DB2-BD59-A6C34878D82A}">
                    <a16:rowId xmlns:a16="http://schemas.microsoft.com/office/drawing/2014/main" val="1496059906"/>
                  </a:ext>
                </a:extLst>
              </a:tr>
              <a:tr h="420109">
                <a:tc>
                  <a:txBody>
                    <a:bodyPr/>
                    <a:lstStyle/>
                    <a:p>
                      <a:r>
                        <a:rPr lang="tr-TR" sz="1800" b="1"/>
                        <a:t>Bağımlı değişken (Y)</a:t>
                      </a:r>
                      <a:endParaRPr lang="tr-TR" sz="1800"/>
                    </a:p>
                  </a:txBody>
                  <a:tcPr anchor="ctr"/>
                </a:tc>
                <a:tc>
                  <a:txBody>
                    <a:bodyPr/>
                    <a:lstStyle/>
                    <a:p>
                      <a:r>
                        <a:rPr lang="tr-TR" sz="1800"/>
                        <a:t>Modelin açıklamaya veya tahmin etmeye çalıştığı çıktı değişkenidir.</a:t>
                      </a:r>
                    </a:p>
                  </a:txBody>
                  <a:tcPr anchor="ctr"/>
                </a:tc>
                <a:tc>
                  <a:txBody>
                    <a:bodyPr/>
                    <a:lstStyle/>
                    <a:p>
                      <a:r>
                        <a:rPr lang="tr-TR" sz="1800"/>
                        <a:t>1–7 arası Likert ölçeğiyle ölçülen mutluluk puanı</a:t>
                      </a:r>
                    </a:p>
                  </a:txBody>
                  <a:tcPr anchor="ctr"/>
                </a:tc>
                <a:extLst>
                  <a:ext uri="{0D108BD9-81ED-4DB2-BD59-A6C34878D82A}">
                    <a16:rowId xmlns:a16="http://schemas.microsoft.com/office/drawing/2014/main" val="943505540"/>
                  </a:ext>
                </a:extLst>
              </a:tr>
              <a:tr h="420109">
                <a:tc>
                  <a:txBody>
                    <a:bodyPr/>
                    <a:lstStyle/>
                    <a:p>
                      <a:r>
                        <a:rPr lang="tr-TR" sz="1800" b="1"/>
                        <a:t>Bağımsız değişken (X)</a:t>
                      </a:r>
                      <a:endParaRPr lang="tr-TR" sz="1800"/>
                    </a:p>
                  </a:txBody>
                  <a:tcPr anchor="ctr"/>
                </a:tc>
                <a:tc>
                  <a:txBody>
                    <a:bodyPr/>
                    <a:lstStyle/>
                    <a:p>
                      <a:r>
                        <a:rPr lang="tr-TR" sz="1800"/>
                        <a:t>Bağımlı değişken üzerindeki etkisi incelenen, modelin açıklayıcı değişkenidir.</a:t>
                      </a:r>
                    </a:p>
                  </a:txBody>
                  <a:tcPr anchor="ctr"/>
                </a:tc>
                <a:tc>
                  <a:txBody>
                    <a:bodyPr/>
                    <a:lstStyle/>
                    <a:p>
                      <a:r>
                        <a:rPr lang="tr-TR" sz="1800"/>
                        <a:t>Ölçekli biçimde ölçülmüş bireysel gelir düzeyi</a:t>
                      </a:r>
                    </a:p>
                  </a:txBody>
                  <a:tcPr anchor="ctr"/>
                </a:tc>
                <a:extLst>
                  <a:ext uri="{0D108BD9-81ED-4DB2-BD59-A6C34878D82A}">
                    <a16:rowId xmlns:a16="http://schemas.microsoft.com/office/drawing/2014/main" val="445382362"/>
                  </a:ext>
                </a:extLst>
              </a:tr>
              <a:tr h="420109">
                <a:tc>
                  <a:txBody>
                    <a:bodyPr/>
                    <a:lstStyle/>
                    <a:p>
                      <a:r>
                        <a:rPr lang="tr-TR" sz="1800" b="1"/>
                        <a:t>Kesim noktası (</a:t>
                      </a:r>
                      <a:r>
                        <a:rPr lang="el-GR" sz="1800" b="1"/>
                        <a:t>β₀)</a:t>
                      </a:r>
                      <a:endParaRPr lang="el-GR" sz="1800"/>
                    </a:p>
                  </a:txBody>
                  <a:tcPr anchor="ctr"/>
                </a:tc>
                <a:tc>
                  <a:txBody>
                    <a:bodyPr/>
                    <a:lstStyle/>
                    <a:p>
                      <a:r>
                        <a:rPr lang="tr-TR" sz="1800"/>
                        <a:t>X = 0 olduğunda Y’nin beklenen değerini ifade eden sabit terimdir.</a:t>
                      </a:r>
                    </a:p>
                  </a:txBody>
                  <a:tcPr anchor="ctr"/>
                </a:tc>
                <a:tc>
                  <a:txBody>
                    <a:bodyPr/>
                    <a:lstStyle/>
                    <a:p>
                      <a:r>
                        <a:rPr lang="tr-TR" sz="1800"/>
                        <a:t>Gelir sıfırken modelin öngördüğü teorik mutluluk puanı</a:t>
                      </a:r>
                    </a:p>
                  </a:txBody>
                  <a:tcPr anchor="ctr"/>
                </a:tc>
                <a:extLst>
                  <a:ext uri="{0D108BD9-81ED-4DB2-BD59-A6C34878D82A}">
                    <a16:rowId xmlns:a16="http://schemas.microsoft.com/office/drawing/2014/main" val="3246411241"/>
                  </a:ext>
                </a:extLst>
              </a:tr>
              <a:tr h="600156">
                <a:tc>
                  <a:txBody>
                    <a:bodyPr/>
                    <a:lstStyle/>
                    <a:p>
                      <a:r>
                        <a:rPr lang="tr-TR" sz="1800" b="1"/>
                        <a:t>Eğim katsayısı (</a:t>
                      </a:r>
                      <a:r>
                        <a:rPr lang="el-GR" sz="1800" b="1"/>
                        <a:t>β₁)</a:t>
                      </a:r>
                      <a:endParaRPr lang="el-GR" sz="1800"/>
                    </a:p>
                  </a:txBody>
                  <a:tcPr anchor="ctr"/>
                </a:tc>
                <a:tc>
                  <a:txBody>
                    <a:bodyPr/>
                    <a:lstStyle/>
                    <a:p>
                      <a:r>
                        <a:rPr lang="tr-TR" sz="1800"/>
                        <a:t>Bağımsız değişkendeki bir birimlik artışın, bağımlı değişken üzerindeki ortalama etkisini gösteren regresyon katsayısıdır.</a:t>
                      </a:r>
                    </a:p>
                  </a:txBody>
                  <a:tcPr anchor="ctr"/>
                </a:tc>
                <a:tc>
                  <a:txBody>
                    <a:bodyPr/>
                    <a:lstStyle/>
                    <a:p>
                      <a:r>
                        <a:rPr lang="tr-TR" sz="1800"/>
                        <a:t>Gelire 1 birim eklendiğinde mutluluğun ortalama 0.6 puan artması</a:t>
                      </a:r>
                    </a:p>
                  </a:txBody>
                  <a:tcPr anchor="ctr"/>
                </a:tc>
                <a:extLst>
                  <a:ext uri="{0D108BD9-81ED-4DB2-BD59-A6C34878D82A}">
                    <a16:rowId xmlns:a16="http://schemas.microsoft.com/office/drawing/2014/main" val="469036763"/>
                  </a:ext>
                </a:extLst>
              </a:tr>
              <a:tr h="600156">
                <a:tc>
                  <a:txBody>
                    <a:bodyPr/>
                    <a:lstStyle/>
                    <a:p>
                      <a:r>
                        <a:rPr lang="tr-TR" sz="1800" b="1"/>
                        <a:t>Hata terimi (</a:t>
                      </a:r>
                      <a:r>
                        <a:rPr lang="el-GR" sz="1800" b="1"/>
                        <a:t>ε)</a:t>
                      </a:r>
                      <a:endParaRPr lang="el-GR" sz="1800"/>
                    </a:p>
                  </a:txBody>
                  <a:tcPr anchor="ctr"/>
                </a:tc>
                <a:tc>
                  <a:txBody>
                    <a:bodyPr/>
                    <a:lstStyle/>
                    <a:p>
                      <a:r>
                        <a:rPr lang="tr-TR" sz="1800"/>
                        <a:t>Model tarafından açıklanamayan varyansı temsil eden, gözlenen değer ile tahmin edilen değer arasındaki farktır.</a:t>
                      </a:r>
                    </a:p>
                  </a:txBody>
                  <a:tcPr anchor="ctr"/>
                </a:tc>
                <a:tc>
                  <a:txBody>
                    <a:bodyPr/>
                    <a:lstStyle/>
                    <a:p>
                      <a:r>
                        <a:rPr lang="tr-TR" sz="1800"/>
                        <a:t>Gelire ek olarak mutluluğu etkileyen, modele yansımayan sapmalar</a:t>
                      </a:r>
                    </a:p>
                  </a:txBody>
                  <a:tcPr anchor="ctr"/>
                </a:tc>
                <a:extLst>
                  <a:ext uri="{0D108BD9-81ED-4DB2-BD59-A6C34878D82A}">
                    <a16:rowId xmlns:a16="http://schemas.microsoft.com/office/drawing/2014/main" val="684727983"/>
                  </a:ext>
                </a:extLst>
              </a:tr>
            </a:tbl>
          </a:graphicData>
        </a:graphic>
      </p:graphicFrame>
      <p:sp>
        <p:nvSpPr>
          <p:cNvPr id="5" name="Metin kutusu 4">
            <a:extLst>
              <a:ext uri="{FF2B5EF4-FFF2-40B4-BE49-F238E27FC236}">
                <a16:creationId xmlns:a16="http://schemas.microsoft.com/office/drawing/2014/main" id="{F6F4C998-22F7-8F39-D91F-C102826EB359}"/>
              </a:ext>
            </a:extLst>
          </p:cNvPr>
          <p:cNvSpPr txBox="1"/>
          <p:nvPr/>
        </p:nvSpPr>
        <p:spPr>
          <a:xfrm>
            <a:off x="421216" y="2673002"/>
            <a:ext cx="7315200" cy="461665"/>
          </a:xfrm>
          <a:prstGeom prst="rect">
            <a:avLst/>
          </a:prstGeom>
          <a:noFill/>
        </p:spPr>
        <p:txBody>
          <a:bodyPr wrap="square">
            <a:spAutoFit/>
          </a:bodyPr>
          <a:lstStyle/>
          <a:p>
            <a:pPr algn="l"/>
            <a:r>
              <a:rPr lang="tr-TR" sz="1800" b="0" i="0" dirty="0">
                <a:solidFill>
                  <a:srgbClr val="1F1F1F"/>
                </a:solidFill>
                <a:effectLst/>
                <a:latin typeface="Roboto" panose="02000000000000000000" pitchFamily="2" charset="0"/>
              </a:rPr>
              <a:t>Modelin Matematiksel Gösterimi: </a:t>
            </a:r>
            <a:r>
              <a:rPr lang="tr-TR" sz="2400" dirty="0">
                <a:solidFill>
                  <a:srgbClr val="004483"/>
                </a:solidFill>
                <a:effectLst/>
              </a:rPr>
              <a:t>Y = </a:t>
            </a:r>
            <a:r>
              <a:rPr lang="el-GR" sz="2400" dirty="0">
                <a:solidFill>
                  <a:srgbClr val="004483"/>
                </a:solidFill>
                <a:effectLst/>
              </a:rPr>
              <a:t>β₀ +</a:t>
            </a:r>
            <a:r>
              <a:rPr lang="tr-TR" sz="2400" dirty="0">
                <a:solidFill>
                  <a:srgbClr val="004483"/>
                </a:solidFill>
                <a:effectLst/>
              </a:rPr>
              <a:t> </a:t>
            </a:r>
            <a:r>
              <a:rPr lang="el-GR" sz="2400" dirty="0">
                <a:solidFill>
                  <a:srgbClr val="004483"/>
                </a:solidFill>
                <a:effectLst/>
              </a:rPr>
              <a:t>β₁ * </a:t>
            </a:r>
            <a:r>
              <a:rPr lang="tr-TR" sz="2400" dirty="0">
                <a:solidFill>
                  <a:srgbClr val="004483"/>
                </a:solidFill>
                <a:effectLst/>
              </a:rPr>
              <a:t>X + </a:t>
            </a:r>
            <a:r>
              <a:rPr lang="el-GR" sz="2400" dirty="0">
                <a:solidFill>
                  <a:srgbClr val="004483"/>
                </a:solidFill>
                <a:effectLst/>
              </a:rPr>
              <a:t>ε</a:t>
            </a:r>
            <a:endParaRPr lang="tr-TR" sz="2000" dirty="0">
              <a:solidFill>
                <a:srgbClr val="004483"/>
              </a:solidFill>
              <a:effectLst/>
            </a:endParaRPr>
          </a:p>
        </p:txBody>
      </p:sp>
    </p:spTree>
    <p:extLst>
      <p:ext uri="{BB962C8B-B14F-4D97-AF65-F5344CB8AC3E}">
        <p14:creationId xmlns:p14="http://schemas.microsoft.com/office/powerpoint/2010/main" val="39825865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831A-DC13-025B-F16D-435E6CCB9B8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250EAB5-3645-CDF5-7337-FE27921CCBAE}"/>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dirty="0">
                <a:solidFill>
                  <a:srgbClr val="1F1F1F"/>
                </a:solidFill>
                <a:effectLst/>
                <a:latin typeface="Roboto" panose="02000000000000000000" pitchFamily="2" charset="0"/>
              </a:rPr>
              <a:t>Basit Doğrusal Regresyon: Gelir ve Mutluluk İlişkisi</a:t>
            </a: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05FB91BB-00E4-4B0F-CAA6-BFFD47BDA1EB}"/>
              </a:ext>
            </a:extLst>
          </p:cNvPr>
          <p:cNvPicPr>
            <a:picLocks noChangeAspect="1"/>
          </p:cNvPicPr>
          <p:nvPr/>
        </p:nvPicPr>
        <p:blipFill>
          <a:blip r:embed="rId3"/>
          <a:stretch>
            <a:fillRect/>
          </a:stretch>
        </p:blipFill>
        <p:spPr>
          <a:xfrm>
            <a:off x="13525500" y="228600"/>
            <a:ext cx="876300" cy="540306"/>
          </a:xfrm>
          <a:prstGeom prst="rect">
            <a:avLst/>
          </a:prstGeom>
        </p:spPr>
      </p:pic>
      <p:sp>
        <p:nvSpPr>
          <p:cNvPr id="7" name="Metin kutusu 6">
            <a:extLst>
              <a:ext uri="{FF2B5EF4-FFF2-40B4-BE49-F238E27FC236}">
                <a16:creationId xmlns:a16="http://schemas.microsoft.com/office/drawing/2014/main" id="{88B8152F-59AF-751F-DDC1-2D1EF9F2C91D}"/>
              </a:ext>
            </a:extLst>
          </p:cNvPr>
          <p:cNvSpPr txBox="1"/>
          <p:nvPr/>
        </p:nvSpPr>
        <p:spPr>
          <a:xfrm>
            <a:off x="434063" y="1027769"/>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Uygulama Süreci ve Analiz Aşamaları</a:t>
            </a:r>
          </a:p>
        </p:txBody>
      </p:sp>
      <p:sp>
        <p:nvSpPr>
          <p:cNvPr id="5" name="Metin kutusu 4">
            <a:extLst>
              <a:ext uri="{FF2B5EF4-FFF2-40B4-BE49-F238E27FC236}">
                <a16:creationId xmlns:a16="http://schemas.microsoft.com/office/drawing/2014/main" id="{E471868D-6E75-6DD0-C200-EC0830B99D72}"/>
              </a:ext>
            </a:extLst>
          </p:cNvPr>
          <p:cNvSpPr txBox="1"/>
          <p:nvPr/>
        </p:nvSpPr>
        <p:spPr>
          <a:xfrm>
            <a:off x="490117" y="1550989"/>
            <a:ext cx="13897305" cy="6186309"/>
          </a:xfrm>
          <a:prstGeom prst="rect">
            <a:avLst/>
          </a:prstGeom>
          <a:noFill/>
        </p:spPr>
        <p:txBody>
          <a:bodyPr wrap="square">
            <a:spAutoFit/>
          </a:bodyPr>
          <a:lstStyle/>
          <a:p>
            <a:pPr algn="l">
              <a:buNone/>
            </a:pPr>
            <a:r>
              <a:rPr lang="tr-TR" b="1" i="0" dirty="0">
                <a:solidFill>
                  <a:srgbClr val="1F1F1F"/>
                </a:solidFill>
                <a:effectLst/>
                <a:latin typeface="Roboto" panose="02000000000000000000" pitchFamily="2" charset="0"/>
              </a:rPr>
              <a:t>1️⃣ Gerekli Kütüphanelerin Yüklenmesi</a:t>
            </a:r>
          </a:p>
          <a:p>
            <a:pPr lvl="1">
              <a:buFont typeface="Arial" panose="020B0604020202020204" pitchFamily="34" charset="0"/>
              <a:buChar char="•"/>
            </a:pPr>
            <a:r>
              <a:rPr lang="tr-TR" b="0" i="0" dirty="0">
                <a:solidFill>
                  <a:srgbClr val="1F1F1F"/>
                </a:solidFill>
                <a:effectLst/>
                <a:latin typeface="Roboto" panose="02000000000000000000" pitchFamily="2" charset="0"/>
              </a:rPr>
              <a:t>pandas, numpy, matplotlib, seaborn, statsmodels, sklearn gibi analiz ve görselleştirme kütüphaneleri içe aktarılmıştır.</a:t>
            </a:r>
          </a:p>
          <a:p>
            <a:pPr algn="l">
              <a:buFont typeface="Arial" panose="020B0604020202020204" pitchFamily="34" charset="0"/>
              <a:buChar char="•"/>
            </a:pPr>
            <a:endParaRPr lang="tr-TR" b="0" i="0" dirty="0">
              <a:solidFill>
                <a:srgbClr val="1F1F1F"/>
              </a:solidFill>
              <a:effectLst/>
              <a:latin typeface="Roboto" panose="02000000000000000000" pitchFamily="2" charset="0"/>
            </a:endParaRPr>
          </a:p>
          <a:p>
            <a:pPr algn="l">
              <a:buNone/>
            </a:pPr>
            <a:r>
              <a:rPr lang="tr-TR" b="1" i="0" dirty="0">
                <a:solidFill>
                  <a:srgbClr val="1F1F1F"/>
                </a:solidFill>
                <a:effectLst/>
                <a:latin typeface="Roboto" panose="02000000000000000000" pitchFamily="2" charset="0"/>
              </a:rPr>
              <a:t>2️⃣ Veri Setinin Yüklenmesi, Ön-İşleme ve Grafikle İlk Analiz</a:t>
            </a:r>
          </a:p>
          <a:p>
            <a:pPr lvl="1">
              <a:buFont typeface="Arial" panose="020B0604020202020204" pitchFamily="34" charset="0"/>
              <a:buChar char="•"/>
            </a:pPr>
            <a:r>
              <a:rPr lang="tr-TR" b="0" i="0" dirty="0">
                <a:solidFill>
                  <a:srgbClr val="1F1F1F"/>
                </a:solidFill>
                <a:effectLst/>
                <a:latin typeface="Roboto" panose="02000000000000000000" pitchFamily="2" charset="0"/>
              </a:rPr>
              <a:t>CSV dosyası yüklenmiş, ilk sütun çıkarılmış ve değişkenler Türkçeleştirilmiştir.</a:t>
            </a:r>
          </a:p>
          <a:p>
            <a:pPr lvl="1">
              <a:buFont typeface="Arial" panose="020B0604020202020204" pitchFamily="34" charset="0"/>
              <a:buChar char="•"/>
            </a:pPr>
            <a:r>
              <a:rPr lang="tr-TR" b="0" i="0" dirty="0">
                <a:solidFill>
                  <a:srgbClr val="1F1F1F"/>
                </a:solidFill>
                <a:effectLst/>
                <a:latin typeface="Roboto" panose="02000000000000000000" pitchFamily="2" charset="0"/>
              </a:rPr>
              <a:t>Dağılım, aykırı değerler ve eksik veri kontrolü yapılmış; scatter plot, box plot ve histogram ile görselleştirme sağlanmıştır.</a:t>
            </a:r>
          </a:p>
          <a:p>
            <a:pPr lvl="1">
              <a:buFont typeface="Arial" panose="020B0604020202020204" pitchFamily="34" charset="0"/>
              <a:buChar char="•"/>
            </a:pPr>
            <a:r>
              <a:rPr lang="tr-TR" b="0" i="0" dirty="0">
                <a:solidFill>
                  <a:srgbClr val="1F1F1F"/>
                </a:solidFill>
                <a:effectLst/>
                <a:latin typeface="Roboto" panose="02000000000000000000" pitchFamily="2" charset="0"/>
              </a:rPr>
              <a:t>Pearson korelasyon analizi yapılmıştır.</a:t>
            </a:r>
          </a:p>
          <a:p>
            <a:pPr algn="l">
              <a:buFont typeface="Arial" panose="020B0604020202020204" pitchFamily="34" charset="0"/>
              <a:buChar char="•"/>
            </a:pPr>
            <a:endParaRPr lang="tr-TR" b="0" i="0" dirty="0">
              <a:solidFill>
                <a:srgbClr val="1F1F1F"/>
              </a:solidFill>
              <a:effectLst/>
              <a:latin typeface="Roboto" panose="02000000000000000000" pitchFamily="2" charset="0"/>
            </a:endParaRPr>
          </a:p>
          <a:p>
            <a:pPr algn="l">
              <a:buNone/>
            </a:pPr>
            <a:r>
              <a:rPr lang="tr-TR" b="1" i="0" dirty="0">
                <a:solidFill>
                  <a:srgbClr val="1F1F1F"/>
                </a:solidFill>
                <a:effectLst/>
                <a:latin typeface="Roboto" panose="02000000000000000000" pitchFamily="2" charset="0"/>
              </a:rPr>
              <a:t>3️⃣ Doğrusal Regresyon Modelinin Kurulması ve Temel Değerlendirme</a:t>
            </a:r>
          </a:p>
          <a:p>
            <a:pPr lvl="1">
              <a:buFont typeface="Arial" panose="020B0604020202020204" pitchFamily="34" charset="0"/>
              <a:buChar char="•"/>
            </a:pPr>
            <a:r>
              <a:rPr lang="tr-TR" b="0" i="0" dirty="0">
                <a:solidFill>
                  <a:srgbClr val="1F1F1F"/>
                </a:solidFill>
                <a:effectLst/>
                <a:latin typeface="Roboto" panose="02000000000000000000" pitchFamily="2" charset="0"/>
              </a:rPr>
              <a:t>Veri seti %80 eğitim, %20 test olarak ayrılmıştır.</a:t>
            </a:r>
          </a:p>
          <a:p>
            <a:pPr lvl="1">
              <a:buFont typeface="Arial" panose="020B0604020202020204" pitchFamily="34" charset="0"/>
              <a:buChar char="•"/>
            </a:pPr>
            <a:r>
              <a:rPr lang="tr-TR" b="0" i="0" dirty="0">
                <a:solidFill>
                  <a:srgbClr val="1F1F1F"/>
                </a:solidFill>
                <a:effectLst/>
                <a:latin typeface="Roboto" panose="02000000000000000000" pitchFamily="2" charset="0"/>
              </a:rPr>
              <a:t>statsmodels ile regresyon modeli oluşturulmuş ve model özeti alınmıştır.</a:t>
            </a:r>
          </a:p>
          <a:p>
            <a:pPr lvl="1">
              <a:buFont typeface="Arial" panose="020B0604020202020204" pitchFamily="34" charset="0"/>
              <a:buChar char="•"/>
            </a:pPr>
            <a:r>
              <a:rPr lang="tr-TR" b="0" i="0" dirty="0">
                <a:solidFill>
                  <a:srgbClr val="1F1F1F"/>
                </a:solidFill>
                <a:effectLst/>
                <a:latin typeface="Roboto" panose="02000000000000000000" pitchFamily="2" charset="0"/>
              </a:rPr>
              <a:t>Regresyon denklemi elde edilmiş ve katsayılar, p-değerleri, R² katsayısı değerlendirilmiştir.</a:t>
            </a:r>
          </a:p>
          <a:p>
            <a:pPr algn="l">
              <a:buFont typeface="Arial" panose="020B0604020202020204" pitchFamily="34" charset="0"/>
              <a:buChar char="•"/>
            </a:pPr>
            <a:endParaRPr lang="tr-TR" b="0" i="0" dirty="0">
              <a:solidFill>
                <a:srgbClr val="1F1F1F"/>
              </a:solidFill>
              <a:effectLst/>
              <a:latin typeface="Roboto" panose="02000000000000000000" pitchFamily="2" charset="0"/>
            </a:endParaRPr>
          </a:p>
          <a:p>
            <a:pPr algn="l">
              <a:buNone/>
            </a:pPr>
            <a:r>
              <a:rPr lang="tr-TR" b="1" i="0" dirty="0">
                <a:solidFill>
                  <a:srgbClr val="1F1F1F"/>
                </a:solidFill>
                <a:effectLst/>
                <a:latin typeface="Roboto" panose="02000000000000000000" pitchFamily="2" charset="0"/>
              </a:rPr>
              <a:t>4️⃣ Modelin Performans (skylearn ile) Değerlendirmesi ve Hata Analizi</a:t>
            </a:r>
            <a:endParaRPr lang="tr-TR" b="0" i="0" dirty="0">
              <a:solidFill>
                <a:srgbClr val="1F1F1F"/>
              </a:solidFill>
              <a:effectLst/>
              <a:latin typeface="Roboto" panose="02000000000000000000" pitchFamily="2" charset="0"/>
            </a:endParaRPr>
          </a:p>
          <a:p>
            <a:pPr lvl="1">
              <a:buFont typeface="Arial" panose="020B0604020202020204" pitchFamily="34" charset="0"/>
              <a:buChar char="•"/>
            </a:pPr>
            <a:endParaRPr lang="tr-TR" b="0" i="0" dirty="0">
              <a:solidFill>
                <a:srgbClr val="1F1F1F"/>
              </a:solidFill>
              <a:effectLst/>
              <a:latin typeface="Roboto" panose="02000000000000000000" pitchFamily="2" charset="0"/>
            </a:endParaRPr>
          </a:p>
          <a:p>
            <a:pPr lvl="1">
              <a:buFont typeface="Arial" panose="020B0604020202020204" pitchFamily="34" charset="0"/>
              <a:buChar char="•"/>
            </a:pPr>
            <a:endParaRPr lang="tr-TR" dirty="0">
              <a:solidFill>
                <a:srgbClr val="1F1F1F"/>
              </a:solidFill>
              <a:latin typeface="Roboto" panose="02000000000000000000" pitchFamily="2" charset="0"/>
            </a:endParaRPr>
          </a:p>
          <a:p>
            <a:pPr lvl="1">
              <a:buFont typeface="Arial" panose="020B0604020202020204" pitchFamily="34" charset="0"/>
              <a:buChar char="•"/>
            </a:pPr>
            <a:endParaRPr lang="tr-TR" dirty="0">
              <a:solidFill>
                <a:srgbClr val="1F1F1F"/>
              </a:solidFill>
              <a:latin typeface="Roboto" panose="02000000000000000000" pitchFamily="2" charset="0"/>
            </a:endParaRPr>
          </a:p>
          <a:p>
            <a:pPr lvl="1">
              <a:buFont typeface="Arial" panose="020B0604020202020204" pitchFamily="34" charset="0"/>
              <a:buChar char="•"/>
            </a:pPr>
            <a:endParaRPr lang="tr-TR" b="0" i="0" dirty="0">
              <a:solidFill>
                <a:srgbClr val="1F1F1F"/>
              </a:solidFill>
              <a:effectLst/>
              <a:latin typeface="Roboto" panose="02000000000000000000" pitchFamily="2" charset="0"/>
            </a:endParaRPr>
          </a:p>
          <a:p>
            <a:pPr marL="742950" lvl="1" indent="-285750" algn="l">
              <a:buFont typeface="Arial" panose="020B0604020202020204" pitchFamily="34" charset="0"/>
              <a:buChar char="•"/>
            </a:pPr>
            <a:endParaRPr lang="tr-TR" b="1" i="0" dirty="0">
              <a:solidFill>
                <a:srgbClr val="1F1F1F"/>
              </a:solidFill>
              <a:effectLst/>
              <a:latin typeface="Roboto" panose="02000000000000000000" pitchFamily="2" charset="0"/>
            </a:endParaRPr>
          </a:p>
          <a:p>
            <a:pPr algn="l">
              <a:buNone/>
            </a:pPr>
            <a:r>
              <a:rPr lang="tr-TR" b="1" i="0" dirty="0">
                <a:solidFill>
                  <a:srgbClr val="1F1F1F"/>
                </a:solidFill>
                <a:effectLst/>
                <a:latin typeface="Roboto" panose="02000000000000000000" pitchFamily="2" charset="0"/>
              </a:rPr>
              <a:t>5️⃣ Regresyon Doğrusu: Gerçek ve Tahmin Edilen Değerlerin Görselleştirilmesi</a:t>
            </a:r>
          </a:p>
          <a:p>
            <a:pPr lvl="1">
              <a:buFont typeface="Arial" panose="020B0604020202020204" pitchFamily="34" charset="0"/>
              <a:buChar char="•"/>
            </a:pPr>
            <a:r>
              <a:rPr lang="tr-TR" b="0" i="0" dirty="0">
                <a:solidFill>
                  <a:srgbClr val="1F1F1F"/>
                </a:solidFill>
                <a:effectLst/>
                <a:latin typeface="Roboto" panose="02000000000000000000" pitchFamily="2" charset="0"/>
              </a:rPr>
              <a:t>Gerçek değerler scatter plot ile, tahmin edilen değerler regresyon doğrusu olarak çizilmiştir.</a:t>
            </a:r>
          </a:p>
          <a:p>
            <a:pPr lvl="1">
              <a:buFont typeface="Arial" panose="020B0604020202020204" pitchFamily="34" charset="0"/>
              <a:buChar char="•"/>
            </a:pPr>
            <a:r>
              <a:rPr lang="tr-TR" b="0" i="0" dirty="0">
                <a:solidFill>
                  <a:srgbClr val="1F1F1F"/>
                </a:solidFill>
                <a:effectLst/>
                <a:latin typeface="Roboto" panose="02000000000000000000" pitchFamily="2" charset="0"/>
              </a:rPr>
              <a:t>Grafiksel sunum ile modelin başarı düzeyi görsel olarak değerlendirilmiştir.</a:t>
            </a:r>
          </a:p>
        </p:txBody>
      </p:sp>
      <p:graphicFrame>
        <p:nvGraphicFramePr>
          <p:cNvPr id="3" name="Tablo 2">
            <a:extLst>
              <a:ext uri="{FF2B5EF4-FFF2-40B4-BE49-F238E27FC236}">
                <a16:creationId xmlns:a16="http://schemas.microsoft.com/office/drawing/2014/main" id="{E870FD61-CA64-B5D3-93F8-2A2C715EA085}"/>
              </a:ext>
            </a:extLst>
          </p:cNvPr>
          <p:cNvGraphicFramePr>
            <a:graphicFrameLocks noGrp="1"/>
          </p:cNvGraphicFramePr>
          <p:nvPr>
            <p:extLst>
              <p:ext uri="{D42A27DB-BD31-4B8C-83A1-F6EECF244321}">
                <p14:modId xmlns:p14="http://schemas.microsoft.com/office/powerpoint/2010/main" val="692667100"/>
              </p:ext>
            </p:extLst>
          </p:nvPr>
        </p:nvGraphicFramePr>
        <p:xfrm>
          <a:off x="1083546" y="5459411"/>
          <a:ext cx="12230620" cy="1219200"/>
        </p:xfrm>
        <a:graphic>
          <a:graphicData uri="http://schemas.openxmlformats.org/drawingml/2006/table">
            <a:tbl>
              <a:tblPr/>
              <a:tblGrid>
                <a:gridCol w="2920365">
                  <a:extLst>
                    <a:ext uri="{9D8B030D-6E8A-4147-A177-3AD203B41FA5}">
                      <a16:colId xmlns:a16="http://schemas.microsoft.com/office/drawing/2014/main" val="1771666669"/>
                    </a:ext>
                  </a:extLst>
                </a:gridCol>
                <a:gridCol w="9310255">
                  <a:extLst>
                    <a:ext uri="{9D8B030D-6E8A-4147-A177-3AD203B41FA5}">
                      <a16:colId xmlns:a16="http://schemas.microsoft.com/office/drawing/2014/main" val="194164117"/>
                    </a:ext>
                  </a:extLst>
                </a:gridCol>
              </a:tblGrid>
              <a:tr h="0">
                <a:tc>
                  <a:txBody>
                    <a:bodyPr/>
                    <a:lstStyle/>
                    <a:p>
                      <a:pPr algn="l" fontAlgn="ctr"/>
                      <a:r>
                        <a:rPr lang="tr-TR" sz="1400" b="1">
                          <a:effectLst/>
                        </a:rPr>
                        <a:t>Metrik</a:t>
                      </a:r>
                    </a:p>
                  </a:txBody>
                  <a:tcPr anchor="ctr">
                    <a:lnL>
                      <a:noFill/>
                    </a:lnL>
                    <a:lnR>
                      <a:noFill/>
                    </a:lnR>
                    <a:lnT>
                      <a:noFill/>
                    </a:lnT>
                    <a:lnB>
                      <a:noFill/>
                    </a:lnB>
                    <a:solidFill>
                      <a:srgbClr val="FFFFFF"/>
                    </a:solidFill>
                  </a:tcPr>
                </a:tc>
                <a:tc>
                  <a:txBody>
                    <a:bodyPr/>
                    <a:lstStyle/>
                    <a:p>
                      <a:pPr algn="l" fontAlgn="ctr"/>
                      <a:r>
                        <a:rPr lang="tr-TR" sz="1400" b="1">
                          <a:effectLst/>
                        </a:rPr>
                        <a:t>Tanım ve Yorum</a:t>
                      </a:r>
                    </a:p>
                  </a:txBody>
                  <a:tcPr anchor="ctr">
                    <a:lnL>
                      <a:noFill/>
                    </a:lnL>
                    <a:lnR>
                      <a:noFill/>
                    </a:lnR>
                    <a:lnT>
                      <a:noFill/>
                    </a:lnT>
                    <a:lnB>
                      <a:noFill/>
                    </a:lnB>
                    <a:solidFill>
                      <a:srgbClr val="FFFFFF"/>
                    </a:solidFill>
                  </a:tcPr>
                </a:tc>
                <a:extLst>
                  <a:ext uri="{0D108BD9-81ED-4DB2-BD59-A6C34878D82A}">
                    <a16:rowId xmlns:a16="http://schemas.microsoft.com/office/drawing/2014/main" val="941703419"/>
                  </a:ext>
                </a:extLst>
              </a:tr>
              <a:tr h="0">
                <a:tc>
                  <a:txBody>
                    <a:bodyPr/>
                    <a:lstStyle/>
                    <a:p>
                      <a:pPr algn="l" fontAlgn="ctr"/>
                      <a:r>
                        <a:rPr lang="tr-TR" sz="1400" b="1">
                          <a:effectLst/>
                        </a:rPr>
                        <a:t>MAE -</a:t>
                      </a:r>
                      <a:r>
                        <a:rPr lang="tr-TR" sz="1400" b="0" i="0" dirty="0">
                          <a:solidFill>
                            <a:srgbClr val="1F1F1F"/>
                          </a:solidFill>
                          <a:effectLst/>
                          <a:latin typeface="Roboto" panose="02000000000000000000" pitchFamily="2" charset="0"/>
                        </a:rPr>
                        <a:t>Mean Absolute Error</a:t>
                      </a:r>
                      <a:endParaRPr lang="tr-TR" sz="1400">
                        <a:effectLst/>
                      </a:endParaRPr>
                    </a:p>
                  </a:txBody>
                  <a:tcPr anchor="ctr">
                    <a:lnL>
                      <a:noFill/>
                    </a:lnL>
                    <a:lnR>
                      <a:noFill/>
                    </a:lnR>
                    <a:lnT>
                      <a:noFill/>
                    </a:lnT>
                    <a:lnB>
                      <a:noFill/>
                    </a:lnB>
                    <a:solidFill>
                      <a:srgbClr val="FFFFFF"/>
                    </a:solidFill>
                  </a:tcPr>
                </a:tc>
                <a:tc>
                  <a:txBody>
                    <a:bodyPr/>
                    <a:lstStyle/>
                    <a:p>
                      <a:pPr algn="l" fontAlgn="ctr"/>
                      <a:r>
                        <a:rPr lang="tr-TR" sz="1400" b="1">
                          <a:effectLst/>
                        </a:rPr>
                        <a:t>Ortalama mutlak sapma</a:t>
                      </a:r>
                      <a:r>
                        <a:rPr lang="tr-TR" sz="1400">
                          <a:effectLst/>
                        </a:rPr>
                        <a:t>. Tahminlerin gerçek değerlerden ortalama ne kadar saptığını gösterir.</a:t>
                      </a:r>
                    </a:p>
                  </a:txBody>
                  <a:tcPr anchor="ctr">
                    <a:lnL>
                      <a:noFill/>
                    </a:lnL>
                    <a:lnR>
                      <a:noFill/>
                    </a:lnR>
                    <a:lnT>
                      <a:noFill/>
                    </a:lnT>
                    <a:lnB>
                      <a:noFill/>
                    </a:lnB>
                    <a:solidFill>
                      <a:srgbClr val="FFFFFF"/>
                    </a:solidFill>
                  </a:tcPr>
                </a:tc>
                <a:extLst>
                  <a:ext uri="{0D108BD9-81ED-4DB2-BD59-A6C34878D82A}">
                    <a16:rowId xmlns:a16="http://schemas.microsoft.com/office/drawing/2014/main" val="357100141"/>
                  </a:ext>
                </a:extLst>
              </a:tr>
              <a:tr h="0">
                <a:tc>
                  <a:txBody>
                    <a:bodyPr/>
                    <a:lstStyle/>
                    <a:p>
                      <a:pPr algn="l" fontAlgn="ctr"/>
                      <a:r>
                        <a:rPr lang="tr-TR" sz="1400" b="1">
                          <a:effectLst/>
                        </a:rPr>
                        <a:t>MSE -</a:t>
                      </a:r>
                      <a:r>
                        <a:rPr lang="tr-TR" sz="1400" b="0" i="0" dirty="0">
                          <a:solidFill>
                            <a:srgbClr val="1F1F1F"/>
                          </a:solidFill>
                          <a:effectLst/>
                          <a:latin typeface="Roboto" panose="02000000000000000000" pitchFamily="2" charset="0"/>
                        </a:rPr>
                        <a:t>Mean Squared Error</a:t>
                      </a:r>
                      <a:endParaRPr lang="tr-TR" sz="1400">
                        <a:effectLst/>
                      </a:endParaRPr>
                    </a:p>
                  </a:txBody>
                  <a:tcPr anchor="ctr">
                    <a:lnL>
                      <a:noFill/>
                    </a:lnL>
                    <a:lnR>
                      <a:noFill/>
                    </a:lnR>
                    <a:lnT>
                      <a:noFill/>
                    </a:lnT>
                    <a:lnB>
                      <a:noFill/>
                    </a:lnB>
                    <a:solidFill>
                      <a:srgbClr val="FFFFFF"/>
                    </a:solidFill>
                  </a:tcPr>
                </a:tc>
                <a:tc>
                  <a:txBody>
                    <a:bodyPr/>
                    <a:lstStyle/>
                    <a:p>
                      <a:pPr algn="l" fontAlgn="ctr"/>
                      <a:r>
                        <a:rPr lang="tr-TR" sz="1400" b="1">
                          <a:effectLst/>
                        </a:rPr>
                        <a:t>Ortalama karesel sapma</a:t>
                      </a:r>
                      <a:r>
                        <a:rPr lang="tr-TR" sz="1400">
                          <a:effectLst/>
                        </a:rPr>
                        <a:t>. Büyük hataları vurgular; sapmaların karelerinin ortalamasıdır.</a:t>
                      </a:r>
                    </a:p>
                  </a:txBody>
                  <a:tcPr anchor="ctr">
                    <a:lnL>
                      <a:noFill/>
                    </a:lnL>
                    <a:lnR>
                      <a:noFill/>
                    </a:lnR>
                    <a:lnT>
                      <a:noFill/>
                    </a:lnT>
                    <a:lnB>
                      <a:noFill/>
                    </a:lnB>
                    <a:solidFill>
                      <a:srgbClr val="FFFFFF"/>
                    </a:solidFill>
                  </a:tcPr>
                </a:tc>
                <a:extLst>
                  <a:ext uri="{0D108BD9-81ED-4DB2-BD59-A6C34878D82A}">
                    <a16:rowId xmlns:a16="http://schemas.microsoft.com/office/drawing/2014/main" val="2677044958"/>
                  </a:ext>
                </a:extLst>
              </a:tr>
              <a:tr h="0">
                <a:tc>
                  <a:txBody>
                    <a:bodyPr/>
                    <a:lstStyle/>
                    <a:p>
                      <a:pPr algn="l" fontAlgn="ctr"/>
                      <a:r>
                        <a:rPr lang="tr-TR" sz="1400" b="1">
                          <a:effectLst/>
                        </a:rPr>
                        <a:t>RMSE-</a:t>
                      </a:r>
                      <a:r>
                        <a:rPr lang="tr-TR" sz="1400" b="0" i="0" dirty="0">
                          <a:solidFill>
                            <a:srgbClr val="1F1F1F"/>
                          </a:solidFill>
                          <a:effectLst/>
                          <a:latin typeface="Roboto" panose="02000000000000000000" pitchFamily="2" charset="0"/>
                        </a:rPr>
                        <a:t>Root Mean Squared Error</a:t>
                      </a:r>
                      <a:endParaRPr lang="tr-TR" sz="1400">
                        <a:effectLst/>
                      </a:endParaRPr>
                    </a:p>
                  </a:txBody>
                  <a:tcPr anchor="ctr">
                    <a:lnL>
                      <a:noFill/>
                    </a:lnL>
                    <a:lnR>
                      <a:noFill/>
                    </a:lnR>
                    <a:lnT>
                      <a:noFill/>
                    </a:lnT>
                    <a:lnB>
                      <a:noFill/>
                    </a:lnB>
                    <a:solidFill>
                      <a:srgbClr val="FFFFFF"/>
                    </a:solidFill>
                  </a:tcPr>
                </a:tc>
                <a:tc>
                  <a:txBody>
                    <a:bodyPr/>
                    <a:lstStyle/>
                    <a:p>
                      <a:pPr algn="l" fontAlgn="ctr"/>
                      <a:r>
                        <a:rPr lang="tr-TR" sz="1400" b="1">
                          <a:effectLst/>
                        </a:rPr>
                        <a:t>MSE’nin karekökü. </a:t>
                      </a:r>
                      <a:r>
                        <a:rPr lang="tr-TR" sz="1400">
                          <a:effectLst/>
                        </a:rPr>
                        <a:t>Hataların gerçek birimdeki ortalama büyüklüğünü ifade eder; büyük sapmalardan daha fazla etkilenir.</a:t>
                      </a:r>
                    </a:p>
                  </a:txBody>
                  <a:tcPr anchor="ctr">
                    <a:lnL>
                      <a:noFill/>
                    </a:lnL>
                    <a:lnR>
                      <a:noFill/>
                    </a:lnR>
                    <a:lnT>
                      <a:noFill/>
                    </a:lnT>
                    <a:lnB>
                      <a:noFill/>
                    </a:lnB>
                    <a:solidFill>
                      <a:srgbClr val="FFFFFF"/>
                    </a:solidFill>
                  </a:tcPr>
                </a:tc>
                <a:extLst>
                  <a:ext uri="{0D108BD9-81ED-4DB2-BD59-A6C34878D82A}">
                    <a16:rowId xmlns:a16="http://schemas.microsoft.com/office/drawing/2014/main" val="3154167357"/>
                  </a:ext>
                </a:extLst>
              </a:tr>
            </a:tbl>
          </a:graphicData>
        </a:graphic>
      </p:graphicFrame>
      <p:sp>
        <p:nvSpPr>
          <p:cNvPr id="4" name="Rectangle 1">
            <a:extLst>
              <a:ext uri="{FF2B5EF4-FFF2-40B4-BE49-F238E27FC236}">
                <a16:creationId xmlns:a16="http://schemas.microsoft.com/office/drawing/2014/main" id="{D8A7D34E-550D-1006-05F5-34D74AF70CE0}"/>
              </a:ext>
            </a:extLst>
          </p:cNvPr>
          <p:cNvSpPr>
            <a:spLocks noChangeArrowheads="1"/>
          </p:cNvSpPr>
          <p:nvPr/>
        </p:nvSpPr>
        <p:spPr bwMode="auto">
          <a:xfrm>
            <a:off x="1402254" y="1028563"/>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800" b="0" i="0" u="none" strike="noStrike" cap="none" normalizeH="0" baseline="0">
                <a:ln>
                  <a:noFill/>
                </a:ln>
                <a:solidFill>
                  <a:schemeClr val="tx1"/>
                </a:solidFill>
                <a:effectLst/>
                <a:latin typeface="Arial" panose="020B0604020202020204" pitchFamily="34" charset="0"/>
              </a:rPr>
            </a:br>
            <a:endParaRPr kumimoji="0" lang="tr-TR" altLang="tr-T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192248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DC6B0-F79D-A232-F954-5070CF57AD1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06DC94C-CE7A-0D9D-426A-33FDB8B829D1}"/>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dirty="0">
                <a:solidFill>
                  <a:srgbClr val="1F1F1F"/>
                </a:solidFill>
                <a:effectLst/>
                <a:latin typeface="Roboto" panose="02000000000000000000" pitchFamily="2" charset="0"/>
              </a:rPr>
              <a:t>Basit Doğrusal Regresyon: Gelir ve Mutluluk İlişkisi</a:t>
            </a: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2FEE22FC-6C1C-4F19-8DDC-06ACB249E5BC}"/>
              </a:ext>
            </a:extLst>
          </p:cNvPr>
          <p:cNvPicPr>
            <a:picLocks noChangeAspect="1"/>
          </p:cNvPicPr>
          <p:nvPr/>
        </p:nvPicPr>
        <p:blipFill>
          <a:blip r:embed="rId3"/>
          <a:stretch>
            <a:fillRect/>
          </a:stretch>
        </p:blipFill>
        <p:spPr>
          <a:xfrm>
            <a:off x="13525500" y="228600"/>
            <a:ext cx="876300" cy="540306"/>
          </a:xfrm>
          <a:prstGeom prst="rect">
            <a:avLst/>
          </a:prstGeom>
        </p:spPr>
      </p:pic>
      <p:sp>
        <p:nvSpPr>
          <p:cNvPr id="7" name="Metin kutusu 6">
            <a:extLst>
              <a:ext uri="{FF2B5EF4-FFF2-40B4-BE49-F238E27FC236}">
                <a16:creationId xmlns:a16="http://schemas.microsoft.com/office/drawing/2014/main" id="{4617B440-9633-66E1-5F69-D012E16E6D6B}"/>
              </a:ext>
            </a:extLst>
          </p:cNvPr>
          <p:cNvSpPr txBox="1"/>
          <p:nvPr/>
        </p:nvSpPr>
        <p:spPr>
          <a:xfrm>
            <a:off x="490116" y="1418666"/>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1️⃣ Gerekli Kütüphaneler</a:t>
            </a:r>
          </a:p>
        </p:txBody>
      </p:sp>
      <p:pic>
        <p:nvPicPr>
          <p:cNvPr id="4" name="Resim 3">
            <a:extLst>
              <a:ext uri="{FF2B5EF4-FFF2-40B4-BE49-F238E27FC236}">
                <a16:creationId xmlns:a16="http://schemas.microsoft.com/office/drawing/2014/main" id="{9A7FA199-9B62-7851-1AB2-5F434D56B60F}"/>
              </a:ext>
            </a:extLst>
          </p:cNvPr>
          <p:cNvPicPr>
            <a:picLocks noChangeAspect="1"/>
          </p:cNvPicPr>
          <p:nvPr/>
        </p:nvPicPr>
        <p:blipFill>
          <a:blip r:embed="rId4"/>
          <a:srcRect b="18797"/>
          <a:stretch/>
        </p:blipFill>
        <p:spPr>
          <a:xfrm>
            <a:off x="490116" y="2066038"/>
            <a:ext cx="12465543" cy="3046289"/>
          </a:xfrm>
          <a:prstGeom prst="rect">
            <a:avLst/>
          </a:prstGeom>
        </p:spPr>
      </p:pic>
    </p:spTree>
    <p:extLst>
      <p:ext uri="{BB962C8B-B14F-4D97-AF65-F5344CB8AC3E}">
        <p14:creationId xmlns:p14="http://schemas.microsoft.com/office/powerpoint/2010/main" val="3578505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61324-58D5-D665-C5D9-86167C2A23D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F992BCE-062C-0CE7-A1FD-65FA17444F05}"/>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dirty="0">
                <a:solidFill>
                  <a:srgbClr val="1F1F1F"/>
                </a:solidFill>
                <a:effectLst/>
                <a:latin typeface="Roboto" panose="02000000000000000000" pitchFamily="2" charset="0"/>
              </a:rPr>
              <a:t>Basit Doğrusal Regresyon: Gelir ve Mutluluk İlişkisi</a:t>
            </a: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B46A94D0-B178-89C5-D392-76D44A56A6EE}"/>
              </a:ext>
            </a:extLst>
          </p:cNvPr>
          <p:cNvPicPr>
            <a:picLocks noChangeAspect="1"/>
          </p:cNvPicPr>
          <p:nvPr/>
        </p:nvPicPr>
        <p:blipFill>
          <a:blip r:embed="rId3"/>
          <a:stretch>
            <a:fillRect/>
          </a:stretch>
        </p:blipFill>
        <p:spPr>
          <a:xfrm>
            <a:off x="13525500" y="228600"/>
            <a:ext cx="876300" cy="540306"/>
          </a:xfrm>
          <a:prstGeom prst="rect">
            <a:avLst/>
          </a:prstGeom>
        </p:spPr>
      </p:pic>
      <p:sp>
        <p:nvSpPr>
          <p:cNvPr id="7" name="Metin kutusu 6">
            <a:extLst>
              <a:ext uri="{FF2B5EF4-FFF2-40B4-BE49-F238E27FC236}">
                <a16:creationId xmlns:a16="http://schemas.microsoft.com/office/drawing/2014/main" id="{17D3176F-ACC1-65D1-9A79-F4092867171C}"/>
              </a:ext>
            </a:extLst>
          </p:cNvPr>
          <p:cNvSpPr txBox="1"/>
          <p:nvPr/>
        </p:nvSpPr>
        <p:spPr>
          <a:xfrm>
            <a:off x="490116" y="1418666"/>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2️⃣ Veri Setinin Yüklenmesi, Ön-İşleme ve Grafikle İlk Analiz</a:t>
            </a:r>
          </a:p>
        </p:txBody>
      </p:sp>
      <p:sp>
        <p:nvSpPr>
          <p:cNvPr id="5" name="Metin kutusu 4">
            <a:extLst>
              <a:ext uri="{FF2B5EF4-FFF2-40B4-BE49-F238E27FC236}">
                <a16:creationId xmlns:a16="http://schemas.microsoft.com/office/drawing/2014/main" id="{D2F3D512-88F4-87C1-9CD3-71D2748A5500}"/>
              </a:ext>
            </a:extLst>
          </p:cNvPr>
          <p:cNvSpPr txBox="1"/>
          <p:nvPr/>
        </p:nvSpPr>
        <p:spPr>
          <a:xfrm>
            <a:off x="490115" y="2205884"/>
            <a:ext cx="13529587" cy="2954655"/>
          </a:xfrm>
          <a:prstGeom prst="rect">
            <a:avLst/>
          </a:prstGeom>
          <a:noFill/>
        </p:spPr>
        <p:txBody>
          <a:bodyPr wrap="square">
            <a:spAutoFit/>
          </a:bodyPr>
          <a:lstStyle/>
          <a:p>
            <a:pPr algn="just">
              <a:buNone/>
            </a:pPr>
            <a:r>
              <a:rPr lang="tr-TR" b="0" i="0" dirty="0">
                <a:solidFill>
                  <a:srgbClr val="1F1F1F"/>
                </a:solidFill>
                <a:effectLst/>
                <a:latin typeface="Roboto" panose="02000000000000000000" pitchFamily="2" charset="0"/>
              </a:rPr>
              <a:t>Bu bölümde, analizimizde kullanacağımız </a:t>
            </a:r>
            <a:r>
              <a:rPr lang="tr-TR" b="0" i="0" u="sng" dirty="0">
                <a:solidFill>
                  <a:srgbClr val="004483"/>
                </a:solidFill>
                <a:effectLst/>
                <a:latin typeface="Roboto" panose="02000000000000000000" pitchFamily="2" charset="0"/>
              </a:rPr>
              <a:t>income.data.csv </a:t>
            </a:r>
            <a:r>
              <a:rPr lang="tr-TR" b="0" i="0" dirty="0">
                <a:solidFill>
                  <a:srgbClr val="1F1F1F"/>
                </a:solidFill>
                <a:effectLst/>
                <a:latin typeface="Roboto" panose="02000000000000000000" pitchFamily="2" charset="0"/>
              </a:rPr>
              <a:t>adlı veri seti Google Drive'dan okunarak yüklenmekte ve ilk aşamada veri temizleme, isimlendirme, özet istatistikler ve görselleştirmeler gerçekleştirilmektedir. Ayrıca, temel veri kontrolleri (eksik veri, aykırı değer ve korelasyon analizi) de bu aşamada yapılır. Bu adımlar, ileride kurulacak olan doğrusal regresyon modelinin sağlıklı ve anlamlı sonuçlar vermesi için ön koşuldur.</a:t>
            </a:r>
          </a:p>
          <a:p>
            <a:pPr algn="l">
              <a:buNone/>
            </a:pPr>
            <a:endParaRPr lang="tr-TR" sz="2000" b="1" i="0" dirty="0">
              <a:solidFill>
                <a:srgbClr val="1F1F1F"/>
              </a:solidFill>
              <a:effectLst/>
              <a:latin typeface="Roboto" panose="02000000000000000000" pitchFamily="2" charset="0"/>
            </a:endParaRPr>
          </a:p>
          <a:p>
            <a:pPr algn="l">
              <a:buNone/>
            </a:pPr>
            <a:r>
              <a:rPr lang="tr-TR" sz="2000" b="1" i="0" dirty="0">
                <a:solidFill>
                  <a:srgbClr val="1F1F1F"/>
                </a:solidFill>
                <a:effectLst/>
                <a:latin typeface="Roboto" panose="02000000000000000000" pitchFamily="2" charset="0"/>
              </a:rPr>
              <a:t>Income &amp; Happiness Veri Seti: Tanıtım</a:t>
            </a:r>
          </a:p>
          <a:p>
            <a:pPr algn="l">
              <a:buNone/>
            </a:pPr>
            <a:endParaRPr lang="tr-TR" sz="2000" b="1" i="0" dirty="0">
              <a:solidFill>
                <a:srgbClr val="1F1F1F"/>
              </a:solidFill>
              <a:effectLst/>
              <a:latin typeface="Roboto" panose="02000000000000000000" pitchFamily="2" charset="0"/>
            </a:endParaRPr>
          </a:p>
          <a:p>
            <a:pPr algn="just"/>
            <a:r>
              <a:rPr lang="tr-TR" b="1" i="0" dirty="0">
                <a:solidFill>
                  <a:srgbClr val="1F1F1F"/>
                </a:solidFill>
                <a:effectLst/>
                <a:latin typeface="Roboto" panose="02000000000000000000" pitchFamily="2" charset="0"/>
              </a:rPr>
              <a:t>Income &amp; Happiness</a:t>
            </a:r>
            <a:r>
              <a:rPr lang="tr-TR" b="0" i="0" dirty="0">
                <a:solidFill>
                  <a:srgbClr val="1F1F1F"/>
                </a:solidFill>
                <a:effectLst/>
                <a:latin typeface="Roboto" panose="02000000000000000000" pitchFamily="2" charset="0"/>
              </a:rPr>
              <a:t> veri seti, bireylerin </a:t>
            </a:r>
            <a:r>
              <a:rPr lang="tr-TR" b="1" i="0" dirty="0">
                <a:solidFill>
                  <a:srgbClr val="1F1F1F"/>
                </a:solidFill>
                <a:effectLst/>
                <a:latin typeface="Roboto" panose="02000000000000000000" pitchFamily="2" charset="0"/>
              </a:rPr>
              <a:t>yıllık gelir düzeyi</a:t>
            </a:r>
            <a:r>
              <a:rPr lang="tr-TR" b="0" i="0" dirty="0">
                <a:solidFill>
                  <a:srgbClr val="1F1F1F"/>
                </a:solidFill>
                <a:effectLst/>
                <a:latin typeface="Roboto" panose="02000000000000000000" pitchFamily="2" charset="0"/>
              </a:rPr>
              <a:t> ile </a:t>
            </a:r>
            <a:r>
              <a:rPr lang="tr-TR" b="1" i="0" dirty="0">
                <a:solidFill>
                  <a:srgbClr val="1F1F1F"/>
                </a:solidFill>
                <a:effectLst/>
                <a:latin typeface="Roboto" panose="02000000000000000000" pitchFamily="2" charset="0"/>
              </a:rPr>
              <a:t>öznel mutluluk puanları</a:t>
            </a:r>
            <a:r>
              <a:rPr lang="tr-TR" b="0" i="0" dirty="0">
                <a:solidFill>
                  <a:srgbClr val="1F1F1F"/>
                </a:solidFill>
                <a:effectLst/>
                <a:latin typeface="Roboto" panose="02000000000000000000" pitchFamily="2" charset="0"/>
              </a:rPr>
              <a:t> arasındaki ilişkiyi analiz etmek üzere oluşturulmuş, 498 gözlemden oluşan eğitim amaçlı bir veri setidir. Sade yapısı sayesinde hem ekonomik hem psikolojik veri analizlerinde örnek modelleme çalışmaları için ideal bir kaynak sunar.</a:t>
            </a:r>
          </a:p>
        </p:txBody>
      </p:sp>
    </p:spTree>
    <p:extLst>
      <p:ext uri="{BB962C8B-B14F-4D97-AF65-F5344CB8AC3E}">
        <p14:creationId xmlns:p14="http://schemas.microsoft.com/office/powerpoint/2010/main" val="16775356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C3811-6802-6BD3-07F3-BF0514B6AC6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E6FBD90-F971-77B6-3C3A-2E2F4F5F4E9C}"/>
              </a:ext>
            </a:extLst>
          </p:cNvPr>
          <p:cNvSpPr/>
          <p:nvPr/>
        </p:nvSpPr>
        <p:spPr>
          <a:xfrm>
            <a:off x="490117" y="383143"/>
            <a:ext cx="10325028" cy="771525"/>
          </a:xfrm>
          <a:prstGeom prst="rect">
            <a:avLst/>
          </a:prstGeom>
          <a:noFill/>
          <a:ln/>
        </p:spPr>
        <p:txBody>
          <a:bodyPr wrap="none" lIns="0" tIns="0" rIns="0" bIns="0" rtlCol="0" anchor="t"/>
          <a:lstStyle/>
          <a:p>
            <a:pPr algn="l"/>
            <a:r>
              <a:rPr lang="tr-TR" sz="3600" b="0" i="0" dirty="0">
                <a:solidFill>
                  <a:srgbClr val="1F1F1F"/>
                </a:solidFill>
                <a:effectLst/>
                <a:latin typeface="Roboto" panose="02000000000000000000" pitchFamily="2" charset="0"/>
              </a:rPr>
              <a:t>Basit Doğrusal Regresyon: Gelir ve Mutluluk İlişkisi</a:t>
            </a: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28167672-F816-BF83-A3FE-42602AD0206F}"/>
              </a:ext>
            </a:extLst>
          </p:cNvPr>
          <p:cNvPicPr>
            <a:picLocks noChangeAspect="1"/>
          </p:cNvPicPr>
          <p:nvPr/>
        </p:nvPicPr>
        <p:blipFill>
          <a:blip r:embed="rId3"/>
          <a:stretch>
            <a:fillRect/>
          </a:stretch>
        </p:blipFill>
        <p:spPr>
          <a:xfrm>
            <a:off x="13525500" y="228600"/>
            <a:ext cx="876300" cy="540306"/>
          </a:xfrm>
          <a:prstGeom prst="rect">
            <a:avLst/>
          </a:prstGeom>
        </p:spPr>
      </p:pic>
      <p:graphicFrame>
        <p:nvGraphicFramePr>
          <p:cNvPr id="3" name="Tablo 2">
            <a:extLst>
              <a:ext uri="{FF2B5EF4-FFF2-40B4-BE49-F238E27FC236}">
                <a16:creationId xmlns:a16="http://schemas.microsoft.com/office/drawing/2014/main" id="{012DB9FA-654F-CB8C-3A86-1C4B044C30A6}"/>
              </a:ext>
            </a:extLst>
          </p:cNvPr>
          <p:cNvGraphicFramePr>
            <a:graphicFrameLocks noGrp="1"/>
          </p:cNvGraphicFramePr>
          <p:nvPr>
            <p:extLst>
              <p:ext uri="{D42A27DB-BD31-4B8C-83A1-F6EECF244321}">
                <p14:modId xmlns:p14="http://schemas.microsoft.com/office/powerpoint/2010/main" val="1137269202"/>
              </p:ext>
            </p:extLst>
          </p:nvPr>
        </p:nvGraphicFramePr>
        <p:xfrm>
          <a:off x="1041208" y="2460657"/>
          <a:ext cx="5035694" cy="1463040"/>
        </p:xfrm>
        <a:graphic>
          <a:graphicData uri="http://schemas.openxmlformats.org/drawingml/2006/table">
            <a:tbl>
              <a:tblPr>
                <a:tableStyleId>{5940675A-B579-460E-94D1-54222C63F5DA}</a:tableStyleId>
              </a:tblPr>
              <a:tblGrid>
                <a:gridCol w="1480125">
                  <a:extLst>
                    <a:ext uri="{9D8B030D-6E8A-4147-A177-3AD203B41FA5}">
                      <a16:colId xmlns:a16="http://schemas.microsoft.com/office/drawing/2014/main" val="1374655542"/>
                    </a:ext>
                  </a:extLst>
                </a:gridCol>
                <a:gridCol w="2474594">
                  <a:extLst>
                    <a:ext uri="{9D8B030D-6E8A-4147-A177-3AD203B41FA5}">
                      <a16:colId xmlns:a16="http://schemas.microsoft.com/office/drawing/2014/main" val="372599778"/>
                    </a:ext>
                  </a:extLst>
                </a:gridCol>
                <a:gridCol w="1080975">
                  <a:extLst>
                    <a:ext uri="{9D8B030D-6E8A-4147-A177-3AD203B41FA5}">
                      <a16:colId xmlns:a16="http://schemas.microsoft.com/office/drawing/2014/main" val="1514507094"/>
                    </a:ext>
                  </a:extLst>
                </a:gridCol>
              </a:tblGrid>
              <a:tr h="365760">
                <a:tc>
                  <a:txBody>
                    <a:bodyPr/>
                    <a:lstStyle/>
                    <a:p>
                      <a:pPr fontAlgn="ctr"/>
                      <a:r>
                        <a:rPr lang="tr-TR" sz="1800" b="1" dirty="0">
                          <a:effectLst/>
                        </a:rPr>
                        <a:t>Nitelik Adı</a:t>
                      </a:r>
                    </a:p>
                  </a:txBody>
                  <a:tcPr anchor="ctr"/>
                </a:tc>
                <a:tc>
                  <a:txBody>
                    <a:bodyPr/>
                    <a:lstStyle/>
                    <a:p>
                      <a:pPr fontAlgn="ctr"/>
                      <a:r>
                        <a:rPr lang="tr-TR" sz="1800" b="1" dirty="0">
                          <a:effectLst/>
                        </a:rPr>
                        <a:t>Türkçesi</a:t>
                      </a:r>
                    </a:p>
                  </a:txBody>
                  <a:tcPr anchor="ctr"/>
                </a:tc>
                <a:tc>
                  <a:txBody>
                    <a:bodyPr/>
                    <a:lstStyle/>
                    <a:p>
                      <a:pPr fontAlgn="ctr"/>
                      <a:r>
                        <a:rPr lang="tr-TR" sz="1800" b="1" dirty="0">
                          <a:effectLst/>
                        </a:rPr>
                        <a:t>Veri Tipi</a:t>
                      </a:r>
                    </a:p>
                  </a:txBody>
                  <a:tcPr anchor="ctr"/>
                </a:tc>
                <a:extLst>
                  <a:ext uri="{0D108BD9-81ED-4DB2-BD59-A6C34878D82A}">
                    <a16:rowId xmlns:a16="http://schemas.microsoft.com/office/drawing/2014/main" val="1471183611"/>
                  </a:ext>
                </a:extLst>
              </a:tr>
              <a:tr h="365760">
                <a:tc>
                  <a:txBody>
                    <a:bodyPr/>
                    <a:lstStyle/>
                    <a:p>
                      <a:pPr fontAlgn="ctr"/>
                      <a:r>
                        <a:rPr lang="tr-TR" sz="1800" dirty="0">
                          <a:effectLst/>
                        </a:rPr>
                        <a:t>Unnamed: </a:t>
                      </a:r>
                    </a:p>
                  </a:txBody>
                  <a:tcPr anchor="ctr"/>
                </a:tc>
                <a:tc>
                  <a:txBody>
                    <a:bodyPr/>
                    <a:lstStyle/>
                    <a:p>
                      <a:pPr fontAlgn="ctr"/>
                      <a:r>
                        <a:rPr lang="tr-TR" sz="1800" dirty="0">
                          <a:effectLst/>
                        </a:rPr>
                        <a:t>Örnek numarası</a:t>
                      </a:r>
                    </a:p>
                  </a:txBody>
                  <a:tcPr anchor="ctr"/>
                </a:tc>
                <a:tc>
                  <a:txBody>
                    <a:bodyPr/>
                    <a:lstStyle/>
                    <a:p>
                      <a:pPr fontAlgn="ctr"/>
                      <a:r>
                        <a:rPr lang="tr-TR" sz="1800" dirty="0">
                          <a:effectLst/>
                        </a:rPr>
                        <a:t>Ayrık</a:t>
                      </a:r>
                    </a:p>
                  </a:txBody>
                  <a:tcPr anchor="ctr"/>
                </a:tc>
                <a:extLst>
                  <a:ext uri="{0D108BD9-81ED-4DB2-BD59-A6C34878D82A}">
                    <a16:rowId xmlns:a16="http://schemas.microsoft.com/office/drawing/2014/main" val="4223630289"/>
                  </a:ext>
                </a:extLst>
              </a:tr>
              <a:tr h="365760">
                <a:tc>
                  <a:txBody>
                    <a:bodyPr/>
                    <a:lstStyle/>
                    <a:p>
                      <a:pPr fontAlgn="ctr"/>
                      <a:r>
                        <a:rPr lang="tr-TR" sz="1800" dirty="0">
                          <a:effectLst/>
                        </a:rPr>
                        <a:t>income</a:t>
                      </a:r>
                    </a:p>
                  </a:txBody>
                  <a:tcPr anchor="ctr"/>
                </a:tc>
                <a:tc>
                  <a:txBody>
                    <a:bodyPr/>
                    <a:lstStyle/>
                    <a:p>
                      <a:pPr fontAlgn="ctr"/>
                      <a:r>
                        <a:rPr lang="tr-TR" sz="1800" dirty="0">
                          <a:effectLst/>
                        </a:rPr>
                        <a:t>Gelir (bin $)</a:t>
                      </a:r>
                    </a:p>
                  </a:txBody>
                  <a:tcPr anchor="ctr"/>
                </a:tc>
                <a:tc>
                  <a:txBody>
                    <a:bodyPr/>
                    <a:lstStyle/>
                    <a:p>
                      <a:pPr fontAlgn="ctr"/>
                      <a:r>
                        <a:rPr lang="tr-TR" sz="1800" dirty="0">
                          <a:effectLst/>
                        </a:rPr>
                        <a:t>Sürekli</a:t>
                      </a:r>
                    </a:p>
                  </a:txBody>
                  <a:tcPr anchor="ctr"/>
                </a:tc>
                <a:extLst>
                  <a:ext uri="{0D108BD9-81ED-4DB2-BD59-A6C34878D82A}">
                    <a16:rowId xmlns:a16="http://schemas.microsoft.com/office/drawing/2014/main" val="499502534"/>
                  </a:ext>
                </a:extLst>
              </a:tr>
              <a:tr h="365760">
                <a:tc>
                  <a:txBody>
                    <a:bodyPr/>
                    <a:lstStyle/>
                    <a:p>
                      <a:pPr fontAlgn="ctr"/>
                      <a:r>
                        <a:rPr lang="tr-TR" sz="1800" dirty="0">
                          <a:effectLst/>
                        </a:rPr>
                        <a:t>happiness</a:t>
                      </a:r>
                    </a:p>
                  </a:txBody>
                  <a:tcPr anchor="ctr"/>
                </a:tc>
                <a:tc>
                  <a:txBody>
                    <a:bodyPr/>
                    <a:lstStyle/>
                    <a:p>
                      <a:pPr fontAlgn="ctr"/>
                      <a:r>
                        <a:rPr lang="tr-TR" sz="1800" dirty="0">
                          <a:effectLst/>
                        </a:rPr>
                        <a:t>Mutluluk puanı (1–7)</a:t>
                      </a:r>
                    </a:p>
                  </a:txBody>
                  <a:tcPr anchor="ctr"/>
                </a:tc>
                <a:tc>
                  <a:txBody>
                    <a:bodyPr/>
                    <a:lstStyle/>
                    <a:p>
                      <a:pPr fontAlgn="ctr"/>
                      <a:r>
                        <a:rPr lang="tr-TR" sz="1800" dirty="0">
                          <a:effectLst/>
                        </a:rPr>
                        <a:t>Sürekli</a:t>
                      </a:r>
                    </a:p>
                  </a:txBody>
                  <a:tcPr anchor="ctr"/>
                </a:tc>
                <a:extLst>
                  <a:ext uri="{0D108BD9-81ED-4DB2-BD59-A6C34878D82A}">
                    <a16:rowId xmlns:a16="http://schemas.microsoft.com/office/drawing/2014/main" val="2472333294"/>
                  </a:ext>
                </a:extLst>
              </a:tr>
            </a:tbl>
          </a:graphicData>
        </a:graphic>
      </p:graphicFrame>
      <p:sp>
        <p:nvSpPr>
          <p:cNvPr id="7" name="Metin kutusu 6">
            <a:extLst>
              <a:ext uri="{FF2B5EF4-FFF2-40B4-BE49-F238E27FC236}">
                <a16:creationId xmlns:a16="http://schemas.microsoft.com/office/drawing/2014/main" id="{DC151333-CFF4-640E-6A72-D70C84F767E0}"/>
              </a:ext>
            </a:extLst>
          </p:cNvPr>
          <p:cNvSpPr txBox="1"/>
          <p:nvPr/>
        </p:nvSpPr>
        <p:spPr>
          <a:xfrm>
            <a:off x="434063" y="1668829"/>
            <a:ext cx="13529587" cy="646331"/>
          </a:xfrm>
          <a:prstGeom prst="rect">
            <a:avLst/>
          </a:prstGeom>
          <a:noFill/>
        </p:spPr>
        <p:txBody>
          <a:bodyPr wrap="square">
            <a:spAutoFit/>
          </a:bodyPr>
          <a:lstStyle/>
          <a:p>
            <a:r>
              <a:rPr lang="tr-TR" b="0" i="0" dirty="0">
                <a:solidFill>
                  <a:srgbClr val="1F1F1F"/>
                </a:solidFill>
                <a:effectLst/>
                <a:latin typeface="Roboto" panose="02000000000000000000" pitchFamily="2" charset="0"/>
              </a:rPr>
              <a:t>Bu çalışmada kullanılan veri seti (</a:t>
            </a:r>
            <a:r>
              <a:rPr lang="tr-TR" b="0" i="0" dirty="0">
                <a:solidFill>
                  <a:srgbClr val="0B57D0"/>
                </a:solidFill>
                <a:effectLst/>
                <a:latin typeface="Roboto" panose="02000000000000000000" pitchFamily="2" charset="0"/>
                <a:hlinkClick r:id="rId4"/>
              </a:rPr>
              <a:t>income.data.csv</a:t>
            </a:r>
            <a:r>
              <a:rPr lang="tr-TR" b="0" i="0" dirty="0">
                <a:solidFill>
                  <a:srgbClr val="1F1F1F"/>
                </a:solidFill>
                <a:effectLst/>
                <a:latin typeface="Roboto" panose="02000000000000000000" pitchFamily="2" charset="0"/>
              </a:rPr>
              <a:t>), Bevans (2023b) tarafından sunulan 498 kişilik hayali bir örneklemden oluşmaktadır. Veri setinde üç sütun bulunmaktadır:</a:t>
            </a:r>
            <a:endParaRPr lang="tr-TR" dirty="0"/>
          </a:p>
        </p:txBody>
      </p:sp>
      <p:sp>
        <p:nvSpPr>
          <p:cNvPr id="10" name="Metin kutusu 9">
            <a:extLst>
              <a:ext uri="{FF2B5EF4-FFF2-40B4-BE49-F238E27FC236}">
                <a16:creationId xmlns:a16="http://schemas.microsoft.com/office/drawing/2014/main" id="{AB3485AC-A807-258B-B1CC-344CB48A456A}"/>
              </a:ext>
            </a:extLst>
          </p:cNvPr>
          <p:cNvSpPr txBox="1"/>
          <p:nvPr/>
        </p:nvSpPr>
        <p:spPr>
          <a:xfrm>
            <a:off x="550406" y="4507745"/>
            <a:ext cx="13851394" cy="2369880"/>
          </a:xfrm>
          <a:prstGeom prst="rect">
            <a:avLst/>
          </a:prstGeom>
          <a:noFill/>
        </p:spPr>
        <p:txBody>
          <a:bodyPr wrap="square">
            <a:spAutoFit/>
          </a:bodyPr>
          <a:lstStyle/>
          <a:p>
            <a:pPr algn="l">
              <a:buNone/>
            </a:pPr>
            <a:r>
              <a:rPr lang="tr-TR" sz="2000" b="1" i="0" dirty="0">
                <a:solidFill>
                  <a:srgbClr val="1F1F1F"/>
                </a:solidFill>
                <a:effectLst/>
                <a:latin typeface="Aptos Narrow" panose="020B0004020202020204" pitchFamily="34" charset="0"/>
                <a:cs typeface="Arial" panose="020B0604020202020204" pitchFamily="34" charset="0"/>
              </a:rPr>
              <a:t>Değişken Açıklamaları</a:t>
            </a:r>
            <a:endParaRPr lang="tr-TR" sz="2000" b="0" i="0" dirty="0">
              <a:solidFill>
                <a:srgbClr val="1F1F1F"/>
              </a:solidFill>
              <a:effectLst/>
              <a:latin typeface="Aptos Narrow" panose="020B0004020202020204" pitchFamily="34" charset="0"/>
              <a:cs typeface="Arial" panose="020B0604020202020204" pitchFamily="34" charset="0"/>
            </a:endParaRPr>
          </a:p>
          <a:p>
            <a:pPr marL="742950" lvl="1" indent="-285750">
              <a:buFont typeface="Wingdings" pitchFamily="2" charset="2"/>
              <a:buChar char="Ø"/>
            </a:pPr>
            <a:r>
              <a:rPr lang="tr-TR" b="1" i="0" dirty="0">
                <a:solidFill>
                  <a:srgbClr val="1F1F1F"/>
                </a:solidFill>
                <a:effectLst/>
                <a:latin typeface="Aptos Narrow" panose="020B0004020202020204" pitchFamily="34" charset="0"/>
                <a:cs typeface="Arial" panose="020B0604020202020204" pitchFamily="34" charset="0"/>
              </a:rPr>
              <a:t>income: </a:t>
            </a:r>
            <a:r>
              <a:rPr lang="tr-TR" b="0" i="0" dirty="0">
                <a:solidFill>
                  <a:srgbClr val="1F1F1F"/>
                </a:solidFill>
                <a:effectLst/>
                <a:latin typeface="Aptos Narrow" panose="020B0004020202020204" pitchFamily="34" charset="0"/>
                <a:cs typeface="Arial" panose="020B0604020202020204" pitchFamily="34" charset="0"/>
              </a:rPr>
              <a:t>Bireylerin yıllık gelirleri, 15.000 ile 75.000 arasında değişmektedir. Bu değerler, analiz kolaylığı için 10.000’e bölünmüş </a:t>
            </a:r>
          </a:p>
          <a:p>
            <a:pPr lvl="1"/>
            <a:r>
              <a:rPr lang="tr-TR" dirty="0">
                <a:solidFill>
                  <a:srgbClr val="1F1F1F"/>
                </a:solidFill>
                <a:latin typeface="Aptos Narrow" panose="020B0004020202020204" pitchFamily="34" charset="0"/>
                <a:cs typeface="Arial" panose="020B0604020202020204" pitchFamily="34" charset="0"/>
              </a:rPr>
              <a:t>	</a:t>
            </a:r>
            <a:r>
              <a:rPr lang="tr-TR" b="0" i="0" dirty="0">
                <a:solidFill>
                  <a:srgbClr val="1F1F1F"/>
                </a:solidFill>
                <a:effectLst/>
                <a:latin typeface="Aptos Narrow" panose="020B0004020202020204" pitchFamily="34" charset="0"/>
                <a:cs typeface="Arial" panose="020B0604020202020204" pitchFamily="34" charset="0"/>
              </a:rPr>
              <a:t>(örneğin, 30.000 → 3.0) ve normalize edilmiştir.</a:t>
            </a:r>
          </a:p>
          <a:p>
            <a:pPr marL="742950" lvl="1" indent="-285750">
              <a:lnSpc>
                <a:spcPct val="150000"/>
              </a:lnSpc>
              <a:buFont typeface="Wingdings" pitchFamily="2" charset="2"/>
              <a:buChar char="Ø"/>
            </a:pPr>
            <a:r>
              <a:rPr lang="tr-TR" b="1" i="0" dirty="0">
                <a:solidFill>
                  <a:srgbClr val="1F1F1F"/>
                </a:solidFill>
                <a:effectLst/>
                <a:latin typeface="Aptos Narrow" panose="020B0004020202020204" pitchFamily="34" charset="0"/>
                <a:cs typeface="Arial" panose="020B0604020202020204" pitchFamily="34" charset="0"/>
              </a:rPr>
              <a:t>happiness: </a:t>
            </a:r>
            <a:r>
              <a:rPr lang="tr-TR" b="0" i="0" dirty="0">
                <a:solidFill>
                  <a:srgbClr val="1F1F1F"/>
                </a:solidFill>
                <a:effectLst/>
                <a:latin typeface="Aptos Narrow" panose="020B0004020202020204" pitchFamily="34" charset="0"/>
                <a:cs typeface="Arial" panose="020B0604020202020204" pitchFamily="34" charset="0"/>
              </a:rPr>
              <a:t>1 ile 7 arasında derecelendirilen, bireylerin öznel mutluluk düzeyini ifade eden puanlardır.</a:t>
            </a:r>
          </a:p>
          <a:p>
            <a:pPr marL="742950" lvl="1" indent="-285750">
              <a:lnSpc>
                <a:spcPct val="150000"/>
              </a:lnSpc>
              <a:buFont typeface="Wingdings" pitchFamily="2" charset="2"/>
              <a:buChar char="Ø"/>
            </a:pPr>
            <a:r>
              <a:rPr lang="tr-TR" b="1" i="0" dirty="0">
                <a:solidFill>
                  <a:srgbClr val="1F1F1F"/>
                </a:solidFill>
                <a:effectLst/>
                <a:latin typeface="Aptos Narrow" panose="020B0004020202020204" pitchFamily="34" charset="0"/>
                <a:cs typeface="Arial" panose="020B0604020202020204" pitchFamily="34" charset="0"/>
              </a:rPr>
              <a:t>Unnamed: </a:t>
            </a:r>
            <a:r>
              <a:rPr lang="tr-TR" b="0" i="0" dirty="0">
                <a:solidFill>
                  <a:srgbClr val="1F1F1F"/>
                </a:solidFill>
                <a:effectLst/>
                <a:latin typeface="Aptos Narrow" panose="020B0004020202020204" pitchFamily="34" charset="0"/>
                <a:cs typeface="Arial" panose="020B0604020202020204" pitchFamily="34" charset="0"/>
              </a:rPr>
              <a:t>Her bireyin örnek numarasını içeren sütundur; analiz dışında bırakılmıştır.</a:t>
            </a:r>
          </a:p>
          <a:p>
            <a:pPr algn="l">
              <a:buFont typeface="Arial" panose="020B0604020202020204" pitchFamily="34" charset="0"/>
              <a:buChar char="•"/>
            </a:pPr>
            <a:endParaRPr lang="tr-TR" b="0" i="0" dirty="0">
              <a:solidFill>
                <a:srgbClr val="1F1F1F"/>
              </a:solidFill>
              <a:effectLst/>
              <a:latin typeface="Arial" panose="020B0604020202020204" pitchFamily="34" charset="0"/>
              <a:cs typeface="Arial" panose="020B0604020202020204" pitchFamily="34" charset="0"/>
            </a:endParaRPr>
          </a:p>
          <a:p>
            <a:r>
              <a:rPr lang="tr-TR" sz="2000" b="1">
                <a:latin typeface="Aptos Narrow" panose="020B0004020202020204" pitchFamily="34" charset="0"/>
              </a:rPr>
              <a:t>Analize Dahil Edilen Değişkenler</a:t>
            </a:r>
            <a:endParaRPr lang="tr-TR" sz="2000" b="1" dirty="0">
              <a:solidFill>
                <a:srgbClr val="1F1F1F"/>
              </a:solidFill>
              <a:effectLst/>
              <a:latin typeface="Aptos Narrow" panose="020B0004020202020204" pitchFamily="34" charset="0"/>
              <a:cs typeface="Arial" panose="020B0604020202020204" pitchFamily="34" charset="0"/>
            </a:endParaRPr>
          </a:p>
        </p:txBody>
      </p:sp>
      <p:graphicFrame>
        <p:nvGraphicFramePr>
          <p:cNvPr id="4" name="Tablo 3">
            <a:extLst>
              <a:ext uri="{FF2B5EF4-FFF2-40B4-BE49-F238E27FC236}">
                <a16:creationId xmlns:a16="http://schemas.microsoft.com/office/drawing/2014/main" id="{07016F93-2831-8161-0441-BB46EC73878C}"/>
              </a:ext>
            </a:extLst>
          </p:cNvPr>
          <p:cNvGraphicFramePr>
            <a:graphicFrameLocks noGrp="1"/>
          </p:cNvGraphicFramePr>
          <p:nvPr>
            <p:extLst>
              <p:ext uri="{D42A27DB-BD31-4B8C-83A1-F6EECF244321}">
                <p14:modId xmlns:p14="http://schemas.microsoft.com/office/powerpoint/2010/main" val="579604351"/>
              </p:ext>
            </p:extLst>
          </p:nvPr>
        </p:nvGraphicFramePr>
        <p:xfrm>
          <a:off x="1041208" y="6877625"/>
          <a:ext cx="8351542" cy="1097280"/>
        </p:xfrm>
        <a:graphic>
          <a:graphicData uri="http://schemas.openxmlformats.org/drawingml/2006/table">
            <a:tbl>
              <a:tblPr>
                <a:tableStyleId>{5940675A-B579-460E-94D1-54222C63F5DA}</a:tableStyleId>
              </a:tblPr>
              <a:tblGrid>
                <a:gridCol w="1187768">
                  <a:extLst>
                    <a:ext uri="{9D8B030D-6E8A-4147-A177-3AD203B41FA5}">
                      <a16:colId xmlns:a16="http://schemas.microsoft.com/office/drawing/2014/main" val="2057877292"/>
                    </a:ext>
                  </a:extLst>
                </a:gridCol>
                <a:gridCol w="2957957">
                  <a:extLst>
                    <a:ext uri="{9D8B030D-6E8A-4147-A177-3AD203B41FA5}">
                      <a16:colId xmlns:a16="http://schemas.microsoft.com/office/drawing/2014/main" val="935325326"/>
                    </a:ext>
                  </a:extLst>
                </a:gridCol>
                <a:gridCol w="4205817">
                  <a:extLst>
                    <a:ext uri="{9D8B030D-6E8A-4147-A177-3AD203B41FA5}">
                      <a16:colId xmlns:a16="http://schemas.microsoft.com/office/drawing/2014/main" val="2073922452"/>
                    </a:ext>
                  </a:extLst>
                </a:gridCol>
              </a:tblGrid>
              <a:tr h="365760">
                <a:tc>
                  <a:txBody>
                    <a:bodyPr/>
                    <a:lstStyle/>
                    <a:p>
                      <a:r>
                        <a:rPr lang="tr-TR" sz="1800" b="1"/>
                        <a:t>Değişken</a:t>
                      </a:r>
                    </a:p>
                  </a:txBody>
                  <a:tcPr anchor="ctr"/>
                </a:tc>
                <a:tc>
                  <a:txBody>
                    <a:bodyPr/>
                    <a:lstStyle/>
                    <a:p>
                      <a:r>
                        <a:rPr lang="tr-TR" sz="1800" b="1"/>
                        <a:t>Rolü</a:t>
                      </a:r>
                    </a:p>
                  </a:txBody>
                  <a:tcPr anchor="ctr"/>
                </a:tc>
                <a:tc>
                  <a:txBody>
                    <a:bodyPr/>
                    <a:lstStyle/>
                    <a:p>
                      <a:r>
                        <a:rPr lang="tr-TR" sz="1800" b="1"/>
                        <a:t>Anlamı</a:t>
                      </a:r>
                    </a:p>
                  </a:txBody>
                  <a:tcPr anchor="ctr"/>
                </a:tc>
                <a:extLst>
                  <a:ext uri="{0D108BD9-81ED-4DB2-BD59-A6C34878D82A}">
                    <a16:rowId xmlns:a16="http://schemas.microsoft.com/office/drawing/2014/main" val="475384005"/>
                  </a:ext>
                </a:extLst>
              </a:tr>
              <a:tr h="365760">
                <a:tc>
                  <a:txBody>
                    <a:bodyPr/>
                    <a:lstStyle/>
                    <a:p>
                      <a:r>
                        <a:rPr lang="tr-TR" sz="1800" b="1"/>
                        <a:t>income</a:t>
                      </a:r>
                      <a:endParaRPr lang="tr-TR" sz="1800"/>
                    </a:p>
                  </a:txBody>
                  <a:tcPr anchor="ctr"/>
                </a:tc>
                <a:tc>
                  <a:txBody>
                    <a:bodyPr/>
                    <a:lstStyle/>
                    <a:p>
                      <a:r>
                        <a:rPr lang="tr-TR" sz="1800"/>
                        <a:t>Bağımsız değişken (predictor)</a:t>
                      </a:r>
                    </a:p>
                  </a:txBody>
                  <a:tcPr anchor="ctr"/>
                </a:tc>
                <a:tc>
                  <a:txBody>
                    <a:bodyPr/>
                    <a:lstStyle/>
                    <a:p>
                      <a:r>
                        <a:rPr lang="tr-TR" sz="1800"/>
                        <a:t>Girdi olarak kullanılır (tahmini etkileyen)</a:t>
                      </a:r>
                    </a:p>
                  </a:txBody>
                  <a:tcPr anchor="ctr"/>
                </a:tc>
                <a:extLst>
                  <a:ext uri="{0D108BD9-81ED-4DB2-BD59-A6C34878D82A}">
                    <a16:rowId xmlns:a16="http://schemas.microsoft.com/office/drawing/2014/main" val="2493469605"/>
                  </a:ext>
                </a:extLst>
              </a:tr>
              <a:tr h="365760">
                <a:tc>
                  <a:txBody>
                    <a:bodyPr/>
                    <a:lstStyle/>
                    <a:p>
                      <a:r>
                        <a:rPr lang="tr-TR" sz="1800" b="1"/>
                        <a:t>happiness</a:t>
                      </a:r>
                      <a:endParaRPr lang="tr-TR" sz="1800"/>
                    </a:p>
                  </a:txBody>
                  <a:tcPr anchor="ctr"/>
                </a:tc>
                <a:tc>
                  <a:txBody>
                    <a:bodyPr/>
                    <a:lstStyle/>
                    <a:p>
                      <a:r>
                        <a:rPr lang="tr-TR" sz="1800"/>
                        <a:t>Bağımlı değişken (target)</a:t>
                      </a:r>
                    </a:p>
                  </a:txBody>
                  <a:tcPr anchor="ctr"/>
                </a:tc>
                <a:tc>
                  <a:txBody>
                    <a:bodyPr/>
                    <a:lstStyle/>
                    <a:p>
                      <a:r>
                        <a:rPr lang="tr-TR" sz="1800"/>
                        <a:t>Tahmin edilmeye çalışılan sonuç</a:t>
                      </a:r>
                    </a:p>
                  </a:txBody>
                  <a:tcPr anchor="ctr"/>
                </a:tc>
                <a:extLst>
                  <a:ext uri="{0D108BD9-81ED-4DB2-BD59-A6C34878D82A}">
                    <a16:rowId xmlns:a16="http://schemas.microsoft.com/office/drawing/2014/main" val="4050906191"/>
                  </a:ext>
                </a:extLst>
              </a:tr>
            </a:tbl>
          </a:graphicData>
        </a:graphic>
      </p:graphicFrame>
      <p:sp>
        <p:nvSpPr>
          <p:cNvPr id="5" name="Metin kutusu 4">
            <a:extLst>
              <a:ext uri="{FF2B5EF4-FFF2-40B4-BE49-F238E27FC236}">
                <a16:creationId xmlns:a16="http://schemas.microsoft.com/office/drawing/2014/main" id="{7A6550AB-7D30-C768-9C1B-0ACA2953BABE}"/>
              </a:ext>
            </a:extLst>
          </p:cNvPr>
          <p:cNvSpPr txBox="1"/>
          <p:nvPr/>
        </p:nvSpPr>
        <p:spPr>
          <a:xfrm>
            <a:off x="434063" y="1030597"/>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2️⃣ Veri Setinin Yüklenmesi, Ön-İşleme ve Grafikle İlk Analiz</a:t>
            </a:r>
          </a:p>
        </p:txBody>
      </p:sp>
    </p:spTree>
    <p:extLst>
      <p:ext uri="{BB962C8B-B14F-4D97-AF65-F5344CB8AC3E}">
        <p14:creationId xmlns:p14="http://schemas.microsoft.com/office/powerpoint/2010/main" val="138994829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495A4-42D3-2121-C9D5-B977F2001DB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9DE656D-C183-BEB6-2EC2-3CDC0455CC04}"/>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dirty="0">
                <a:solidFill>
                  <a:srgbClr val="1F1F1F"/>
                </a:solidFill>
                <a:effectLst/>
                <a:latin typeface="Roboto" panose="02000000000000000000" pitchFamily="2" charset="0"/>
              </a:rPr>
              <a:t>Basit Doğrusal Regresyon: Gelir ve Mutluluk İlişkisi</a:t>
            </a: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43134519-E5FD-B5B4-858D-689213A2EE96}"/>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E9FA1C8C-54C3-9944-3026-D69C85CD859C}"/>
              </a:ext>
            </a:extLst>
          </p:cNvPr>
          <p:cNvSpPr txBox="1"/>
          <p:nvPr/>
        </p:nvSpPr>
        <p:spPr>
          <a:xfrm>
            <a:off x="434063" y="971788"/>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2️⃣ Veri Setinin Yüklenmesi, Ön-İşleme ve Grafikle İlk Analiz</a:t>
            </a:r>
          </a:p>
        </p:txBody>
      </p:sp>
      <p:pic>
        <p:nvPicPr>
          <p:cNvPr id="4" name="Resim 3">
            <a:extLst>
              <a:ext uri="{FF2B5EF4-FFF2-40B4-BE49-F238E27FC236}">
                <a16:creationId xmlns:a16="http://schemas.microsoft.com/office/drawing/2014/main" id="{3E14E681-F6C0-7655-9842-1FEB7AB3AAEC}"/>
              </a:ext>
            </a:extLst>
          </p:cNvPr>
          <p:cNvPicPr>
            <a:picLocks noChangeAspect="1"/>
          </p:cNvPicPr>
          <p:nvPr/>
        </p:nvPicPr>
        <p:blipFill>
          <a:blip r:embed="rId4"/>
          <a:stretch>
            <a:fillRect/>
          </a:stretch>
        </p:blipFill>
        <p:spPr>
          <a:xfrm>
            <a:off x="373156" y="1743313"/>
            <a:ext cx="9797205" cy="4562894"/>
          </a:xfrm>
          <a:prstGeom prst="rect">
            <a:avLst/>
          </a:prstGeom>
        </p:spPr>
      </p:pic>
      <p:pic>
        <p:nvPicPr>
          <p:cNvPr id="9" name="Resim 8">
            <a:extLst>
              <a:ext uri="{FF2B5EF4-FFF2-40B4-BE49-F238E27FC236}">
                <a16:creationId xmlns:a16="http://schemas.microsoft.com/office/drawing/2014/main" id="{62F280E1-780A-CC9C-C4D2-A82DFB3C22B8}"/>
              </a:ext>
            </a:extLst>
          </p:cNvPr>
          <p:cNvPicPr>
            <a:picLocks noChangeAspect="1"/>
          </p:cNvPicPr>
          <p:nvPr/>
        </p:nvPicPr>
        <p:blipFill>
          <a:blip r:embed="rId5"/>
          <a:stretch>
            <a:fillRect/>
          </a:stretch>
        </p:blipFill>
        <p:spPr>
          <a:xfrm>
            <a:off x="10001107" y="1495008"/>
            <a:ext cx="4003687" cy="6505992"/>
          </a:xfrm>
          <a:prstGeom prst="rect">
            <a:avLst/>
          </a:prstGeom>
        </p:spPr>
      </p:pic>
    </p:spTree>
    <p:extLst>
      <p:ext uri="{BB962C8B-B14F-4D97-AF65-F5344CB8AC3E}">
        <p14:creationId xmlns:p14="http://schemas.microsoft.com/office/powerpoint/2010/main" val="189376621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B8AE5-6F4F-51E5-C29F-E7D775C2F5D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23B444C-6351-8FCC-3E9E-9350E40D5510}"/>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dirty="0">
                <a:solidFill>
                  <a:srgbClr val="1F1F1F"/>
                </a:solidFill>
                <a:effectLst/>
                <a:latin typeface="Roboto" panose="02000000000000000000" pitchFamily="2" charset="0"/>
              </a:rPr>
              <a:t>Basit Doğrusal Regresyon: Gelir ve Mutluluk İlişkisi</a:t>
            </a: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6ACB9986-F70E-918E-30E7-E0BCF34EDBFC}"/>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3D42D5A2-3C40-863E-A969-F1AED1045A69}"/>
              </a:ext>
            </a:extLst>
          </p:cNvPr>
          <p:cNvSpPr txBox="1"/>
          <p:nvPr/>
        </p:nvSpPr>
        <p:spPr>
          <a:xfrm>
            <a:off x="434063" y="971788"/>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2️⃣ Veri Setinin Yüklenmesi, Ön-İşleme ve Grafikle İlk Analiz</a:t>
            </a:r>
          </a:p>
        </p:txBody>
      </p:sp>
      <p:pic>
        <p:nvPicPr>
          <p:cNvPr id="5" name="Resim 4">
            <a:extLst>
              <a:ext uri="{FF2B5EF4-FFF2-40B4-BE49-F238E27FC236}">
                <a16:creationId xmlns:a16="http://schemas.microsoft.com/office/drawing/2014/main" id="{9F1CADD3-2EAD-8539-1E7B-7A6DD11A45D5}"/>
              </a:ext>
            </a:extLst>
          </p:cNvPr>
          <p:cNvPicPr>
            <a:picLocks noChangeAspect="1"/>
          </p:cNvPicPr>
          <p:nvPr/>
        </p:nvPicPr>
        <p:blipFill>
          <a:blip r:embed="rId4"/>
          <a:stretch>
            <a:fillRect/>
          </a:stretch>
        </p:blipFill>
        <p:spPr>
          <a:xfrm>
            <a:off x="490116" y="1743313"/>
            <a:ext cx="10800553" cy="1213895"/>
          </a:xfrm>
          <a:prstGeom prst="rect">
            <a:avLst/>
          </a:prstGeom>
        </p:spPr>
      </p:pic>
      <p:pic>
        <p:nvPicPr>
          <p:cNvPr id="10" name="Resim 9">
            <a:extLst>
              <a:ext uri="{FF2B5EF4-FFF2-40B4-BE49-F238E27FC236}">
                <a16:creationId xmlns:a16="http://schemas.microsoft.com/office/drawing/2014/main" id="{EBB85F6C-1DBC-4502-92DC-85FA39D40C24}"/>
              </a:ext>
            </a:extLst>
          </p:cNvPr>
          <p:cNvPicPr>
            <a:picLocks noChangeAspect="1"/>
          </p:cNvPicPr>
          <p:nvPr/>
        </p:nvPicPr>
        <p:blipFill>
          <a:blip r:embed="rId5"/>
          <a:stretch>
            <a:fillRect/>
          </a:stretch>
        </p:blipFill>
        <p:spPr>
          <a:xfrm>
            <a:off x="3171655" y="2641918"/>
            <a:ext cx="7772400" cy="5260950"/>
          </a:xfrm>
          <a:prstGeom prst="rect">
            <a:avLst/>
          </a:prstGeom>
        </p:spPr>
      </p:pic>
    </p:spTree>
    <p:extLst>
      <p:ext uri="{BB962C8B-B14F-4D97-AF65-F5344CB8AC3E}">
        <p14:creationId xmlns:p14="http://schemas.microsoft.com/office/powerpoint/2010/main" val="216442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E7F2DCD0-1DB8-FB80-D063-F00DB4B59059}"/>
              </a:ext>
            </a:extLst>
          </p:cNvPr>
          <p:cNvPicPr>
            <a:picLocks noChangeAspect="1"/>
          </p:cNvPicPr>
          <p:nvPr/>
        </p:nvPicPr>
        <p:blipFill>
          <a:blip r:embed="rId3"/>
          <a:stretch>
            <a:fillRect/>
          </a:stretch>
        </p:blipFill>
        <p:spPr>
          <a:xfrm>
            <a:off x="9144000" y="0"/>
            <a:ext cx="5486400" cy="8229600"/>
          </a:xfrm>
          <a:prstGeom prst="rect">
            <a:avLst/>
          </a:prstGeom>
        </p:spPr>
      </p:pic>
      <p:pic>
        <p:nvPicPr>
          <p:cNvPr id="12" name="Image 0" descr="preencoded.png"/>
          <p:cNvPicPr>
            <a:picLocks noChangeAspect="1"/>
          </p:cNvPicPr>
          <p:nvPr/>
        </p:nvPicPr>
        <p:blipFill>
          <a:blip r:embed="rId4"/>
          <a:stretch>
            <a:fillRect/>
          </a:stretch>
        </p:blipFill>
        <p:spPr>
          <a:xfrm>
            <a:off x="13525500" y="228600"/>
            <a:ext cx="876300" cy="540306"/>
          </a:xfrm>
          <a:prstGeom prst="rect">
            <a:avLst/>
          </a:prstGeom>
        </p:spPr>
      </p:pic>
      <p:sp>
        <p:nvSpPr>
          <p:cNvPr id="16" name="Text 0">
            <a:extLst>
              <a:ext uri="{FF2B5EF4-FFF2-40B4-BE49-F238E27FC236}">
                <a16:creationId xmlns:a16="http://schemas.microsoft.com/office/drawing/2014/main" id="{30198DCC-28B9-E639-B7EA-CD5482B6C930}"/>
              </a:ext>
            </a:extLst>
          </p:cNvPr>
          <p:cNvSpPr/>
          <p:nvPr/>
        </p:nvSpPr>
        <p:spPr>
          <a:xfrm>
            <a:off x="793790" y="1373267"/>
            <a:ext cx="4536519" cy="566976"/>
          </a:xfrm>
          <a:prstGeom prst="rect">
            <a:avLst/>
          </a:prstGeom>
          <a:noFill/>
          <a:ln/>
        </p:spPr>
        <p:txBody>
          <a:bodyPr wrap="none" lIns="0" tIns="0" rIns="0" bIns="0" rtlCol="0" anchor="t"/>
          <a:lstStyle/>
          <a:p>
            <a:pPr marL="0" indent="0">
              <a:lnSpc>
                <a:spcPts val="4450"/>
              </a:lnSpc>
              <a:buNone/>
            </a:pPr>
            <a:r>
              <a:rPr lang="en-US" sz="3550" dirty="0">
                <a:solidFill>
                  <a:srgbClr val="161613"/>
                </a:solidFill>
                <a:latin typeface="Kanit Light" panose="020B0604020202020204" charset="-34"/>
                <a:ea typeface="DM Sans Medium" pitchFamily="34" charset="-122"/>
                <a:cs typeface="Kanit Light" panose="020B0604020202020204" charset="-34"/>
              </a:rPr>
              <a:t>Yapay Zekâ</a:t>
            </a:r>
            <a:endParaRPr lang="en-US" sz="3550" dirty="0">
              <a:latin typeface="Kanit Light" panose="020B0604020202020204" charset="-34"/>
            </a:endParaRPr>
          </a:p>
        </p:txBody>
      </p:sp>
      <p:sp>
        <p:nvSpPr>
          <p:cNvPr id="17" name="Text 1">
            <a:extLst>
              <a:ext uri="{FF2B5EF4-FFF2-40B4-BE49-F238E27FC236}">
                <a16:creationId xmlns:a16="http://schemas.microsoft.com/office/drawing/2014/main" id="{D5AFE56A-CE97-6CE4-F0CC-F31A639ADB90}"/>
              </a:ext>
            </a:extLst>
          </p:cNvPr>
          <p:cNvSpPr/>
          <p:nvPr/>
        </p:nvSpPr>
        <p:spPr>
          <a:xfrm>
            <a:off x="793790" y="2167057"/>
            <a:ext cx="3402330" cy="425291"/>
          </a:xfrm>
          <a:prstGeom prst="rect">
            <a:avLst/>
          </a:prstGeom>
          <a:noFill/>
          <a:ln/>
        </p:spPr>
        <p:txBody>
          <a:bodyPr wrap="none" lIns="0" tIns="0" rIns="0" bIns="0" rtlCol="0" anchor="t"/>
          <a:lstStyle/>
          <a:p>
            <a:pPr marL="0" indent="0">
              <a:lnSpc>
                <a:spcPts val="3300"/>
              </a:lnSpc>
              <a:buNone/>
            </a:pPr>
            <a:r>
              <a:rPr lang="en-US" sz="2650" dirty="0">
                <a:solidFill>
                  <a:srgbClr val="161613"/>
                </a:solidFill>
                <a:latin typeface="Kanit Light" panose="020B0604020202020204" charset="-34"/>
                <a:ea typeface="DM Sans Medium" pitchFamily="34" charset="-122"/>
                <a:cs typeface="Kanit Light" panose="020B0604020202020204" charset="-34"/>
              </a:rPr>
              <a:t>Yapay </a:t>
            </a:r>
            <a:r>
              <a:rPr lang="en-US" sz="2650" dirty="0" err="1">
                <a:solidFill>
                  <a:srgbClr val="161613"/>
                </a:solidFill>
                <a:latin typeface="Kanit Light" panose="020B0604020202020204" charset="-34"/>
                <a:ea typeface="DM Sans Medium" pitchFamily="34" charset="-122"/>
                <a:cs typeface="Kanit Light" panose="020B0604020202020204" charset="-34"/>
              </a:rPr>
              <a:t>Zekânın</a:t>
            </a:r>
            <a:r>
              <a:rPr lang="en-US" sz="2650" dirty="0">
                <a:solidFill>
                  <a:srgbClr val="161613"/>
                </a:solidFill>
                <a:latin typeface="Kanit Light" panose="020B0604020202020204" charset="-34"/>
                <a:ea typeface="DM Sans Medium" pitchFamily="34" charset="-122"/>
                <a:cs typeface="Kanit Light" panose="020B0604020202020204" charset="-34"/>
              </a:rPr>
              <a:t> </a:t>
            </a:r>
            <a:r>
              <a:rPr lang="en-US" sz="2650" dirty="0" err="1">
                <a:solidFill>
                  <a:srgbClr val="161613"/>
                </a:solidFill>
                <a:latin typeface="Kanit Light" panose="020B0604020202020204" charset="-34"/>
                <a:ea typeface="DM Sans Medium" pitchFamily="34" charset="-122"/>
                <a:cs typeface="Kanit Light" panose="020B0604020202020204" charset="-34"/>
              </a:rPr>
              <a:t>Tanımı</a:t>
            </a:r>
            <a:endParaRPr lang="en-US" sz="2650" dirty="0">
              <a:latin typeface="Kanit Light" panose="020B0604020202020204" charset="-34"/>
            </a:endParaRPr>
          </a:p>
        </p:txBody>
      </p:sp>
      <p:sp>
        <p:nvSpPr>
          <p:cNvPr id="18" name="Text 2">
            <a:extLst>
              <a:ext uri="{FF2B5EF4-FFF2-40B4-BE49-F238E27FC236}">
                <a16:creationId xmlns:a16="http://schemas.microsoft.com/office/drawing/2014/main" id="{89A75B53-EA69-4483-E0ED-4A34B27F8BC1}"/>
              </a:ext>
            </a:extLst>
          </p:cNvPr>
          <p:cNvSpPr/>
          <p:nvPr/>
        </p:nvSpPr>
        <p:spPr>
          <a:xfrm>
            <a:off x="793790" y="2932509"/>
            <a:ext cx="7556421" cy="1814513"/>
          </a:xfrm>
          <a:prstGeom prst="rect">
            <a:avLst/>
          </a:prstGeom>
          <a:noFill/>
          <a:ln/>
        </p:spPr>
        <p:txBody>
          <a:bodyPr wrap="square" lIns="0" tIns="0" rIns="0" bIns="0" rtlCol="0" anchor="t"/>
          <a:lstStyle/>
          <a:p>
            <a:pPr marL="0" indent="0" algn="just">
              <a:lnSpc>
                <a:spcPts val="2850"/>
              </a:lnSpc>
              <a:buNone/>
            </a:pPr>
            <a:r>
              <a:rPr lang="en-US" sz="1750" dirty="0">
                <a:solidFill>
                  <a:srgbClr val="161613"/>
                </a:solidFill>
                <a:latin typeface="Kanit Light" panose="020B0604020202020204" charset="-34"/>
                <a:ea typeface="Inter" pitchFamily="34" charset="-122"/>
                <a:cs typeface="Kanit Light" panose="020B0604020202020204" charset="-34"/>
              </a:rPr>
              <a:t>Yapay </a:t>
            </a:r>
            <a:r>
              <a:rPr lang="en-US" sz="1750" dirty="0" err="1">
                <a:solidFill>
                  <a:srgbClr val="161613"/>
                </a:solidFill>
                <a:latin typeface="Kanit Light" panose="020B0604020202020204" charset="-34"/>
                <a:ea typeface="Inter" pitchFamily="34" charset="-122"/>
                <a:cs typeface="Kanit Light" panose="020B0604020202020204" charset="-34"/>
              </a:rPr>
              <a:t>zekâ</a:t>
            </a:r>
            <a:r>
              <a:rPr lang="en-US" sz="1750" dirty="0">
                <a:solidFill>
                  <a:srgbClr val="161613"/>
                </a:solidFill>
                <a:latin typeface="Kanit Light" panose="020B0604020202020204" charset="-34"/>
                <a:ea typeface="Inter" pitchFamily="34" charset="-122"/>
                <a:cs typeface="Kanit Light" panose="020B0604020202020204" charset="-34"/>
              </a:rPr>
              <a:t> (artificial intelligence), "bir </a:t>
            </a:r>
            <a:r>
              <a:rPr lang="en-US" sz="1750" dirty="0" err="1">
                <a:solidFill>
                  <a:srgbClr val="161613"/>
                </a:solidFill>
                <a:latin typeface="Kanit Light" panose="020B0604020202020204" charset="-34"/>
                <a:ea typeface="Inter" pitchFamily="34" charset="-122"/>
                <a:cs typeface="Kanit Light" panose="020B0604020202020204" charset="-34"/>
              </a:rPr>
              <a:t>bilgisayarın</a:t>
            </a:r>
            <a:r>
              <a:rPr lang="en-US" sz="1750" dirty="0">
                <a:solidFill>
                  <a:srgbClr val="161613"/>
                </a:solidFill>
                <a:latin typeface="Kanit Light" panose="020B0604020202020204" charset="-34"/>
                <a:ea typeface="Inter" pitchFamily="34" charset="-122"/>
                <a:cs typeface="Kanit Light" panose="020B0604020202020204" charset="-34"/>
              </a:rPr>
              <a:t> veya </a:t>
            </a:r>
            <a:r>
              <a:rPr lang="en-US" sz="1750" dirty="0" err="1">
                <a:solidFill>
                  <a:srgbClr val="161613"/>
                </a:solidFill>
                <a:latin typeface="Kanit Light" panose="020B0604020202020204" charset="-34"/>
                <a:ea typeface="Inter" pitchFamily="34" charset="-122"/>
                <a:cs typeface="Kanit Light" panose="020B0604020202020204" charset="-34"/>
              </a:rPr>
              <a:t>bilgisayar</a:t>
            </a:r>
            <a:r>
              <a:rPr lang="en-US" sz="1750" dirty="0">
                <a:solidFill>
                  <a:srgbClr val="161613"/>
                </a:solidFill>
                <a:latin typeface="Kanit Light" panose="020B0604020202020204" charset="-34"/>
                <a:ea typeface="Inter" pitchFamily="34" charset="-122"/>
                <a:cs typeface="Kanit Light" panose="020B0604020202020204" charset="-34"/>
              </a:rPr>
              <a:t> denetimli bir </a:t>
            </a:r>
            <a:r>
              <a:rPr lang="en-US" sz="1750" dirty="0" err="1">
                <a:solidFill>
                  <a:srgbClr val="161613"/>
                </a:solidFill>
                <a:latin typeface="Kanit Light" panose="020B0604020202020204" charset="-34"/>
                <a:ea typeface="Inter" pitchFamily="34" charset="-122"/>
                <a:cs typeface="Kanit Light" panose="020B0604020202020204" charset="-34"/>
              </a:rPr>
              <a:t>makinenin</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genellikle</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insana</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özgü</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nitelikler</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olduğu</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varsayılan</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akıl</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yürütme</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anlam</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çıkartma</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genelleme</a:t>
            </a:r>
            <a:r>
              <a:rPr lang="en-US" sz="1750" dirty="0">
                <a:solidFill>
                  <a:srgbClr val="161613"/>
                </a:solidFill>
                <a:latin typeface="Kanit Light" panose="020B0604020202020204" charset="-34"/>
                <a:ea typeface="Inter" pitchFamily="34" charset="-122"/>
                <a:cs typeface="Kanit Light" panose="020B0604020202020204" charset="-34"/>
              </a:rPr>
              <a:t> ve </a:t>
            </a:r>
            <a:r>
              <a:rPr lang="en-US" sz="1750" dirty="0" err="1">
                <a:solidFill>
                  <a:srgbClr val="161613"/>
                </a:solidFill>
                <a:latin typeface="Kanit Light" panose="020B0604020202020204" charset="-34"/>
                <a:ea typeface="Inter" pitchFamily="34" charset="-122"/>
                <a:cs typeface="Kanit Light" panose="020B0604020202020204" charset="-34"/>
              </a:rPr>
              <a:t>geçmiş</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deneyimlerinden</a:t>
            </a:r>
            <a:r>
              <a:rPr lang="en-US" sz="1750" dirty="0">
                <a:solidFill>
                  <a:srgbClr val="161613"/>
                </a:solidFill>
                <a:latin typeface="Kanit Light" panose="020B0604020202020204" charset="-34"/>
                <a:ea typeface="Inter" pitchFamily="34" charset="-122"/>
                <a:cs typeface="Kanit Light" panose="020B0604020202020204" charset="-34"/>
              </a:rPr>
              <a:t> öğrenme gibi </a:t>
            </a:r>
            <a:r>
              <a:rPr lang="en-US" sz="1750" dirty="0" err="1">
                <a:solidFill>
                  <a:srgbClr val="161613"/>
                </a:solidFill>
                <a:latin typeface="Kanit Light" panose="020B0604020202020204" charset="-34"/>
                <a:ea typeface="Inter" pitchFamily="34" charset="-122"/>
                <a:cs typeface="Kanit Light" panose="020B0604020202020204" charset="-34"/>
              </a:rPr>
              <a:t>yüksek</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seviyeli</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zihinsel</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süreçlere</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ilişkin</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görevleri</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yerine</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getirme</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yeteneği</a:t>
            </a:r>
            <a:r>
              <a:rPr lang="en-US" sz="1750" dirty="0">
                <a:solidFill>
                  <a:srgbClr val="161613"/>
                </a:solidFill>
                <a:latin typeface="Kanit Light" panose="020B0604020202020204" charset="-34"/>
                <a:ea typeface="Inter" pitchFamily="34" charset="-122"/>
                <a:cs typeface="Kanit Light" panose="020B0604020202020204" charset="-34"/>
              </a:rPr>
              <a:t>" olarak </a:t>
            </a:r>
            <a:r>
              <a:rPr lang="en-US" sz="1750" dirty="0" err="1">
                <a:solidFill>
                  <a:srgbClr val="161613"/>
                </a:solidFill>
                <a:latin typeface="Kanit Light" panose="020B0604020202020204" charset="-34"/>
                <a:ea typeface="Inter" pitchFamily="34" charset="-122"/>
                <a:cs typeface="Kanit Light" panose="020B0604020202020204" charset="-34"/>
              </a:rPr>
              <a:t>tanımlanmaktadır</a:t>
            </a:r>
            <a:r>
              <a:rPr lang="en-US" sz="1750" dirty="0">
                <a:solidFill>
                  <a:srgbClr val="161613"/>
                </a:solidFill>
                <a:latin typeface="Kanit Light" panose="020B0604020202020204" charset="-34"/>
                <a:ea typeface="Inter" pitchFamily="34" charset="-122"/>
                <a:cs typeface="Kanit Light" panose="020B0604020202020204" charset="-34"/>
              </a:rPr>
              <a:t>.</a:t>
            </a:r>
            <a:endParaRPr lang="en-US" sz="1750" dirty="0">
              <a:latin typeface="Kanit Light" panose="020B0604020202020204" charset="-34"/>
            </a:endParaRPr>
          </a:p>
        </p:txBody>
      </p:sp>
      <p:sp>
        <p:nvSpPr>
          <p:cNvPr id="19" name="Text 3">
            <a:extLst>
              <a:ext uri="{FF2B5EF4-FFF2-40B4-BE49-F238E27FC236}">
                <a16:creationId xmlns:a16="http://schemas.microsoft.com/office/drawing/2014/main" id="{B06F8E46-DE40-50F3-3939-62D74BFE0D14}"/>
              </a:ext>
            </a:extLst>
          </p:cNvPr>
          <p:cNvSpPr/>
          <p:nvPr/>
        </p:nvSpPr>
        <p:spPr>
          <a:xfrm>
            <a:off x="793790" y="5002173"/>
            <a:ext cx="7556421" cy="1088708"/>
          </a:xfrm>
          <a:prstGeom prst="rect">
            <a:avLst/>
          </a:prstGeom>
          <a:noFill/>
          <a:ln/>
        </p:spPr>
        <p:txBody>
          <a:bodyPr wrap="square" lIns="0" tIns="0" rIns="0" bIns="0" rtlCol="0" anchor="t"/>
          <a:lstStyle/>
          <a:p>
            <a:pPr marL="0" indent="0" algn="just">
              <a:lnSpc>
                <a:spcPts val="2850"/>
              </a:lnSpc>
              <a:buNone/>
            </a:pPr>
            <a:r>
              <a:rPr lang="en-US" sz="1750" dirty="0" err="1">
                <a:solidFill>
                  <a:srgbClr val="161613"/>
                </a:solidFill>
                <a:latin typeface="Kanit Light" panose="020B0604020202020204" charset="-34"/>
                <a:ea typeface="Inter" pitchFamily="34" charset="-122"/>
                <a:cs typeface="Kanit Light" panose="020B0604020202020204" charset="-34"/>
              </a:rPr>
              <a:t>Kısaca</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yapay</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zekâ</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b="1" dirty="0" err="1">
                <a:solidFill>
                  <a:srgbClr val="161613"/>
                </a:solidFill>
                <a:latin typeface="Kanit Light" panose="020B0604020202020204" charset="-34"/>
                <a:ea typeface="Inter" pitchFamily="34" charset="-122"/>
                <a:cs typeface="Kanit Light" panose="020B0604020202020204" charset="-34"/>
              </a:rPr>
              <a:t>makinelere</a:t>
            </a:r>
            <a:r>
              <a:rPr lang="en-US" sz="1750" b="1" dirty="0">
                <a:solidFill>
                  <a:srgbClr val="161613"/>
                </a:solidFill>
                <a:latin typeface="Kanit Light" panose="020B0604020202020204" charset="-34"/>
                <a:ea typeface="Inter" pitchFamily="34" charset="-122"/>
                <a:cs typeface="Kanit Light" panose="020B0604020202020204" charset="-34"/>
              </a:rPr>
              <a:t> </a:t>
            </a:r>
            <a:r>
              <a:rPr lang="en-US" sz="1750" b="1" dirty="0" err="1">
                <a:solidFill>
                  <a:srgbClr val="161613"/>
                </a:solidFill>
                <a:latin typeface="Kanit Light" panose="020B0604020202020204" charset="-34"/>
                <a:ea typeface="Inter" pitchFamily="34" charset="-122"/>
                <a:cs typeface="Kanit Light" panose="020B0604020202020204" charset="-34"/>
              </a:rPr>
              <a:t>zekâ</a:t>
            </a:r>
            <a:r>
              <a:rPr lang="en-US" sz="1750" b="1" dirty="0">
                <a:solidFill>
                  <a:srgbClr val="161613"/>
                </a:solidFill>
                <a:latin typeface="Kanit Light" panose="020B0604020202020204" charset="-34"/>
                <a:ea typeface="Inter" pitchFamily="34" charset="-122"/>
                <a:cs typeface="Kanit Light" panose="020B0604020202020204" charset="-34"/>
              </a:rPr>
              <a:t> </a:t>
            </a:r>
            <a:r>
              <a:rPr lang="en-US" sz="1750" b="1" dirty="0" err="1">
                <a:solidFill>
                  <a:srgbClr val="161613"/>
                </a:solidFill>
                <a:latin typeface="Kanit Light" panose="020B0604020202020204" charset="-34"/>
                <a:ea typeface="Inter" pitchFamily="34" charset="-122"/>
                <a:cs typeface="Kanit Light" panose="020B0604020202020204" charset="-34"/>
              </a:rPr>
              <a:t>kazandırmaya</a:t>
            </a:r>
            <a:r>
              <a:rPr lang="en-US" sz="1750" b="1" dirty="0">
                <a:solidFill>
                  <a:srgbClr val="161613"/>
                </a:solidFill>
                <a:latin typeface="Kanit Light" panose="020B0604020202020204" charset="-34"/>
                <a:ea typeface="Inter" pitchFamily="34" charset="-122"/>
                <a:cs typeface="Kanit Light" panose="020B0604020202020204" charset="-34"/>
              </a:rPr>
              <a:t> </a:t>
            </a:r>
            <a:r>
              <a:rPr lang="en-US" sz="1750" b="1" dirty="0" err="1">
                <a:solidFill>
                  <a:srgbClr val="161613"/>
                </a:solidFill>
                <a:latin typeface="Kanit Light" panose="020B0604020202020204" charset="-34"/>
                <a:ea typeface="Inter" pitchFamily="34" charset="-122"/>
                <a:cs typeface="Kanit Light" panose="020B0604020202020204" charset="-34"/>
              </a:rPr>
              <a:t>adanmış</a:t>
            </a:r>
            <a:r>
              <a:rPr lang="en-US" sz="1750" b="1" dirty="0">
                <a:solidFill>
                  <a:srgbClr val="161613"/>
                </a:solidFill>
                <a:latin typeface="Kanit Light" panose="020B0604020202020204" charset="-34"/>
                <a:ea typeface="Inter" pitchFamily="34" charset="-122"/>
                <a:cs typeface="Kanit Light" panose="020B0604020202020204" charset="-34"/>
              </a:rPr>
              <a:t> </a:t>
            </a:r>
            <a:r>
              <a:rPr lang="en-US" sz="1750" b="1" dirty="0" err="1">
                <a:solidFill>
                  <a:srgbClr val="161613"/>
                </a:solidFill>
                <a:latin typeface="Kanit Light" panose="020B0604020202020204" charset="-34"/>
                <a:ea typeface="Inter" pitchFamily="34" charset="-122"/>
                <a:cs typeface="Kanit Light" panose="020B0604020202020204" charset="-34"/>
              </a:rPr>
              <a:t>etkinlik</a:t>
            </a:r>
            <a:r>
              <a:rPr lang="en-US" sz="1750" dirty="0">
                <a:solidFill>
                  <a:srgbClr val="161613"/>
                </a:solidFill>
                <a:latin typeface="Kanit Light" panose="020B0604020202020204" charset="-34"/>
                <a:ea typeface="Inter" pitchFamily="34" charset="-122"/>
                <a:cs typeface="Kanit Light" panose="020B0604020202020204" charset="-34"/>
              </a:rPr>
              <a:t>" olarak </a:t>
            </a:r>
            <a:r>
              <a:rPr lang="en-US" sz="1750" dirty="0" err="1">
                <a:solidFill>
                  <a:srgbClr val="161613"/>
                </a:solidFill>
                <a:latin typeface="Kanit Light" panose="020B0604020202020204" charset="-34"/>
                <a:ea typeface="Inter" pitchFamily="34" charset="-122"/>
                <a:cs typeface="Kanit Light" panose="020B0604020202020204" charset="-34"/>
              </a:rPr>
              <a:t>tanımlanabilir</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zekâ</a:t>
            </a:r>
            <a:r>
              <a:rPr lang="en-US" sz="1750" dirty="0">
                <a:solidFill>
                  <a:srgbClr val="161613"/>
                </a:solidFill>
                <a:latin typeface="Kanit Light" panose="020B0604020202020204" charset="-34"/>
                <a:ea typeface="Inter" pitchFamily="34" charset="-122"/>
                <a:cs typeface="Kanit Light" panose="020B0604020202020204" charset="-34"/>
              </a:rPr>
              <a:t> bir </a:t>
            </a:r>
            <a:r>
              <a:rPr lang="en-US" sz="1750" dirty="0" err="1">
                <a:solidFill>
                  <a:srgbClr val="161613"/>
                </a:solidFill>
                <a:latin typeface="Kanit Light" panose="020B0604020202020204" charset="-34"/>
                <a:ea typeface="Inter" pitchFamily="34" charset="-122"/>
                <a:cs typeface="Kanit Light" panose="020B0604020202020204" charset="-34"/>
              </a:rPr>
              <a:t>varlığın</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kendi</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ortamında</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doğru</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düzgün</a:t>
            </a:r>
            <a:r>
              <a:rPr lang="en-US" sz="1750" dirty="0">
                <a:solidFill>
                  <a:srgbClr val="161613"/>
                </a:solidFill>
                <a:latin typeface="Kanit Light" panose="020B0604020202020204" charset="-34"/>
                <a:ea typeface="Inter" pitchFamily="34" charset="-122"/>
                <a:cs typeface="Kanit Light" panose="020B0604020202020204" charset="-34"/>
              </a:rPr>
              <a:t> ve olan </a:t>
            </a:r>
            <a:r>
              <a:rPr lang="en-US" sz="1750" dirty="0" err="1">
                <a:solidFill>
                  <a:srgbClr val="161613"/>
                </a:solidFill>
                <a:latin typeface="Kanit Light" panose="020B0604020202020204" charset="-34"/>
                <a:ea typeface="Inter" pitchFamily="34" charset="-122"/>
                <a:cs typeface="Kanit Light" panose="020B0604020202020204" charset="-34"/>
              </a:rPr>
              <a:t>biteni</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öngörerek</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işlev</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görmesini</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sağlayan</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niteliktir</a:t>
            </a:r>
            <a:r>
              <a:rPr lang="en-US" sz="1750" dirty="0">
                <a:solidFill>
                  <a:srgbClr val="161613"/>
                </a:solidFill>
                <a:latin typeface="Kanit Light" panose="020B0604020202020204" charset="-34"/>
                <a:ea typeface="Inter" pitchFamily="34" charset="-122"/>
                <a:cs typeface="Kanit Light" panose="020B0604020202020204" charset="-34"/>
              </a:rPr>
              <a:t>.</a:t>
            </a:r>
            <a:endParaRPr lang="en-US" sz="1750" dirty="0">
              <a:latin typeface="Kanit Light" panose="020B0604020202020204" charset="-34"/>
            </a:endParaRPr>
          </a:p>
        </p:txBody>
      </p:sp>
      <p:sp>
        <p:nvSpPr>
          <p:cNvPr id="20" name="Text 4">
            <a:extLst>
              <a:ext uri="{FF2B5EF4-FFF2-40B4-BE49-F238E27FC236}">
                <a16:creationId xmlns:a16="http://schemas.microsoft.com/office/drawing/2014/main" id="{F688C897-7333-1347-B32A-77C2D51428FD}"/>
              </a:ext>
            </a:extLst>
          </p:cNvPr>
          <p:cNvSpPr/>
          <p:nvPr/>
        </p:nvSpPr>
        <p:spPr>
          <a:xfrm>
            <a:off x="793790" y="6431042"/>
            <a:ext cx="3402330" cy="425291"/>
          </a:xfrm>
          <a:prstGeom prst="rect">
            <a:avLst/>
          </a:prstGeom>
          <a:noFill/>
          <a:ln/>
        </p:spPr>
        <p:txBody>
          <a:bodyPr wrap="none" lIns="0" tIns="0" rIns="0" bIns="0" rtlCol="0" anchor="t"/>
          <a:lstStyle/>
          <a:p>
            <a:pPr marL="0" indent="0">
              <a:lnSpc>
                <a:spcPts val="3300"/>
              </a:lnSpc>
              <a:buNone/>
            </a:pPr>
            <a:endParaRPr lang="en-US" sz="2650">
              <a:latin typeface="Kanit Light" panose="020B0604020202020204" charset="-34"/>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D5195-202E-470B-FE65-261153A7A74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7F33A72-722A-DF8A-8CB2-DAD8A85E18EE}"/>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dirty="0">
                <a:solidFill>
                  <a:srgbClr val="1F1F1F"/>
                </a:solidFill>
                <a:effectLst/>
                <a:latin typeface="Roboto" panose="02000000000000000000" pitchFamily="2" charset="0"/>
              </a:rPr>
              <a:t>Basit Doğrusal Regresyon: Gelir ve Mutluluk İlişkisi</a:t>
            </a: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441A4643-CD16-9D25-70D2-99FA7CE9667C}"/>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0B0B4C80-8134-6213-A9FF-0FB214B67653}"/>
              </a:ext>
            </a:extLst>
          </p:cNvPr>
          <p:cNvSpPr txBox="1"/>
          <p:nvPr/>
        </p:nvSpPr>
        <p:spPr>
          <a:xfrm>
            <a:off x="434063" y="971788"/>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2️⃣ Veri Setinin Yüklenmesi, Ön-İşleme ve Grafikle İlk Analiz</a:t>
            </a:r>
          </a:p>
        </p:txBody>
      </p:sp>
      <p:pic>
        <p:nvPicPr>
          <p:cNvPr id="9" name="Resim 8">
            <a:extLst>
              <a:ext uri="{FF2B5EF4-FFF2-40B4-BE49-F238E27FC236}">
                <a16:creationId xmlns:a16="http://schemas.microsoft.com/office/drawing/2014/main" id="{739A745E-5460-E86C-6CF6-1BFBD4FBE094}"/>
              </a:ext>
            </a:extLst>
          </p:cNvPr>
          <p:cNvPicPr>
            <a:picLocks noChangeAspect="1"/>
          </p:cNvPicPr>
          <p:nvPr/>
        </p:nvPicPr>
        <p:blipFill>
          <a:blip r:embed="rId4"/>
          <a:srcRect r="11542"/>
          <a:stretch/>
        </p:blipFill>
        <p:spPr>
          <a:xfrm>
            <a:off x="8459234" y="1743313"/>
            <a:ext cx="5942566" cy="5443986"/>
          </a:xfrm>
          <a:prstGeom prst="rect">
            <a:avLst/>
          </a:prstGeom>
        </p:spPr>
      </p:pic>
      <p:pic>
        <p:nvPicPr>
          <p:cNvPr id="12" name="Resim 11">
            <a:extLst>
              <a:ext uri="{FF2B5EF4-FFF2-40B4-BE49-F238E27FC236}">
                <a16:creationId xmlns:a16="http://schemas.microsoft.com/office/drawing/2014/main" id="{28E4F9FC-C549-4EAE-F0CD-CEECB350A027}"/>
              </a:ext>
            </a:extLst>
          </p:cNvPr>
          <p:cNvPicPr>
            <a:picLocks noChangeAspect="1"/>
          </p:cNvPicPr>
          <p:nvPr/>
        </p:nvPicPr>
        <p:blipFill>
          <a:blip r:embed="rId5"/>
          <a:stretch>
            <a:fillRect/>
          </a:stretch>
        </p:blipFill>
        <p:spPr>
          <a:xfrm>
            <a:off x="490117" y="1795709"/>
            <a:ext cx="7772400" cy="2319091"/>
          </a:xfrm>
          <a:prstGeom prst="rect">
            <a:avLst/>
          </a:prstGeom>
        </p:spPr>
      </p:pic>
    </p:spTree>
    <p:extLst>
      <p:ext uri="{BB962C8B-B14F-4D97-AF65-F5344CB8AC3E}">
        <p14:creationId xmlns:p14="http://schemas.microsoft.com/office/powerpoint/2010/main" val="28691737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E778E-6DE6-949D-B5C4-170C94F946F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81AFF33-4841-097F-69B7-C2B97AE7D667}"/>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dirty="0">
                <a:solidFill>
                  <a:srgbClr val="1F1F1F"/>
                </a:solidFill>
                <a:effectLst/>
                <a:latin typeface="Roboto" panose="02000000000000000000" pitchFamily="2" charset="0"/>
              </a:rPr>
              <a:t>Basit Doğrusal Regresyon: Gelir ve Mutluluk İlişkisi</a:t>
            </a: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5CF373DA-803E-41C4-CA12-8F6AA653C494}"/>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0A66FD09-09BF-0765-C0CC-011373AFD0AC}"/>
              </a:ext>
            </a:extLst>
          </p:cNvPr>
          <p:cNvSpPr txBox="1"/>
          <p:nvPr/>
        </p:nvSpPr>
        <p:spPr>
          <a:xfrm>
            <a:off x="434063" y="971788"/>
            <a:ext cx="13529587" cy="523220"/>
          </a:xfrm>
          <a:prstGeom prst="rect">
            <a:avLst/>
          </a:prstGeom>
          <a:noFill/>
        </p:spPr>
        <p:txBody>
          <a:bodyPr wrap="square">
            <a:spAutoFit/>
          </a:bodyPr>
          <a:lstStyle/>
          <a:p>
            <a:r>
              <a:rPr lang="tr-TR" sz="2800" b="0" i="0" dirty="0">
                <a:solidFill>
                  <a:srgbClr val="1F1F1F"/>
                </a:solidFill>
                <a:effectLst/>
                <a:latin typeface="Roboto" panose="02000000000000000000" pitchFamily="2" charset="0"/>
              </a:rPr>
              <a:t>2️⃣ Veri Setinin Yüklenmesi, Ön-İşleme ve Grafikle İlk Analiz</a:t>
            </a:r>
          </a:p>
        </p:txBody>
      </p:sp>
      <p:graphicFrame>
        <p:nvGraphicFramePr>
          <p:cNvPr id="3" name="Tablo 2">
            <a:extLst>
              <a:ext uri="{FF2B5EF4-FFF2-40B4-BE49-F238E27FC236}">
                <a16:creationId xmlns:a16="http://schemas.microsoft.com/office/drawing/2014/main" id="{9EBC5154-2EA0-20D9-862C-C528F07E4BF9}"/>
              </a:ext>
            </a:extLst>
          </p:cNvPr>
          <p:cNvGraphicFramePr>
            <a:graphicFrameLocks noGrp="1"/>
          </p:cNvGraphicFramePr>
          <p:nvPr/>
        </p:nvGraphicFramePr>
        <p:xfrm>
          <a:off x="490117" y="2167816"/>
          <a:ext cx="4720319" cy="3291840"/>
        </p:xfrm>
        <a:graphic>
          <a:graphicData uri="http://schemas.openxmlformats.org/drawingml/2006/table">
            <a:tbl>
              <a:tblPr/>
              <a:tblGrid>
                <a:gridCol w="1675872">
                  <a:extLst>
                    <a:ext uri="{9D8B030D-6E8A-4147-A177-3AD203B41FA5}">
                      <a16:colId xmlns:a16="http://schemas.microsoft.com/office/drawing/2014/main" val="3685882703"/>
                    </a:ext>
                  </a:extLst>
                </a:gridCol>
                <a:gridCol w="1360285">
                  <a:extLst>
                    <a:ext uri="{9D8B030D-6E8A-4147-A177-3AD203B41FA5}">
                      <a16:colId xmlns:a16="http://schemas.microsoft.com/office/drawing/2014/main" val="3874360559"/>
                    </a:ext>
                  </a:extLst>
                </a:gridCol>
                <a:gridCol w="1684162">
                  <a:extLst>
                    <a:ext uri="{9D8B030D-6E8A-4147-A177-3AD203B41FA5}">
                      <a16:colId xmlns:a16="http://schemas.microsoft.com/office/drawing/2014/main" val="875201573"/>
                    </a:ext>
                  </a:extLst>
                </a:gridCol>
              </a:tblGrid>
              <a:tr h="365760">
                <a:tc>
                  <a:txBody>
                    <a:bodyPr/>
                    <a:lstStyle/>
                    <a:p>
                      <a:pPr fontAlgn="ctr"/>
                      <a:r>
                        <a:rPr lang="tr-TR" sz="1800" b="1" dirty="0">
                          <a:effectLst/>
                        </a:rPr>
                        <a:t>Ölçüt</a:t>
                      </a:r>
                    </a:p>
                  </a:txBody>
                  <a:tcPr anchor="ctr">
                    <a:lnL>
                      <a:noFill/>
                    </a:lnL>
                    <a:lnR>
                      <a:noFill/>
                    </a:lnR>
                    <a:lnT>
                      <a:noFill/>
                    </a:lnT>
                    <a:lnB>
                      <a:noFill/>
                    </a:lnB>
                    <a:solidFill>
                      <a:srgbClr val="FFFFFF"/>
                    </a:solidFill>
                  </a:tcPr>
                </a:tc>
                <a:tc>
                  <a:txBody>
                    <a:bodyPr/>
                    <a:lstStyle/>
                    <a:p>
                      <a:pPr fontAlgn="ctr"/>
                      <a:r>
                        <a:rPr lang="tr-TR" sz="1800" b="1" dirty="0">
                          <a:effectLst/>
                        </a:rPr>
                        <a:t>Gelir</a:t>
                      </a:r>
                    </a:p>
                  </a:txBody>
                  <a:tcPr anchor="ctr">
                    <a:lnL>
                      <a:noFill/>
                    </a:lnL>
                    <a:lnR>
                      <a:noFill/>
                    </a:lnR>
                    <a:lnT>
                      <a:noFill/>
                    </a:lnT>
                    <a:lnB>
                      <a:noFill/>
                    </a:lnB>
                    <a:solidFill>
                      <a:srgbClr val="FFFFFF"/>
                    </a:solidFill>
                  </a:tcPr>
                </a:tc>
                <a:tc>
                  <a:txBody>
                    <a:bodyPr/>
                    <a:lstStyle/>
                    <a:p>
                      <a:pPr fontAlgn="ctr"/>
                      <a:r>
                        <a:rPr lang="tr-TR" sz="1800" b="1" dirty="0">
                          <a:effectLst/>
                        </a:rPr>
                        <a:t>Mutluluk</a:t>
                      </a:r>
                    </a:p>
                  </a:txBody>
                  <a:tcPr anchor="ctr">
                    <a:lnL>
                      <a:noFill/>
                    </a:lnL>
                    <a:lnR>
                      <a:noFill/>
                    </a:lnR>
                    <a:lnT>
                      <a:noFill/>
                    </a:lnT>
                    <a:lnB>
                      <a:noFill/>
                    </a:lnB>
                    <a:solidFill>
                      <a:srgbClr val="FFFFFF"/>
                    </a:solidFill>
                  </a:tcPr>
                </a:tc>
                <a:extLst>
                  <a:ext uri="{0D108BD9-81ED-4DB2-BD59-A6C34878D82A}">
                    <a16:rowId xmlns:a16="http://schemas.microsoft.com/office/drawing/2014/main" val="932789012"/>
                  </a:ext>
                </a:extLst>
              </a:tr>
              <a:tr h="365760">
                <a:tc>
                  <a:txBody>
                    <a:bodyPr/>
                    <a:lstStyle/>
                    <a:p>
                      <a:pPr fontAlgn="ctr"/>
                      <a:r>
                        <a:rPr lang="tr-TR" sz="1800" dirty="0">
                          <a:effectLst/>
                        </a:rPr>
                        <a:t>Gözlem Sayısı</a:t>
                      </a:r>
                    </a:p>
                  </a:txBody>
                  <a:tcPr anchor="ctr">
                    <a:lnL>
                      <a:noFill/>
                    </a:lnL>
                    <a:lnR>
                      <a:noFill/>
                    </a:lnR>
                    <a:lnT>
                      <a:noFill/>
                    </a:lnT>
                    <a:lnB>
                      <a:noFill/>
                    </a:lnB>
                    <a:solidFill>
                      <a:srgbClr val="FFFFFF"/>
                    </a:solidFill>
                  </a:tcPr>
                </a:tc>
                <a:tc>
                  <a:txBody>
                    <a:bodyPr/>
                    <a:lstStyle/>
                    <a:p>
                      <a:pPr fontAlgn="ctr"/>
                      <a:r>
                        <a:rPr lang="tr-TR" sz="1800" dirty="0">
                          <a:effectLst/>
                        </a:rPr>
                        <a:t>498</a:t>
                      </a:r>
                    </a:p>
                  </a:txBody>
                  <a:tcPr anchor="ctr">
                    <a:lnL>
                      <a:noFill/>
                    </a:lnL>
                    <a:lnR>
                      <a:noFill/>
                    </a:lnR>
                    <a:lnT>
                      <a:noFill/>
                    </a:lnT>
                    <a:lnB>
                      <a:noFill/>
                    </a:lnB>
                    <a:solidFill>
                      <a:srgbClr val="FFFFFF"/>
                    </a:solidFill>
                  </a:tcPr>
                </a:tc>
                <a:tc>
                  <a:txBody>
                    <a:bodyPr/>
                    <a:lstStyle/>
                    <a:p>
                      <a:pPr fontAlgn="ctr"/>
                      <a:r>
                        <a:rPr lang="tr-TR" sz="1800" dirty="0">
                          <a:effectLst/>
                        </a:rPr>
                        <a:t>498</a:t>
                      </a:r>
                    </a:p>
                  </a:txBody>
                  <a:tcPr anchor="ctr">
                    <a:lnL>
                      <a:noFill/>
                    </a:lnL>
                    <a:lnR>
                      <a:noFill/>
                    </a:lnR>
                    <a:lnT>
                      <a:noFill/>
                    </a:lnT>
                    <a:lnB>
                      <a:noFill/>
                    </a:lnB>
                    <a:solidFill>
                      <a:srgbClr val="FFFFFF"/>
                    </a:solidFill>
                  </a:tcPr>
                </a:tc>
                <a:extLst>
                  <a:ext uri="{0D108BD9-81ED-4DB2-BD59-A6C34878D82A}">
                    <a16:rowId xmlns:a16="http://schemas.microsoft.com/office/drawing/2014/main" val="1607457831"/>
                  </a:ext>
                </a:extLst>
              </a:tr>
              <a:tr h="365760">
                <a:tc>
                  <a:txBody>
                    <a:bodyPr/>
                    <a:lstStyle/>
                    <a:p>
                      <a:pPr fontAlgn="ctr"/>
                      <a:r>
                        <a:rPr lang="tr-TR" sz="1800" dirty="0">
                          <a:effectLst/>
                        </a:rPr>
                        <a:t>Ortalama</a:t>
                      </a:r>
                    </a:p>
                  </a:txBody>
                  <a:tcPr anchor="ctr">
                    <a:lnL>
                      <a:noFill/>
                    </a:lnL>
                    <a:lnR>
                      <a:noFill/>
                    </a:lnR>
                    <a:lnT>
                      <a:noFill/>
                    </a:lnT>
                    <a:lnB>
                      <a:noFill/>
                    </a:lnB>
                    <a:solidFill>
                      <a:srgbClr val="FFFFFF"/>
                    </a:solidFill>
                  </a:tcPr>
                </a:tc>
                <a:tc>
                  <a:txBody>
                    <a:bodyPr/>
                    <a:lstStyle/>
                    <a:p>
                      <a:pPr fontAlgn="ctr"/>
                      <a:r>
                        <a:rPr lang="tr-TR" sz="1800" dirty="0">
                          <a:effectLst/>
                        </a:rPr>
                        <a:t>4.47</a:t>
                      </a:r>
                    </a:p>
                  </a:txBody>
                  <a:tcPr anchor="ctr">
                    <a:lnL>
                      <a:noFill/>
                    </a:lnL>
                    <a:lnR>
                      <a:noFill/>
                    </a:lnR>
                    <a:lnT>
                      <a:noFill/>
                    </a:lnT>
                    <a:lnB>
                      <a:noFill/>
                    </a:lnB>
                    <a:solidFill>
                      <a:srgbClr val="FFFFFF"/>
                    </a:solidFill>
                  </a:tcPr>
                </a:tc>
                <a:tc>
                  <a:txBody>
                    <a:bodyPr/>
                    <a:lstStyle/>
                    <a:p>
                      <a:pPr fontAlgn="ctr"/>
                      <a:r>
                        <a:rPr lang="tr-TR" sz="1800" dirty="0">
                          <a:effectLst/>
                        </a:rPr>
                        <a:t>3.39</a:t>
                      </a:r>
                    </a:p>
                  </a:txBody>
                  <a:tcPr anchor="ctr">
                    <a:lnL>
                      <a:noFill/>
                    </a:lnL>
                    <a:lnR>
                      <a:noFill/>
                    </a:lnR>
                    <a:lnT>
                      <a:noFill/>
                    </a:lnT>
                    <a:lnB>
                      <a:noFill/>
                    </a:lnB>
                    <a:solidFill>
                      <a:srgbClr val="FFFFFF"/>
                    </a:solidFill>
                  </a:tcPr>
                </a:tc>
                <a:extLst>
                  <a:ext uri="{0D108BD9-81ED-4DB2-BD59-A6C34878D82A}">
                    <a16:rowId xmlns:a16="http://schemas.microsoft.com/office/drawing/2014/main" val="2616892861"/>
                  </a:ext>
                </a:extLst>
              </a:tr>
              <a:tr h="365760">
                <a:tc>
                  <a:txBody>
                    <a:bodyPr/>
                    <a:lstStyle/>
                    <a:p>
                      <a:pPr fontAlgn="ctr"/>
                      <a:r>
                        <a:rPr lang="tr-TR" sz="1800" dirty="0">
                          <a:effectLst/>
                        </a:rPr>
                        <a:t>Standart Sapma</a:t>
                      </a:r>
                    </a:p>
                  </a:txBody>
                  <a:tcPr anchor="ctr">
                    <a:lnL>
                      <a:noFill/>
                    </a:lnL>
                    <a:lnR>
                      <a:noFill/>
                    </a:lnR>
                    <a:lnT>
                      <a:noFill/>
                    </a:lnT>
                    <a:lnB>
                      <a:noFill/>
                    </a:lnB>
                    <a:solidFill>
                      <a:srgbClr val="FFFFFF"/>
                    </a:solidFill>
                  </a:tcPr>
                </a:tc>
                <a:tc>
                  <a:txBody>
                    <a:bodyPr/>
                    <a:lstStyle/>
                    <a:p>
                      <a:pPr fontAlgn="ctr"/>
                      <a:r>
                        <a:rPr lang="tr-TR" sz="1800" dirty="0">
                          <a:effectLst/>
                        </a:rPr>
                        <a:t>1.74</a:t>
                      </a:r>
                    </a:p>
                  </a:txBody>
                  <a:tcPr anchor="ctr">
                    <a:lnL>
                      <a:noFill/>
                    </a:lnL>
                    <a:lnR>
                      <a:noFill/>
                    </a:lnR>
                    <a:lnT>
                      <a:noFill/>
                    </a:lnT>
                    <a:lnB>
                      <a:noFill/>
                    </a:lnB>
                    <a:solidFill>
                      <a:srgbClr val="FFFFFF"/>
                    </a:solidFill>
                  </a:tcPr>
                </a:tc>
                <a:tc>
                  <a:txBody>
                    <a:bodyPr/>
                    <a:lstStyle/>
                    <a:p>
                      <a:pPr fontAlgn="ctr"/>
                      <a:r>
                        <a:rPr lang="tr-TR" sz="1800" dirty="0">
                          <a:effectLst/>
                        </a:rPr>
                        <a:t>1.43</a:t>
                      </a:r>
                    </a:p>
                  </a:txBody>
                  <a:tcPr anchor="ctr">
                    <a:lnL>
                      <a:noFill/>
                    </a:lnL>
                    <a:lnR>
                      <a:noFill/>
                    </a:lnR>
                    <a:lnT>
                      <a:noFill/>
                    </a:lnT>
                    <a:lnB>
                      <a:noFill/>
                    </a:lnB>
                    <a:solidFill>
                      <a:srgbClr val="FFFFFF"/>
                    </a:solidFill>
                  </a:tcPr>
                </a:tc>
                <a:extLst>
                  <a:ext uri="{0D108BD9-81ED-4DB2-BD59-A6C34878D82A}">
                    <a16:rowId xmlns:a16="http://schemas.microsoft.com/office/drawing/2014/main" val="351814026"/>
                  </a:ext>
                </a:extLst>
              </a:tr>
              <a:tr h="365760">
                <a:tc>
                  <a:txBody>
                    <a:bodyPr/>
                    <a:lstStyle/>
                    <a:p>
                      <a:pPr fontAlgn="ctr"/>
                      <a:r>
                        <a:rPr lang="tr-TR" sz="1800" dirty="0">
                          <a:effectLst/>
                        </a:rPr>
                        <a:t>Minimum</a:t>
                      </a:r>
                    </a:p>
                  </a:txBody>
                  <a:tcPr anchor="ctr">
                    <a:lnL>
                      <a:noFill/>
                    </a:lnL>
                    <a:lnR>
                      <a:noFill/>
                    </a:lnR>
                    <a:lnT>
                      <a:noFill/>
                    </a:lnT>
                    <a:lnB>
                      <a:noFill/>
                    </a:lnB>
                    <a:solidFill>
                      <a:srgbClr val="FFFFFF"/>
                    </a:solidFill>
                  </a:tcPr>
                </a:tc>
                <a:tc>
                  <a:txBody>
                    <a:bodyPr/>
                    <a:lstStyle/>
                    <a:p>
                      <a:pPr fontAlgn="ctr"/>
                      <a:r>
                        <a:rPr lang="tr-TR" sz="1800" dirty="0">
                          <a:effectLst/>
                        </a:rPr>
                        <a:t>1.50</a:t>
                      </a:r>
                    </a:p>
                  </a:txBody>
                  <a:tcPr anchor="ctr">
                    <a:lnL>
                      <a:noFill/>
                    </a:lnL>
                    <a:lnR>
                      <a:noFill/>
                    </a:lnR>
                    <a:lnT>
                      <a:noFill/>
                    </a:lnT>
                    <a:lnB>
                      <a:noFill/>
                    </a:lnB>
                    <a:solidFill>
                      <a:srgbClr val="FFFFFF"/>
                    </a:solidFill>
                  </a:tcPr>
                </a:tc>
                <a:tc>
                  <a:txBody>
                    <a:bodyPr/>
                    <a:lstStyle/>
                    <a:p>
                      <a:pPr fontAlgn="ctr"/>
                      <a:r>
                        <a:rPr lang="tr-TR" sz="1800" dirty="0">
                          <a:effectLst/>
                        </a:rPr>
                        <a:t>0.27</a:t>
                      </a:r>
                    </a:p>
                  </a:txBody>
                  <a:tcPr anchor="ctr">
                    <a:lnL>
                      <a:noFill/>
                    </a:lnL>
                    <a:lnR>
                      <a:noFill/>
                    </a:lnR>
                    <a:lnT>
                      <a:noFill/>
                    </a:lnT>
                    <a:lnB>
                      <a:noFill/>
                    </a:lnB>
                    <a:solidFill>
                      <a:srgbClr val="FFFFFF"/>
                    </a:solidFill>
                  </a:tcPr>
                </a:tc>
                <a:extLst>
                  <a:ext uri="{0D108BD9-81ED-4DB2-BD59-A6C34878D82A}">
                    <a16:rowId xmlns:a16="http://schemas.microsoft.com/office/drawing/2014/main" val="266021198"/>
                  </a:ext>
                </a:extLst>
              </a:tr>
              <a:tr h="365760">
                <a:tc>
                  <a:txBody>
                    <a:bodyPr/>
                    <a:lstStyle/>
                    <a:p>
                      <a:pPr fontAlgn="ctr"/>
                      <a:r>
                        <a:rPr lang="tr-TR" sz="1800" dirty="0">
                          <a:effectLst/>
                        </a:rPr>
                        <a:t>25. Yüzdelik</a:t>
                      </a:r>
                    </a:p>
                  </a:txBody>
                  <a:tcPr anchor="ctr">
                    <a:lnL>
                      <a:noFill/>
                    </a:lnL>
                    <a:lnR>
                      <a:noFill/>
                    </a:lnR>
                    <a:lnT>
                      <a:noFill/>
                    </a:lnT>
                    <a:lnB>
                      <a:noFill/>
                    </a:lnB>
                    <a:solidFill>
                      <a:srgbClr val="FFFFFF"/>
                    </a:solidFill>
                  </a:tcPr>
                </a:tc>
                <a:tc>
                  <a:txBody>
                    <a:bodyPr/>
                    <a:lstStyle/>
                    <a:p>
                      <a:pPr fontAlgn="ctr"/>
                      <a:r>
                        <a:rPr lang="tr-TR" sz="1800" dirty="0">
                          <a:effectLst/>
                        </a:rPr>
                        <a:t>3.01</a:t>
                      </a:r>
                    </a:p>
                  </a:txBody>
                  <a:tcPr anchor="ctr">
                    <a:lnL>
                      <a:noFill/>
                    </a:lnL>
                    <a:lnR>
                      <a:noFill/>
                    </a:lnR>
                    <a:lnT>
                      <a:noFill/>
                    </a:lnT>
                    <a:lnB>
                      <a:noFill/>
                    </a:lnB>
                    <a:solidFill>
                      <a:srgbClr val="FFFFFF"/>
                    </a:solidFill>
                  </a:tcPr>
                </a:tc>
                <a:tc>
                  <a:txBody>
                    <a:bodyPr/>
                    <a:lstStyle/>
                    <a:p>
                      <a:pPr fontAlgn="ctr"/>
                      <a:r>
                        <a:rPr lang="tr-TR" sz="1800" dirty="0">
                          <a:effectLst/>
                        </a:rPr>
                        <a:t>2.26</a:t>
                      </a:r>
                    </a:p>
                  </a:txBody>
                  <a:tcPr anchor="ctr">
                    <a:lnL>
                      <a:noFill/>
                    </a:lnL>
                    <a:lnR>
                      <a:noFill/>
                    </a:lnR>
                    <a:lnT>
                      <a:noFill/>
                    </a:lnT>
                    <a:lnB>
                      <a:noFill/>
                    </a:lnB>
                    <a:solidFill>
                      <a:srgbClr val="FFFFFF"/>
                    </a:solidFill>
                  </a:tcPr>
                </a:tc>
                <a:extLst>
                  <a:ext uri="{0D108BD9-81ED-4DB2-BD59-A6C34878D82A}">
                    <a16:rowId xmlns:a16="http://schemas.microsoft.com/office/drawing/2014/main" val="4069184643"/>
                  </a:ext>
                </a:extLst>
              </a:tr>
              <a:tr h="365760">
                <a:tc>
                  <a:txBody>
                    <a:bodyPr/>
                    <a:lstStyle/>
                    <a:p>
                      <a:pPr fontAlgn="ctr"/>
                      <a:r>
                        <a:rPr lang="tr-TR" sz="1800" dirty="0">
                          <a:effectLst/>
                        </a:rPr>
                        <a:t>Medyan</a:t>
                      </a:r>
                    </a:p>
                  </a:txBody>
                  <a:tcPr anchor="ctr">
                    <a:lnL>
                      <a:noFill/>
                    </a:lnL>
                    <a:lnR>
                      <a:noFill/>
                    </a:lnR>
                    <a:lnT>
                      <a:noFill/>
                    </a:lnT>
                    <a:lnB>
                      <a:noFill/>
                    </a:lnB>
                    <a:solidFill>
                      <a:srgbClr val="FFFFFF"/>
                    </a:solidFill>
                  </a:tcPr>
                </a:tc>
                <a:tc>
                  <a:txBody>
                    <a:bodyPr/>
                    <a:lstStyle/>
                    <a:p>
                      <a:pPr fontAlgn="ctr"/>
                      <a:r>
                        <a:rPr lang="tr-TR" sz="1800" dirty="0">
                          <a:effectLst/>
                        </a:rPr>
                        <a:t>4.42</a:t>
                      </a:r>
                    </a:p>
                  </a:txBody>
                  <a:tcPr anchor="ctr">
                    <a:lnL>
                      <a:noFill/>
                    </a:lnL>
                    <a:lnR>
                      <a:noFill/>
                    </a:lnR>
                    <a:lnT>
                      <a:noFill/>
                    </a:lnT>
                    <a:lnB>
                      <a:noFill/>
                    </a:lnB>
                    <a:solidFill>
                      <a:srgbClr val="FFFFFF"/>
                    </a:solidFill>
                  </a:tcPr>
                </a:tc>
                <a:tc>
                  <a:txBody>
                    <a:bodyPr/>
                    <a:lstStyle/>
                    <a:p>
                      <a:pPr fontAlgn="ctr"/>
                      <a:r>
                        <a:rPr lang="tr-TR" sz="1800" dirty="0">
                          <a:effectLst/>
                        </a:rPr>
                        <a:t>3.47</a:t>
                      </a:r>
                    </a:p>
                  </a:txBody>
                  <a:tcPr anchor="ctr">
                    <a:lnL>
                      <a:noFill/>
                    </a:lnL>
                    <a:lnR>
                      <a:noFill/>
                    </a:lnR>
                    <a:lnT>
                      <a:noFill/>
                    </a:lnT>
                    <a:lnB>
                      <a:noFill/>
                    </a:lnB>
                    <a:solidFill>
                      <a:srgbClr val="FFFFFF"/>
                    </a:solidFill>
                  </a:tcPr>
                </a:tc>
                <a:extLst>
                  <a:ext uri="{0D108BD9-81ED-4DB2-BD59-A6C34878D82A}">
                    <a16:rowId xmlns:a16="http://schemas.microsoft.com/office/drawing/2014/main" val="2874353414"/>
                  </a:ext>
                </a:extLst>
              </a:tr>
              <a:tr h="365760">
                <a:tc>
                  <a:txBody>
                    <a:bodyPr/>
                    <a:lstStyle/>
                    <a:p>
                      <a:pPr fontAlgn="ctr"/>
                      <a:r>
                        <a:rPr lang="tr-TR" sz="1800" dirty="0">
                          <a:effectLst/>
                        </a:rPr>
                        <a:t>75. Yüzdelik</a:t>
                      </a:r>
                    </a:p>
                  </a:txBody>
                  <a:tcPr anchor="ctr">
                    <a:lnL>
                      <a:noFill/>
                    </a:lnL>
                    <a:lnR>
                      <a:noFill/>
                    </a:lnR>
                    <a:lnT>
                      <a:noFill/>
                    </a:lnT>
                    <a:lnB>
                      <a:noFill/>
                    </a:lnB>
                    <a:solidFill>
                      <a:srgbClr val="FFFFFF"/>
                    </a:solidFill>
                  </a:tcPr>
                </a:tc>
                <a:tc>
                  <a:txBody>
                    <a:bodyPr/>
                    <a:lstStyle/>
                    <a:p>
                      <a:pPr fontAlgn="ctr"/>
                      <a:r>
                        <a:rPr lang="tr-TR" sz="1800" dirty="0">
                          <a:effectLst/>
                        </a:rPr>
                        <a:t>5.99</a:t>
                      </a:r>
                    </a:p>
                  </a:txBody>
                  <a:tcPr anchor="ctr">
                    <a:lnL>
                      <a:noFill/>
                    </a:lnL>
                    <a:lnR>
                      <a:noFill/>
                    </a:lnR>
                    <a:lnT>
                      <a:noFill/>
                    </a:lnT>
                    <a:lnB>
                      <a:noFill/>
                    </a:lnB>
                    <a:solidFill>
                      <a:srgbClr val="FFFFFF"/>
                    </a:solidFill>
                  </a:tcPr>
                </a:tc>
                <a:tc>
                  <a:txBody>
                    <a:bodyPr/>
                    <a:lstStyle/>
                    <a:p>
                      <a:pPr fontAlgn="ctr"/>
                      <a:r>
                        <a:rPr lang="tr-TR" sz="1800" dirty="0">
                          <a:effectLst/>
                        </a:rPr>
                        <a:t>4.50</a:t>
                      </a:r>
                    </a:p>
                  </a:txBody>
                  <a:tcPr anchor="ctr">
                    <a:lnL>
                      <a:noFill/>
                    </a:lnL>
                    <a:lnR>
                      <a:noFill/>
                    </a:lnR>
                    <a:lnT>
                      <a:noFill/>
                    </a:lnT>
                    <a:lnB>
                      <a:noFill/>
                    </a:lnB>
                    <a:solidFill>
                      <a:srgbClr val="FFFFFF"/>
                    </a:solidFill>
                  </a:tcPr>
                </a:tc>
                <a:extLst>
                  <a:ext uri="{0D108BD9-81ED-4DB2-BD59-A6C34878D82A}">
                    <a16:rowId xmlns:a16="http://schemas.microsoft.com/office/drawing/2014/main" val="1154468142"/>
                  </a:ext>
                </a:extLst>
              </a:tr>
              <a:tr h="365760">
                <a:tc>
                  <a:txBody>
                    <a:bodyPr/>
                    <a:lstStyle/>
                    <a:p>
                      <a:pPr fontAlgn="ctr"/>
                      <a:r>
                        <a:rPr lang="tr-TR" sz="1800" dirty="0">
                          <a:effectLst/>
                        </a:rPr>
                        <a:t>Maksimum</a:t>
                      </a:r>
                    </a:p>
                  </a:txBody>
                  <a:tcPr anchor="ctr">
                    <a:lnL>
                      <a:noFill/>
                    </a:lnL>
                    <a:lnR>
                      <a:noFill/>
                    </a:lnR>
                    <a:lnT>
                      <a:noFill/>
                    </a:lnT>
                    <a:lnB>
                      <a:noFill/>
                    </a:lnB>
                    <a:solidFill>
                      <a:srgbClr val="FFFFFF"/>
                    </a:solidFill>
                  </a:tcPr>
                </a:tc>
                <a:tc>
                  <a:txBody>
                    <a:bodyPr/>
                    <a:lstStyle/>
                    <a:p>
                      <a:pPr fontAlgn="ctr"/>
                      <a:r>
                        <a:rPr lang="tr-TR" sz="1800" dirty="0">
                          <a:effectLst/>
                        </a:rPr>
                        <a:t>7.48</a:t>
                      </a:r>
                    </a:p>
                  </a:txBody>
                  <a:tcPr anchor="ctr">
                    <a:lnL>
                      <a:noFill/>
                    </a:lnL>
                    <a:lnR>
                      <a:noFill/>
                    </a:lnR>
                    <a:lnT>
                      <a:noFill/>
                    </a:lnT>
                    <a:lnB>
                      <a:noFill/>
                    </a:lnB>
                    <a:solidFill>
                      <a:srgbClr val="FFFFFF"/>
                    </a:solidFill>
                  </a:tcPr>
                </a:tc>
                <a:tc>
                  <a:txBody>
                    <a:bodyPr/>
                    <a:lstStyle/>
                    <a:p>
                      <a:pPr fontAlgn="ctr"/>
                      <a:r>
                        <a:rPr lang="tr-TR" sz="1800" dirty="0">
                          <a:effectLst/>
                        </a:rPr>
                        <a:t>6.86</a:t>
                      </a:r>
                    </a:p>
                  </a:txBody>
                  <a:tcPr anchor="ctr">
                    <a:lnL>
                      <a:noFill/>
                    </a:lnL>
                    <a:lnR>
                      <a:noFill/>
                    </a:lnR>
                    <a:lnT>
                      <a:noFill/>
                    </a:lnT>
                    <a:lnB>
                      <a:noFill/>
                    </a:lnB>
                    <a:solidFill>
                      <a:srgbClr val="FFFFFF"/>
                    </a:solidFill>
                  </a:tcPr>
                </a:tc>
                <a:extLst>
                  <a:ext uri="{0D108BD9-81ED-4DB2-BD59-A6C34878D82A}">
                    <a16:rowId xmlns:a16="http://schemas.microsoft.com/office/drawing/2014/main" val="3912458224"/>
                  </a:ext>
                </a:extLst>
              </a:tr>
            </a:tbl>
          </a:graphicData>
        </a:graphic>
      </p:graphicFrame>
      <p:sp>
        <p:nvSpPr>
          <p:cNvPr id="7" name="Metin kutusu 6">
            <a:extLst>
              <a:ext uri="{FF2B5EF4-FFF2-40B4-BE49-F238E27FC236}">
                <a16:creationId xmlns:a16="http://schemas.microsoft.com/office/drawing/2014/main" id="{8B60642F-877E-7A56-813F-707DD074D279}"/>
              </a:ext>
            </a:extLst>
          </p:cNvPr>
          <p:cNvSpPr txBox="1"/>
          <p:nvPr/>
        </p:nvSpPr>
        <p:spPr>
          <a:xfrm>
            <a:off x="4985453" y="1743313"/>
            <a:ext cx="9210884" cy="3785652"/>
          </a:xfrm>
          <a:prstGeom prst="rect">
            <a:avLst/>
          </a:prstGeom>
          <a:noFill/>
        </p:spPr>
        <p:txBody>
          <a:bodyPr wrap="square">
            <a:spAutoFit/>
          </a:bodyPr>
          <a:lstStyle/>
          <a:p>
            <a:pPr algn="just"/>
            <a:r>
              <a:rPr lang="tr-TR" sz="2400" b="0" i="0" dirty="0">
                <a:solidFill>
                  <a:srgbClr val="1F1F1F"/>
                </a:solidFill>
                <a:effectLst/>
                <a:latin typeface="Roboto" panose="02000000000000000000" pitchFamily="2" charset="0"/>
              </a:rPr>
              <a:t>Veri Setinin Genel Yapısı ve İlk Gözlemler</a:t>
            </a:r>
            <a:endParaRPr lang="tr-TR" sz="2400" b="1" i="0" dirty="0">
              <a:solidFill>
                <a:srgbClr val="1F1F1F"/>
              </a:solidFill>
              <a:effectLst/>
              <a:latin typeface="Roboto" panose="02000000000000000000" pitchFamily="2" charset="0"/>
            </a:endParaRPr>
          </a:p>
          <a:p>
            <a:pPr algn="just">
              <a:buFont typeface="+mj-lt"/>
              <a:buAutoNum type="arabicPeriod"/>
            </a:pPr>
            <a:endParaRPr lang="tr-TR" b="1" dirty="0">
              <a:solidFill>
                <a:srgbClr val="1F1F1F"/>
              </a:solidFill>
              <a:latin typeface="Roboto" panose="02000000000000000000" pitchFamily="2" charset="0"/>
            </a:endParaRPr>
          </a:p>
          <a:p>
            <a:pPr algn="just">
              <a:buFont typeface="+mj-lt"/>
              <a:buAutoNum type="arabicPeriod"/>
            </a:pPr>
            <a:r>
              <a:rPr lang="tr-TR" b="1" i="0" dirty="0">
                <a:solidFill>
                  <a:srgbClr val="1F1F1F"/>
                </a:solidFill>
                <a:effectLst/>
                <a:latin typeface="Roboto" panose="02000000000000000000" pitchFamily="2" charset="0"/>
              </a:rPr>
              <a:t>Ortalama ve Medyanın Yakınlığı:</a:t>
            </a:r>
            <a:r>
              <a:rPr lang="tr-TR" b="0" i="0" dirty="0">
                <a:solidFill>
                  <a:srgbClr val="1F1F1F"/>
                </a:solidFill>
                <a:effectLst/>
                <a:latin typeface="Roboto" panose="02000000000000000000" pitchFamily="2" charset="0"/>
              </a:rPr>
              <a:t> Hem gelir hem de mutluluk değişkeninde ortalama ile medyanın birbirine oldukça yakın olması, verinin simetrik ve dengeli bir dağılıma sahip olduğunu göstermektedir.</a:t>
            </a:r>
          </a:p>
          <a:p>
            <a:pPr algn="just">
              <a:buFont typeface="+mj-lt"/>
              <a:buAutoNum type="arabicPeriod"/>
            </a:pPr>
            <a:endParaRPr lang="tr-TR" b="0" i="0" dirty="0">
              <a:solidFill>
                <a:srgbClr val="1F1F1F"/>
              </a:solidFill>
              <a:effectLst/>
              <a:latin typeface="Roboto" panose="02000000000000000000" pitchFamily="2" charset="0"/>
            </a:endParaRPr>
          </a:p>
          <a:p>
            <a:pPr algn="just">
              <a:buFont typeface="+mj-lt"/>
              <a:buAutoNum type="arabicPeriod"/>
            </a:pPr>
            <a:r>
              <a:rPr lang="tr-TR" b="1" i="0" dirty="0">
                <a:solidFill>
                  <a:srgbClr val="1F1F1F"/>
                </a:solidFill>
                <a:effectLst/>
                <a:latin typeface="Roboto" panose="02000000000000000000" pitchFamily="2" charset="0"/>
              </a:rPr>
              <a:t>Geniş Değer Aralıkları:</a:t>
            </a:r>
            <a:r>
              <a:rPr lang="tr-TR" b="0" i="0" dirty="0">
                <a:solidFill>
                  <a:srgbClr val="1F1F1F"/>
                </a:solidFill>
                <a:effectLst/>
                <a:latin typeface="Roboto" panose="02000000000000000000" pitchFamily="2" charset="0"/>
              </a:rPr>
              <a:t> Gelir 1.5 ile 7.48, mutluluk ise 0.27 ile 6.86 arasında değişmektedir. Bu durum, bireyler arasında belirgin farklılıklar olduğunu ve varyansın yüksek olduğunu gösterir.</a:t>
            </a:r>
          </a:p>
          <a:p>
            <a:pPr algn="just">
              <a:buFont typeface="+mj-lt"/>
              <a:buAutoNum type="arabicPeriod"/>
            </a:pPr>
            <a:endParaRPr lang="tr-TR" b="0" i="0" dirty="0">
              <a:solidFill>
                <a:srgbClr val="1F1F1F"/>
              </a:solidFill>
              <a:effectLst/>
              <a:latin typeface="Roboto" panose="02000000000000000000" pitchFamily="2" charset="0"/>
            </a:endParaRPr>
          </a:p>
          <a:p>
            <a:pPr algn="just">
              <a:buFont typeface="+mj-lt"/>
              <a:buAutoNum type="arabicPeriod"/>
            </a:pPr>
            <a:r>
              <a:rPr lang="tr-TR" b="1" i="0" dirty="0">
                <a:solidFill>
                  <a:srgbClr val="1F1F1F"/>
                </a:solidFill>
                <a:effectLst/>
                <a:latin typeface="Roboto" panose="02000000000000000000" pitchFamily="2" charset="0"/>
              </a:rPr>
              <a:t>Merkezi Eğilim:</a:t>
            </a:r>
            <a:r>
              <a:rPr lang="tr-TR" b="0" i="0" dirty="0">
                <a:solidFill>
                  <a:srgbClr val="1F1F1F"/>
                </a:solidFill>
                <a:effectLst/>
                <a:latin typeface="Roboto" panose="02000000000000000000" pitchFamily="2" charset="0"/>
              </a:rPr>
              <a:t> Ortalama gelir değeri 4.47 olup, bireylerin büyük bir kısmı orta-üst gelir grubunda yer almaktadır. Benzer şekilde, mutluluk puanları da 3.39 ortalama ile orta düzeyde seyretmektedir.</a:t>
            </a:r>
          </a:p>
        </p:txBody>
      </p:sp>
    </p:spTree>
    <p:extLst>
      <p:ext uri="{BB962C8B-B14F-4D97-AF65-F5344CB8AC3E}">
        <p14:creationId xmlns:p14="http://schemas.microsoft.com/office/powerpoint/2010/main" val="214262014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9A0B7-13AD-5938-88B5-9296304AACB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C3A0722-FBAF-225D-3110-506EAB46BEFA}"/>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dirty="0">
                <a:solidFill>
                  <a:srgbClr val="1F1F1F"/>
                </a:solidFill>
                <a:effectLst/>
                <a:latin typeface="Roboto" panose="02000000000000000000" pitchFamily="2" charset="0"/>
              </a:rPr>
              <a:t>Basit Doğrusal Regresyon: Gelir ve Mutluluk İlişkisi</a:t>
            </a: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42FD3786-3996-449D-3889-BC10ACBF73CA}"/>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8C0A4722-78D9-B985-6E72-9C19DD17032A}"/>
              </a:ext>
            </a:extLst>
          </p:cNvPr>
          <p:cNvSpPr txBox="1"/>
          <p:nvPr/>
        </p:nvSpPr>
        <p:spPr>
          <a:xfrm>
            <a:off x="434063" y="971788"/>
            <a:ext cx="13529587" cy="523220"/>
          </a:xfrm>
          <a:prstGeom prst="rect">
            <a:avLst/>
          </a:prstGeom>
          <a:noFill/>
        </p:spPr>
        <p:txBody>
          <a:bodyPr wrap="square">
            <a:spAutoFit/>
          </a:bodyPr>
          <a:lstStyle/>
          <a:p>
            <a:r>
              <a:rPr lang="tr-TR" sz="2800" b="0" i="0" dirty="0">
                <a:solidFill>
                  <a:srgbClr val="1F1F1F"/>
                </a:solidFill>
                <a:effectLst/>
                <a:latin typeface="Roboto" panose="02000000000000000000" pitchFamily="2" charset="0"/>
              </a:rPr>
              <a:t>2️⃣ Veri Setinin Yüklenmesi, Ön-İşleme ve Grafikle İlk Analiz</a:t>
            </a:r>
          </a:p>
        </p:txBody>
      </p:sp>
      <p:sp>
        <p:nvSpPr>
          <p:cNvPr id="7" name="Metin kutusu 6">
            <a:extLst>
              <a:ext uri="{FF2B5EF4-FFF2-40B4-BE49-F238E27FC236}">
                <a16:creationId xmlns:a16="http://schemas.microsoft.com/office/drawing/2014/main" id="{035E0033-9977-8369-1590-B97FA0FC3F32}"/>
              </a:ext>
            </a:extLst>
          </p:cNvPr>
          <p:cNvSpPr txBox="1"/>
          <p:nvPr/>
        </p:nvSpPr>
        <p:spPr>
          <a:xfrm>
            <a:off x="5674470" y="1806476"/>
            <a:ext cx="8540047" cy="4616648"/>
          </a:xfrm>
          <a:prstGeom prst="rect">
            <a:avLst/>
          </a:prstGeom>
          <a:noFill/>
        </p:spPr>
        <p:txBody>
          <a:bodyPr wrap="square">
            <a:spAutoFit/>
          </a:bodyPr>
          <a:lstStyle/>
          <a:p>
            <a:pPr algn="l">
              <a:buNone/>
            </a:pPr>
            <a:r>
              <a:rPr lang="tr-TR" sz="2400" i="0" dirty="0">
                <a:solidFill>
                  <a:srgbClr val="1F1F1F"/>
                </a:solidFill>
                <a:effectLst/>
                <a:latin typeface="Roboto" panose="02000000000000000000" pitchFamily="2" charset="0"/>
              </a:rPr>
              <a:t>Scatter Plot: Gelir ve Mutluluk Arasındaki İlişki</a:t>
            </a:r>
          </a:p>
          <a:p>
            <a:pPr algn="l">
              <a:buNone/>
            </a:pPr>
            <a:endParaRPr lang="tr-TR" b="0" i="0" dirty="0">
              <a:solidFill>
                <a:srgbClr val="1F1F1F"/>
              </a:solidFill>
              <a:effectLst/>
              <a:latin typeface="Roboto" panose="02000000000000000000" pitchFamily="2" charset="0"/>
            </a:endParaRPr>
          </a:p>
          <a:p>
            <a:pPr algn="l">
              <a:buNone/>
            </a:pPr>
            <a:r>
              <a:rPr lang="tr-TR" b="0" i="0" dirty="0">
                <a:solidFill>
                  <a:srgbClr val="1F1F1F"/>
                </a:solidFill>
                <a:effectLst/>
                <a:latin typeface="Roboto" panose="02000000000000000000" pitchFamily="2" charset="0"/>
              </a:rPr>
              <a:t>Scatter plot, gelir ve mutluluk değişkenleri arasındaki ilişkinin yönünü ve yoğunluğunu görsel olarak analiz etmeye olanak tanır.</a:t>
            </a:r>
          </a:p>
          <a:p>
            <a:pPr algn="l">
              <a:buNone/>
            </a:pPr>
            <a:endParaRPr lang="tr-TR" b="0" i="0" dirty="0">
              <a:solidFill>
                <a:srgbClr val="1F1F1F"/>
              </a:solidFill>
              <a:effectLst/>
              <a:latin typeface="Roboto" panose="02000000000000000000" pitchFamily="2" charset="0"/>
            </a:endParaRPr>
          </a:p>
          <a:p>
            <a:pPr algn="l">
              <a:buFont typeface="+mj-lt"/>
              <a:buAutoNum type="arabicPeriod"/>
            </a:pPr>
            <a:r>
              <a:rPr lang="tr-TR" b="1" i="0" dirty="0">
                <a:solidFill>
                  <a:srgbClr val="1F1F1F"/>
                </a:solidFill>
                <a:effectLst/>
                <a:latin typeface="Roboto" panose="02000000000000000000" pitchFamily="2" charset="0"/>
              </a:rPr>
              <a:t>Net Doğrusal İlişki:</a:t>
            </a:r>
            <a:r>
              <a:rPr lang="tr-TR" b="0" i="0" dirty="0">
                <a:solidFill>
                  <a:srgbClr val="1F1F1F"/>
                </a:solidFill>
                <a:effectLst/>
                <a:latin typeface="Roboto" panose="02000000000000000000" pitchFamily="2" charset="0"/>
              </a:rPr>
              <a:t> Grafik incelendiğinde, noktaların yukarı doğru bir eğilim gösterdiği ve doğrusal bir yapı oluşturduğu gözlemlenmektedir. Bu, gelir ile mutluluk arasında pozitif yönlü bir ilişki olduğunu gösterir.</a:t>
            </a:r>
          </a:p>
          <a:p>
            <a:pPr algn="l">
              <a:buFont typeface="+mj-lt"/>
              <a:buAutoNum type="arabicPeriod"/>
            </a:pPr>
            <a:endParaRPr lang="tr-TR" b="0" i="0" dirty="0">
              <a:solidFill>
                <a:srgbClr val="1F1F1F"/>
              </a:solidFill>
              <a:effectLst/>
              <a:latin typeface="Roboto" panose="02000000000000000000" pitchFamily="2" charset="0"/>
            </a:endParaRPr>
          </a:p>
          <a:p>
            <a:pPr algn="l">
              <a:buFont typeface="+mj-lt"/>
              <a:buAutoNum type="arabicPeriod"/>
            </a:pPr>
            <a:r>
              <a:rPr lang="tr-TR" b="1" i="0" dirty="0">
                <a:solidFill>
                  <a:srgbClr val="1F1F1F"/>
                </a:solidFill>
                <a:effectLst/>
                <a:latin typeface="Roboto" panose="02000000000000000000" pitchFamily="2" charset="0"/>
              </a:rPr>
              <a:t>Homojen Dağılım:</a:t>
            </a:r>
            <a:r>
              <a:rPr lang="tr-TR" b="0" i="0" dirty="0">
                <a:solidFill>
                  <a:srgbClr val="1F1F1F"/>
                </a:solidFill>
                <a:effectLst/>
                <a:latin typeface="Roboto" panose="02000000000000000000" pitchFamily="2" charset="0"/>
              </a:rPr>
              <a:t> Veri noktaları, grafik yüzeyine homojen biçimde dağılmıştır. Aşırı yoğunluk ya da kümelenme bulunmamakta, bu da modelin genellenebilirliğini artırmaktadır.</a:t>
            </a:r>
          </a:p>
          <a:p>
            <a:pPr algn="l">
              <a:buFont typeface="+mj-lt"/>
              <a:buAutoNum type="arabicPeriod"/>
            </a:pPr>
            <a:endParaRPr lang="tr-TR" b="0" i="0" dirty="0">
              <a:solidFill>
                <a:srgbClr val="1F1F1F"/>
              </a:solidFill>
              <a:effectLst/>
              <a:latin typeface="Roboto" panose="02000000000000000000" pitchFamily="2" charset="0"/>
            </a:endParaRPr>
          </a:p>
          <a:p>
            <a:pPr algn="l">
              <a:buFont typeface="+mj-lt"/>
              <a:buAutoNum type="arabicPeriod"/>
            </a:pPr>
            <a:r>
              <a:rPr lang="tr-TR" b="1" i="0" dirty="0">
                <a:solidFill>
                  <a:srgbClr val="1F1F1F"/>
                </a:solidFill>
                <a:effectLst/>
                <a:latin typeface="Roboto" panose="02000000000000000000" pitchFamily="2" charset="0"/>
              </a:rPr>
              <a:t>Uç Değer Yokluğu:</a:t>
            </a:r>
            <a:r>
              <a:rPr lang="tr-TR" b="0" i="0" dirty="0">
                <a:solidFill>
                  <a:srgbClr val="1F1F1F"/>
                </a:solidFill>
                <a:effectLst/>
                <a:latin typeface="Roboto" panose="02000000000000000000" pitchFamily="2" charset="0"/>
              </a:rPr>
              <a:t> Grafik üzerinde aşırı uç noktalar bulunmamakta, bu da modelleme sürecinde tahmin hatalarının minimum düzeyde olabileceğine işaret etmektedir.</a:t>
            </a:r>
          </a:p>
        </p:txBody>
      </p:sp>
      <p:pic>
        <p:nvPicPr>
          <p:cNvPr id="4" name="Resim 3">
            <a:extLst>
              <a:ext uri="{FF2B5EF4-FFF2-40B4-BE49-F238E27FC236}">
                <a16:creationId xmlns:a16="http://schemas.microsoft.com/office/drawing/2014/main" id="{2C60F6F5-6C2E-50C2-2F11-515703C581A9}"/>
              </a:ext>
            </a:extLst>
          </p:cNvPr>
          <p:cNvPicPr>
            <a:picLocks noChangeAspect="1"/>
          </p:cNvPicPr>
          <p:nvPr/>
        </p:nvPicPr>
        <p:blipFill>
          <a:blip r:embed="rId4"/>
          <a:srcRect l="4203" r="11201"/>
          <a:stretch/>
        </p:blipFill>
        <p:spPr>
          <a:xfrm>
            <a:off x="297311" y="1963610"/>
            <a:ext cx="5377159" cy="4302380"/>
          </a:xfrm>
          <a:prstGeom prst="rect">
            <a:avLst/>
          </a:prstGeom>
        </p:spPr>
      </p:pic>
    </p:spTree>
    <p:extLst>
      <p:ext uri="{BB962C8B-B14F-4D97-AF65-F5344CB8AC3E}">
        <p14:creationId xmlns:p14="http://schemas.microsoft.com/office/powerpoint/2010/main" val="314534382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16AC2-A665-75AD-EEFF-5641639D9AA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4C74A2D-9F7E-7FE2-8919-0063E790D3BD}"/>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dirty="0">
                <a:solidFill>
                  <a:srgbClr val="1F1F1F"/>
                </a:solidFill>
                <a:effectLst/>
                <a:latin typeface="Roboto" panose="02000000000000000000" pitchFamily="2" charset="0"/>
              </a:rPr>
              <a:t>Basit Doğrusal Regresyon: Gelir ve Mutluluk İlişkisi</a:t>
            </a: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66FAB274-20A5-5E4E-CC91-6F19C69D4243}"/>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8B9B0316-37A2-285A-2870-2C5E3D958859}"/>
              </a:ext>
            </a:extLst>
          </p:cNvPr>
          <p:cNvSpPr txBox="1"/>
          <p:nvPr/>
        </p:nvSpPr>
        <p:spPr>
          <a:xfrm>
            <a:off x="434063" y="971788"/>
            <a:ext cx="13529587" cy="523220"/>
          </a:xfrm>
          <a:prstGeom prst="rect">
            <a:avLst/>
          </a:prstGeom>
          <a:noFill/>
        </p:spPr>
        <p:txBody>
          <a:bodyPr wrap="square">
            <a:spAutoFit/>
          </a:bodyPr>
          <a:lstStyle/>
          <a:p>
            <a:r>
              <a:rPr lang="tr-TR" sz="2800" b="0" i="0" dirty="0">
                <a:solidFill>
                  <a:srgbClr val="1F1F1F"/>
                </a:solidFill>
                <a:effectLst/>
                <a:latin typeface="Roboto" panose="02000000000000000000" pitchFamily="2" charset="0"/>
              </a:rPr>
              <a:t>2️⃣ Veri Setinin Yüklenmesi, Ön-İşleme ve Grafikle İlk Analiz</a:t>
            </a:r>
          </a:p>
        </p:txBody>
      </p:sp>
      <p:sp>
        <p:nvSpPr>
          <p:cNvPr id="7" name="Metin kutusu 6">
            <a:extLst>
              <a:ext uri="{FF2B5EF4-FFF2-40B4-BE49-F238E27FC236}">
                <a16:creationId xmlns:a16="http://schemas.microsoft.com/office/drawing/2014/main" id="{DB45C7E2-2FE0-709C-0E92-FE216CA8C84F}"/>
              </a:ext>
            </a:extLst>
          </p:cNvPr>
          <p:cNvSpPr txBox="1"/>
          <p:nvPr/>
        </p:nvSpPr>
        <p:spPr>
          <a:xfrm>
            <a:off x="5374925" y="1495008"/>
            <a:ext cx="8540047" cy="3508653"/>
          </a:xfrm>
          <a:prstGeom prst="rect">
            <a:avLst/>
          </a:prstGeom>
          <a:noFill/>
        </p:spPr>
        <p:txBody>
          <a:bodyPr wrap="square">
            <a:spAutoFit/>
          </a:bodyPr>
          <a:lstStyle/>
          <a:p>
            <a:pPr algn="l">
              <a:buNone/>
            </a:pPr>
            <a:r>
              <a:rPr lang="tr-TR" sz="2400" b="0" i="0" dirty="0">
                <a:solidFill>
                  <a:srgbClr val="1F1F1F"/>
                </a:solidFill>
                <a:effectLst/>
                <a:latin typeface="Roboto" panose="02000000000000000000" pitchFamily="2" charset="0"/>
              </a:rPr>
              <a:t>Histogram: Gelir Değerlerinin Dağılımı</a:t>
            </a:r>
          </a:p>
          <a:p>
            <a:pPr algn="l">
              <a:buNone/>
            </a:pPr>
            <a:r>
              <a:rPr lang="tr-TR" b="0" i="0" dirty="0">
                <a:solidFill>
                  <a:srgbClr val="1F1F1F"/>
                </a:solidFill>
                <a:effectLst/>
                <a:latin typeface="Roboto" panose="02000000000000000000" pitchFamily="2" charset="0"/>
              </a:rPr>
              <a:t>Gelir değişkeninin histogramı, gözlem yoğunluklarını aralıklar halinde sunarak veri dağılımını detaylı bir şekilde gözler önüne sermektedir.</a:t>
            </a:r>
          </a:p>
          <a:p>
            <a:pPr algn="l">
              <a:buNone/>
            </a:pPr>
            <a:endParaRPr lang="tr-TR" b="0" i="0" dirty="0">
              <a:solidFill>
                <a:srgbClr val="1F1F1F"/>
              </a:solidFill>
              <a:effectLst/>
              <a:latin typeface="Roboto" panose="02000000000000000000" pitchFamily="2" charset="0"/>
            </a:endParaRPr>
          </a:p>
          <a:p>
            <a:pPr algn="l">
              <a:buFont typeface="+mj-lt"/>
              <a:buAutoNum type="arabicPeriod"/>
            </a:pPr>
            <a:r>
              <a:rPr lang="tr-TR" b="1" i="0" dirty="0">
                <a:solidFill>
                  <a:srgbClr val="1F1F1F"/>
                </a:solidFill>
                <a:effectLst/>
                <a:latin typeface="Roboto" panose="02000000000000000000" pitchFamily="2" charset="0"/>
              </a:rPr>
              <a:t>Dengeli Dağılım:</a:t>
            </a:r>
            <a:r>
              <a:rPr lang="tr-TR" b="0" i="0" dirty="0">
                <a:solidFill>
                  <a:srgbClr val="1F1F1F"/>
                </a:solidFill>
                <a:effectLst/>
                <a:latin typeface="Roboto" panose="02000000000000000000" pitchFamily="2" charset="0"/>
              </a:rPr>
              <a:t> Histogram sütunları dengeli bir yapıya sahiptir ve belirli bir gelir grubunda yoğunlaşma gözlenmemektedir. Gelirler 1.5 ile 7.5 arasında dağılmıştır.</a:t>
            </a:r>
          </a:p>
          <a:p>
            <a:pPr algn="l">
              <a:buFont typeface="+mj-lt"/>
              <a:buAutoNum type="arabicPeriod"/>
            </a:pPr>
            <a:r>
              <a:rPr lang="tr-TR" b="1" i="0" dirty="0">
                <a:solidFill>
                  <a:srgbClr val="1F1F1F"/>
                </a:solidFill>
                <a:effectLst/>
                <a:latin typeface="Roboto" panose="02000000000000000000" pitchFamily="2" charset="0"/>
              </a:rPr>
              <a:t>Çarpıklık Gözlenmiyor:</a:t>
            </a:r>
            <a:r>
              <a:rPr lang="tr-TR" b="0" i="0" dirty="0">
                <a:solidFill>
                  <a:srgbClr val="1F1F1F"/>
                </a:solidFill>
                <a:effectLst/>
                <a:latin typeface="Roboto" panose="02000000000000000000" pitchFamily="2" charset="0"/>
              </a:rPr>
              <a:t> Dağılım, ne sola ne de sağa çarpık görünmektedir. Bu simetrik yapı, veri üzerinde yapılacak doğrusal tahminlerin daha güvenilir olabileceğine işaret eder.</a:t>
            </a:r>
          </a:p>
          <a:p>
            <a:pPr algn="l">
              <a:buFont typeface="+mj-lt"/>
              <a:buAutoNum type="arabicPeriod"/>
            </a:pPr>
            <a:r>
              <a:rPr lang="tr-TR" b="1" i="0" dirty="0">
                <a:solidFill>
                  <a:srgbClr val="1F1F1F"/>
                </a:solidFill>
                <a:effectLst/>
                <a:latin typeface="Roboto" panose="02000000000000000000" pitchFamily="2" charset="0"/>
              </a:rPr>
              <a:t>Yoğunlaşma:</a:t>
            </a:r>
            <a:r>
              <a:rPr lang="tr-TR" b="0" i="0" dirty="0">
                <a:solidFill>
                  <a:srgbClr val="1F1F1F"/>
                </a:solidFill>
                <a:effectLst/>
                <a:latin typeface="Roboto" panose="02000000000000000000" pitchFamily="2" charset="0"/>
              </a:rPr>
              <a:t> Verilerin çoğu 3 ile 6 gelir aralığında toplanmıştır. Bu, örneklemin büyük çoğunluğunun orta düzey gelir seviyesine sahip bireylerden oluştuğunu gösterir.</a:t>
            </a:r>
          </a:p>
        </p:txBody>
      </p:sp>
      <p:pic>
        <p:nvPicPr>
          <p:cNvPr id="3" name="Resim 2">
            <a:extLst>
              <a:ext uri="{FF2B5EF4-FFF2-40B4-BE49-F238E27FC236}">
                <a16:creationId xmlns:a16="http://schemas.microsoft.com/office/drawing/2014/main" id="{8342439E-564E-FEA5-D2CA-D8E877EF831A}"/>
              </a:ext>
            </a:extLst>
          </p:cNvPr>
          <p:cNvPicPr>
            <a:picLocks noChangeAspect="1"/>
          </p:cNvPicPr>
          <p:nvPr/>
        </p:nvPicPr>
        <p:blipFill>
          <a:blip r:embed="rId4"/>
          <a:srcRect t="17562" r="11542"/>
          <a:stretch/>
        </p:blipFill>
        <p:spPr>
          <a:xfrm>
            <a:off x="37483" y="1574981"/>
            <a:ext cx="5337442" cy="4030907"/>
          </a:xfrm>
          <a:prstGeom prst="rect">
            <a:avLst/>
          </a:prstGeom>
        </p:spPr>
      </p:pic>
      <p:sp>
        <p:nvSpPr>
          <p:cNvPr id="9" name="Rectangle 1">
            <a:extLst>
              <a:ext uri="{FF2B5EF4-FFF2-40B4-BE49-F238E27FC236}">
                <a16:creationId xmlns:a16="http://schemas.microsoft.com/office/drawing/2014/main" id="{14E741D0-5CE7-1D3E-8894-6D44402C12DA}"/>
              </a:ext>
            </a:extLst>
          </p:cNvPr>
          <p:cNvSpPr>
            <a:spLocks noChangeArrowheads="1"/>
          </p:cNvSpPr>
          <p:nvPr/>
        </p:nvSpPr>
        <p:spPr bwMode="auto">
          <a:xfrm>
            <a:off x="357314" y="5812685"/>
            <a:ext cx="13683084" cy="21607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700" b="0" i="0" u="none" strike="noStrike" cap="none" normalizeH="0" baseline="0" dirty="0">
                <a:ln>
                  <a:noFill/>
                </a:ln>
                <a:solidFill>
                  <a:srgbClr val="1F1F1F"/>
                </a:solidFill>
                <a:effectLst/>
                <a:latin typeface="Roboto" panose="02000000000000000000" pitchFamily="2" charset="0"/>
              </a:rPr>
              <a:t>Korelasyon Sonuçları: Pearson Analizi</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700" b="0" i="0" u="none" strike="noStrike" cap="none" normalizeH="0" baseline="0" dirty="0">
              <a:ln>
                <a:noFill/>
              </a:ln>
              <a:solidFill>
                <a:srgbClr val="1F1F1F"/>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tr-TR" altLang="tr-TR" sz="1600" b="1" i="0" u="none" strike="noStrike" cap="none" normalizeH="0" baseline="0" dirty="0">
                <a:ln>
                  <a:noFill/>
                </a:ln>
                <a:solidFill>
                  <a:srgbClr val="1F1F1F"/>
                </a:solidFill>
                <a:effectLst/>
                <a:latin typeface="Roboto" panose="02000000000000000000" pitchFamily="2" charset="0"/>
              </a:rPr>
              <a:t>Çok Güçlü Pozitif İlişki:</a:t>
            </a:r>
            <a:r>
              <a:rPr kumimoji="0" lang="tr-TR" altLang="tr-TR" sz="1600" b="0" i="0" u="none" strike="noStrike" cap="none" normalizeH="0" baseline="0" dirty="0">
                <a:ln>
                  <a:noFill/>
                </a:ln>
                <a:solidFill>
                  <a:srgbClr val="1F1F1F"/>
                </a:solidFill>
                <a:effectLst/>
                <a:latin typeface="Roboto" panose="02000000000000000000" pitchFamily="2" charset="0"/>
              </a:rPr>
              <a:t> Pearson korelasyon katsayısı 0.8656 olup, gelir ve mutluluk değişkenleri arasında çok güçlü bir pozitif ilişki bulunduğunu göstermektedir.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tr-TR" altLang="tr-TR" sz="1600" b="1" i="0" u="none" strike="noStrike" cap="none" normalizeH="0" baseline="0" dirty="0">
                <a:ln>
                  <a:noFill/>
                </a:ln>
                <a:solidFill>
                  <a:srgbClr val="1F1F1F"/>
                </a:solidFill>
                <a:effectLst/>
                <a:latin typeface="Roboto" panose="02000000000000000000" pitchFamily="2" charset="0"/>
              </a:rPr>
              <a:t>İstatistiksel Anlamlılık:</a:t>
            </a:r>
            <a:r>
              <a:rPr kumimoji="0" lang="tr-TR" altLang="tr-TR" sz="1600" b="0" i="0" u="none" strike="noStrike" cap="none" normalizeH="0" baseline="0" dirty="0">
                <a:ln>
                  <a:noFill/>
                </a:ln>
                <a:solidFill>
                  <a:srgbClr val="1F1F1F"/>
                </a:solidFill>
                <a:effectLst/>
                <a:latin typeface="Roboto" panose="02000000000000000000" pitchFamily="2" charset="0"/>
              </a:rPr>
              <a:t> p-değeri 0.0000 olup, bu ilişkinin istatistiksel olarak anlamlı olduğunu (p &lt; 0.05) göstermektedir. Dolayısıyla, bu ilişki tesadüfi değildir.</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tr-TR" altLang="tr-TR" sz="1600" b="1" i="0" u="none" strike="noStrike" cap="none" normalizeH="0" baseline="0" dirty="0">
                <a:ln>
                  <a:noFill/>
                </a:ln>
                <a:solidFill>
                  <a:srgbClr val="1F1F1F"/>
                </a:solidFill>
                <a:effectLst/>
                <a:latin typeface="Roboto" panose="02000000000000000000" pitchFamily="2" charset="0"/>
              </a:rPr>
              <a:t>Pratik Anlamı:</a:t>
            </a:r>
            <a:r>
              <a:rPr kumimoji="0" lang="tr-TR" altLang="tr-TR" sz="1600" b="0" i="0" u="none" strike="noStrike" cap="none" normalizeH="0" baseline="0" dirty="0">
                <a:ln>
                  <a:noFill/>
                </a:ln>
                <a:solidFill>
                  <a:srgbClr val="1F1F1F"/>
                </a:solidFill>
                <a:effectLst/>
                <a:latin typeface="Roboto" panose="02000000000000000000" pitchFamily="2" charset="0"/>
              </a:rPr>
              <a:t> Elde edilen güçlü korelasyon, doğrusal regresyon modelinin hem teorik hem de uygulamalı olarak anlamlı sonuçlar vereceğini göstermektedir.</a:t>
            </a:r>
          </a:p>
        </p:txBody>
      </p:sp>
      <p:graphicFrame>
        <p:nvGraphicFramePr>
          <p:cNvPr id="5" name="Tablo 4">
            <a:extLst>
              <a:ext uri="{FF2B5EF4-FFF2-40B4-BE49-F238E27FC236}">
                <a16:creationId xmlns:a16="http://schemas.microsoft.com/office/drawing/2014/main" id="{AE007A67-874D-2C2A-A563-33BEB113AA64}"/>
              </a:ext>
            </a:extLst>
          </p:cNvPr>
          <p:cNvGraphicFramePr>
            <a:graphicFrameLocks noGrp="1"/>
          </p:cNvGraphicFramePr>
          <p:nvPr/>
        </p:nvGraphicFramePr>
        <p:xfrm>
          <a:off x="4690533" y="5685861"/>
          <a:ext cx="6366933" cy="731520"/>
        </p:xfrm>
        <a:graphic>
          <a:graphicData uri="http://schemas.openxmlformats.org/drawingml/2006/table">
            <a:tbl>
              <a:tblPr/>
              <a:tblGrid>
                <a:gridCol w="2980267">
                  <a:extLst>
                    <a:ext uri="{9D8B030D-6E8A-4147-A177-3AD203B41FA5}">
                      <a16:colId xmlns:a16="http://schemas.microsoft.com/office/drawing/2014/main" val="1233899264"/>
                    </a:ext>
                  </a:extLst>
                </a:gridCol>
                <a:gridCol w="3386666">
                  <a:extLst>
                    <a:ext uri="{9D8B030D-6E8A-4147-A177-3AD203B41FA5}">
                      <a16:colId xmlns:a16="http://schemas.microsoft.com/office/drawing/2014/main" val="334729300"/>
                    </a:ext>
                  </a:extLst>
                </a:gridCol>
              </a:tblGrid>
              <a:tr h="0">
                <a:tc>
                  <a:txBody>
                    <a:bodyPr/>
                    <a:lstStyle/>
                    <a:p>
                      <a:pPr fontAlgn="ctr"/>
                      <a:r>
                        <a:rPr lang="tr-TR" b="1" dirty="0">
                          <a:effectLst/>
                        </a:rPr>
                        <a:t>Korelasyon Katsayısı (r)</a:t>
                      </a:r>
                    </a:p>
                  </a:txBody>
                  <a:tcPr anchor="ctr">
                    <a:lnL>
                      <a:noFill/>
                    </a:lnL>
                    <a:lnR>
                      <a:noFill/>
                    </a:lnR>
                    <a:lnT>
                      <a:noFill/>
                    </a:lnT>
                    <a:lnB>
                      <a:noFill/>
                    </a:lnB>
                    <a:solidFill>
                      <a:srgbClr val="FFFFFF"/>
                    </a:solidFill>
                  </a:tcPr>
                </a:tc>
                <a:tc>
                  <a:txBody>
                    <a:bodyPr/>
                    <a:lstStyle/>
                    <a:p>
                      <a:pPr fontAlgn="ctr"/>
                      <a:r>
                        <a:rPr lang="tr-TR" b="1" dirty="0">
                          <a:effectLst/>
                        </a:rPr>
                        <a:t>p-değeri</a:t>
                      </a:r>
                    </a:p>
                  </a:txBody>
                  <a:tcPr anchor="ctr">
                    <a:lnL>
                      <a:noFill/>
                    </a:lnL>
                    <a:lnR>
                      <a:noFill/>
                    </a:lnR>
                    <a:lnT>
                      <a:noFill/>
                    </a:lnT>
                    <a:lnB>
                      <a:noFill/>
                    </a:lnB>
                    <a:solidFill>
                      <a:srgbClr val="FFFFFF"/>
                    </a:solidFill>
                  </a:tcPr>
                </a:tc>
                <a:extLst>
                  <a:ext uri="{0D108BD9-81ED-4DB2-BD59-A6C34878D82A}">
                    <a16:rowId xmlns:a16="http://schemas.microsoft.com/office/drawing/2014/main" val="4097674719"/>
                  </a:ext>
                </a:extLst>
              </a:tr>
              <a:tr h="0">
                <a:tc>
                  <a:txBody>
                    <a:bodyPr/>
                    <a:lstStyle/>
                    <a:p>
                      <a:pPr fontAlgn="ctr"/>
                      <a:r>
                        <a:rPr lang="tr-TR" dirty="0">
                          <a:effectLst/>
                        </a:rPr>
                        <a:t>0.8656</a:t>
                      </a:r>
                    </a:p>
                  </a:txBody>
                  <a:tcPr anchor="ctr">
                    <a:lnL>
                      <a:noFill/>
                    </a:lnL>
                    <a:lnR>
                      <a:noFill/>
                    </a:lnR>
                    <a:lnT>
                      <a:noFill/>
                    </a:lnT>
                    <a:lnB>
                      <a:noFill/>
                    </a:lnB>
                    <a:solidFill>
                      <a:srgbClr val="FFFFFF"/>
                    </a:solidFill>
                  </a:tcPr>
                </a:tc>
                <a:tc>
                  <a:txBody>
                    <a:bodyPr/>
                    <a:lstStyle/>
                    <a:p>
                      <a:pPr fontAlgn="ctr"/>
                      <a:r>
                        <a:rPr lang="tr-TR" dirty="0">
                          <a:effectLst/>
                        </a:rPr>
                        <a:t>0.0000</a:t>
                      </a:r>
                    </a:p>
                  </a:txBody>
                  <a:tcPr anchor="ctr">
                    <a:lnL>
                      <a:noFill/>
                    </a:lnL>
                    <a:lnR>
                      <a:noFill/>
                    </a:lnR>
                    <a:lnT>
                      <a:noFill/>
                    </a:lnT>
                    <a:lnB>
                      <a:noFill/>
                    </a:lnB>
                    <a:solidFill>
                      <a:srgbClr val="FFFFFF"/>
                    </a:solidFill>
                  </a:tcPr>
                </a:tc>
                <a:extLst>
                  <a:ext uri="{0D108BD9-81ED-4DB2-BD59-A6C34878D82A}">
                    <a16:rowId xmlns:a16="http://schemas.microsoft.com/office/drawing/2014/main" val="1238868222"/>
                  </a:ext>
                </a:extLst>
              </a:tr>
            </a:tbl>
          </a:graphicData>
        </a:graphic>
      </p:graphicFrame>
    </p:spTree>
    <p:extLst>
      <p:ext uri="{BB962C8B-B14F-4D97-AF65-F5344CB8AC3E}">
        <p14:creationId xmlns:p14="http://schemas.microsoft.com/office/powerpoint/2010/main" val="394431050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628CB-2D31-DF58-1085-F440DE2116E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9410FCB-074E-1208-DAB6-2AEE6418F8A7}"/>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dirty="0">
                <a:solidFill>
                  <a:srgbClr val="1F1F1F"/>
                </a:solidFill>
                <a:effectLst/>
                <a:latin typeface="Roboto" panose="02000000000000000000" pitchFamily="2" charset="0"/>
              </a:rPr>
              <a:t>Basit Doğrusal Regresyon: Gelir ve Mutluluk İlişkisi</a:t>
            </a: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9D114E12-220C-ACF3-ABD8-80B065A8900C}"/>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C5425342-8083-7474-8F29-A3DF2BA495FA}"/>
              </a:ext>
            </a:extLst>
          </p:cNvPr>
          <p:cNvSpPr txBox="1"/>
          <p:nvPr/>
        </p:nvSpPr>
        <p:spPr>
          <a:xfrm>
            <a:off x="434063" y="971788"/>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3️⃣ Doğrusal Regresyon Modelinin Kurulması ve Temel Değerlendirme</a:t>
            </a:r>
          </a:p>
        </p:txBody>
      </p:sp>
      <p:sp>
        <p:nvSpPr>
          <p:cNvPr id="10" name="Metin kutusu 9">
            <a:extLst>
              <a:ext uri="{FF2B5EF4-FFF2-40B4-BE49-F238E27FC236}">
                <a16:creationId xmlns:a16="http://schemas.microsoft.com/office/drawing/2014/main" id="{E45323C5-E57B-9C78-2A64-F26DF411A0E3}"/>
              </a:ext>
            </a:extLst>
          </p:cNvPr>
          <p:cNvSpPr txBox="1"/>
          <p:nvPr/>
        </p:nvSpPr>
        <p:spPr>
          <a:xfrm>
            <a:off x="490116" y="1697890"/>
            <a:ext cx="13473534" cy="646331"/>
          </a:xfrm>
          <a:prstGeom prst="rect">
            <a:avLst/>
          </a:prstGeom>
          <a:noFill/>
        </p:spPr>
        <p:txBody>
          <a:bodyPr wrap="square">
            <a:spAutoFit/>
          </a:bodyPr>
          <a:lstStyle/>
          <a:p>
            <a:r>
              <a:rPr lang="tr-TR" b="0" i="0" dirty="0">
                <a:solidFill>
                  <a:srgbClr val="1F1F1F"/>
                </a:solidFill>
                <a:effectLst/>
                <a:latin typeface="Roboto" panose="02000000000000000000" pitchFamily="2" charset="0"/>
              </a:rPr>
              <a:t>Bu bölümde, veri setinin bağımsız değişkeni olan </a:t>
            </a:r>
            <a:r>
              <a:rPr lang="tr-TR" b="1" i="0" dirty="0">
                <a:solidFill>
                  <a:srgbClr val="1F1F1F"/>
                </a:solidFill>
                <a:effectLst/>
                <a:latin typeface="Roboto" panose="02000000000000000000" pitchFamily="2" charset="0"/>
              </a:rPr>
              <a:t>gelir</a:t>
            </a:r>
            <a:r>
              <a:rPr lang="tr-TR" b="0" i="0" dirty="0">
                <a:solidFill>
                  <a:srgbClr val="1F1F1F"/>
                </a:solidFill>
                <a:effectLst/>
                <a:latin typeface="Roboto" panose="02000000000000000000" pitchFamily="2" charset="0"/>
              </a:rPr>
              <a:t> ile bağımlı değişkeni olan </a:t>
            </a:r>
            <a:r>
              <a:rPr lang="tr-TR" b="1" i="0" dirty="0">
                <a:solidFill>
                  <a:srgbClr val="1F1F1F"/>
                </a:solidFill>
                <a:effectLst/>
                <a:latin typeface="Roboto" panose="02000000000000000000" pitchFamily="2" charset="0"/>
              </a:rPr>
              <a:t>mutluluk</a:t>
            </a:r>
            <a:r>
              <a:rPr lang="tr-TR" b="0" i="0" dirty="0">
                <a:solidFill>
                  <a:srgbClr val="1F1F1F"/>
                </a:solidFill>
                <a:effectLst/>
                <a:latin typeface="Roboto" panose="02000000000000000000" pitchFamily="2" charset="0"/>
              </a:rPr>
              <a:t> arasındaki ilişki </a:t>
            </a:r>
            <a:r>
              <a:rPr lang="tr-TR" b="1" i="0" dirty="0">
                <a:solidFill>
                  <a:srgbClr val="1F1F1F"/>
                </a:solidFill>
                <a:effectLst/>
                <a:latin typeface="Roboto" panose="02000000000000000000" pitchFamily="2" charset="0"/>
              </a:rPr>
              <a:t>basit doğrusal regresyon modeli</a:t>
            </a:r>
            <a:r>
              <a:rPr lang="tr-TR" b="0" i="0" dirty="0">
                <a:solidFill>
                  <a:srgbClr val="1F1F1F"/>
                </a:solidFill>
                <a:effectLst/>
                <a:latin typeface="Roboto" panose="02000000000000000000" pitchFamily="2" charset="0"/>
              </a:rPr>
              <a:t> ile incelenecektir. Modelin oluşturulması, eğitimi ve temel istatistiksel değerlendirmesi bu adımda ele alınmaktadır.</a:t>
            </a:r>
            <a:endParaRPr lang="tr-TR" dirty="0"/>
          </a:p>
        </p:txBody>
      </p:sp>
      <p:sp>
        <p:nvSpPr>
          <p:cNvPr id="12" name="Metin kutusu 11">
            <a:extLst>
              <a:ext uri="{FF2B5EF4-FFF2-40B4-BE49-F238E27FC236}">
                <a16:creationId xmlns:a16="http://schemas.microsoft.com/office/drawing/2014/main" id="{7A020E75-A166-1C36-A17F-7A86A1178DF9}"/>
              </a:ext>
            </a:extLst>
          </p:cNvPr>
          <p:cNvSpPr txBox="1"/>
          <p:nvPr/>
        </p:nvSpPr>
        <p:spPr>
          <a:xfrm>
            <a:off x="490116" y="2547103"/>
            <a:ext cx="13473534" cy="1477328"/>
          </a:xfrm>
          <a:prstGeom prst="rect">
            <a:avLst/>
          </a:prstGeom>
          <a:noFill/>
        </p:spPr>
        <p:txBody>
          <a:bodyPr wrap="square">
            <a:spAutoFit/>
          </a:bodyPr>
          <a:lstStyle/>
          <a:p>
            <a:pPr algn="l">
              <a:buNone/>
            </a:pPr>
            <a:r>
              <a:rPr lang="tr-TR" b="0" i="0" dirty="0">
                <a:solidFill>
                  <a:srgbClr val="1F1F1F"/>
                </a:solidFill>
                <a:effectLst/>
                <a:latin typeface="Roboto" panose="02000000000000000000" pitchFamily="2" charset="0"/>
              </a:rPr>
              <a:t>Regresyon Modeli Nedir?</a:t>
            </a:r>
          </a:p>
          <a:p>
            <a:pPr algn="l">
              <a:buNone/>
            </a:pPr>
            <a:r>
              <a:rPr lang="tr-TR" b="0" i="0" dirty="0">
                <a:solidFill>
                  <a:srgbClr val="1F1F1F"/>
                </a:solidFill>
                <a:effectLst/>
                <a:latin typeface="Roboto" panose="02000000000000000000" pitchFamily="2" charset="0"/>
              </a:rPr>
              <a:t>Basit doğrusal regresyon, bir bağımsız değişkenin bir bağımlı değişken üzerindeki etkisini ölçmek amacıyla kullanılan temel bir istatistiksel tekniktir. Bu çalışmada, gelir bağımsız değişken, mutluluk ise bağımlı değişken olarak ele alınmıştır.</a:t>
            </a:r>
          </a:p>
          <a:p>
            <a:pPr algn="l">
              <a:buNone/>
            </a:pPr>
            <a:endParaRPr lang="tr-TR" b="0" i="0" dirty="0">
              <a:solidFill>
                <a:srgbClr val="1F1F1F"/>
              </a:solidFill>
              <a:effectLst/>
              <a:latin typeface="Roboto" panose="02000000000000000000" pitchFamily="2" charset="0"/>
            </a:endParaRPr>
          </a:p>
          <a:p>
            <a:pPr algn="l"/>
            <a:r>
              <a:rPr lang="tr-TR" b="0" i="0" dirty="0">
                <a:solidFill>
                  <a:srgbClr val="1F1F1F"/>
                </a:solidFill>
                <a:effectLst/>
                <a:latin typeface="Roboto" panose="02000000000000000000" pitchFamily="2" charset="0"/>
              </a:rPr>
              <a:t>Modelin genel matematiksel ifadesi şöyledir:</a:t>
            </a:r>
          </a:p>
        </p:txBody>
      </p:sp>
      <p:sp>
        <p:nvSpPr>
          <p:cNvPr id="14" name="Metin kutusu 13">
            <a:extLst>
              <a:ext uri="{FF2B5EF4-FFF2-40B4-BE49-F238E27FC236}">
                <a16:creationId xmlns:a16="http://schemas.microsoft.com/office/drawing/2014/main" id="{E1FAEB0E-1B1F-457D-9200-2A80A4AE401D}"/>
              </a:ext>
            </a:extLst>
          </p:cNvPr>
          <p:cNvSpPr txBox="1"/>
          <p:nvPr/>
        </p:nvSpPr>
        <p:spPr>
          <a:xfrm>
            <a:off x="5181601" y="3649397"/>
            <a:ext cx="7315200" cy="461665"/>
          </a:xfrm>
          <a:prstGeom prst="rect">
            <a:avLst/>
          </a:prstGeom>
          <a:noFill/>
        </p:spPr>
        <p:txBody>
          <a:bodyPr wrap="square">
            <a:spAutoFit/>
          </a:bodyPr>
          <a:lstStyle/>
          <a:p>
            <a:r>
              <a:rPr lang="tr-TR" sz="2400" dirty="0">
                <a:solidFill>
                  <a:srgbClr val="004483"/>
                </a:solidFill>
                <a:effectLst/>
              </a:rPr>
              <a:t>mutluluk = </a:t>
            </a:r>
            <a:r>
              <a:rPr lang="el-GR" sz="2400" dirty="0">
                <a:solidFill>
                  <a:srgbClr val="004483"/>
                </a:solidFill>
                <a:effectLst/>
              </a:rPr>
              <a:t>β₀ + β₁ * </a:t>
            </a:r>
            <a:r>
              <a:rPr lang="tr-TR" sz="2400" dirty="0">
                <a:solidFill>
                  <a:srgbClr val="004483"/>
                </a:solidFill>
                <a:effectLst/>
              </a:rPr>
              <a:t>gelir + </a:t>
            </a:r>
            <a:r>
              <a:rPr lang="el-GR" sz="2400" dirty="0">
                <a:solidFill>
                  <a:srgbClr val="004483"/>
                </a:solidFill>
                <a:effectLst/>
              </a:rPr>
              <a:t>ε</a:t>
            </a:r>
            <a:endParaRPr lang="tr-TR" sz="2400" dirty="0">
              <a:solidFill>
                <a:srgbClr val="004483"/>
              </a:solidFill>
            </a:endParaRPr>
          </a:p>
        </p:txBody>
      </p:sp>
      <p:sp>
        <p:nvSpPr>
          <p:cNvPr id="16" name="Metin kutusu 15">
            <a:extLst>
              <a:ext uri="{FF2B5EF4-FFF2-40B4-BE49-F238E27FC236}">
                <a16:creationId xmlns:a16="http://schemas.microsoft.com/office/drawing/2014/main" id="{E6B6B627-7482-1B18-BCE8-21E51A679001}"/>
              </a:ext>
            </a:extLst>
          </p:cNvPr>
          <p:cNvSpPr txBox="1"/>
          <p:nvPr/>
        </p:nvSpPr>
        <p:spPr>
          <a:xfrm>
            <a:off x="694877" y="4018729"/>
            <a:ext cx="7315200" cy="923330"/>
          </a:xfrm>
          <a:prstGeom prst="rect">
            <a:avLst/>
          </a:prstGeom>
          <a:noFill/>
        </p:spPr>
        <p:txBody>
          <a:bodyPr wrap="square">
            <a:spAutoFit/>
          </a:bodyPr>
          <a:lstStyle/>
          <a:p>
            <a:pPr algn="l">
              <a:buFont typeface="Arial" panose="020B0604020202020204" pitchFamily="34" charset="0"/>
              <a:buChar char="•"/>
            </a:pPr>
            <a:r>
              <a:rPr lang="el-GR" b="1" i="0" dirty="0">
                <a:solidFill>
                  <a:srgbClr val="1F1F1F"/>
                </a:solidFill>
                <a:effectLst/>
                <a:latin typeface="Roboto" panose="02000000000000000000" pitchFamily="2" charset="0"/>
              </a:rPr>
              <a:t>β₀ (</a:t>
            </a:r>
            <a:r>
              <a:rPr lang="tr-TR" b="1" i="0" dirty="0">
                <a:solidFill>
                  <a:srgbClr val="1F1F1F"/>
                </a:solidFill>
                <a:effectLst/>
                <a:latin typeface="Roboto" panose="02000000000000000000" pitchFamily="2" charset="0"/>
              </a:rPr>
              <a:t>intercept):</a:t>
            </a:r>
            <a:r>
              <a:rPr lang="tr-TR" b="0" i="0" dirty="0">
                <a:solidFill>
                  <a:srgbClr val="1F1F1F"/>
                </a:solidFill>
                <a:effectLst/>
                <a:latin typeface="Roboto" panose="02000000000000000000" pitchFamily="2" charset="0"/>
              </a:rPr>
              <a:t> Gelir sıfır olduğunda tahmin edilen mutluluk değeri</a:t>
            </a:r>
          </a:p>
          <a:p>
            <a:pPr algn="l">
              <a:buFont typeface="Arial" panose="020B0604020202020204" pitchFamily="34" charset="0"/>
              <a:buChar char="•"/>
            </a:pPr>
            <a:r>
              <a:rPr lang="el-GR" b="1" i="0" dirty="0">
                <a:solidFill>
                  <a:srgbClr val="1F1F1F"/>
                </a:solidFill>
                <a:effectLst/>
                <a:latin typeface="Roboto" panose="02000000000000000000" pitchFamily="2" charset="0"/>
              </a:rPr>
              <a:t>β₁ (</a:t>
            </a:r>
            <a:r>
              <a:rPr lang="tr-TR" b="1" i="0" dirty="0">
                <a:solidFill>
                  <a:srgbClr val="1F1F1F"/>
                </a:solidFill>
                <a:effectLst/>
                <a:latin typeface="Roboto" panose="02000000000000000000" pitchFamily="2" charset="0"/>
              </a:rPr>
              <a:t>coefficient):</a:t>
            </a:r>
            <a:r>
              <a:rPr lang="tr-TR" b="0" i="0" dirty="0">
                <a:solidFill>
                  <a:srgbClr val="1F1F1F"/>
                </a:solidFill>
                <a:effectLst/>
                <a:latin typeface="Roboto" panose="02000000000000000000" pitchFamily="2" charset="0"/>
              </a:rPr>
              <a:t> Gelirdeki bir birimlik artışın mutluluğa etkisi</a:t>
            </a:r>
          </a:p>
          <a:p>
            <a:pPr algn="l">
              <a:buFont typeface="Arial" panose="020B0604020202020204" pitchFamily="34" charset="0"/>
              <a:buChar char="•"/>
            </a:pPr>
            <a:r>
              <a:rPr lang="el-GR" b="1" i="0" dirty="0">
                <a:solidFill>
                  <a:srgbClr val="1F1F1F"/>
                </a:solidFill>
                <a:effectLst/>
                <a:latin typeface="Roboto" panose="02000000000000000000" pitchFamily="2" charset="0"/>
              </a:rPr>
              <a:t>ε:</a:t>
            </a:r>
            <a:r>
              <a:rPr lang="el-GR" b="0" i="0" dirty="0">
                <a:solidFill>
                  <a:srgbClr val="1F1F1F"/>
                </a:solidFill>
                <a:effectLst/>
                <a:latin typeface="Roboto" panose="02000000000000000000" pitchFamily="2" charset="0"/>
              </a:rPr>
              <a:t> </a:t>
            </a:r>
            <a:r>
              <a:rPr lang="tr-TR" b="0" i="0" dirty="0">
                <a:solidFill>
                  <a:srgbClr val="1F1F1F"/>
                </a:solidFill>
                <a:effectLst/>
                <a:latin typeface="Roboto" panose="02000000000000000000" pitchFamily="2" charset="0"/>
              </a:rPr>
              <a:t>Hata terimi (modelin açıklayamadığı değişim)</a:t>
            </a:r>
          </a:p>
        </p:txBody>
      </p:sp>
    </p:spTree>
    <p:extLst>
      <p:ext uri="{BB962C8B-B14F-4D97-AF65-F5344CB8AC3E}">
        <p14:creationId xmlns:p14="http://schemas.microsoft.com/office/powerpoint/2010/main" val="380019544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86A9C-2AF1-21FD-7FDE-C10B8058519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4A65E87-062C-FBD4-5B02-653295E5569B}"/>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dirty="0">
                <a:solidFill>
                  <a:srgbClr val="1F1F1F"/>
                </a:solidFill>
                <a:effectLst/>
                <a:latin typeface="Roboto" panose="02000000000000000000" pitchFamily="2" charset="0"/>
              </a:rPr>
              <a:t>Basit Doğrusal Regresyon: Gelir ve Mutluluk İlişkisi</a:t>
            </a: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2989A124-ADF0-8058-4DC4-10D8766B436E}"/>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925D8BAE-DFFA-58D7-52CA-0A1BDED57E93}"/>
              </a:ext>
            </a:extLst>
          </p:cNvPr>
          <p:cNvSpPr txBox="1"/>
          <p:nvPr/>
        </p:nvSpPr>
        <p:spPr>
          <a:xfrm>
            <a:off x="434063" y="971788"/>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3️⃣ Doğrusal Regresyon Modelinin Kurulması ve Temel Değerlendirme</a:t>
            </a:r>
          </a:p>
        </p:txBody>
      </p:sp>
      <p:sp>
        <p:nvSpPr>
          <p:cNvPr id="10" name="Metin kutusu 9">
            <a:extLst>
              <a:ext uri="{FF2B5EF4-FFF2-40B4-BE49-F238E27FC236}">
                <a16:creationId xmlns:a16="http://schemas.microsoft.com/office/drawing/2014/main" id="{DB0BC3C3-4308-A89A-AD0C-331C2885A9FF}"/>
              </a:ext>
            </a:extLst>
          </p:cNvPr>
          <p:cNvSpPr txBox="1"/>
          <p:nvPr/>
        </p:nvSpPr>
        <p:spPr>
          <a:xfrm>
            <a:off x="490116" y="1697890"/>
            <a:ext cx="13473534" cy="646331"/>
          </a:xfrm>
          <a:prstGeom prst="rect">
            <a:avLst/>
          </a:prstGeom>
          <a:noFill/>
        </p:spPr>
        <p:txBody>
          <a:bodyPr wrap="square">
            <a:spAutoFit/>
          </a:bodyPr>
          <a:lstStyle/>
          <a:p>
            <a:r>
              <a:rPr lang="tr-TR" b="0" i="0" dirty="0">
                <a:solidFill>
                  <a:srgbClr val="1F1F1F"/>
                </a:solidFill>
                <a:effectLst/>
                <a:latin typeface="Roboto" panose="02000000000000000000" pitchFamily="2" charset="0"/>
              </a:rPr>
              <a:t>Bu bölümde, veri setinin bağımsız değişkeni olan </a:t>
            </a:r>
            <a:r>
              <a:rPr lang="tr-TR" b="1" i="0" dirty="0">
                <a:solidFill>
                  <a:srgbClr val="1F1F1F"/>
                </a:solidFill>
                <a:effectLst/>
                <a:latin typeface="Roboto" panose="02000000000000000000" pitchFamily="2" charset="0"/>
              </a:rPr>
              <a:t>gelir</a:t>
            </a:r>
            <a:r>
              <a:rPr lang="tr-TR" b="0" i="0" dirty="0">
                <a:solidFill>
                  <a:srgbClr val="1F1F1F"/>
                </a:solidFill>
                <a:effectLst/>
                <a:latin typeface="Roboto" panose="02000000000000000000" pitchFamily="2" charset="0"/>
              </a:rPr>
              <a:t> ile bağımlı değişkeni olan </a:t>
            </a:r>
            <a:r>
              <a:rPr lang="tr-TR" b="1" i="0" dirty="0">
                <a:solidFill>
                  <a:srgbClr val="1F1F1F"/>
                </a:solidFill>
                <a:effectLst/>
                <a:latin typeface="Roboto" panose="02000000000000000000" pitchFamily="2" charset="0"/>
              </a:rPr>
              <a:t>mutluluk</a:t>
            </a:r>
            <a:r>
              <a:rPr lang="tr-TR" b="0" i="0" dirty="0">
                <a:solidFill>
                  <a:srgbClr val="1F1F1F"/>
                </a:solidFill>
                <a:effectLst/>
                <a:latin typeface="Roboto" panose="02000000000000000000" pitchFamily="2" charset="0"/>
              </a:rPr>
              <a:t> arasındaki ilişki </a:t>
            </a:r>
            <a:r>
              <a:rPr lang="tr-TR" b="1" i="0" dirty="0">
                <a:solidFill>
                  <a:srgbClr val="1F1F1F"/>
                </a:solidFill>
                <a:effectLst/>
                <a:latin typeface="Roboto" panose="02000000000000000000" pitchFamily="2" charset="0"/>
              </a:rPr>
              <a:t>basit doğrusal regresyon modeli</a:t>
            </a:r>
            <a:r>
              <a:rPr lang="tr-TR" b="0" i="0" dirty="0">
                <a:solidFill>
                  <a:srgbClr val="1F1F1F"/>
                </a:solidFill>
                <a:effectLst/>
                <a:latin typeface="Roboto" panose="02000000000000000000" pitchFamily="2" charset="0"/>
              </a:rPr>
              <a:t> ile incelenecektir. Modelin oluşturulması, eğitimi ve temel istatistiksel değerlendirmesi bu adımda ele alınmaktadır.</a:t>
            </a:r>
            <a:endParaRPr lang="tr-TR" dirty="0"/>
          </a:p>
        </p:txBody>
      </p:sp>
      <p:sp>
        <p:nvSpPr>
          <p:cNvPr id="12" name="Metin kutusu 11">
            <a:extLst>
              <a:ext uri="{FF2B5EF4-FFF2-40B4-BE49-F238E27FC236}">
                <a16:creationId xmlns:a16="http://schemas.microsoft.com/office/drawing/2014/main" id="{C2C75DFE-F93C-37C2-57F3-5C5C6D338215}"/>
              </a:ext>
            </a:extLst>
          </p:cNvPr>
          <p:cNvSpPr txBox="1"/>
          <p:nvPr/>
        </p:nvSpPr>
        <p:spPr>
          <a:xfrm>
            <a:off x="490116" y="2547103"/>
            <a:ext cx="13473534" cy="1477328"/>
          </a:xfrm>
          <a:prstGeom prst="rect">
            <a:avLst/>
          </a:prstGeom>
          <a:noFill/>
        </p:spPr>
        <p:txBody>
          <a:bodyPr wrap="square">
            <a:spAutoFit/>
          </a:bodyPr>
          <a:lstStyle/>
          <a:p>
            <a:pPr algn="l">
              <a:buNone/>
            </a:pPr>
            <a:r>
              <a:rPr lang="tr-TR" b="0" i="0" dirty="0">
                <a:solidFill>
                  <a:srgbClr val="1F1F1F"/>
                </a:solidFill>
                <a:effectLst/>
                <a:latin typeface="Roboto" panose="02000000000000000000" pitchFamily="2" charset="0"/>
              </a:rPr>
              <a:t>Regresyon Modeli Nedir?</a:t>
            </a:r>
          </a:p>
          <a:p>
            <a:pPr algn="l">
              <a:buNone/>
            </a:pPr>
            <a:r>
              <a:rPr lang="tr-TR" b="0" i="0" dirty="0">
                <a:solidFill>
                  <a:srgbClr val="1F1F1F"/>
                </a:solidFill>
                <a:effectLst/>
                <a:latin typeface="Roboto" panose="02000000000000000000" pitchFamily="2" charset="0"/>
              </a:rPr>
              <a:t>Basit doğrusal regresyon, bir bağımsız değişkenin bir bağımlı değişken üzerindeki etkisini ölçmek amacıyla kullanılan temel bir istatistiksel tekniktir. Bu çalışmada, gelir bağımsız değişken, mutluluk ise bağımlı değişken olarak ele alınmıştır.</a:t>
            </a:r>
          </a:p>
          <a:p>
            <a:pPr algn="l">
              <a:buNone/>
            </a:pPr>
            <a:endParaRPr lang="tr-TR" b="0" i="0" dirty="0">
              <a:solidFill>
                <a:srgbClr val="1F1F1F"/>
              </a:solidFill>
              <a:effectLst/>
              <a:latin typeface="Roboto" panose="02000000000000000000" pitchFamily="2" charset="0"/>
            </a:endParaRPr>
          </a:p>
          <a:p>
            <a:pPr algn="l"/>
            <a:r>
              <a:rPr lang="tr-TR" b="0" i="0" dirty="0">
                <a:solidFill>
                  <a:srgbClr val="1F1F1F"/>
                </a:solidFill>
                <a:effectLst/>
                <a:latin typeface="Roboto" panose="02000000000000000000" pitchFamily="2" charset="0"/>
              </a:rPr>
              <a:t>Modelin genel matematiksel ifadesi şöyledir:</a:t>
            </a:r>
          </a:p>
        </p:txBody>
      </p:sp>
      <p:sp>
        <p:nvSpPr>
          <p:cNvPr id="14" name="Metin kutusu 13">
            <a:extLst>
              <a:ext uri="{FF2B5EF4-FFF2-40B4-BE49-F238E27FC236}">
                <a16:creationId xmlns:a16="http://schemas.microsoft.com/office/drawing/2014/main" id="{18F4C086-93DD-2A20-334F-CF99D8CA70BA}"/>
              </a:ext>
            </a:extLst>
          </p:cNvPr>
          <p:cNvSpPr txBox="1"/>
          <p:nvPr/>
        </p:nvSpPr>
        <p:spPr>
          <a:xfrm>
            <a:off x="5128848" y="3562766"/>
            <a:ext cx="7315200" cy="461665"/>
          </a:xfrm>
          <a:prstGeom prst="rect">
            <a:avLst/>
          </a:prstGeom>
          <a:noFill/>
        </p:spPr>
        <p:txBody>
          <a:bodyPr wrap="square">
            <a:spAutoFit/>
          </a:bodyPr>
          <a:lstStyle/>
          <a:p>
            <a:r>
              <a:rPr lang="tr-TR" sz="2400" dirty="0">
                <a:solidFill>
                  <a:srgbClr val="004483"/>
                </a:solidFill>
                <a:effectLst/>
              </a:rPr>
              <a:t>mutluluk = </a:t>
            </a:r>
            <a:r>
              <a:rPr lang="el-GR" sz="2400" dirty="0">
                <a:solidFill>
                  <a:srgbClr val="004483"/>
                </a:solidFill>
                <a:effectLst/>
              </a:rPr>
              <a:t>β₀ + β₁ * </a:t>
            </a:r>
            <a:r>
              <a:rPr lang="tr-TR" sz="2400" dirty="0">
                <a:solidFill>
                  <a:srgbClr val="004483"/>
                </a:solidFill>
                <a:effectLst/>
              </a:rPr>
              <a:t>gelir + </a:t>
            </a:r>
            <a:r>
              <a:rPr lang="el-GR" sz="2400" dirty="0">
                <a:solidFill>
                  <a:srgbClr val="004483"/>
                </a:solidFill>
                <a:effectLst/>
              </a:rPr>
              <a:t>ε</a:t>
            </a:r>
            <a:endParaRPr lang="tr-TR" sz="2400" dirty="0">
              <a:solidFill>
                <a:srgbClr val="004483"/>
              </a:solidFill>
            </a:endParaRPr>
          </a:p>
        </p:txBody>
      </p:sp>
      <p:sp>
        <p:nvSpPr>
          <p:cNvPr id="16" name="Metin kutusu 15">
            <a:extLst>
              <a:ext uri="{FF2B5EF4-FFF2-40B4-BE49-F238E27FC236}">
                <a16:creationId xmlns:a16="http://schemas.microsoft.com/office/drawing/2014/main" id="{8B2C70F6-7C5E-960F-371B-847E03A2B997}"/>
              </a:ext>
            </a:extLst>
          </p:cNvPr>
          <p:cNvSpPr txBox="1"/>
          <p:nvPr/>
        </p:nvSpPr>
        <p:spPr>
          <a:xfrm>
            <a:off x="620759" y="4118539"/>
            <a:ext cx="7728154" cy="923330"/>
          </a:xfrm>
          <a:prstGeom prst="rect">
            <a:avLst/>
          </a:prstGeom>
          <a:noFill/>
        </p:spPr>
        <p:txBody>
          <a:bodyPr wrap="square">
            <a:spAutoFit/>
          </a:bodyPr>
          <a:lstStyle/>
          <a:p>
            <a:pPr>
              <a:buFont typeface="Arial" panose="020B0604020202020204" pitchFamily="34" charset="0"/>
              <a:buChar char="•"/>
            </a:pPr>
            <a:r>
              <a:rPr lang="el-GR" b="1" i="0" dirty="0">
                <a:solidFill>
                  <a:srgbClr val="1F1F1F"/>
                </a:solidFill>
                <a:effectLst/>
                <a:latin typeface="Roboto" panose="02000000000000000000" pitchFamily="2" charset="0"/>
              </a:rPr>
              <a:t>β₀ (</a:t>
            </a:r>
            <a:r>
              <a:rPr lang="tr-TR" b="1" dirty="0">
                <a:solidFill>
                  <a:srgbClr val="000000"/>
                </a:solidFill>
                <a:effectLst/>
                <a:latin typeface="Courier New" panose="02070309020205020404" pitchFamily="49" charset="0"/>
              </a:rPr>
              <a:t>sabit terim</a:t>
            </a:r>
            <a:r>
              <a:rPr lang="tr-TR" b="1" i="0" dirty="0">
                <a:solidFill>
                  <a:srgbClr val="1F1F1F"/>
                </a:solidFill>
                <a:effectLst/>
                <a:latin typeface="Roboto" panose="02000000000000000000" pitchFamily="2" charset="0"/>
              </a:rPr>
              <a:t>):</a:t>
            </a:r>
            <a:r>
              <a:rPr lang="tr-TR" b="0" i="0" dirty="0">
                <a:solidFill>
                  <a:srgbClr val="1F1F1F"/>
                </a:solidFill>
                <a:effectLst/>
                <a:latin typeface="Roboto" panose="02000000000000000000" pitchFamily="2" charset="0"/>
              </a:rPr>
              <a:t> Gelir sıfır olduğunda tahmin edilen mutluluk değeri</a:t>
            </a:r>
          </a:p>
          <a:p>
            <a:pPr>
              <a:buFont typeface="Arial" panose="020B0604020202020204" pitchFamily="34" charset="0"/>
              <a:buChar char="•"/>
            </a:pPr>
            <a:r>
              <a:rPr lang="el-GR" b="1" i="0" dirty="0">
                <a:solidFill>
                  <a:srgbClr val="1F1F1F"/>
                </a:solidFill>
                <a:effectLst/>
                <a:latin typeface="Roboto" panose="02000000000000000000" pitchFamily="2" charset="0"/>
              </a:rPr>
              <a:t>β₁ (</a:t>
            </a:r>
            <a:r>
              <a:rPr lang="tr-TR" b="1" dirty="0">
                <a:solidFill>
                  <a:srgbClr val="000000"/>
                </a:solidFill>
                <a:effectLst/>
                <a:latin typeface="Courier New" panose="02070309020205020404" pitchFamily="49" charset="0"/>
              </a:rPr>
              <a:t>çarpan katsayısı</a:t>
            </a:r>
            <a:r>
              <a:rPr lang="tr-TR" b="1" i="0" dirty="0">
                <a:solidFill>
                  <a:srgbClr val="1F1F1F"/>
                </a:solidFill>
                <a:effectLst/>
                <a:latin typeface="Roboto" panose="02000000000000000000" pitchFamily="2" charset="0"/>
              </a:rPr>
              <a:t>):</a:t>
            </a:r>
            <a:r>
              <a:rPr lang="tr-TR" b="0" i="0" dirty="0">
                <a:solidFill>
                  <a:srgbClr val="1F1F1F"/>
                </a:solidFill>
                <a:effectLst/>
                <a:latin typeface="Roboto" panose="02000000000000000000" pitchFamily="2" charset="0"/>
              </a:rPr>
              <a:t> Gelirdeki bir birimlik artışın mutluluğa etkisi</a:t>
            </a:r>
          </a:p>
          <a:p>
            <a:pPr algn="l">
              <a:buFont typeface="Arial" panose="020B0604020202020204" pitchFamily="34" charset="0"/>
              <a:buChar char="•"/>
            </a:pPr>
            <a:r>
              <a:rPr lang="el-GR" b="1" i="0" dirty="0">
                <a:solidFill>
                  <a:srgbClr val="1F1F1F"/>
                </a:solidFill>
                <a:effectLst/>
                <a:latin typeface="Roboto" panose="02000000000000000000" pitchFamily="2" charset="0"/>
              </a:rPr>
              <a:t>ε:</a:t>
            </a:r>
            <a:r>
              <a:rPr lang="el-GR" b="0" i="0" dirty="0">
                <a:solidFill>
                  <a:srgbClr val="1F1F1F"/>
                </a:solidFill>
                <a:effectLst/>
                <a:latin typeface="Roboto" panose="02000000000000000000" pitchFamily="2" charset="0"/>
              </a:rPr>
              <a:t> </a:t>
            </a:r>
            <a:r>
              <a:rPr lang="tr-TR" b="0" i="0" dirty="0">
                <a:solidFill>
                  <a:srgbClr val="1F1F1F"/>
                </a:solidFill>
                <a:effectLst/>
                <a:latin typeface="Roboto" panose="02000000000000000000" pitchFamily="2" charset="0"/>
              </a:rPr>
              <a:t>Hata terimi (modelin açıklayamadığı değişim)</a:t>
            </a:r>
          </a:p>
        </p:txBody>
      </p:sp>
      <p:sp>
        <p:nvSpPr>
          <p:cNvPr id="4" name="Metin kutusu 3">
            <a:extLst>
              <a:ext uri="{FF2B5EF4-FFF2-40B4-BE49-F238E27FC236}">
                <a16:creationId xmlns:a16="http://schemas.microsoft.com/office/drawing/2014/main" id="{5554257C-8A0C-A383-66A6-FBA9A9C98CF7}"/>
              </a:ext>
            </a:extLst>
          </p:cNvPr>
          <p:cNvSpPr txBox="1"/>
          <p:nvPr/>
        </p:nvSpPr>
        <p:spPr>
          <a:xfrm>
            <a:off x="620759" y="5311391"/>
            <a:ext cx="13781041" cy="1015663"/>
          </a:xfrm>
          <a:prstGeom prst="rect">
            <a:avLst/>
          </a:prstGeom>
          <a:noFill/>
        </p:spPr>
        <p:txBody>
          <a:bodyPr wrap="square">
            <a:spAutoFit/>
          </a:bodyPr>
          <a:lstStyle/>
          <a:p>
            <a:pPr algn="l">
              <a:buNone/>
            </a:pPr>
            <a:r>
              <a:rPr lang="tr-TR" b="0" i="0" dirty="0">
                <a:solidFill>
                  <a:srgbClr val="1F1F1F"/>
                </a:solidFill>
                <a:effectLst/>
                <a:latin typeface="Roboto" panose="02000000000000000000" pitchFamily="2" charset="0"/>
              </a:rPr>
              <a:t>Örnek model: </a:t>
            </a:r>
            <a:r>
              <a:rPr lang="tr-TR" sz="2000" b="1" dirty="0">
                <a:solidFill>
                  <a:srgbClr val="000000"/>
                </a:solidFill>
                <a:effectLst/>
              </a:rPr>
              <a:t>mutluluk = 0.22 + 4.98 * gelir </a:t>
            </a:r>
            <a:r>
              <a:rPr lang="tr-TR" sz="2000" b="1" dirty="0">
                <a:solidFill>
                  <a:srgbClr val="000000"/>
                </a:solidFill>
              </a:rPr>
              <a:t> </a:t>
            </a:r>
          </a:p>
          <a:p>
            <a:pPr algn="l">
              <a:buNone/>
            </a:pPr>
            <a:endParaRPr lang="tr-TR" sz="2000" b="1" i="0" dirty="0">
              <a:solidFill>
                <a:srgbClr val="000000"/>
              </a:solidFill>
              <a:effectLst/>
              <a:latin typeface="Roboto" panose="02000000000000000000" pitchFamily="2" charset="0"/>
            </a:endParaRPr>
          </a:p>
          <a:p>
            <a:pPr algn="l">
              <a:buNone/>
            </a:pPr>
            <a:r>
              <a:rPr lang="tr-TR" b="0" i="0" dirty="0">
                <a:solidFill>
                  <a:srgbClr val="1F1F1F"/>
                </a:solidFill>
                <a:effectLst/>
                <a:latin typeface="Roboto" panose="02000000000000000000" pitchFamily="2" charset="0"/>
              </a:rPr>
              <a:t>Eğer bir bireyin geliri 3.0 ise, beklenen mutluluk düzeyi :  </a:t>
            </a:r>
            <a:r>
              <a:rPr lang="tr-TR" sz="2000" b="1" dirty="0">
                <a:solidFill>
                  <a:srgbClr val="000000"/>
                </a:solidFill>
                <a:effectLst/>
              </a:rPr>
              <a:t>mutluluk = 0.22 + 4.98 * 3.0 ≈ 15.16</a:t>
            </a:r>
            <a:endParaRPr lang="tr-TR" b="1" dirty="0"/>
          </a:p>
        </p:txBody>
      </p:sp>
    </p:spTree>
    <p:extLst>
      <p:ext uri="{BB962C8B-B14F-4D97-AF65-F5344CB8AC3E}">
        <p14:creationId xmlns:p14="http://schemas.microsoft.com/office/powerpoint/2010/main" val="336888286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422D6-4E20-87C1-44C5-E08DC1C9BD8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C7A26E3-08A2-9E02-59AC-9987906EAE4B}"/>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dirty="0">
                <a:solidFill>
                  <a:srgbClr val="1F1F1F"/>
                </a:solidFill>
                <a:effectLst/>
                <a:latin typeface="Roboto" panose="02000000000000000000" pitchFamily="2" charset="0"/>
              </a:rPr>
              <a:t>Basit Doğrusal Regresyon: Gelir ve Mutluluk İlişkisi</a:t>
            </a: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2972C89B-5B06-5DD8-8C6C-3F0DF934EC1E}"/>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91E2DFCB-AA58-DC34-B12D-332A211AEF55}"/>
              </a:ext>
            </a:extLst>
          </p:cNvPr>
          <p:cNvSpPr txBox="1"/>
          <p:nvPr/>
        </p:nvSpPr>
        <p:spPr>
          <a:xfrm>
            <a:off x="434063" y="971788"/>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3️⃣ Doğrusal Regresyon Modelinin Kurulması ve Temel Değerlendirme</a:t>
            </a:r>
          </a:p>
        </p:txBody>
      </p:sp>
      <p:pic>
        <p:nvPicPr>
          <p:cNvPr id="3" name="Resim 2">
            <a:extLst>
              <a:ext uri="{FF2B5EF4-FFF2-40B4-BE49-F238E27FC236}">
                <a16:creationId xmlns:a16="http://schemas.microsoft.com/office/drawing/2014/main" id="{E830133E-512D-D85C-4AFF-6A2E082F2115}"/>
              </a:ext>
            </a:extLst>
          </p:cNvPr>
          <p:cNvPicPr>
            <a:picLocks noChangeAspect="1"/>
          </p:cNvPicPr>
          <p:nvPr/>
        </p:nvPicPr>
        <p:blipFill>
          <a:blip r:embed="rId4"/>
          <a:stretch>
            <a:fillRect/>
          </a:stretch>
        </p:blipFill>
        <p:spPr>
          <a:xfrm>
            <a:off x="197870" y="1677888"/>
            <a:ext cx="8297334" cy="4430166"/>
          </a:xfrm>
          <a:prstGeom prst="rect">
            <a:avLst/>
          </a:prstGeom>
        </p:spPr>
      </p:pic>
      <p:pic>
        <p:nvPicPr>
          <p:cNvPr id="7" name="Resim 6" descr="metin, ekran görüntüsü, sayı, numara, yazı tipi içeren bir resim&#10;&#10;Yapay zeka tarafından oluşturulan içerik yanlış olabilir.">
            <a:extLst>
              <a:ext uri="{FF2B5EF4-FFF2-40B4-BE49-F238E27FC236}">
                <a16:creationId xmlns:a16="http://schemas.microsoft.com/office/drawing/2014/main" id="{C90837DA-CE1C-8D4A-1345-2C73D22BAEAB}"/>
              </a:ext>
            </a:extLst>
          </p:cNvPr>
          <p:cNvPicPr>
            <a:picLocks noChangeAspect="1"/>
          </p:cNvPicPr>
          <p:nvPr/>
        </p:nvPicPr>
        <p:blipFill>
          <a:blip r:embed="rId5"/>
          <a:srcRect r="12627"/>
          <a:stretch/>
        </p:blipFill>
        <p:spPr>
          <a:xfrm>
            <a:off x="8495204" y="1495008"/>
            <a:ext cx="5935287" cy="4870623"/>
          </a:xfrm>
          <a:prstGeom prst="rect">
            <a:avLst/>
          </a:prstGeom>
        </p:spPr>
      </p:pic>
    </p:spTree>
    <p:extLst>
      <p:ext uri="{BB962C8B-B14F-4D97-AF65-F5344CB8AC3E}">
        <p14:creationId xmlns:p14="http://schemas.microsoft.com/office/powerpoint/2010/main" val="31582531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890AA-0A94-F368-B586-14F983A9FF8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3D9404A-E17C-C985-1913-1C994EC400AF}"/>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dirty="0">
                <a:solidFill>
                  <a:srgbClr val="1F1F1F"/>
                </a:solidFill>
                <a:effectLst/>
                <a:latin typeface="Roboto" panose="02000000000000000000" pitchFamily="2" charset="0"/>
              </a:rPr>
              <a:t>Basit Doğrusal Regresyon: Gelir ve Mutluluk İlişkisi</a:t>
            </a: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AC12F430-908A-63E0-DAEC-37A03EAFE535}"/>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12FB9AA9-1B33-34C4-9309-9F613587284D}"/>
              </a:ext>
            </a:extLst>
          </p:cNvPr>
          <p:cNvSpPr txBox="1"/>
          <p:nvPr/>
        </p:nvSpPr>
        <p:spPr>
          <a:xfrm>
            <a:off x="434063" y="971788"/>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3️⃣ Doğrusal Regresyon Modelinin Kurulması ve Temel Değerlendirme</a:t>
            </a:r>
          </a:p>
        </p:txBody>
      </p:sp>
      <p:graphicFrame>
        <p:nvGraphicFramePr>
          <p:cNvPr id="3" name="Tablo 2">
            <a:extLst>
              <a:ext uri="{FF2B5EF4-FFF2-40B4-BE49-F238E27FC236}">
                <a16:creationId xmlns:a16="http://schemas.microsoft.com/office/drawing/2014/main" id="{09B172BA-9693-A803-EEAE-26EF97EDEB22}"/>
              </a:ext>
            </a:extLst>
          </p:cNvPr>
          <p:cNvGraphicFramePr>
            <a:graphicFrameLocks noGrp="1"/>
          </p:cNvGraphicFramePr>
          <p:nvPr>
            <p:extLst>
              <p:ext uri="{D42A27DB-BD31-4B8C-83A1-F6EECF244321}">
                <p14:modId xmlns:p14="http://schemas.microsoft.com/office/powerpoint/2010/main" val="3371495580"/>
              </p:ext>
            </p:extLst>
          </p:nvPr>
        </p:nvGraphicFramePr>
        <p:xfrm>
          <a:off x="769146" y="1860883"/>
          <a:ext cx="13092108" cy="5253451"/>
        </p:xfrm>
        <a:graphic>
          <a:graphicData uri="http://schemas.openxmlformats.org/drawingml/2006/table">
            <a:tbl>
              <a:tblPr>
                <a:tableStyleId>{5940675A-B579-460E-94D1-54222C63F5DA}</a:tableStyleId>
              </a:tblPr>
              <a:tblGrid>
                <a:gridCol w="2809675">
                  <a:extLst>
                    <a:ext uri="{9D8B030D-6E8A-4147-A177-3AD203B41FA5}">
                      <a16:colId xmlns:a16="http://schemas.microsoft.com/office/drawing/2014/main" val="682279330"/>
                    </a:ext>
                  </a:extLst>
                </a:gridCol>
                <a:gridCol w="1529913">
                  <a:extLst>
                    <a:ext uri="{9D8B030D-6E8A-4147-A177-3AD203B41FA5}">
                      <a16:colId xmlns:a16="http://schemas.microsoft.com/office/drawing/2014/main" val="1972540530"/>
                    </a:ext>
                  </a:extLst>
                </a:gridCol>
                <a:gridCol w="4948023">
                  <a:extLst>
                    <a:ext uri="{9D8B030D-6E8A-4147-A177-3AD203B41FA5}">
                      <a16:colId xmlns:a16="http://schemas.microsoft.com/office/drawing/2014/main" val="4095556730"/>
                    </a:ext>
                  </a:extLst>
                </a:gridCol>
                <a:gridCol w="3804497">
                  <a:extLst>
                    <a:ext uri="{9D8B030D-6E8A-4147-A177-3AD203B41FA5}">
                      <a16:colId xmlns:a16="http://schemas.microsoft.com/office/drawing/2014/main" val="1215057085"/>
                    </a:ext>
                  </a:extLst>
                </a:gridCol>
              </a:tblGrid>
              <a:tr h="282232">
                <a:tc>
                  <a:txBody>
                    <a:bodyPr/>
                    <a:lstStyle/>
                    <a:p>
                      <a:r>
                        <a:rPr lang="tr-TR" sz="1600" b="1"/>
                        <a:t>İstatistiksel Gösterge (Sembol)</a:t>
                      </a:r>
                      <a:endParaRPr lang="tr-TR" sz="1600"/>
                    </a:p>
                  </a:txBody>
                  <a:tcPr marL="70558" marR="70558" marT="35279" marB="35279" anchor="ctr"/>
                </a:tc>
                <a:tc>
                  <a:txBody>
                    <a:bodyPr/>
                    <a:lstStyle/>
                    <a:p>
                      <a:r>
                        <a:rPr lang="tr-TR" sz="1600" b="1"/>
                        <a:t>Değer</a:t>
                      </a:r>
                      <a:endParaRPr lang="tr-TR" sz="1600"/>
                    </a:p>
                  </a:txBody>
                  <a:tcPr marL="70558" marR="70558" marT="35279" marB="35279" anchor="ctr"/>
                </a:tc>
                <a:tc>
                  <a:txBody>
                    <a:bodyPr/>
                    <a:lstStyle/>
                    <a:p>
                      <a:r>
                        <a:rPr lang="tr-TR" sz="1600" b="1"/>
                        <a:t>Kavram Açıklaması</a:t>
                      </a:r>
                      <a:endParaRPr lang="tr-TR" sz="1600"/>
                    </a:p>
                  </a:txBody>
                  <a:tcPr marL="70558" marR="70558" marT="35279" marB="35279" anchor="ctr"/>
                </a:tc>
                <a:tc>
                  <a:txBody>
                    <a:bodyPr/>
                    <a:lstStyle/>
                    <a:p>
                      <a:r>
                        <a:rPr lang="tr-TR" sz="1600" b="1"/>
                        <a:t>Veri Setindeki Durum</a:t>
                      </a:r>
                      <a:endParaRPr lang="tr-TR" sz="1600"/>
                    </a:p>
                  </a:txBody>
                  <a:tcPr marL="70558" marR="70558" marT="35279" marB="35279" anchor="ctr"/>
                </a:tc>
                <a:extLst>
                  <a:ext uri="{0D108BD9-81ED-4DB2-BD59-A6C34878D82A}">
                    <a16:rowId xmlns:a16="http://schemas.microsoft.com/office/drawing/2014/main" val="896574756"/>
                  </a:ext>
                </a:extLst>
              </a:tr>
              <a:tr h="705579">
                <a:tc>
                  <a:txBody>
                    <a:bodyPr/>
                    <a:lstStyle/>
                    <a:p>
                      <a:r>
                        <a:rPr lang="tr-TR" sz="1600" b="1"/>
                        <a:t>Model (Y = </a:t>
                      </a:r>
                      <a:r>
                        <a:rPr lang="el-GR" sz="1600" b="1"/>
                        <a:t>β₀ + β₁·</a:t>
                      </a:r>
                      <a:r>
                        <a:rPr lang="tr-TR" sz="1600" b="1"/>
                        <a:t>X + </a:t>
                      </a:r>
                      <a:r>
                        <a:rPr lang="el-GR" sz="1600" b="1"/>
                        <a:t>ε)</a:t>
                      </a:r>
                      <a:endParaRPr lang="el-GR" sz="1600"/>
                    </a:p>
                  </a:txBody>
                  <a:tcPr marL="70558" marR="70558" marT="35279" marB="35279" anchor="ctr"/>
                </a:tc>
                <a:tc>
                  <a:txBody>
                    <a:bodyPr/>
                    <a:lstStyle/>
                    <a:p>
                      <a:r>
                        <a:rPr lang="tr-TR" sz="1600"/>
                        <a:t>mutluluk ~ gelir</a:t>
                      </a:r>
                    </a:p>
                  </a:txBody>
                  <a:tcPr marL="70558" marR="70558" marT="35279" marB="35279" anchor="ctr"/>
                </a:tc>
                <a:tc>
                  <a:txBody>
                    <a:bodyPr/>
                    <a:lstStyle/>
                    <a:p>
                      <a:r>
                        <a:rPr lang="tr-TR" sz="1400"/>
                        <a:t>Y: Bağımlı değişken, X: Bağımsız değişken. Bu formül, X’in Y üzerindeki etkisini modeller.</a:t>
                      </a:r>
                    </a:p>
                  </a:txBody>
                  <a:tcPr marL="70558" marR="70558" marT="35279" marB="35279" anchor="ctr"/>
                </a:tc>
                <a:tc>
                  <a:txBody>
                    <a:bodyPr/>
                    <a:lstStyle/>
                    <a:p>
                      <a:r>
                        <a:rPr lang="tr-TR" sz="1400"/>
                        <a:t>Mutluluk (Y), bireyin gelir düzeyi (X) üzerinden tahmin edilmeye çalışılmıştır.</a:t>
                      </a:r>
                    </a:p>
                  </a:txBody>
                  <a:tcPr marL="70558" marR="70558" marT="35279" marB="35279" anchor="ctr"/>
                </a:tc>
                <a:extLst>
                  <a:ext uri="{0D108BD9-81ED-4DB2-BD59-A6C34878D82A}">
                    <a16:rowId xmlns:a16="http://schemas.microsoft.com/office/drawing/2014/main" val="572052152"/>
                  </a:ext>
                </a:extLst>
              </a:tr>
              <a:tr h="705579">
                <a:tc>
                  <a:txBody>
                    <a:bodyPr/>
                    <a:lstStyle/>
                    <a:p>
                      <a:r>
                        <a:rPr lang="tr-TR" sz="1600" b="1"/>
                        <a:t>R² (R-kare)</a:t>
                      </a:r>
                      <a:endParaRPr lang="tr-TR" sz="1600"/>
                    </a:p>
                  </a:txBody>
                  <a:tcPr marL="70558" marR="70558" marT="35279" marB="35279" anchor="ctr"/>
                </a:tc>
                <a:tc>
                  <a:txBody>
                    <a:bodyPr/>
                    <a:lstStyle/>
                    <a:p>
                      <a:r>
                        <a:rPr lang="tr-TR" sz="1600"/>
                        <a:t>0.75</a:t>
                      </a:r>
                    </a:p>
                  </a:txBody>
                  <a:tcPr marL="70558" marR="70558" marT="35279" marB="35279" anchor="ctr"/>
                </a:tc>
                <a:tc>
                  <a:txBody>
                    <a:bodyPr/>
                    <a:lstStyle/>
                    <a:p>
                      <a:r>
                        <a:rPr lang="tr-TR" sz="1400"/>
                        <a:t>Bağımsız değişken X’in, Y’deki toplam değişimin ne kadarını açıkladığını gösterir.</a:t>
                      </a:r>
                    </a:p>
                  </a:txBody>
                  <a:tcPr marL="70558" marR="70558" marT="35279" marB="35279" anchor="ctr"/>
                </a:tc>
                <a:tc>
                  <a:txBody>
                    <a:bodyPr/>
                    <a:lstStyle/>
                    <a:p>
                      <a:r>
                        <a:rPr lang="tr-TR" sz="1400"/>
                        <a:t>Gelir, mutluluk puanındaki değişimin %75’ini açıklamaktadır.</a:t>
                      </a:r>
                    </a:p>
                  </a:txBody>
                  <a:tcPr marL="70558" marR="70558" marT="35279" marB="35279" anchor="ctr"/>
                </a:tc>
                <a:extLst>
                  <a:ext uri="{0D108BD9-81ED-4DB2-BD59-A6C34878D82A}">
                    <a16:rowId xmlns:a16="http://schemas.microsoft.com/office/drawing/2014/main" val="2553443335"/>
                  </a:ext>
                </a:extLst>
              </a:tr>
              <a:tr h="705579">
                <a:tc>
                  <a:txBody>
                    <a:bodyPr/>
                    <a:lstStyle/>
                    <a:p>
                      <a:r>
                        <a:rPr lang="el-GR" sz="1600" b="1"/>
                        <a:t>β₀ (</a:t>
                      </a:r>
                      <a:r>
                        <a:rPr lang="tr-TR" sz="1600" b="1"/>
                        <a:t>Intercept / Sabit)</a:t>
                      </a:r>
                      <a:endParaRPr lang="tr-TR" sz="1600"/>
                    </a:p>
                  </a:txBody>
                  <a:tcPr marL="70558" marR="70558" marT="35279" marB="35279" anchor="ctr"/>
                </a:tc>
                <a:tc>
                  <a:txBody>
                    <a:bodyPr/>
                    <a:lstStyle/>
                    <a:p>
                      <a:r>
                        <a:rPr lang="tr-TR" sz="1600"/>
                        <a:t>0.228</a:t>
                      </a:r>
                    </a:p>
                  </a:txBody>
                  <a:tcPr marL="70558" marR="70558" marT="35279" marB="35279" anchor="ctr"/>
                </a:tc>
                <a:tc>
                  <a:txBody>
                    <a:bodyPr/>
                    <a:lstStyle/>
                    <a:p>
                      <a:r>
                        <a:rPr lang="tr-TR" sz="1400"/>
                        <a:t>X = 0 olduğunda, yani gelir yokken modelin öngördüğü Y (mutluluk) değeridir.</a:t>
                      </a:r>
                    </a:p>
                  </a:txBody>
                  <a:tcPr marL="70558" marR="70558" marT="35279" marB="35279" anchor="ctr"/>
                </a:tc>
                <a:tc>
                  <a:txBody>
                    <a:bodyPr/>
                    <a:lstStyle/>
                    <a:p>
                      <a:r>
                        <a:rPr lang="tr-TR" sz="1400"/>
                        <a:t>Geliri olmayan bireyin tahmini mutluluk puanı 0.228’dir.</a:t>
                      </a:r>
                    </a:p>
                  </a:txBody>
                  <a:tcPr marL="70558" marR="70558" marT="35279" marB="35279" anchor="ctr"/>
                </a:tc>
                <a:extLst>
                  <a:ext uri="{0D108BD9-81ED-4DB2-BD59-A6C34878D82A}">
                    <a16:rowId xmlns:a16="http://schemas.microsoft.com/office/drawing/2014/main" val="894154889"/>
                  </a:ext>
                </a:extLst>
              </a:tr>
              <a:tr h="705579">
                <a:tc>
                  <a:txBody>
                    <a:bodyPr/>
                    <a:lstStyle/>
                    <a:p>
                      <a:r>
                        <a:rPr lang="el-GR" sz="1600" b="1"/>
                        <a:t>β₁ (</a:t>
                      </a:r>
                      <a:r>
                        <a:rPr lang="tr-TR" sz="1600" b="1"/>
                        <a:t>Gelir Katsayısı)</a:t>
                      </a:r>
                      <a:endParaRPr lang="tr-TR" sz="1600"/>
                    </a:p>
                  </a:txBody>
                  <a:tcPr marL="70558" marR="70558" marT="35279" marB="35279" anchor="ctr"/>
                </a:tc>
                <a:tc>
                  <a:txBody>
                    <a:bodyPr/>
                    <a:lstStyle/>
                    <a:p>
                      <a:r>
                        <a:rPr lang="tr-TR" sz="1600"/>
                        <a:t>0.708</a:t>
                      </a:r>
                    </a:p>
                  </a:txBody>
                  <a:tcPr marL="70558" marR="70558" marT="35279" marB="35279" anchor="ctr"/>
                </a:tc>
                <a:tc>
                  <a:txBody>
                    <a:bodyPr/>
                    <a:lstStyle/>
                    <a:p>
                      <a:r>
                        <a:rPr lang="tr-TR" sz="1400"/>
                        <a:t>X’teki her 1 birim (10.000$) artışın, Y’yi ortalama ne kadar artıracağını gösterir.</a:t>
                      </a:r>
                    </a:p>
                  </a:txBody>
                  <a:tcPr marL="70558" marR="70558" marT="35279" marB="35279" anchor="ctr"/>
                </a:tc>
                <a:tc>
                  <a:txBody>
                    <a:bodyPr/>
                    <a:lstStyle/>
                    <a:p>
                      <a:r>
                        <a:rPr lang="tr-TR" sz="1400"/>
                        <a:t>Her 10.000$’lık gelir artışı, mutluluk puanını ortalama 0.708 artırmaktadır.</a:t>
                      </a:r>
                    </a:p>
                  </a:txBody>
                  <a:tcPr marL="70558" marR="70558" marT="35279" marB="35279" anchor="ctr"/>
                </a:tc>
                <a:extLst>
                  <a:ext uri="{0D108BD9-81ED-4DB2-BD59-A6C34878D82A}">
                    <a16:rowId xmlns:a16="http://schemas.microsoft.com/office/drawing/2014/main" val="130243261"/>
                  </a:ext>
                </a:extLst>
              </a:tr>
              <a:tr h="705579">
                <a:tc>
                  <a:txBody>
                    <a:bodyPr/>
                    <a:lstStyle/>
                    <a:p>
                      <a:r>
                        <a:rPr lang="tr-TR" sz="1600" b="1"/>
                        <a:t>p (</a:t>
                      </a:r>
                      <a:r>
                        <a:rPr lang="el-GR" sz="1600" b="1"/>
                        <a:t>β₁ </a:t>
                      </a:r>
                      <a:r>
                        <a:rPr lang="tr-TR" sz="1600" b="1"/>
                        <a:t>için p-değeri)</a:t>
                      </a:r>
                      <a:endParaRPr lang="tr-TR" sz="1600"/>
                    </a:p>
                  </a:txBody>
                  <a:tcPr marL="70558" marR="70558" marT="35279" marB="35279" anchor="ctr"/>
                </a:tc>
                <a:tc>
                  <a:txBody>
                    <a:bodyPr/>
                    <a:lstStyle/>
                    <a:p>
                      <a:r>
                        <a:rPr lang="tr-TR" sz="1600"/>
                        <a:t>&lt; 0.001</a:t>
                      </a:r>
                    </a:p>
                  </a:txBody>
                  <a:tcPr marL="70558" marR="70558" marT="35279" marB="35279" anchor="ctr"/>
                </a:tc>
                <a:tc>
                  <a:txBody>
                    <a:bodyPr/>
                    <a:lstStyle/>
                    <a:p>
                      <a:r>
                        <a:rPr lang="el-GR" sz="1400"/>
                        <a:t>β₁’</a:t>
                      </a:r>
                      <a:r>
                        <a:rPr lang="tr-TR" sz="1400"/>
                        <a:t>in anlamlılığını test eder. p &lt; 0.05 ise, ilişki istatistiksel olarak anlamlı kabul edilir.</a:t>
                      </a:r>
                    </a:p>
                  </a:txBody>
                  <a:tcPr marL="70558" marR="70558" marT="35279" marB="35279" anchor="ctr"/>
                </a:tc>
                <a:tc>
                  <a:txBody>
                    <a:bodyPr/>
                    <a:lstStyle/>
                    <a:p>
                      <a:r>
                        <a:rPr lang="tr-TR" sz="1400"/>
                        <a:t>Gelir katsayısı anlamlıdır; ilişki rastlantı değil, gerçektir.</a:t>
                      </a:r>
                    </a:p>
                  </a:txBody>
                  <a:tcPr marL="70558" marR="70558" marT="35279" marB="35279" anchor="ctr"/>
                </a:tc>
                <a:extLst>
                  <a:ext uri="{0D108BD9-81ED-4DB2-BD59-A6C34878D82A}">
                    <a16:rowId xmlns:a16="http://schemas.microsoft.com/office/drawing/2014/main" val="317846374"/>
                  </a:ext>
                </a:extLst>
              </a:tr>
              <a:tr h="705579">
                <a:tc>
                  <a:txBody>
                    <a:bodyPr/>
                    <a:lstStyle/>
                    <a:p>
                      <a:r>
                        <a:rPr lang="tr-TR" sz="1600" b="1"/>
                        <a:t>SE (</a:t>
                      </a:r>
                      <a:r>
                        <a:rPr lang="el-GR" sz="1600" b="1"/>
                        <a:t>β₁ </a:t>
                      </a:r>
                      <a:r>
                        <a:rPr lang="tr-TR" sz="1600" b="1"/>
                        <a:t>için Standart Hata)</a:t>
                      </a:r>
                      <a:endParaRPr lang="tr-TR" sz="1600"/>
                    </a:p>
                  </a:txBody>
                  <a:tcPr marL="70558" marR="70558" marT="35279" marB="35279" anchor="ctr"/>
                </a:tc>
                <a:tc>
                  <a:txBody>
                    <a:bodyPr/>
                    <a:lstStyle/>
                    <a:p>
                      <a:r>
                        <a:rPr lang="tr-TR" sz="1600"/>
                        <a:t>0.022</a:t>
                      </a:r>
                    </a:p>
                  </a:txBody>
                  <a:tcPr marL="70558" marR="70558" marT="35279" marB="35279" anchor="ctr"/>
                </a:tc>
                <a:tc>
                  <a:txBody>
                    <a:bodyPr/>
                    <a:lstStyle/>
                    <a:p>
                      <a:r>
                        <a:rPr lang="tr-TR" sz="1400"/>
                        <a:t>Katsayının tahminindeki belirsizliği gösterir. Düşükse daha güvenilir bir tahmindir.</a:t>
                      </a:r>
                    </a:p>
                  </a:txBody>
                  <a:tcPr marL="70558" marR="70558" marT="35279" marB="35279" anchor="ctr"/>
                </a:tc>
                <a:tc>
                  <a:txBody>
                    <a:bodyPr/>
                    <a:lstStyle/>
                    <a:p>
                      <a:r>
                        <a:rPr lang="tr-TR" sz="1400"/>
                        <a:t>Gelir katsayısı çok düşük hata ile tahmin edilmiştir.</a:t>
                      </a:r>
                    </a:p>
                  </a:txBody>
                  <a:tcPr marL="70558" marR="70558" marT="35279" marB="35279" anchor="ctr"/>
                </a:tc>
                <a:extLst>
                  <a:ext uri="{0D108BD9-81ED-4DB2-BD59-A6C34878D82A}">
                    <a16:rowId xmlns:a16="http://schemas.microsoft.com/office/drawing/2014/main" val="2762149945"/>
                  </a:ext>
                </a:extLst>
              </a:tr>
              <a:tr h="705579">
                <a:tc>
                  <a:txBody>
                    <a:bodyPr/>
                    <a:lstStyle/>
                    <a:p>
                      <a:r>
                        <a:rPr lang="tr-TR" sz="1600" b="1"/>
                        <a:t>t (</a:t>
                      </a:r>
                      <a:r>
                        <a:rPr lang="el-GR" sz="1600" b="1"/>
                        <a:t>β₁ </a:t>
                      </a:r>
                      <a:r>
                        <a:rPr lang="tr-TR" sz="1600" b="1"/>
                        <a:t>için t-değeri)</a:t>
                      </a:r>
                      <a:endParaRPr lang="tr-TR" sz="1600"/>
                    </a:p>
                  </a:txBody>
                  <a:tcPr marL="70558" marR="70558" marT="35279" marB="35279" anchor="ctr"/>
                </a:tc>
                <a:tc>
                  <a:txBody>
                    <a:bodyPr/>
                    <a:lstStyle/>
                    <a:p>
                      <a:r>
                        <a:rPr lang="tr-TR" sz="1600"/>
                        <a:t>32.16</a:t>
                      </a:r>
                    </a:p>
                  </a:txBody>
                  <a:tcPr marL="70558" marR="70558" marT="35279" marB="35279" anchor="ctr"/>
                </a:tc>
                <a:tc>
                  <a:txBody>
                    <a:bodyPr/>
                    <a:lstStyle/>
                    <a:p>
                      <a:r>
                        <a:rPr lang="tr-TR" sz="1400"/>
                        <a:t>Katsayının sıfırdan farklı olup olmadığını test eder. Değeri yüksekse anlamlılık kuvvetlidir.</a:t>
                      </a:r>
                    </a:p>
                  </a:txBody>
                  <a:tcPr marL="70558" marR="70558" marT="35279" marB="35279" anchor="ctr"/>
                </a:tc>
                <a:tc>
                  <a:txBody>
                    <a:bodyPr/>
                    <a:lstStyle/>
                    <a:p>
                      <a:r>
                        <a:rPr lang="tr-TR" sz="1400"/>
                        <a:t>Gelir ile mutluluk arasında güçlü ve anlamlı bir ilişki vardır.</a:t>
                      </a:r>
                    </a:p>
                  </a:txBody>
                  <a:tcPr marL="70558" marR="70558" marT="35279" marB="35279" anchor="ctr"/>
                </a:tc>
                <a:extLst>
                  <a:ext uri="{0D108BD9-81ED-4DB2-BD59-A6C34878D82A}">
                    <a16:rowId xmlns:a16="http://schemas.microsoft.com/office/drawing/2014/main" val="950563334"/>
                  </a:ext>
                </a:extLst>
              </a:tr>
            </a:tbl>
          </a:graphicData>
        </a:graphic>
      </p:graphicFrame>
    </p:spTree>
    <p:extLst>
      <p:ext uri="{BB962C8B-B14F-4D97-AF65-F5344CB8AC3E}">
        <p14:creationId xmlns:p14="http://schemas.microsoft.com/office/powerpoint/2010/main" val="39129952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D3F7E-B221-3D8E-D8B9-E3C9315E12D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9A0A16F-07F6-5D5F-3278-37C4A5DC02BE}"/>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dirty="0">
                <a:solidFill>
                  <a:srgbClr val="1F1F1F"/>
                </a:solidFill>
                <a:effectLst/>
                <a:latin typeface="Roboto" panose="02000000000000000000" pitchFamily="2" charset="0"/>
              </a:rPr>
              <a:t>Basit Doğrusal Regresyon: Gelir ve Mutluluk İlişkisi</a:t>
            </a: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FF145C34-1BCA-1E6C-2C7F-E1F6E9953615}"/>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029AAFD5-C939-C15C-E000-21F5EC5418BF}"/>
              </a:ext>
            </a:extLst>
          </p:cNvPr>
          <p:cNvSpPr txBox="1"/>
          <p:nvPr/>
        </p:nvSpPr>
        <p:spPr>
          <a:xfrm>
            <a:off x="434063" y="971788"/>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4️⃣ Modelin Performans Değerlendirmesi ve Hata Analizi</a:t>
            </a:r>
          </a:p>
        </p:txBody>
      </p:sp>
      <p:sp>
        <p:nvSpPr>
          <p:cNvPr id="10" name="Rectangle 1">
            <a:extLst>
              <a:ext uri="{FF2B5EF4-FFF2-40B4-BE49-F238E27FC236}">
                <a16:creationId xmlns:a16="http://schemas.microsoft.com/office/drawing/2014/main" id="{19F34593-EB96-89E9-3B79-71CAADFD0AA5}"/>
              </a:ext>
            </a:extLst>
          </p:cNvPr>
          <p:cNvSpPr>
            <a:spLocks noChangeArrowheads="1"/>
          </p:cNvSpPr>
          <p:nvPr/>
        </p:nvSpPr>
        <p:spPr bwMode="auto">
          <a:xfrm>
            <a:off x="490117" y="1154827"/>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800" b="0" i="0" u="none" strike="noStrike" cap="none" normalizeH="0" baseline="0" dirty="0">
                <a:ln>
                  <a:noFill/>
                </a:ln>
                <a:solidFill>
                  <a:schemeClr val="tx1"/>
                </a:solidFill>
                <a:effectLst/>
                <a:latin typeface="Arial" panose="020B0604020202020204" pitchFamily="34" charset="0"/>
              </a:rPr>
            </a:b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pic>
        <p:nvPicPr>
          <p:cNvPr id="15" name="Resim 14" descr="metin, ekran görüntüsü, yazı tipi içeren bir resim&#10;&#10;Yapay zeka tarafından oluşturulan içerik yanlış olabilir.">
            <a:extLst>
              <a:ext uri="{FF2B5EF4-FFF2-40B4-BE49-F238E27FC236}">
                <a16:creationId xmlns:a16="http://schemas.microsoft.com/office/drawing/2014/main" id="{74CDEFF3-B376-FE0B-B549-6F4FE76FE9B6}"/>
              </a:ext>
            </a:extLst>
          </p:cNvPr>
          <p:cNvPicPr>
            <a:picLocks noChangeAspect="1"/>
          </p:cNvPicPr>
          <p:nvPr/>
        </p:nvPicPr>
        <p:blipFill>
          <a:blip r:embed="rId4"/>
          <a:stretch>
            <a:fillRect/>
          </a:stretch>
        </p:blipFill>
        <p:spPr>
          <a:xfrm>
            <a:off x="434063" y="2605579"/>
            <a:ext cx="7772400" cy="5240878"/>
          </a:xfrm>
          <a:prstGeom prst="rect">
            <a:avLst/>
          </a:prstGeom>
        </p:spPr>
      </p:pic>
      <p:pic>
        <p:nvPicPr>
          <p:cNvPr id="17" name="Resim 16" descr="metin, ekran görüntüsü, yazı tipi içeren bir resim&#10;&#10;Yapay zeka tarafından oluşturulan içerik yanlış olabilir.">
            <a:extLst>
              <a:ext uri="{FF2B5EF4-FFF2-40B4-BE49-F238E27FC236}">
                <a16:creationId xmlns:a16="http://schemas.microsoft.com/office/drawing/2014/main" id="{D5AEBAB7-18CF-C55B-89AA-910AF19AD701}"/>
              </a:ext>
            </a:extLst>
          </p:cNvPr>
          <p:cNvPicPr>
            <a:picLocks noChangeAspect="1"/>
          </p:cNvPicPr>
          <p:nvPr/>
        </p:nvPicPr>
        <p:blipFill>
          <a:blip r:embed="rId5"/>
          <a:stretch>
            <a:fillRect/>
          </a:stretch>
        </p:blipFill>
        <p:spPr>
          <a:xfrm>
            <a:off x="8369300" y="2605579"/>
            <a:ext cx="6032500" cy="4800600"/>
          </a:xfrm>
          <a:prstGeom prst="rect">
            <a:avLst/>
          </a:prstGeom>
        </p:spPr>
      </p:pic>
      <p:sp>
        <p:nvSpPr>
          <p:cNvPr id="4" name="Metin kutusu 3">
            <a:extLst>
              <a:ext uri="{FF2B5EF4-FFF2-40B4-BE49-F238E27FC236}">
                <a16:creationId xmlns:a16="http://schemas.microsoft.com/office/drawing/2014/main" id="{7058E990-94B7-9F33-B816-2C4B1BBAF808}"/>
              </a:ext>
            </a:extLst>
          </p:cNvPr>
          <p:cNvSpPr txBox="1"/>
          <p:nvPr/>
        </p:nvSpPr>
        <p:spPr>
          <a:xfrm>
            <a:off x="434062" y="1760488"/>
            <a:ext cx="13529587" cy="646331"/>
          </a:xfrm>
          <a:prstGeom prst="rect">
            <a:avLst/>
          </a:prstGeom>
          <a:noFill/>
        </p:spPr>
        <p:txBody>
          <a:bodyPr wrap="square">
            <a:spAutoFit/>
          </a:bodyPr>
          <a:lstStyle/>
          <a:p>
            <a:r>
              <a:rPr lang="tr-TR" b="0" i="0" dirty="0">
                <a:solidFill>
                  <a:srgbClr val="1F1F1F"/>
                </a:solidFill>
                <a:effectLst/>
                <a:latin typeface="Roboto" panose="02000000000000000000" pitchFamily="2" charset="0"/>
              </a:rPr>
              <a:t>Bu adımda, oluşturulan doğrusal regresyon modelinin tahmin performansı, test veri seti üzerinden çeşitli hata metrikleriyle değerlendirilecektir. Amaç, modelin ne kadar başarılı bir şekilde tahmin yaptığını </a:t>
            </a:r>
            <a:r>
              <a:rPr lang="tr-TR" b="1" i="0" dirty="0">
                <a:solidFill>
                  <a:srgbClr val="1F1F1F"/>
                </a:solidFill>
                <a:effectLst/>
                <a:latin typeface="Roboto" panose="02000000000000000000" pitchFamily="2" charset="0"/>
              </a:rPr>
              <a:t>nicel olarak ölçmektir</a:t>
            </a:r>
            <a:r>
              <a:rPr lang="tr-TR" b="0" i="0" dirty="0">
                <a:solidFill>
                  <a:srgbClr val="1F1F1F"/>
                </a:solidFill>
                <a:effectLst/>
                <a:latin typeface="Roboto" panose="02000000000000000000" pitchFamily="2" charset="0"/>
              </a:rPr>
              <a:t>.</a:t>
            </a:r>
            <a:endParaRPr lang="tr-TR" dirty="0"/>
          </a:p>
        </p:txBody>
      </p:sp>
    </p:spTree>
    <p:extLst>
      <p:ext uri="{BB962C8B-B14F-4D97-AF65-F5344CB8AC3E}">
        <p14:creationId xmlns:p14="http://schemas.microsoft.com/office/powerpoint/2010/main" val="12924033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54B12-95FF-3C83-52CF-6D24C1C0518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C60BC1C-FF2F-BB87-57BA-3D9F0FDED33F}"/>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dirty="0">
                <a:solidFill>
                  <a:srgbClr val="1F1F1F"/>
                </a:solidFill>
                <a:effectLst/>
                <a:latin typeface="Roboto" panose="02000000000000000000" pitchFamily="2" charset="0"/>
              </a:rPr>
              <a:t>Basit Doğrusal Regresyon: Gelir ve Mutluluk İlişkisi</a:t>
            </a: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F9C9F415-2750-C9F9-6140-0729C66124A6}"/>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7DFDB821-5CA1-393D-7903-2BC8BF85DA33}"/>
              </a:ext>
            </a:extLst>
          </p:cNvPr>
          <p:cNvSpPr txBox="1"/>
          <p:nvPr/>
        </p:nvSpPr>
        <p:spPr>
          <a:xfrm>
            <a:off x="434063" y="971788"/>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4️⃣ Modelin Performans Değerlendirmesi ve Hata Analizi</a:t>
            </a:r>
          </a:p>
        </p:txBody>
      </p:sp>
      <p:sp>
        <p:nvSpPr>
          <p:cNvPr id="10" name="Rectangle 1">
            <a:extLst>
              <a:ext uri="{FF2B5EF4-FFF2-40B4-BE49-F238E27FC236}">
                <a16:creationId xmlns:a16="http://schemas.microsoft.com/office/drawing/2014/main" id="{56918958-2246-59F9-F668-B87BD1071C3E}"/>
              </a:ext>
            </a:extLst>
          </p:cNvPr>
          <p:cNvSpPr>
            <a:spLocks noChangeArrowheads="1"/>
          </p:cNvSpPr>
          <p:nvPr/>
        </p:nvSpPr>
        <p:spPr bwMode="auto">
          <a:xfrm>
            <a:off x="490117" y="1154827"/>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800" b="0" i="0" u="none" strike="noStrike" cap="none" normalizeH="0" baseline="0" dirty="0">
                <a:ln>
                  <a:noFill/>
                </a:ln>
                <a:solidFill>
                  <a:schemeClr val="tx1"/>
                </a:solidFill>
                <a:effectLst/>
                <a:latin typeface="Arial" panose="020B0604020202020204" pitchFamily="34" charset="0"/>
              </a:rPr>
            </a:b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17" name="Metin kutusu 16">
            <a:extLst>
              <a:ext uri="{FF2B5EF4-FFF2-40B4-BE49-F238E27FC236}">
                <a16:creationId xmlns:a16="http://schemas.microsoft.com/office/drawing/2014/main" id="{615A9A6C-A558-E46D-F7F1-31498C04695F}"/>
              </a:ext>
            </a:extLst>
          </p:cNvPr>
          <p:cNvSpPr txBox="1"/>
          <p:nvPr/>
        </p:nvSpPr>
        <p:spPr>
          <a:xfrm>
            <a:off x="386330" y="2253511"/>
            <a:ext cx="13577320" cy="923330"/>
          </a:xfrm>
          <a:prstGeom prst="rect">
            <a:avLst/>
          </a:prstGeom>
          <a:noFill/>
        </p:spPr>
        <p:txBody>
          <a:bodyPr wrap="square">
            <a:spAutoFit/>
          </a:bodyPr>
          <a:lstStyle/>
          <a:p>
            <a:pPr algn="l">
              <a:buNone/>
            </a:pPr>
            <a:r>
              <a:rPr lang="tr-TR" b="0" i="0" dirty="0">
                <a:solidFill>
                  <a:srgbClr val="1F1F1F"/>
                </a:solidFill>
                <a:effectLst/>
                <a:latin typeface="Roboto" panose="02000000000000000000" pitchFamily="2" charset="0"/>
              </a:rPr>
              <a:t>Bu bölümde, </a:t>
            </a:r>
            <a:r>
              <a:rPr lang="tr-TR" b="1" i="0" dirty="0">
                <a:solidFill>
                  <a:srgbClr val="1F1F1F"/>
                </a:solidFill>
                <a:effectLst/>
                <a:latin typeface="Roboto" panose="02000000000000000000" pitchFamily="2" charset="0"/>
              </a:rPr>
              <a:t>gelir → mutluluk</a:t>
            </a:r>
            <a:r>
              <a:rPr lang="tr-TR" b="0" i="0" dirty="0">
                <a:solidFill>
                  <a:srgbClr val="1F1F1F"/>
                </a:solidFill>
                <a:effectLst/>
                <a:latin typeface="Roboto" panose="02000000000000000000" pitchFamily="2" charset="0"/>
              </a:rPr>
              <a:t> basit doğrusal regresyon modelimizin test verisi üzerindeki başarısını adım adım inceliyoruz. Önce ilk 5 gözlemin “tahmin vs. gerçek” değerlerine bakıyoruz, sonra </a:t>
            </a:r>
            <a:r>
              <a:rPr lang="tr-TR" b="1" i="0" dirty="0">
                <a:solidFill>
                  <a:srgbClr val="1F1F1F"/>
                </a:solidFill>
                <a:effectLst/>
                <a:latin typeface="Roboto" panose="02000000000000000000" pitchFamily="2" charset="0"/>
              </a:rPr>
              <a:t>sklearn</a:t>
            </a:r>
            <a:r>
              <a:rPr lang="tr-TR" b="0" i="0" dirty="0">
                <a:solidFill>
                  <a:srgbClr val="1F1F1F"/>
                </a:solidFill>
                <a:effectLst/>
                <a:latin typeface="Roboto" panose="02000000000000000000" pitchFamily="2" charset="0"/>
              </a:rPr>
              <a:t> ile hesaplanan </a:t>
            </a:r>
            <a:r>
              <a:rPr lang="tr-TR" b="1" i="0" dirty="0">
                <a:solidFill>
                  <a:srgbClr val="1F1F1F"/>
                </a:solidFill>
                <a:effectLst/>
                <a:latin typeface="Roboto" panose="02000000000000000000" pitchFamily="2" charset="0"/>
              </a:rPr>
              <a:t>hata metriklerini</a:t>
            </a:r>
            <a:r>
              <a:rPr lang="tr-TR" b="0" i="0" dirty="0">
                <a:solidFill>
                  <a:srgbClr val="1F1F1F"/>
                </a:solidFill>
                <a:effectLst/>
                <a:latin typeface="Roboto" panose="02000000000000000000" pitchFamily="2" charset="0"/>
              </a:rPr>
              <a:t> tanımlayıp sonuçları yorumluyoruz.</a:t>
            </a:r>
            <a:endParaRPr lang="tr-TR" dirty="0"/>
          </a:p>
        </p:txBody>
      </p:sp>
      <p:graphicFrame>
        <p:nvGraphicFramePr>
          <p:cNvPr id="18" name="Tablo 17">
            <a:extLst>
              <a:ext uri="{FF2B5EF4-FFF2-40B4-BE49-F238E27FC236}">
                <a16:creationId xmlns:a16="http://schemas.microsoft.com/office/drawing/2014/main" id="{26504310-7B9F-E9BD-A8EF-88639EF335B0}"/>
              </a:ext>
            </a:extLst>
          </p:cNvPr>
          <p:cNvGraphicFramePr>
            <a:graphicFrameLocks noGrp="1"/>
          </p:cNvGraphicFramePr>
          <p:nvPr/>
        </p:nvGraphicFramePr>
        <p:xfrm>
          <a:off x="386330" y="3389321"/>
          <a:ext cx="5218620" cy="2194560"/>
        </p:xfrm>
        <a:graphic>
          <a:graphicData uri="http://schemas.openxmlformats.org/drawingml/2006/table">
            <a:tbl>
              <a:tblPr/>
              <a:tblGrid>
                <a:gridCol w="947293">
                  <a:extLst>
                    <a:ext uri="{9D8B030D-6E8A-4147-A177-3AD203B41FA5}">
                      <a16:colId xmlns:a16="http://schemas.microsoft.com/office/drawing/2014/main" val="3720877539"/>
                    </a:ext>
                  </a:extLst>
                </a:gridCol>
                <a:gridCol w="929005">
                  <a:extLst>
                    <a:ext uri="{9D8B030D-6E8A-4147-A177-3AD203B41FA5}">
                      <a16:colId xmlns:a16="http://schemas.microsoft.com/office/drawing/2014/main" val="793296060"/>
                    </a:ext>
                  </a:extLst>
                </a:gridCol>
                <a:gridCol w="894080">
                  <a:extLst>
                    <a:ext uri="{9D8B030D-6E8A-4147-A177-3AD203B41FA5}">
                      <a16:colId xmlns:a16="http://schemas.microsoft.com/office/drawing/2014/main" val="617726092"/>
                    </a:ext>
                  </a:extLst>
                </a:gridCol>
                <a:gridCol w="2448242">
                  <a:extLst>
                    <a:ext uri="{9D8B030D-6E8A-4147-A177-3AD203B41FA5}">
                      <a16:colId xmlns:a16="http://schemas.microsoft.com/office/drawing/2014/main" val="333113926"/>
                    </a:ext>
                  </a:extLst>
                </a:gridCol>
              </a:tblGrid>
              <a:tr h="365760">
                <a:tc>
                  <a:txBody>
                    <a:bodyPr/>
                    <a:lstStyle/>
                    <a:p>
                      <a:pPr algn="ctr" fontAlgn="ctr"/>
                      <a:r>
                        <a:rPr lang="tr-TR" sz="1800" b="1" dirty="0">
                          <a:effectLst/>
                        </a:rPr>
                        <a:t>Gözlem</a:t>
                      </a:r>
                    </a:p>
                  </a:txBody>
                  <a:tcPr anchor="ctr">
                    <a:lnL>
                      <a:noFill/>
                    </a:lnL>
                    <a:lnR>
                      <a:noFill/>
                    </a:lnR>
                    <a:lnT>
                      <a:noFill/>
                    </a:lnT>
                    <a:lnB>
                      <a:noFill/>
                    </a:lnB>
                    <a:solidFill>
                      <a:srgbClr val="FFFFFF"/>
                    </a:solidFill>
                  </a:tcPr>
                </a:tc>
                <a:tc>
                  <a:txBody>
                    <a:bodyPr/>
                    <a:lstStyle/>
                    <a:p>
                      <a:pPr algn="ctr" fontAlgn="ctr"/>
                      <a:r>
                        <a:rPr lang="tr-TR" sz="1800" b="1" dirty="0">
                          <a:effectLst/>
                        </a:rPr>
                        <a:t>Tahmin</a:t>
                      </a:r>
                    </a:p>
                  </a:txBody>
                  <a:tcPr anchor="ctr">
                    <a:lnL>
                      <a:noFill/>
                    </a:lnL>
                    <a:lnR>
                      <a:noFill/>
                    </a:lnR>
                    <a:lnT>
                      <a:noFill/>
                    </a:lnT>
                    <a:lnB>
                      <a:noFill/>
                    </a:lnB>
                    <a:solidFill>
                      <a:srgbClr val="FFFFFF"/>
                    </a:solidFill>
                  </a:tcPr>
                </a:tc>
                <a:tc>
                  <a:txBody>
                    <a:bodyPr/>
                    <a:lstStyle/>
                    <a:p>
                      <a:pPr algn="ctr" fontAlgn="ctr"/>
                      <a:r>
                        <a:rPr lang="tr-TR" sz="1800" b="1" dirty="0">
                          <a:effectLst/>
                        </a:rPr>
                        <a:t>Gerçek</a:t>
                      </a:r>
                    </a:p>
                  </a:txBody>
                  <a:tcPr anchor="ctr">
                    <a:lnL>
                      <a:noFill/>
                    </a:lnL>
                    <a:lnR>
                      <a:noFill/>
                    </a:lnR>
                    <a:lnT>
                      <a:noFill/>
                    </a:lnT>
                    <a:lnB>
                      <a:noFill/>
                    </a:lnB>
                    <a:solidFill>
                      <a:srgbClr val="FFFFFF"/>
                    </a:solidFill>
                  </a:tcPr>
                </a:tc>
                <a:tc>
                  <a:txBody>
                    <a:bodyPr/>
                    <a:lstStyle/>
                    <a:p>
                      <a:pPr algn="ctr" fontAlgn="ctr"/>
                      <a:r>
                        <a:rPr lang="tr-TR" sz="1800" b="1" dirty="0">
                          <a:effectLst/>
                        </a:rPr>
                        <a:t>Hata (Tahmin – Gerçek)</a:t>
                      </a:r>
                    </a:p>
                  </a:txBody>
                  <a:tcPr anchor="ctr">
                    <a:lnL>
                      <a:noFill/>
                    </a:lnL>
                    <a:lnR>
                      <a:noFill/>
                    </a:lnR>
                    <a:lnT>
                      <a:noFill/>
                    </a:lnT>
                    <a:lnB>
                      <a:noFill/>
                    </a:lnB>
                    <a:solidFill>
                      <a:srgbClr val="FFFFFF"/>
                    </a:solidFill>
                  </a:tcPr>
                </a:tc>
                <a:extLst>
                  <a:ext uri="{0D108BD9-81ED-4DB2-BD59-A6C34878D82A}">
                    <a16:rowId xmlns:a16="http://schemas.microsoft.com/office/drawing/2014/main" val="257566508"/>
                  </a:ext>
                </a:extLst>
              </a:tr>
              <a:tr h="365760">
                <a:tc>
                  <a:txBody>
                    <a:bodyPr/>
                    <a:lstStyle/>
                    <a:p>
                      <a:pPr algn="ctr" fontAlgn="ctr"/>
                      <a:r>
                        <a:rPr lang="tr-TR" sz="1800" dirty="0">
                          <a:effectLst/>
                        </a:rPr>
                        <a:t>1</a:t>
                      </a:r>
                    </a:p>
                  </a:txBody>
                  <a:tcPr anchor="ctr">
                    <a:lnL>
                      <a:noFill/>
                    </a:lnL>
                    <a:lnR>
                      <a:noFill/>
                    </a:lnR>
                    <a:lnT>
                      <a:noFill/>
                    </a:lnT>
                    <a:lnB>
                      <a:noFill/>
                    </a:lnB>
                    <a:solidFill>
                      <a:srgbClr val="FFFFFF"/>
                    </a:solidFill>
                  </a:tcPr>
                </a:tc>
                <a:tc>
                  <a:txBody>
                    <a:bodyPr/>
                    <a:lstStyle/>
                    <a:p>
                      <a:pPr algn="ctr" fontAlgn="ctr"/>
                      <a:r>
                        <a:rPr lang="tr-TR" sz="1800" dirty="0">
                          <a:effectLst/>
                        </a:rPr>
                        <a:t>3.75</a:t>
                      </a:r>
                    </a:p>
                  </a:txBody>
                  <a:tcPr anchor="ctr">
                    <a:lnL>
                      <a:noFill/>
                    </a:lnL>
                    <a:lnR>
                      <a:noFill/>
                    </a:lnR>
                    <a:lnT>
                      <a:noFill/>
                    </a:lnT>
                    <a:lnB>
                      <a:noFill/>
                    </a:lnB>
                    <a:solidFill>
                      <a:srgbClr val="FFFFFF"/>
                    </a:solidFill>
                  </a:tcPr>
                </a:tc>
                <a:tc>
                  <a:txBody>
                    <a:bodyPr/>
                    <a:lstStyle/>
                    <a:p>
                      <a:pPr algn="ctr" fontAlgn="ctr"/>
                      <a:r>
                        <a:rPr lang="tr-TR" sz="1800" dirty="0">
                          <a:effectLst/>
                        </a:rPr>
                        <a:t>3.43</a:t>
                      </a:r>
                    </a:p>
                  </a:txBody>
                  <a:tcPr anchor="ctr">
                    <a:lnL>
                      <a:noFill/>
                    </a:lnL>
                    <a:lnR>
                      <a:noFill/>
                    </a:lnR>
                    <a:lnT>
                      <a:noFill/>
                    </a:lnT>
                    <a:lnB>
                      <a:noFill/>
                    </a:lnB>
                    <a:solidFill>
                      <a:srgbClr val="FFFFFF"/>
                    </a:solidFill>
                  </a:tcPr>
                </a:tc>
                <a:tc>
                  <a:txBody>
                    <a:bodyPr/>
                    <a:lstStyle/>
                    <a:p>
                      <a:pPr algn="ctr" fontAlgn="ctr"/>
                      <a:r>
                        <a:rPr lang="tr-TR" sz="1800" dirty="0">
                          <a:effectLst/>
                        </a:rPr>
                        <a:t>+0.32</a:t>
                      </a:r>
                    </a:p>
                  </a:txBody>
                  <a:tcPr anchor="ctr">
                    <a:lnL>
                      <a:noFill/>
                    </a:lnL>
                    <a:lnR>
                      <a:noFill/>
                    </a:lnR>
                    <a:lnT>
                      <a:noFill/>
                    </a:lnT>
                    <a:lnB>
                      <a:noFill/>
                    </a:lnB>
                    <a:solidFill>
                      <a:srgbClr val="FFFFFF"/>
                    </a:solidFill>
                  </a:tcPr>
                </a:tc>
                <a:extLst>
                  <a:ext uri="{0D108BD9-81ED-4DB2-BD59-A6C34878D82A}">
                    <a16:rowId xmlns:a16="http://schemas.microsoft.com/office/drawing/2014/main" val="4211423718"/>
                  </a:ext>
                </a:extLst>
              </a:tr>
              <a:tr h="365760">
                <a:tc>
                  <a:txBody>
                    <a:bodyPr/>
                    <a:lstStyle/>
                    <a:p>
                      <a:pPr algn="ctr" fontAlgn="ctr"/>
                      <a:r>
                        <a:rPr lang="tr-TR" sz="1800" dirty="0">
                          <a:effectLst/>
                        </a:rPr>
                        <a:t>2</a:t>
                      </a:r>
                    </a:p>
                  </a:txBody>
                  <a:tcPr anchor="ctr">
                    <a:lnL>
                      <a:noFill/>
                    </a:lnL>
                    <a:lnR>
                      <a:noFill/>
                    </a:lnR>
                    <a:lnT>
                      <a:noFill/>
                    </a:lnT>
                    <a:lnB>
                      <a:noFill/>
                    </a:lnB>
                    <a:solidFill>
                      <a:srgbClr val="FFFFFF"/>
                    </a:solidFill>
                  </a:tcPr>
                </a:tc>
                <a:tc>
                  <a:txBody>
                    <a:bodyPr/>
                    <a:lstStyle/>
                    <a:p>
                      <a:pPr algn="ctr" fontAlgn="ctr"/>
                      <a:r>
                        <a:rPr lang="tr-TR" sz="1800" dirty="0">
                          <a:effectLst/>
                        </a:rPr>
                        <a:t>3.71</a:t>
                      </a:r>
                    </a:p>
                  </a:txBody>
                  <a:tcPr anchor="ctr">
                    <a:lnL>
                      <a:noFill/>
                    </a:lnL>
                    <a:lnR>
                      <a:noFill/>
                    </a:lnR>
                    <a:lnT>
                      <a:noFill/>
                    </a:lnT>
                    <a:lnB>
                      <a:noFill/>
                    </a:lnB>
                    <a:solidFill>
                      <a:srgbClr val="FFFFFF"/>
                    </a:solidFill>
                  </a:tcPr>
                </a:tc>
                <a:tc>
                  <a:txBody>
                    <a:bodyPr/>
                    <a:lstStyle/>
                    <a:p>
                      <a:pPr algn="ctr" fontAlgn="ctr"/>
                      <a:r>
                        <a:rPr lang="tr-TR" sz="1800" dirty="0">
                          <a:effectLst/>
                        </a:rPr>
                        <a:t>4.59</a:t>
                      </a:r>
                    </a:p>
                  </a:txBody>
                  <a:tcPr anchor="ctr">
                    <a:lnL>
                      <a:noFill/>
                    </a:lnL>
                    <a:lnR>
                      <a:noFill/>
                    </a:lnR>
                    <a:lnT>
                      <a:noFill/>
                    </a:lnT>
                    <a:lnB>
                      <a:noFill/>
                    </a:lnB>
                    <a:solidFill>
                      <a:srgbClr val="FFFFFF"/>
                    </a:solidFill>
                  </a:tcPr>
                </a:tc>
                <a:tc>
                  <a:txBody>
                    <a:bodyPr/>
                    <a:lstStyle/>
                    <a:p>
                      <a:pPr algn="ctr" fontAlgn="ctr"/>
                      <a:r>
                        <a:rPr lang="tr-TR" sz="1800" dirty="0">
                          <a:effectLst/>
                        </a:rPr>
                        <a:t>–0.88</a:t>
                      </a:r>
                    </a:p>
                  </a:txBody>
                  <a:tcPr anchor="ctr">
                    <a:lnL>
                      <a:noFill/>
                    </a:lnL>
                    <a:lnR>
                      <a:noFill/>
                    </a:lnR>
                    <a:lnT>
                      <a:noFill/>
                    </a:lnT>
                    <a:lnB>
                      <a:noFill/>
                    </a:lnB>
                    <a:solidFill>
                      <a:srgbClr val="FFFFFF"/>
                    </a:solidFill>
                  </a:tcPr>
                </a:tc>
                <a:extLst>
                  <a:ext uri="{0D108BD9-81ED-4DB2-BD59-A6C34878D82A}">
                    <a16:rowId xmlns:a16="http://schemas.microsoft.com/office/drawing/2014/main" val="3993200304"/>
                  </a:ext>
                </a:extLst>
              </a:tr>
              <a:tr h="365760">
                <a:tc>
                  <a:txBody>
                    <a:bodyPr/>
                    <a:lstStyle/>
                    <a:p>
                      <a:pPr algn="ctr" fontAlgn="ctr"/>
                      <a:r>
                        <a:rPr lang="tr-TR" sz="1800" dirty="0">
                          <a:effectLst/>
                        </a:rPr>
                        <a:t>3</a:t>
                      </a:r>
                    </a:p>
                  </a:txBody>
                  <a:tcPr anchor="ctr">
                    <a:lnL>
                      <a:noFill/>
                    </a:lnL>
                    <a:lnR>
                      <a:noFill/>
                    </a:lnR>
                    <a:lnT>
                      <a:noFill/>
                    </a:lnT>
                    <a:lnB>
                      <a:noFill/>
                    </a:lnB>
                    <a:solidFill>
                      <a:srgbClr val="FFFFFF"/>
                    </a:solidFill>
                  </a:tcPr>
                </a:tc>
                <a:tc>
                  <a:txBody>
                    <a:bodyPr/>
                    <a:lstStyle/>
                    <a:p>
                      <a:pPr algn="ctr" fontAlgn="ctr"/>
                      <a:r>
                        <a:rPr lang="tr-TR" sz="1800" dirty="0">
                          <a:effectLst/>
                        </a:rPr>
                        <a:t>2.50</a:t>
                      </a:r>
                    </a:p>
                  </a:txBody>
                  <a:tcPr anchor="ctr">
                    <a:lnL>
                      <a:noFill/>
                    </a:lnL>
                    <a:lnR>
                      <a:noFill/>
                    </a:lnR>
                    <a:lnT>
                      <a:noFill/>
                    </a:lnT>
                    <a:lnB>
                      <a:noFill/>
                    </a:lnB>
                    <a:solidFill>
                      <a:srgbClr val="FFFFFF"/>
                    </a:solidFill>
                  </a:tcPr>
                </a:tc>
                <a:tc>
                  <a:txBody>
                    <a:bodyPr/>
                    <a:lstStyle/>
                    <a:p>
                      <a:pPr algn="ctr" fontAlgn="ctr"/>
                      <a:r>
                        <a:rPr lang="tr-TR" sz="1800" dirty="0">
                          <a:effectLst/>
                        </a:rPr>
                        <a:t>2.79</a:t>
                      </a:r>
                    </a:p>
                  </a:txBody>
                  <a:tcPr anchor="ctr">
                    <a:lnL>
                      <a:noFill/>
                    </a:lnL>
                    <a:lnR>
                      <a:noFill/>
                    </a:lnR>
                    <a:lnT>
                      <a:noFill/>
                    </a:lnT>
                    <a:lnB>
                      <a:noFill/>
                    </a:lnB>
                    <a:solidFill>
                      <a:srgbClr val="FFFFFF"/>
                    </a:solidFill>
                  </a:tcPr>
                </a:tc>
                <a:tc>
                  <a:txBody>
                    <a:bodyPr/>
                    <a:lstStyle/>
                    <a:p>
                      <a:pPr algn="ctr" fontAlgn="ctr"/>
                      <a:r>
                        <a:rPr lang="tr-TR" sz="1800" dirty="0">
                          <a:effectLst/>
                        </a:rPr>
                        <a:t>–0.29</a:t>
                      </a:r>
                    </a:p>
                  </a:txBody>
                  <a:tcPr anchor="ctr">
                    <a:lnL>
                      <a:noFill/>
                    </a:lnL>
                    <a:lnR>
                      <a:noFill/>
                    </a:lnR>
                    <a:lnT>
                      <a:noFill/>
                    </a:lnT>
                    <a:lnB>
                      <a:noFill/>
                    </a:lnB>
                    <a:solidFill>
                      <a:srgbClr val="FFFFFF"/>
                    </a:solidFill>
                  </a:tcPr>
                </a:tc>
                <a:extLst>
                  <a:ext uri="{0D108BD9-81ED-4DB2-BD59-A6C34878D82A}">
                    <a16:rowId xmlns:a16="http://schemas.microsoft.com/office/drawing/2014/main" val="617059455"/>
                  </a:ext>
                </a:extLst>
              </a:tr>
              <a:tr h="365760">
                <a:tc>
                  <a:txBody>
                    <a:bodyPr/>
                    <a:lstStyle/>
                    <a:p>
                      <a:pPr algn="ctr" fontAlgn="ctr"/>
                      <a:r>
                        <a:rPr lang="tr-TR" sz="1800" dirty="0">
                          <a:effectLst/>
                        </a:rPr>
                        <a:t>4</a:t>
                      </a:r>
                    </a:p>
                  </a:txBody>
                  <a:tcPr anchor="ctr">
                    <a:lnL>
                      <a:noFill/>
                    </a:lnL>
                    <a:lnR>
                      <a:noFill/>
                    </a:lnR>
                    <a:lnT>
                      <a:noFill/>
                    </a:lnT>
                    <a:lnB>
                      <a:noFill/>
                    </a:lnB>
                    <a:solidFill>
                      <a:srgbClr val="FFFFFF"/>
                    </a:solidFill>
                  </a:tcPr>
                </a:tc>
                <a:tc>
                  <a:txBody>
                    <a:bodyPr/>
                    <a:lstStyle/>
                    <a:p>
                      <a:pPr algn="ctr" fontAlgn="ctr"/>
                      <a:r>
                        <a:rPr lang="tr-TR" sz="1800" dirty="0">
                          <a:effectLst/>
                        </a:rPr>
                        <a:t>3.41</a:t>
                      </a:r>
                    </a:p>
                  </a:txBody>
                  <a:tcPr anchor="ctr">
                    <a:lnL>
                      <a:noFill/>
                    </a:lnL>
                    <a:lnR>
                      <a:noFill/>
                    </a:lnR>
                    <a:lnT>
                      <a:noFill/>
                    </a:lnT>
                    <a:lnB>
                      <a:noFill/>
                    </a:lnB>
                    <a:solidFill>
                      <a:srgbClr val="FFFFFF"/>
                    </a:solidFill>
                  </a:tcPr>
                </a:tc>
                <a:tc>
                  <a:txBody>
                    <a:bodyPr/>
                    <a:lstStyle/>
                    <a:p>
                      <a:pPr algn="ctr" fontAlgn="ctr"/>
                      <a:r>
                        <a:rPr lang="tr-TR" sz="1800" dirty="0">
                          <a:effectLst/>
                        </a:rPr>
                        <a:t>1.91</a:t>
                      </a:r>
                    </a:p>
                  </a:txBody>
                  <a:tcPr anchor="ctr">
                    <a:lnL>
                      <a:noFill/>
                    </a:lnL>
                    <a:lnR>
                      <a:noFill/>
                    </a:lnR>
                    <a:lnT>
                      <a:noFill/>
                    </a:lnT>
                    <a:lnB>
                      <a:noFill/>
                    </a:lnB>
                    <a:solidFill>
                      <a:srgbClr val="FFFFFF"/>
                    </a:solidFill>
                  </a:tcPr>
                </a:tc>
                <a:tc>
                  <a:txBody>
                    <a:bodyPr/>
                    <a:lstStyle/>
                    <a:p>
                      <a:pPr algn="ctr" fontAlgn="ctr"/>
                      <a:r>
                        <a:rPr lang="tr-TR" sz="1800" dirty="0">
                          <a:effectLst/>
                        </a:rPr>
                        <a:t>+1.50</a:t>
                      </a:r>
                    </a:p>
                  </a:txBody>
                  <a:tcPr anchor="ctr">
                    <a:lnL>
                      <a:noFill/>
                    </a:lnL>
                    <a:lnR>
                      <a:noFill/>
                    </a:lnR>
                    <a:lnT>
                      <a:noFill/>
                    </a:lnT>
                    <a:lnB>
                      <a:noFill/>
                    </a:lnB>
                    <a:solidFill>
                      <a:srgbClr val="FFFFFF"/>
                    </a:solidFill>
                  </a:tcPr>
                </a:tc>
                <a:extLst>
                  <a:ext uri="{0D108BD9-81ED-4DB2-BD59-A6C34878D82A}">
                    <a16:rowId xmlns:a16="http://schemas.microsoft.com/office/drawing/2014/main" val="2757745557"/>
                  </a:ext>
                </a:extLst>
              </a:tr>
              <a:tr h="365760">
                <a:tc>
                  <a:txBody>
                    <a:bodyPr/>
                    <a:lstStyle/>
                    <a:p>
                      <a:pPr algn="ctr" fontAlgn="ctr"/>
                      <a:r>
                        <a:rPr lang="tr-TR" sz="1800" dirty="0">
                          <a:effectLst/>
                        </a:rPr>
                        <a:t>5</a:t>
                      </a:r>
                    </a:p>
                  </a:txBody>
                  <a:tcPr anchor="ctr">
                    <a:lnL>
                      <a:noFill/>
                    </a:lnL>
                    <a:lnR>
                      <a:noFill/>
                    </a:lnR>
                    <a:lnT>
                      <a:noFill/>
                    </a:lnT>
                    <a:lnB>
                      <a:noFill/>
                    </a:lnB>
                    <a:solidFill>
                      <a:srgbClr val="FFFFFF"/>
                    </a:solidFill>
                  </a:tcPr>
                </a:tc>
                <a:tc>
                  <a:txBody>
                    <a:bodyPr/>
                    <a:lstStyle/>
                    <a:p>
                      <a:pPr algn="ctr" fontAlgn="ctr"/>
                      <a:r>
                        <a:rPr lang="tr-TR" sz="1800" dirty="0">
                          <a:effectLst/>
                        </a:rPr>
                        <a:t>3.51</a:t>
                      </a:r>
                    </a:p>
                  </a:txBody>
                  <a:tcPr anchor="ctr">
                    <a:lnL>
                      <a:noFill/>
                    </a:lnL>
                    <a:lnR>
                      <a:noFill/>
                    </a:lnR>
                    <a:lnT>
                      <a:noFill/>
                    </a:lnT>
                    <a:lnB>
                      <a:noFill/>
                    </a:lnB>
                    <a:solidFill>
                      <a:srgbClr val="FFFFFF"/>
                    </a:solidFill>
                  </a:tcPr>
                </a:tc>
                <a:tc>
                  <a:txBody>
                    <a:bodyPr/>
                    <a:lstStyle/>
                    <a:p>
                      <a:pPr algn="ctr" fontAlgn="ctr"/>
                      <a:r>
                        <a:rPr lang="tr-TR" sz="1800" dirty="0">
                          <a:effectLst/>
                        </a:rPr>
                        <a:t>3.17</a:t>
                      </a:r>
                    </a:p>
                  </a:txBody>
                  <a:tcPr anchor="ctr">
                    <a:lnL>
                      <a:noFill/>
                    </a:lnL>
                    <a:lnR>
                      <a:noFill/>
                    </a:lnR>
                    <a:lnT>
                      <a:noFill/>
                    </a:lnT>
                    <a:lnB>
                      <a:noFill/>
                    </a:lnB>
                    <a:solidFill>
                      <a:srgbClr val="FFFFFF"/>
                    </a:solidFill>
                  </a:tcPr>
                </a:tc>
                <a:tc>
                  <a:txBody>
                    <a:bodyPr/>
                    <a:lstStyle/>
                    <a:p>
                      <a:pPr algn="ctr" fontAlgn="ctr"/>
                      <a:r>
                        <a:rPr lang="tr-TR" sz="1800" dirty="0">
                          <a:effectLst/>
                        </a:rPr>
                        <a:t>+0.34</a:t>
                      </a:r>
                    </a:p>
                  </a:txBody>
                  <a:tcPr anchor="ctr">
                    <a:lnL>
                      <a:noFill/>
                    </a:lnL>
                    <a:lnR>
                      <a:noFill/>
                    </a:lnR>
                    <a:lnT>
                      <a:noFill/>
                    </a:lnT>
                    <a:lnB>
                      <a:noFill/>
                    </a:lnB>
                    <a:solidFill>
                      <a:srgbClr val="FFFFFF"/>
                    </a:solidFill>
                  </a:tcPr>
                </a:tc>
                <a:extLst>
                  <a:ext uri="{0D108BD9-81ED-4DB2-BD59-A6C34878D82A}">
                    <a16:rowId xmlns:a16="http://schemas.microsoft.com/office/drawing/2014/main" val="956919316"/>
                  </a:ext>
                </a:extLst>
              </a:tr>
            </a:tbl>
          </a:graphicData>
        </a:graphic>
      </p:graphicFrame>
      <p:sp>
        <p:nvSpPr>
          <p:cNvPr id="20" name="Metin kutusu 19">
            <a:extLst>
              <a:ext uri="{FF2B5EF4-FFF2-40B4-BE49-F238E27FC236}">
                <a16:creationId xmlns:a16="http://schemas.microsoft.com/office/drawing/2014/main" id="{BC980417-47AD-239D-19DA-EBF9ACC0C96F}"/>
              </a:ext>
            </a:extLst>
          </p:cNvPr>
          <p:cNvSpPr txBox="1"/>
          <p:nvPr/>
        </p:nvSpPr>
        <p:spPr>
          <a:xfrm>
            <a:off x="386330" y="5831786"/>
            <a:ext cx="7315200" cy="646331"/>
          </a:xfrm>
          <a:prstGeom prst="rect">
            <a:avLst/>
          </a:prstGeom>
          <a:noFill/>
        </p:spPr>
        <p:txBody>
          <a:bodyPr wrap="square">
            <a:spAutoFit/>
          </a:bodyPr>
          <a:lstStyle/>
          <a:p>
            <a:r>
              <a:rPr lang="tr-TR" b="0" i="0" dirty="0">
                <a:solidFill>
                  <a:srgbClr val="1F1F1F"/>
                </a:solidFill>
                <a:effectLst/>
                <a:latin typeface="Roboto" panose="02000000000000000000" pitchFamily="2" charset="0"/>
              </a:rPr>
              <a:t>Bu tablo, modelin bazen az (–), bazen çok (+) tahmin ettiğini, ama sistematik bir sapma olmadığını gösteriyor.</a:t>
            </a:r>
            <a:endParaRPr lang="tr-TR" dirty="0"/>
          </a:p>
        </p:txBody>
      </p:sp>
      <p:sp>
        <p:nvSpPr>
          <p:cNvPr id="21" name="Rectangle 1">
            <a:extLst>
              <a:ext uri="{FF2B5EF4-FFF2-40B4-BE49-F238E27FC236}">
                <a16:creationId xmlns:a16="http://schemas.microsoft.com/office/drawing/2014/main" id="{5C4E25EE-3BE4-0052-81EC-A33A2B12F38C}"/>
              </a:ext>
            </a:extLst>
          </p:cNvPr>
          <p:cNvSpPr>
            <a:spLocks noChangeArrowheads="1"/>
          </p:cNvSpPr>
          <p:nvPr/>
        </p:nvSpPr>
        <p:spPr bwMode="auto">
          <a:xfrm>
            <a:off x="490117" y="1616138"/>
            <a:ext cx="4094391" cy="5295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79350" numCol="1" anchor="ctr" anchorCtr="0" compatLnSpc="1">
            <a:prstTxWarp prst="textNoShape">
              <a:avLst/>
            </a:prstTxWarp>
            <a:spAutoFit/>
          </a:bodyPr>
          <a:lstStyle/>
          <a:p>
            <a:pPr algn="l"/>
            <a:r>
              <a:rPr lang="tr-TR" sz="2400" b="0" i="0" dirty="0">
                <a:solidFill>
                  <a:srgbClr val="1F1F1F"/>
                </a:solidFill>
                <a:effectLst/>
                <a:latin typeface="Roboto" panose="02000000000000000000" pitchFamily="2" charset="0"/>
              </a:rPr>
              <a:t>Model Performans Sonuçları</a:t>
            </a:r>
          </a:p>
        </p:txBody>
      </p:sp>
    </p:spTree>
    <p:extLst>
      <p:ext uri="{BB962C8B-B14F-4D97-AF65-F5344CB8AC3E}">
        <p14:creationId xmlns:p14="http://schemas.microsoft.com/office/powerpoint/2010/main" val="2498760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18836"/>
            <a:ext cx="6325791" cy="708779"/>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Makine Öğrenmesi Nedir?</a:t>
            </a:r>
            <a:endParaRPr lang="en-US" sz="4450" dirty="0">
              <a:latin typeface="Kanit Light" panose="020B0604020202020204" charset="-34"/>
            </a:endParaRPr>
          </a:p>
        </p:txBody>
      </p:sp>
      <p:sp>
        <p:nvSpPr>
          <p:cNvPr id="4" name="Text 1"/>
          <p:cNvSpPr/>
          <p:nvPr/>
        </p:nvSpPr>
        <p:spPr>
          <a:xfrm>
            <a:off x="793790" y="3167777"/>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Kanit Light" panose="020B0604020202020204" charset="-34"/>
                <a:ea typeface="Martel Sans" pitchFamily="34" charset="-122"/>
                <a:cs typeface="Kanit Light" panose="020B0604020202020204" charset="-34"/>
              </a:rPr>
              <a:t>bir doktorun hastalığı teşhis edebilmek için onlarca MR görüntüsüne bakması gerektiğini düşünelim... </a:t>
            </a:r>
            <a:endParaRPr lang="en-US" sz="1750" dirty="0">
              <a:latin typeface="Kanit Light" panose="020B0604020202020204" charset="-34"/>
            </a:endParaRPr>
          </a:p>
        </p:txBody>
      </p:sp>
      <p:sp>
        <p:nvSpPr>
          <p:cNvPr id="5" name="Text 2"/>
          <p:cNvSpPr/>
          <p:nvPr/>
        </p:nvSpPr>
        <p:spPr>
          <a:xfrm>
            <a:off x="793790" y="4148733"/>
            <a:ext cx="7556421" cy="725805"/>
          </a:xfrm>
          <a:prstGeom prst="rect">
            <a:avLst/>
          </a:prstGeom>
          <a:noFill/>
          <a:ln/>
        </p:spPr>
        <p:txBody>
          <a:bodyPr wrap="square" lIns="0" tIns="0" rIns="0" bIns="0" rtlCol="0" anchor="t"/>
          <a:lstStyle/>
          <a:p>
            <a:pPr marL="0" indent="0">
              <a:lnSpc>
                <a:spcPts val="2850"/>
              </a:lnSpc>
              <a:buNone/>
            </a:pPr>
            <a:endParaRPr lang="en-US" sz="1750" dirty="0">
              <a:latin typeface="Kanit Light" panose="020B0604020202020204" charset="-34"/>
            </a:endParaRPr>
          </a:p>
        </p:txBody>
      </p:sp>
      <p:sp>
        <p:nvSpPr>
          <p:cNvPr id="6" name="Text 3"/>
          <p:cNvSpPr/>
          <p:nvPr/>
        </p:nvSpPr>
        <p:spPr>
          <a:xfrm>
            <a:off x="793790" y="5129689"/>
            <a:ext cx="7556421" cy="362903"/>
          </a:xfrm>
          <a:prstGeom prst="rect">
            <a:avLst/>
          </a:prstGeom>
          <a:noFill/>
          <a:ln/>
        </p:spPr>
        <p:txBody>
          <a:bodyPr wrap="none" lIns="0" tIns="0" rIns="0" bIns="0" rtlCol="0" anchor="t"/>
          <a:lstStyle/>
          <a:p>
            <a:pPr marL="0" indent="0">
              <a:lnSpc>
                <a:spcPts val="2850"/>
              </a:lnSpc>
              <a:buNone/>
            </a:pPr>
            <a:endParaRPr lang="en-US" sz="1750" dirty="0">
              <a:latin typeface="Kanit Light" panose="020B0604020202020204" charset="-34"/>
            </a:endParaRPr>
          </a:p>
        </p:txBody>
      </p:sp>
      <p:sp>
        <p:nvSpPr>
          <p:cNvPr id="7" name="Text 4"/>
          <p:cNvSpPr/>
          <p:nvPr/>
        </p:nvSpPr>
        <p:spPr>
          <a:xfrm>
            <a:off x="793790" y="5747742"/>
            <a:ext cx="7556421" cy="362903"/>
          </a:xfrm>
          <a:prstGeom prst="rect">
            <a:avLst/>
          </a:prstGeom>
          <a:noFill/>
          <a:ln/>
        </p:spPr>
        <p:txBody>
          <a:bodyPr wrap="none" lIns="0" tIns="0" rIns="0" bIns="0" rtlCol="0" anchor="t"/>
          <a:lstStyle/>
          <a:p>
            <a:pPr marL="0" indent="0">
              <a:lnSpc>
                <a:spcPts val="2850"/>
              </a:lnSpc>
              <a:buNone/>
            </a:pPr>
            <a:endParaRPr lang="en-US" sz="1750" dirty="0">
              <a:latin typeface="Kanit Light" panose="020B0604020202020204" charset="-3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1049" y="605790"/>
            <a:ext cx="7057906" cy="688419"/>
          </a:xfrm>
          <a:prstGeom prst="rect">
            <a:avLst/>
          </a:prstGeom>
          <a:noFill/>
          <a:ln/>
        </p:spPr>
        <p:txBody>
          <a:bodyPr wrap="none" lIns="0" tIns="0" rIns="0" bIns="0" rtlCol="0" anchor="t"/>
          <a:lstStyle/>
          <a:p>
            <a:pPr marL="0" indent="0">
              <a:lnSpc>
                <a:spcPts val="5400"/>
              </a:lnSpc>
              <a:buNone/>
            </a:pPr>
            <a:r>
              <a:rPr lang="en-US" sz="4000" dirty="0">
                <a:solidFill>
                  <a:srgbClr val="272D45"/>
                </a:solidFill>
                <a:latin typeface="Kanit Light" panose="020B0604020202020204" charset="-34"/>
                <a:ea typeface="Kanit Light" pitchFamily="34" charset="-122"/>
                <a:cs typeface="Kanit Light" panose="020B0604020202020204" charset="-34"/>
              </a:rPr>
              <a:t>Yapay </a:t>
            </a:r>
            <a:r>
              <a:rPr lang="en-US" sz="4000" dirty="0" err="1">
                <a:solidFill>
                  <a:srgbClr val="272D45"/>
                </a:solidFill>
                <a:latin typeface="Kanit Light" panose="020B0604020202020204" charset="-34"/>
                <a:ea typeface="Kanit Light" pitchFamily="34" charset="-122"/>
                <a:cs typeface="Kanit Light" panose="020B0604020202020204" charset="-34"/>
              </a:rPr>
              <a:t>Zekânın</a:t>
            </a:r>
            <a:r>
              <a:rPr lang="en-US" sz="4000" dirty="0">
                <a:solidFill>
                  <a:srgbClr val="272D45"/>
                </a:solidFill>
                <a:latin typeface="Kanit Light" panose="020B0604020202020204" charset="-34"/>
                <a:ea typeface="Kanit Light" pitchFamily="34" charset="-122"/>
                <a:cs typeface="Kanit Light" panose="020B0604020202020204" charset="-34"/>
              </a:rPr>
              <a:t> </a:t>
            </a:r>
            <a:r>
              <a:rPr lang="en-US" sz="4000" dirty="0" err="1">
                <a:solidFill>
                  <a:srgbClr val="272D45"/>
                </a:solidFill>
                <a:latin typeface="Kanit Light" panose="020B0604020202020204" charset="-34"/>
                <a:ea typeface="Kanit Light" pitchFamily="34" charset="-122"/>
                <a:cs typeface="Kanit Light" panose="020B0604020202020204" charset="-34"/>
              </a:rPr>
              <a:t>Kısa</a:t>
            </a:r>
            <a:r>
              <a:rPr lang="en-US" sz="4000" dirty="0">
                <a:solidFill>
                  <a:srgbClr val="272D45"/>
                </a:solidFill>
                <a:latin typeface="Kanit Light" panose="020B0604020202020204" charset="-34"/>
                <a:ea typeface="Kanit Light" pitchFamily="34" charset="-122"/>
                <a:cs typeface="Kanit Light" panose="020B0604020202020204" charset="-34"/>
              </a:rPr>
              <a:t> </a:t>
            </a:r>
            <a:r>
              <a:rPr lang="en-US" sz="4000" dirty="0" err="1">
                <a:solidFill>
                  <a:srgbClr val="272D45"/>
                </a:solidFill>
                <a:latin typeface="Kanit Light" panose="020B0604020202020204" charset="-34"/>
                <a:ea typeface="Kanit Light" pitchFamily="34" charset="-122"/>
                <a:cs typeface="Kanit Light" panose="020B0604020202020204" charset="-34"/>
              </a:rPr>
              <a:t>Tarihi</a:t>
            </a:r>
            <a:endParaRPr lang="en-US" sz="4000" dirty="0">
              <a:latin typeface="Kanit Light" panose="020B0604020202020204" charset="-34"/>
            </a:endParaRPr>
          </a:p>
        </p:txBody>
      </p:sp>
      <p:sp>
        <p:nvSpPr>
          <p:cNvPr id="3" name="Text 1"/>
          <p:cNvSpPr/>
          <p:nvPr/>
        </p:nvSpPr>
        <p:spPr>
          <a:xfrm>
            <a:off x="771049" y="1624608"/>
            <a:ext cx="4519970" cy="344210"/>
          </a:xfrm>
          <a:prstGeom prst="rect">
            <a:avLst/>
          </a:prstGeom>
          <a:noFill/>
          <a:ln/>
        </p:spPr>
        <p:txBody>
          <a:bodyPr wrap="none" lIns="0" tIns="0" rIns="0" bIns="0" rtlCol="0" anchor="t"/>
          <a:lstStyle/>
          <a:p>
            <a:pPr marL="0" indent="0">
              <a:lnSpc>
                <a:spcPts val="2700"/>
              </a:lnSpc>
              <a:buNone/>
            </a:pPr>
            <a:r>
              <a:rPr lang="en-US" sz="2400" dirty="0">
                <a:solidFill>
                  <a:srgbClr val="272D45"/>
                </a:solidFill>
                <a:latin typeface="Kanit Light" panose="020B0604020202020204" charset="-34"/>
                <a:ea typeface="Kanit Light" pitchFamily="34" charset="-122"/>
                <a:cs typeface="Kanit Light" panose="020B0604020202020204" charset="-34"/>
              </a:rPr>
              <a:t>Erken </a:t>
            </a:r>
            <a:r>
              <a:rPr lang="en-US" sz="2400" dirty="0" err="1">
                <a:solidFill>
                  <a:srgbClr val="272D45"/>
                </a:solidFill>
                <a:latin typeface="Kanit Light" panose="020B0604020202020204" charset="-34"/>
                <a:ea typeface="Kanit Light" pitchFamily="34" charset="-122"/>
                <a:cs typeface="Kanit Light" panose="020B0604020202020204" charset="-34"/>
              </a:rPr>
              <a:t>Dönem</a:t>
            </a:r>
            <a:r>
              <a:rPr lang="en-US" sz="2400" dirty="0">
                <a:solidFill>
                  <a:srgbClr val="272D45"/>
                </a:solidFill>
                <a:latin typeface="Kanit Light" panose="020B0604020202020204" charset="-34"/>
                <a:ea typeface="Kanit Light" pitchFamily="34" charset="-122"/>
                <a:cs typeface="Kanit Light" panose="020B0604020202020204" charset="-34"/>
              </a:rPr>
              <a:t> Yapay Zekâ (1950-1987)</a:t>
            </a:r>
            <a:endParaRPr lang="en-US" sz="2400" dirty="0">
              <a:latin typeface="Kanit Light" panose="020B0604020202020204" charset="-34"/>
            </a:endParaRPr>
          </a:p>
        </p:txBody>
      </p:sp>
      <p:sp>
        <p:nvSpPr>
          <p:cNvPr id="4" name="Text 2"/>
          <p:cNvSpPr/>
          <p:nvPr/>
        </p:nvSpPr>
        <p:spPr>
          <a:xfrm>
            <a:off x="771049" y="2299216"/>
            <a:ext cx="12525970" cy="2466975"/>
          </a:xfrm>
          <a:prstGeom prst="rect">
            <a:avLst/>
          </a:prstGeom>
          <a:noFill/>
          <a:ln/>
        </p:spPr>
        <p:txBody>
          <a:bodyPr wrap="square" lIns="0" tIns="0" rIns="0" bIns="0" rtlCol="0" anchor="t"/>
          <a:lstStyle/>
          <a:p>
            <a:pPr marL="0" indent="0" algn="just">
              <a:lnSpc>
                <a:spcPts val="2750"/>
              </a:lnSpc>
              <a:buNone/>
            </a:pPr>
            <a:r>
              <a:rPr lang="en-US" b="1" dirty="0">
                <a:solidFill>
                  <a:srgbClr val="2C3249"/>
                </a:solidFill>
                <a:latin typeface="Kanit Light" panose="020B0604020202020204" charset="-34"/>
                <a:ea typeface="Martel Sans" pitchFamily="34" charset="-122"/>
                <a:cs typeface="Kanit Light" panose="020B0604020202020204" charset="-34"/>
              </a:rPr>
              <a:t>1950-1970:</a:t>
            </a:r>
            <a:r>
              <a:rPr lang="en-US" dirty="0">
                <a:solidFill>
                  <a:srgbClr val="2C3249"/>
                </a:solidFill>
                <a:latin typeface="Kanit Light" panose="020B0604020202020204" charset="-34"/>
                <a:ea typeface="Martel Sans" pitchFamily="34" charset="-122"/>
                <a:cs typeface="Kanit Light" panose="020B0604020202020204" charset="-34"/>
              </a:rPr>
              <a:t> Yapay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temellerinin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atıldığı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yıllardır</a:t>
            </a:r>
            <a:r>
              <a:rPr lang="en-US" dirty="0">
                <a:solidFill>
                  <a:srgbClr val="2C3249"/>
                </a:solidFill>
                <a:latin typeface="Kanit Light" panose="020B0604020202020204" charset="-34"/>
                <a:ea typeface="Martel Sans" pitchFamily="34" charset="-122"/>
                <a:cs typeface="Kanit Light" panose="020B0604020202020204" charset="-34"/>
              </a:rPr>
              <a:t>. John McCarthy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isim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babasıdır</a:t>
            </a:r>
            <a:r>
              <a:rPr lang="en-US" dirty="0">
                <a:solidFill>
                  <a:srgbClr val="2C3249"/>
                </a:solidFill>
                <a:latin typeface="Kanit Light" panose="020B0604020202020204" charset="-34"/>
                <a:ea typeface="Martel Sans" pitchFamily="34" charset="-122"/>
                <a:cs typeface="Kanit Light" panose="020B0604020202020204" charset="-34"/>
              </a:rPr>
              <a:t>. 1956 </a:t>
            </a:r>
            <a:r>
              <a:rPr lang="en-US" dirty="0" err="1">
                <a:solidFill>
                  <a:srgbClr val="2C3249"/>
                </a:solidFill>
                <a:latin typeface="Kanit Light" panose="020B0604020202020204" charset="-34"/>
                <a:ea typeface="Martel Sans" pitchFamily="34" charset="-122"/>
                <a:cs typeface="Kanit Light" panose="020B0604020202020204" charset="-34"/>
              </a:rPr>
              <a:t>yılında</a:t>
            </a:r>
            <a:r>
              <a:rPr lang="en-US" dirty="0">
                <a:solidFill>
                  <a:srgbClr val="2C3249"/>
                </a:solidFill>
                <a:latin typeface="Kanit Light" panose="020B0604020202020204" charset="-34"/>
                <a:ea typeface="Martel Sans" pitchFamily="34" charset="-122"/>
                <a:cs typeface="Kanit Light" panose="020B0604020202020204" charset="-34"/>
              </a:rPr>
              <a:t> Dartmouth </a:t>
            </a:r>
            <a:r>
              <a:rPr lang="en-US" dirty="0" err="1">
                <a:solidFill>
                  <a:srgbClr val="2C3249"/>
                </a:solidFill>
                <a:latin typeface="Kanit Light" panose="020B0604020202020204" charset="-34"/>
                <a:ea typeface="Martel Sans" pitchFamily="34" charset="-122"/>
                <a:cs typeface="Kanit Light" panose="020B0604020202020204" charset="-34"/>
              </a:rPr>
              <a:t>konferansında</a:t>
            </a:r>
            <a:r>
              <a:rPr lang="en-US" dirty="0">
                <a:solidFill>
                  <a:srgbClr val="2C3249"/>
                </a:solidFill>
                <a:latin typeface="Kanit Light" panose="020B0604020202020204" charset="-34"/>
                <a:ea typeface="Martel Sans" pitchFamily="34" charset="-122"/>
                <a:cs typeface="Kanit Light" panose="020B0604020202020204" charset="-34"/>
              </a:rPr>
              <a:t> Yapay Zekâ </a:t>
            </a:r>
            <a:r>
              <a:rPr lang="en-US" dirty="0" err="1">
                <a:solidFill>
                  <a:srgbClr val="2C3249"/>
                </a:solidFill>
                <a:latin typeface="Kanit Light" panose="020B0604020202020204" charset="-34"/>
                <a:ea typeface="Martel Sans" pitchFamily="34" charset="-122"/>
                <a:cs typeface="Kanit Light" panose="020B0604020202020204" charset="-34"/>
              </a:rPr>
              <a:t>terimi</a:t>
            </a:r>
            <a:r>
              <a:rPr lang="en-US" dirty="0">
                <a:solidFill>
                  <a:srgbClr val="2C3249"/>
                </a:solidFill>
                <a:latin typeface="Kanit Light" panose="020B0604020202020204" charset="-34"/>
                <a:ea typeface="Martel Sans" pitchFamily="34" charset="-122"/>
                <a:cs typeface="Kanit Light" panose="020B0604020202020204" charset="-34"/>
              </a:rPr>
              <a:t> ilk </a:t>
            </a:r>
            <a:r>
              <a:rPr lang="en-US" dirty="0" err="1">
                <a:solidFill>
                  <a:srgbClr val="2C3249"/>
                </a:solidFill>
                <a:latin typeface="Kanit Light" panose="020B0604020202020204" charset="-34"/>
                <a:ea typeface="Martel Sans" pitchFamily="34" charset="-122"/>
                <a:cs typeface="Kanit Light" panose="020B0604020202020204" charset="-34"/>
              </a:rPr>
              <a:t>kez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kullanılmış</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tarihten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sonra</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bilim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dalı</a:t>
            </a:r>
            <a:r>
              <a:rPr lang="en-US" dirty="0">
                <a:solidFill>
                  <a:srgbClr val="2C3249"/>
                </a:solidFill>
                <a:latin typeface="Kanit Light" panose="020B0604020202020204" charset="-34"/>
                <a:ea typeface="Martel Sans" pitchFamily="34" charset="-122"/>
                <a:cs typeface="Kanit Light" panose="020B0604020202020204" charset="-34"/>
              </a:rPr>
              <a:t> olarak </a:t>
            </a:r>
            <a:r>
              <a:rPr lang="en-US" dirty="0" err="1">
                <a:solidFill>
                  <a:srgbClr val="2C3249"/>
                </a:solidFill>
                <a:latin typeface="Kanit Light" panose="020B0604020202020204" charset="-34"/>
                <a:ea typeface="Martel Sans" pitchFamily="34" charset="-122"/>
                <a:cs typeface="Kanit Light" panose="020B0604020202020204" charset="-34"/>
              </a:rPr>
              <a:t>anılmaya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başlanmıştır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dönemdeki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çalışmalar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daha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çok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matematiksel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problemlerin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çözümlerine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odaklanan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sistemleri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içermektedir</a:t>
            </a:r>
            <a:r>
              <a:rPr lang="en-US" dirty="0">
                <a:solidFill>
                  <a:srgbClr val="2C3249"/>
                </a:solidFill>
                <a:latin typeface="Kanit Light" panose="020B0604020202020204" charset="-34"/>
                <a:ea typeface="Martel Sans" pitchFamily="34" charset="-122"/>
                <a:cs typeface="Kanit Light" panose="020B0604020202020204" charset="-34"/>
              </a:rPr>
              <a:t>. Checkers, The Logic Theorist,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sinir </a:t>
            </a:r>
            <a:r>
              <a:rPr lang="en-US" dirty="0" err="1">
                <a:solidFill>
                  <a:srgbClr val="2C3249"/>
                </a:solidFill>
                <a:latin typeface="Kanit Light" panose="020B0604020202020204" charset="-34"/>
                <a:ea typeface="Martel Sans" pitchFamily="34" charset="-122"/>
                <a:cs typeface="Kanit Light" panose="020B0604020202020204" charset="-34"/>
              </a:rPr>
              <a:t>ağlarının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temeli</a:t>
            </a:r>
            <a:r>
              <a:rPr lang="en-US" dirty="0">
                <a:solidFill>
                  <a:srgbClr val="2C3249"/>
                </a:solidFill>
                <a:latin typeface="Kanit Light" panose="020B0604020202020204" charset="-34"/>
                <a:ea typeface="Martel Sans" pitchFamily="34" charset="-122"/>
                <a:cs typeface="Kanit Light" panose="020B0604020202020204" charset="-34"/>
              </a:rPr>
              <a:t> perceptron (</a:t>
            </a:r>
            <a:r>
              <a:rPr lang="en-US" dirty="0" err="1">
                <a:solidFill>
                  <a:srgbClr val="2C3249"/>
                </a:solidFill>
                <a:latin typeface="Kanit Light" panose="020B0604020202020204" charset="-34"/>
                <a:ea typeface="Martel Sans" pitchFamily="34" charset="-122"/>
                <a:cs typeface="Kanit Light" panose="020B0604020202020204" charset="-34"/>
              </a:rPr>
              <a:t>ilkel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sinir </a:t>
            </a:r>
            <a:r>
              <a:rPr lang="en-US" dirty="0" err="1">
                <a:solidFill>
                  <a:srgbClr val="2C3249"/>
                </a:solidFill>
                <a:latin typeface="Kanit Light" panose="020B0604020202020204" charset="-34"/>
                <a:ea typeface="Martel Sans" pitchFamily="34" charset="-122"/>
                <a:cs typeface="Kanit Light" panose="020B0604020202020204" charset="-34"/>
              </a:rPr>
              <a:t>hücresi</a:t>
            </a:r>
            <a:r>
              <a:rPr lang="en-US" dirty="0">
                <a:solidFill>
                  <a:srgbClr val="2C3249"/>
                </a:solidFill>
                <a:latin typeface="Kanit Light" panose="020B0604020202020204" charset="-34"/>
                <a:ea typeface="Martel Sans" pitchFamily="34" charset="-122"/>
                <a:cs typeface="Kanit Light" panose="020B0604020202020204" charset="-34"/>
              </a:rPr>
              <a:t>), ELIZA, Shakey vb. </a:t>
            </a:r>
            <a:r>
              <a:rPr lang="en-US" dirty="0" err="1">
                <a:solidFill>
                  <a:srgbClr val="2C3249"/>
                </a:solidFill>
                <a:latin typeface="Kanit Light" panose="020B0604020202020204" charset="-34"/>
                <a:ea typeface="Martel Sans" pitchFamily="34" charset="-122"/>
                <a:cs typeface="Kanit Light" panose="020B0604020202020204" charset="-34"/>
              </a:rPr>
              <a:t>teknolojiler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döneme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aittir</a:t>
            </a:r>
            <a:r>
              <a:rPr lang="en-US" dirty="0">
                <a:solidFill>
                  <a:srgbClr val="2C3249"/>
                </a:solidFill>
                <a:latin typeface="Kanit Light" panose="020B0604020202020204" charset="-34"/>
                <a:ea typeface="Martel Sans" pitchFamily="34" charset="-122"/>
                <a:cs typeface="Kanit Light" panose="020B0604020202020204" charset="-34"/>
              </a:rPr>
              <a:t>. Marvin Minsky 1970 </a:t>
            </a:r>
            <a:r>
              <a:rPr lang="en-US" dirty="0" err="1">
                <a:solidFill>
                  <a:srgbClr val="2C3249"/>
                </a:solidFill>
                <a:latin typeface="Kanit Light" panose="020B0604020202020204" charset="-34"/>
                <a:ea typeface="Martel Sans" pitchFamily="34" charset="-122"/>
                <a:cs typeface="Kanit Light" panose="020B0604020202020204" charset="-34"/>
              </a:rPr>
              <a:t>yılında</a:t>
            </a:r>
            <a:r>
              <a:rPr lang="en-US" dirty="0">
                <a:solidFill>
                  <a:srgbClr val="2C3249"/>
                </a:solidFill>
                <a:latin typeface="Kanit Light" panose="020B0604020202020204" charset="-34"/>
                <a:ea typeface="Martel Sans" pitchFamily="34" charset="-122"/>
                <a:cs typeface="Kanit Light" panose="020B0604020202020204" charset="-34"/>
              </a:rPr>
              <a:t> "3 </a:t>
            </a:r>
            <a:r>
              <a:rPr lang="en-US" dirty="0" err="1">
                <a:solidFill>
                  <a:srgbClr val="2C3249"/>
                </a:solidFill>
                <a:latin typeface="Kanit Light" panose="020B0604020202020204" charset="-34"/>
                <a:ea typeface="Martel Sans" pitchFamily="34" charset="-122"/>
                <a:cs typeface="Kanit Light" panose="020B0604020202020204" charset="-34"/>
              </a:rPr>
              <a:t>ila</a:t>
            </a:r>
            <a:r>
              <a:rPr lang="en-US" dirty="0">
                <a:solidFill>
                  <a:srgbClr val="2C3249"/>
                </a:solidFill>
                <a:latin typeface="Kanit Light" panose="020B0604020202020204" charset="-34"/>
                <a:ea typeface="Martel Sans" pitchFamily="34" charset="-122"/>
                <a:cs typeface="Kanit Light" panose="020B0604020202020204" charset="-34"/>
              </a:rPr>
              <a:t> 10 </a:t>
            </a:r>
            <a:r>
              <a:rPr lang="en-US" dirty="0" err="1">
                <a:solidFill>
                  <a:srgbClr val="2C3249"/>
                </a:solidFill>
                <a:latin typeface="Kanit Light" panose="020B0604020202020204" charset="-34"/>
                <a:ea typeface="Martel Sans" pitchFamily="34" charset="-122"/>
                <a:cs typeface="Kanit Light" panose="020B0604020202020204" charset="-34"/>
              </a:rPr>
              <a:t>yıl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içinde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ortalama</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insan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zekâsına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sahip</a:t>
            </a:r>
            <a:r>
              <a:rPr lang="en-US" dirty="0">
                <a:solidFill>
                  <a:srgbClr val="2C3249"/>
                </a:solidFill>
                <a:latin typeface="Kanit Light" panose="020B0604020202020204" charset="-34"/>
                <a:ea typeface="Martel Sans" pitchFamily="34" charset="-122"/>
                <a:cs typeface="Kanit Light" panose="020B0604020202020204" charset="-34"/>
              </a:rPr>
              <a:t> bir makine </a:t>
            </a:r>
            <a:r>
              <a:rPr lang="en-US" dirty="0" err="1">
                <a:solidFill>
                  <a:srgbClr val="2C3249"/>
                </a:solidFill>
                <a:latin typeface="Kanit Light" panose="020B0604020202020204" charset="-34"/>
                <a:ea typeface="Martel Sans" pitchFamily="34" charset="-122"/>
                <a:cs typeface="Kanit Light" panose="020B0604020202020204" charset="-34"/>
              </a:rPr>
              <a:t>elde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edilecektir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şeklinde</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öngörüde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bulunsa</a:t>
            </a:r>
            <a:r>
              <a:rPr lang="en-US" dirty="0">
                <a:solidFill>
                  <a:srgbClr val="2C3249"/>
                </a:solidFill>
                <a:latin typeface="Kanit Light" panose="020B0604020202020204" charset="-34"/>
                <a:ea typeface="Martel Sans" pitchFamily="34" charset="-122"/>
                <a:cs typeface="Kanit Light" panose="020B0604020202020204" charset="-34"/>
              </a:rPr>
              <a:t> da ne </a:t>
            </a:r>
            <a:r>
              <a:rPr lang="en-US" dirty="0" err="1">
                <a:solidFill>
                  <a:srgbClr val="2C3249"/>
                </a:solidFill>
                <a:latin typeface="Kanit Light" panose="020B0604020202020204" charset="-34"/>
                <a:ea typeface="Martel Sans" pitchFamily="34" charset="-122"/>
                <a:cs typeface="Kanit Light" panose="020B0604020202020204" charset="-34"/>
              </a:rPr>
              <a:t>yazık</a:t>
            </a:r>
            <a:r>
              <a:rPr lang="en-US" dirty="0">
                <a:solidFill>
                  <a:srgbClr val="2C3249"/>
                </a:solidFill>
                <a:latin typeface="Kanit Light" panose="020B0604020202020204" charset="-34"/>
                <a:ea typeface="Martel Sans" pitchFamily="34" charset="-122"/>
                <a:cs typeface="Kanit Light" panose="020B0604020202020204" charset="-34"/>
              </a:rPr>
              <a:t> ki bu </a:t>
            </a:r>
            <a:r>
              <a:rPr lang="en-US" dirty="0" err="1">
                <a:solidFill>
                  <a:srgbClr val="2C3249"/>
                </a:solidFill>
                <a:latin typeface="Kanit Light" panose="020B0604020202020204" charset="-34"/>
                <a:ea typeface="Martel Sans" pitchFamily="34" charset="-122"/>
                <a:cs typeface="Kanit Light" panose="020B0604020202020204" charset="-34"/>
              </a:rPr>
              <a:t>beklenti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belirtilen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tarihlerde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karşılanamamıştır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5" name="Text 3"/>
          <p:cNvSpPr/>
          <p:nvPr/>
        </p:nvSpPr>
        <p:spPr>
          <a:xfrm>
            <a:off x="771049" y="5013960"/>
            <a:ext cx="12525970" cy="1409700"/>
          </a:xfrm>
          <a:prstGeom prst="rect">
            <a:avLst/>
          </a:prstGeom>
          <a:noFill/>
          <a:ln/>
        </p:spPr>
        <p:txBody>
          <a:bodyPr wrap="square" lIns="0" tIns="0" rIns="0" bIns="0" rtlCol="0" anchor="t"/>
          <a:lstStyle/>
          <a:p>
            <a:pPr marL="0" indent="0" algn="just">
              <a:lnSpc>
                <a:spcPts val="2750"/>
              </a:lnSpc>
              <a:buNone/>
            </a:pPr>
            <a:r>
              <a:rPr lang="en-US" b="1" dirty="0">
                <a:solidFill>
                  <a:srgbClr val="2C3249"/>
                </a:solidFill>
                <a:latin typeface="Kanit Light" panose="020B0604020202020204" charset="-34"/>
                <a:ea typeface="Martel Sans" pitchFamily="34" charset="-122"/>
                <a:cs typeface="Kanit Light" panose="020B0604020202020204" charset="-34"/>
              </a:rPr>
              <a:t>1974-1980:</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dönem</a:t>
            </a:r>
            <a:r>
              <a:rPr lang="en-US" dirty="0">
                <a:solidFill>
                  <a:srgbClr val="2C3249"/>
                </a:solidFill>
                <a:latin typeface="Kanit Light" panose="020B0604020202020204" charset="-34"/>
                <a:ea typeface="Martel Sans" pitchFamily="34" charset="-122"/>
                <a:cs typeface="Kanit Light" panose="020B0604020202020204" charset="-34"/>
              </a:rPr>
              <a:t> ilk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kışı</a:t>
            </a:r>
            <a:r>
              <a:rPr lang="en-US" dirty="0">
                <a:solidFill>
                  <a:srgbClr val="2C3249"/>
                </a:solidFill>
                <a:latin typeface="Kanit Light" panose="020B0604020202020204" charset="-34"/>
                <a:ea typeface="Martel Sans" pitchFamily="34" charset="-122"/>
                <a:cs typeface="Kanit Light" panose="020B0604020202020204" charset="-34"/>
              </a:rPr>
              <a:t> olarak </a:t>
            </a:r>
            <a:r>
              <a:rPr lang="en-US" dirty="0" err="1">
                <a:solidFill>
                  <a:srgbClr val="2C3249"/>
                </a:solidFill>
                <a:latin typeface="Kanit Light" panose="020B0604020202020204" charset="-34"/>
                <a:ea typeface="Martel Sans" pitchFamily="34" charset="-122"/>
                <a:cs typeface="Kanit Light" panose="020B0604020202020204" charset="-34"/>
              </a:rPr>
              <a:t>bilinmektedir</a:t>
            </a:r>
            <a:r>
              <a:rPr lang="en-US" dirty="0">
                <a:solidFill>
                  <a:srgbClr val="2C3249"/>
                </a:solidFill>
                <a:latin typeface="Kanit Light" panose="020B0604020202020204" charset="-34"/>
                <a:ea typeface="Martel Sans" pitchFamily="34" charset="-122"/>
                <a:cs typeface="Kanit Light" panose="020B0604020202020204" charset="-34"/>
              </a:rPr>
              <a:t>. Marvin Minsky ve Seymour </a:t>
            </a:r>
            <a:r>
              <a:rPr lang="en-US" dirty="0" err="1">
                <a:solidFill>
                  <a:srgbClr val="2C3249"/>
                </a:solidFill>
                <a:latin typeface="Kanit Light" panose="020B0604020202020204" charset="-34"/>
                <a:ea typeface="Martel Sans" pitchFamily="34" charset="-122"/>
                <a:cs typeface="Kanit Light" panose="020B0604020202020204" charset="-34"/>
              </a:rPr>
              <a:t>Papert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geliştirilen</a:t>
            </a:r>
            <a:r>
              <a:rPr lang="en-US" dirty="0">
                <a:solidFill>
                  <a:srgbClr val="2C3249"/>
                </a:solidFill>
                <a:latin typeface="Kanit Light" panose="020B0604020202020204" charset="-34"/>
                <a:ea typeface="Martel Sans" pitchFamily="34" charset="-122"/>
                <a:cs typeface="Kanit Light" panose="020B0604020202020204" charset="-34"/>
              </a:rPr>
              <a:t> temel sinir </a:t>
            </a:r>
            <a:r>
              <a:rPr lang="en-US" dirty="0" err="1">
                <a:solidFill>
                  <a:srgbClr val="2C3249"/>
                </a:solidFill>
                <a:latin typeface="Kanit Light" panose="020B0604020202020204" charset="-34"/>
                <a:ea typeface="Martel Sans" pitchFamily="34" charset="-122"/>
                <a:cs typeface="Kanit Light" panose="020B0604020202020204" charset="-34"/>
              </a:rPr>
              <a:t>hücresi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modelinin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lineer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olmayan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problemlerin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çözümünde</a:t>
            </a:r>
            <a:r>
              <a:rPr lang="en-US" dirty="0">
                <a:solidFill>
                  <a:srgbClr val="2C3249"/>
                </a:solidFill>
                <a:latin typeface="Kanit Light" panose="020B0604020202020204" charset="-34"/>
                <a:ea typeface="Martel Sans" pitchFamily="34" charset="-122"/>
                <a:cs typeface="Kanit Light" panose="020B0604020202020204" charset="-34"/>
              </a:rPr>
              <a:t> (XOR </a:t>
            </a:r>
            <a:r>
              <a:rPr lang="en-US" dirty="0" err="1">
                <a:solidFill>
                  <a:srgbClr val="2C3249"/>
                </a:solidFill>
                <a:latin typeface="Kanit Light" panose="020B0604020202020204" charset="-34"/>
                <a:ea typeface="Martel Sans" pitchFamily="34" charset="-122"/>
                <a:cs typeface="Kanit Light" panose="020B0604020202020204" charset="-34"/>
              </a:rPr>
              <a:t>problemi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başarısız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olduğunu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belirtmiştir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dönemde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bilim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insanları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arasında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beklentileri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karşılayamayan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zekâya</a:t>
            </a:r>
            <a:r>
              <a:rPr lang="en-US" dirty="0">
                <a:solidFill>
                  <a:srgbClr val="2C3249"/>
                </a:solidFill>
                <a:latin typeface="Kanit Light" panose="020B0604020202020204" charset="-34"/>
                <a:ea typeface="Martel Sans" pitchFamily="34" charset="-122"/>
                <a:cs typeface="Kanit Light" panose="020B0604020202020204" charset="-34"/>
              </a:rPr>
              <a:t> olan </a:t>
            </a:r>
            <a:r>
              <a:rPr lang="en-US" dirty="0" err="1">
                <a:solidFill>
                  <a:srgbClr val="2C3249"/>
                </a:solidFill>
                <a:latin typeface="Kanit Light" panose="020B0604020202020204" charset="-34"/>
                <a:ea typeface="Martel Sans" pitchFamily="34" charset="-122"/>
                <a:cs typeface="Kanit Light" panose="020B0604020202020204" charset="-34"/>
              </a:rPr>
              <a:t>ilgi</a:t>
            </a:r>
            <a:r>
              <a:rPr lang="en-US" dirty="0">
                <a:solidFill>
                  <a:srgbClr val="2C3249"/>
                </a:solidFill>
                <a:latin typeface="Kanit Light" panose="020B0604020202020204" charset="-34"/>
                <a:ea typeface="Martel Sans" pitchFamily="34" charset="-122"/>
                <a:cs typeface="Kanit Light" panose="020B0604020202020204" charset="-34"/>
              </a:rPr>
              <a:t> ile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çalışmalarına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ayrılan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destek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miktarı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azalmıştır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6" name="Text 4"/>
          <p:cNvSpPr/>
          <p:nvPr/>
        </p:nvSpPr>
        <p:spPr>
          <a:xfrm>
            <a:off x="771049" y="6671429"/>
            <a:ext cx="12525970" cy="352425"/>
          </a:xfrm>
          <a:prstGeom prst="rect">
            <a:avLst/>
          </a:prstGeom>
          <a:noFill/>
          <a:ln/>
        </p:spPr>
        <p:txBody>
          <a:bodyPr wrap="none" lIns="0" tIns="0" rIns="0" bIns="0" rtlCol="0" anchor="t"/>
          <a:lstStyle/>
          <a:p>
            <a:pPr marL="0" indent="0">
              <a:lnSpc>
                <a:spcPts val="2750"/>
              </a:lnSpc>
              <a:buNone/>
            </a:pPr>
            <a:endParaRPr lang="en-US" sz="1700">
              <a:latin typeface="Kanit Light" panose="020B0604020202020204" charset="-34"/>
            </a:endParaRPr>
          </a:p>
        </p:txBody>
      </p:sp>
      <p:sp>
        <p:nvSpPr>
          <p:cNvPr id="7" name="Text 5"/>
          <p:cNvSpPr/>
          <p:nvPr/>
        </p:nvSpPr>
        <p:spPr>
          <a:xfrm>
            <a:off x="771049" y="7271623"/>
            <a:ext cx="12525970" cy="352425"/>
          </a:xfrm>
          <a:prstGeom prst="rect">
            <a:avLst/>
          </a:prstGeom>
          <a:noFill/>
          <a:ln/>
        </p:spPr>
        <p:txBody>
          <a:bodyPr wrap="none" lIns="0" tIns="0" rIns="0" bIns="0" rtlCol="0" anchor="t"/>
          <a:lstStyle/>
          <a:p>
            <a:pPr marL="0" indent="0">
              <a:lnSpc>
                <a:spcPts val="2750"/>
              </a:lnSpc>
              <a:buNone/>
            </a:pPr>
            <a:endParaRPr lang="en-US" sz="1700">
              <a:latin typeface="Kanit Light" panose="020B0604020202020204" charset="-34"/>
            </a:endParaRPr>
          </a:p>
        </p:txBody>
      </p:sp>
      <p:pic>
        <p:nvPicPr>
          <p:cNvPr id="8" name="Image 0" descr="preencoded.png"/>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7CACE-7BAF-380F-55AE-0586C5C6369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640E947-E6C1-B970-740A-5882740D5577}"/>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dirty="0">
                <a:solidFill>
                  <a:srgbClr val="1F1F1F"/>
                </a:solidFill>
                <a:effectLst/>
                <a:latin typeface="Roboto" panose="02000000000000000000" pitchFamily="2" charset="0"/>
              </a:rPr>
              <a:t>Basit Doğrusal Regresyon: Gelir ve Mutluluk İlişkisi</a:t>
            </a: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C311700D-5410-8E7E-AADD-23828EA3F79F}"/>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DC710341-246B-EED2-C1FC-E508A28975DD}"/>
              </a:ext>
            </a:extLst>
          </p:cNvPr>
          <p:cNvSpPr txBox="1"/>
          <p:nvPr/>
        </p:nvSpPr>
        <p:spPr>
          <a:xfrm>
            <a:off x="434063" y="971788"/>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4️⃣ Modelin Performans Değerlendirmesi ve Hata Analizi</a:t>
            </a:r>
          </a:p>
        </p:txBody>
      </p:sp>
      <p:sp>
        <p:nvSpPr>
          <p:cNvPr id="10" name="Rectangle 1">
            <a:extLst>
              <a:ext uri="{FF2B5EF4-FFF2-40B4-BE49-F238E27FC236}">
                <a16:creationId xmlns:a16="http://schemas.microsoft.com/office/drawing/2014/main" id="{6A44673A-B308-521C-78BE-CD494121FA12}"/>
              </a:ext>
            </a:extLst>
          </p:cNvPr>
          <p:cNvSpPr>
            <a:spLocks noChangeArrowheads="1"/>
          </p:cNvSpPr>
          <p:nvPr/>
        </p:nvSpPr>
        <p:spPr bwMode="auto">
          <a:xfrm>
            <a:off x="490117" y="1154827"/>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800" b="0" i="0" u="none" strike="noStrike" cap="none" normalizeH="0" baseline="0" dirty="0">
                <a:ln>
                  <a:noFill/>
                </a:ln>
                <a:solidFill>
                  <a:schemeClr val="tx1"/>
                </a:solidFill>
                <a:effectLst/>
                <a:latin typeface="Arial" panose="020B0604020202020204" pitchFamily="34" charset="0"/>
              </a:rPr>
            </a:b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D8E0F7C0-55E9-8F55-84B8-671990800E2A}"/>
              </a:ext>
            </a:extLst>
          </p:cNvPr>
          <p:cNvSpPr>
            <a:spLocks noChangeArrowheads="1"/>
          </p:cNvSpPr>
          <p:nvPr/>
        </p:nvSpPr>
        <p:spPr bwMode="auto">
          <a:xfrm>
            <a:off x="434063" y="1625178"/>
            <a:ext cx="4094391" cy="5295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79350" numCol="1" anchor="ctr" anchorCtr="0" compatLnSpc="1">
            <a:prstTxWarp prst="textNoShape">
              <a:avLst/>
            </a:prstTxWarp>
            <a:spAutoFit/>
          </a:bodyPr>
          <a:lstStyle/>
          <a:p>
            <a:pPr algn="l"/>
            <a:r>
              <a:rPr lang="tr-TR" sz="2400" b="0" i="0" dirty="0">
                <a:solidFill>
                  <a:srgbClr val="1F1F1F"/>
                </a:solidFill>
                <a:effectLst/>
                <a:latin typeface="Roboto" panose="02000000000000000000" pitchFamily="2" charset="0"/>
              </a:rPr>
              <a:t>Model Performans Sonuçları</a:t>
            </a:r>
          </a:p>
        </p:txBody>
      </p:sp>
      <p:graphicFrame>
        <p:nvGraphicFramePr>
          <p:cNvPr id="3" name="Tablo 2">
            <a:extLst>
              <a:ext uri="{FF2B5EF4-FFF2-40B4-BE49-F238E27FC236}">
                <a16:creationId xmlns:a16="http://schemas.microsoft.com/office/drawing/2014/main" id="{5B87A615-AC53-7266-EAAE-818AACA5E898}"/>
              </a:ext>
            </a:extLst>
          </p:cNvPr>
          <p:cNvGraphicFramePr>
            <a:graphicFrameLocks noGrp="1"/>
          </p:cNvGraphicFramePr>
          <p:nvPr>
            <p:extLst>
              <p:ext uri="{D42A27DB-BD31-4B8C-83A1-F6EECF244321}">
                <p14:modId xmlns:p14="http://schemas.microsoft.com/office/powerpoint/2010/main" val="163150145"/>
              </p:ext>
            </p:extLst>
          </p:nvPr>
        </p:nvGraphicFramePr>
        <p:xfrm>
          <a:off x="438250" y="2145720"/>
          <a:ext cx="7182167" cy="2286000"/>
        </p:xfrm>
        <a:graphic>
          <a:graphicData uri="http://schemas.openxmlformats.org/drawingml/2006/table">
            <a:tbl>
              <a:tblPr/>
              <a:tblGrid>
                <a:gridCol w="873442">
                  <a:extLst>
                    <a:ext uri="{9D8B030D-6E8A-4147-A177-3AD203B41FA5}">
                      <a16:colId xmlns:a16="http://schemas.microsoft.com/office/drawing/2014/main" val="449252876"/>
                    </a:ext>
                  </a:extLst>
                </a:gridCol>
                <a:gridCol w="6308725">
                  <a:extLst>
                    <a:ext uri="{9D8B030D-6E8A-4147-A177-3AD203B41FA5}">
                      <a16:colId xmlns:a16="http://schemas.microsoft.com/office/drawing/2014/main" val="3194945562"/>
                    </a:ext>
                  </a:extLst>
                </a:gridCol>
              </a:tblGrid>
              <a:tr h="0">
                <a:tc>
                  <a:txBody>
                    <a:bodyPr/>
                    <a:lstStyle/>
                    <a:p>
                      <a:pPr algn="l" fontAlgn="ctr"/>
                      <a:r>
                        <a:rPr lang="tr-TR" b="1" dirty="0">
                          <a:effectLst/>
                        </a:rPr>
                        <a:t>Metrik</a:t>
                      </a:r>
                    </a:p>
                  </a:txBody>
                  <a:tcPr anchor="ctr">
                    <a:lnL>
                      <a:noFill/>
                    </a:lnL>
                    <a:lnR>
                      <a:noFill/>
                    </a:lnR>
                    <a:lnT>
                      <a:noFill/>
                    </a:lnT>
                    <a:lnB>
                      <a:noFill/>
                    </a:lnB>
                    <a:solidFill>
                      <a:srgbClr val="FFFFFF"/>
                    </a:solidFill>
                  </a:tcPr>
                </a:tc>
                <a:tc>
                  <a:txBody>
                    <a:bodyPr/>
                    <a:lstStyle/>
                    <a:p>
                      <a:pPr algn="l" fontAlgn="ctr"/>
                      <a:r>
                        <a:rPr lang="tr-TR" b="1" dirty="0">
                          <a:effectLst/>
                        </a:rPr>
                        <a:t>Tanım ve Yorum</a:t>
                      </a:r>
                    </a:p>
                  </a:txBody>
                  <a:tcPr anchor="ctr">
                    <a:lnL>
                      <a:noFill/>
                    </a:lnL>
                    <a:lnR>
                      <a:noFill/>
                    </a:lnR>
                    <a:lnT>
                      <a:noFill/>
                    </a:lnT>
                    <a:lnB>
                      <a:noFill/>
                    </a:lnB>
                    <a:solidFill>
                      <a:srgbClr val="FFFFFF"/>
                    </a:solidFill>
                  </a:tcPr>
                </a:tc>
                <a:extLst>
                  <a:ext uri="{0D108BD9-81ED-4DB2-BD59-A6C34878D82A}">
                    <a16:rowId xmlns:a16="http://schemas.microsoft.com/office/drawing/2014/main" val="546480870"/>
                  </a:ext>
                </a:extLst>
              </a:tr>
              <a:tr h="0">
                <a:tc>
                  <a:txBody>
                    <a:bodyPr/>
                    <a:lstStyle/>
                    <a:p>
                      <a:pPr algn="l" fontAlgn="ctr"/>
                      <a:r>
                        <a:rPr lang="tr-TR" b="1" dirty="0">
                          <a:effectLst/>
                        </a:rPr>
                        <a:t>MAE</a:t>
                      </a:r>
                      <a:endParaRPr lang="tr-TR" dirty="0">
                        <a:effectLst/>
                      </a:endParaRPr>
                    </a:p>
                  </a:txBody>
                  <a:tcPr anchor="ctr">
                    <a:lnL>
                      <a:noFill/>
                    </a:lnL>
                    <a:lnR>
                      <a:noFill/>
                    </a:lnR>
                    <a:lnT>
                      <a:noFill/>
                    </a:lnT>
                    <a:lnB>
                      <a:noFill/>
                    </a:lnB>
                    <a:solidFill>
                      <a:srgbClr val="FFFFFF"/>
                    </a:solidFill>
                  </a:tcPr>
                </a:tc>
                <a:tc>
                  <a:txBody>
                    <a:bodyPr/>
                    <a:lstStyle/>
                    <a:p>
                      <a:pPr algn="l" fontAlgn="ctr"/>
                      <a:r>
                        <a:rPr lang="tr-TR" dirty="0">
                          <a:effectLst/>
                        </a:rPr>
                        <a:t>Ortalama mutlak sapma. Tahminlerin gerçek değerlerden ortalama ne kadar saptığını gösterir.</a:t>
                      </a:r>
                    </a:p>
                  </a:txBody>
                  <a:tcPr anchor="ctr">
                    <a:lnL>
                      <a:noFill/>
                    </a:lnL>
                    <a:lnR>
                      <a:noFill/>
                    </a:lnR>
                    <a:lnT>
                      <a:noFill/>
                    </a:lnT>
                    <a:lnB>
                      <a:noFill/>
                    </a:lnB>
                    <a:solidFill>
                      <a:srgbClr val="FFFFFF"/>
                    </a:solidFill>
                  </a:tcPr>
                </a:tc>
                <a:extLst>
                  <a:ext uri="{0D108BD9-81ED-4DB2-BD59-A6C34878D82A}">
                    <a16:rowId xmlns:a16="http://schemas.microsoft.com/office/drawing/2014/main" val="1887836971"/>
                  </a:ext>
                </a:extLst>
              </a:tr>
              <a:tr h="0">
                <a:tc>
                  <a:txBody>
                    <a:bodyPr/>
                    <a:lstStyle/>
                    <a:p>
                      <a:pPr algn="l" fontAlgn="ctr"/>
                      <a:r>
                        <a:rPr lang="tr-TR" b="1" dirty="0">
                          <a:effectLst/>
                        </a:rPr>
                        <a:t>MSE</a:t>
                      </a:r>
                      <a:endParaRPr lang="tr-TR" dirty="0">
                        <a:effectLst/>
                      </a:endParaRPr>
                    </a:p>
                  </a:txBody>
                  <a:tcPr anchor="ctr">
                    <a:lnL>
                      <a:noFill/>
                    </a:lnL>
                    <a:lnR>
                      <a:noFill/>
                    </a:lnR>
                    <a:lnT>
                      <a:noFill/>
                    </a:lnT>
                    <a:lnB>
                      <a:noFill/>
                    </a:lnB>
                    <a:solidFill>
                      <a:srgbClr val="FFFFFF"/>
                    </a:solidFill>
                  </a:tcPr>
                </a:tc>
                <a:tc>
                  <a:txBody>
                    <a:bodyPr/>
                    <a:lstStyle/>
                    <a:p>
                      <a:pPr algn="l" fontAlgn="ctr"/>
                      <a:r>
                        <a:rPr lang="tr-TR" dirty="0">
                          <a:effectLst/>
                        </a:rPr>
                        <a:t>Ortalama karesel sapma. Büyük hataları vurgular; sapmaların karelerinin ortalamasıdır.</a:t>
                      </a:r>
                    </a:p>
                  </a:txBody>
                  <a:tcPr anchor="ctr">
                    <a:lnL>
                      <a:noFill/>
                    </a:lnL>
                    <a:lnR>
                      <a:noFill/>
                    </a:lnR>
                    <a:lnT>
                      <a:noFill/>
                    </a:lnT>
                    <a:lnB>
                      <a:noFill/>
                    </a:lnB>
                    <a:solidFill>
                      <a:srgbClr val="FFFFFF"/>
                    </a:solidFill>
                  </a:tcPr>
                </a:tc>
                <a:extLst>
                  <a:ext uri="{0D108BD9-81ED-4DB2-BD59-A6C34878D82A}">
                    <a16:rowId xmlns:a16="http://schemas.microsoft.com/office/drawing/2014/main" val="1714993640"/>
                  </a:ext>
                </a:extLst>
              </a:tr>
              <a:tr h="0">
                <a:tc>
                  <a:txBody>
                    <a:bodyPr/>
                    <a:lstStyle/>
                    <a:p>
                      <a:pPr algn="l" fontAlgn="ctr"/>
                      <a:r>
                        <a:rPr lang="tr-TR" b="1" dirty="0">
                          <a:effectLst/>
                        </a:rPr>
                        <a:t>RMSE</a:t>
                      </a:r>
                      <a:endParaRPr lang="tr-TR" dirty="0">
                        <a:effectLst/>
                      </a:endParaRPr>
                    </a:p>
                  </a:txBody>
                  <a:tcPr anchor="ctr">
                    <a:lnL>
                      <a:noFill/>
                    </a:lnL>
                    <a:lnR>
                      <a:noFill/>
                    </a:lnR>
                    <a:lnT>
                      <a:noFill/>
                    </a:lnT>
                    <a:lnB>
                      <a:noFill/>
                    </a:lnB>
                    <a:solidFill>
                      <a:srgbClr val="FFFFFF"/>
                    </a:solidFill>
                  </a:tcPr>
                </a:tc>
                <a:tc>
                  <a:txBody>
                    <a:bodyPr/>
                    <a:lstStyle/>
                    <a:p>
                      <a:pPr algn="l" fontAlgn="ctr"/>
                      <a:r>
                        <a:rPr lang="tr-TR" dirty="0">
                          <a:effectLst/>
                        </a:rPr>
                        <a:t>MSE’nin karekökü. Hataların gerçek birimdeki ortalama büyüklüğünü ifade eder; büyük sapmalardan daha fazla etkilenir.</a:t>
                      </a:r>
                    </a:p>
                  </a:txBody>
                  <a:tcPr anchor="ctr">
                    <a:lnL>
                      <a:noFill/>
                    </a:lnL>
                    <a:lnR>
                      <a:noFill/>
                    </a:lnR>
                    <a:lnT>
                      <a:noFill/>
                    </a:lnT>
                    <a:lnB>
                      <a:noFill/>
                    </a:lnB>
                    <a:solidFill>
                      <a:srgbClr val="FFFFFF"/>
                    </a:solidFill>
                  </a:tcPr>
                </a:tc>
                <a:extLst>
                  <a:ext uri="{0D108BD9-81ED-4DB2-BD59-A6C34878D82A}">
                    <a16:rowId xmlns:a16="http://schemas.microsoft.com/office/drawing/2014/main" val="855778874"/>
                  </a:ext>
                </a:extLst>
              </a:tr>
            </a:tbl>
          </a:graphicData>
        </a:graphic>
      </p:graphicFrame>
      <p:sp>
        <p:nvSpPr>
          <p:cNvPr id="4" name="Rectangle 1">
            <a:extLst>
              <a:ext uri="{FF2B5EF4-FFF2-40B4-BE49-F238E27FC236}">
                <a16:creationId xmlns:a16="http://schemas.microsoft.com/office/drawing/2014/main" id="{116F3CD1-FBA2-C1DF-3A53-020463654D70}"/>
              </a:ext>
            </a:extLst>
          </p:cNvPr>
          <p:cNvSpPr>
            <a:spLocks noChangeArrowheads="1"/>
          </p:cNvSpPr>
          <p:nvPr/>
        </p:nvSpPr>
        <p:spPr bwMode="auto">
          <a:xfrm>
            <a:off x="908050" y="2146514"/>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800" b="0" i="0" u="none" strike="noStrike" cap="none" normalizeH="0" baseline="0" dirty="0">
                <a:ln>
                  <a:noFill/>
                </a:ln>
                <a:solidFill>
                  <a:schemeClr val="tx1"/>
                </a:solidFill>
                <a:effectLst/>
                <a:latin typeface="Arial" panose="020B0604020202020204" pitchFamily="34" charset="0"/>
              </a:rPr>
            </a:b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o 4">
            <a:extLst>
              <a:ext uri="{FF2B5EF4-FFF2-40B4-BE49-F238E27FC236}">
                <a16:creationId xmlns:a16="http://schemas.microsoft.com/office/drawing/2014/main" id="{21763A02-97A4-D0C3-6FA8-8378E0817A37}"/>
              </a:ext>
            </a:extLst>
          </p:cNvPr>
          <p:cNvGraphicFramePr>
            <a:graphicFrameLocks noGrp="1"/>
          </p:cNvGraphicFramePr>
          <p:nvPr>
            <p:extLst>
              <p:ext uri="{D42A27DB-BD31-4B8C-83A1-F6EECF244321}">
                <p14:modId xmlns:p14="http://schemas.microsoft.com/office/powerpoint/2010/main" val="616724188"/>
              </p:ext>
            </p:extLst>
          </p:nvPr>
        </p:nvGraphicFramePr>
        <p:xfrm>
          <a:off x="7620417" y="2145720"/>
          <a:ext cx="6698801" cy="2286000"/>
        </p:xfrm>
        <a:graphic>
          <a:graphicData uri="http://schemas.openxmlformats.org/drawingml/2006/table">
            <a:tbl>
              <a:tblPr/>
              <a:tblGrid>
                <a:gridCol w="873443">
                  <a:extLst>
                    <a:ext uri="{9D8B030D-6E8A-4147-A177-3AD203B41FA5}">
                      <a16:colId xmlns:a16="http://schemas.microsoft.com/office/drawing/2014/main" val="3407675056"/>
                    </a:ext>
                  </a:extLst>
                </a:gridCol>
                <a:gridCol w="1000235">
                  <a:extLst>
                    <a:ext uri="{9D8B030D-6E8A-4147-A177-3AD203B41FA5}">
                      <a16:colId xmlns:a16="http://schemas.microsoft.com/office/drawing/2014/main" val="3775569440"/>
                    </a:ext>
                  </a:extLst>
                </a:gridCol>
                <a:gridCol w="4825123">
                  <a:extLst>
                    <a:ext uri="{9D8B030D-6E8A-4147-A177-3AD203B41FA5}">
                      <a16:colId xmlns:a16="http://schemas.microsoft.com/office/drawing/2014/main" val="1552485107"/>
                    </a:ext>
                  </a:extLst>
                </a:gridCol>
              </a:tblGrid>
              <a:tr h="365760">
                <a:tc>
                  <a:txBody>
                    <a:bodyPr/>
                    <a:lstStyle/>
                    <a:p>
                      <a:pPr algn="l" fontAlgn="ctr"/>
                      <a:r>
                        <a:rPr lang="tr-TR" sz="1800" b="1" dirty="0">
                          <a:effectLst/>
                        </a:rPr>
                        <a:t>Metrik</a:t>
                      </a:r>
                    </a:p>
                  </a:txBody>
                  <a:tcPr anchor="ctr">
                    <a:lnL>
                      <a:noFill/>
                    </a:lnL>
                    <a:lnR>
                      <a:noFill/>
                    </a:lnR>
                    <a:lnT>
                      <a:noFill/>
                    </a:lnT>
                    <a:lnB>
                      <a:noFill/>
                    </a:lnB>
                    <a:solidFill>
                      <a:srgbClr val="FFFFFF"/>
                    </a:solidFill>
                  </a:tcPr>
                </a:tc>
                <a:tc>
                  <a:txBody>
                    <a:bodyPr/>
                    <a:lstStyle/>
                    <a:p>
                      <a:pPr algn="l" fontAlgn="ctr"/>
                      <a:r>
                        <a:rPr lang="tr-TR" sz="1800" b="1" dirty="0">
                          <a:effectLst/>
                        </a:rPr>
                        <a:t>Değer</a:t>
                      </a:r>
                    </a:p>
                  </a:txBody>
                  <a:tcPr anchor="ctr">
                    <a:lnL>
                      <a:noFill/>
                    </a:lnL>
                    <a:lnR>
                      <a:noFill/>
                    </a:lnR>
                    <a:lnT>
                      <a:noFill/>
                    </a:lnT>
                    <a:lnB>
                      <a:noFill/>
                    </a:lnB>
                    <a:solidFill>
                      <a:srgbClr val="FFFFFF"/>
                    </a:solidFill>
                  </a:tcPr>
                </a:tc>
                <a:tc>
                  <a:txBody>
                    <a:bodyPr/>
                    <a:lstStyle/>
                    <a:p>
                      <a:pPr algn="l" fontAlgn="ctr"/>
                      <a:r>
                        <a:rPr lang="tr-TR" sz="1800" b="1" dirty="0">
                          <a:effectLst/>
                        </a:rPr>
                        <a:t>Yorum</a:t>
                      </a:r>
                    </a:p>
                  </a:txBody>
                  <a:tcPr anchor="ctr">
                    <a:lnL>
                      <a:noFill/>
                    </a:lnL>
                    <a:lnR>
                      <a:noFill/>
                    </a:lnR>
                    <a:lnT>
                      <a:noFill/>
                    </a:lnT>
                    <a:lnB>
                      <a:noFill/>
                    </a:lnB>
                    <a:solidFill>
                      <a:srgbClr val="FFFFFF"/>
                    </a:solidFill>
                  </a:tcPr>
                </a:tc>
                <a:extLst>
                  <a:ext uri="{0D108BD9-81ED-4DB2-BD59-A6C34878D82A}">
                    <a16:rowId xmlns:a16="http://schemas.microsoft.com/office/drawing/2014/main" val="4106630750"/>
                  </a:ext>
                </a:extLst>
              </a:tr>
              <a:tr h="640080">
                <a:tc>
                  <a:txBody>
                    <a:bodyPr/>
                    <a:lstStyle/>
                    <a:p>
                      <a:pPr algn="l" fontAlgn="ctr"/>
                      <a:r>
                        <a:rPr lang="tr-TR" sz="1800" b="1" dirty="0">
                          <a:effectLst/>
                        </a:rPr>
                        <a:t>MAE</a:t>
                      </a:r>
                      <a:endParaRPr lang="tr-TR" sz="1800" dirty="0">
                        <a:effectLst/>
                      </a:endParaRPr>
                    </a:p>
                  </a:txBody>
                  <a:tcPr anchor="ctr">
                    <a:lnL>
                      <a:noFill/>
                    </a:lnL>
                    <a:lnR>
                      <a:noFill/>
                    </a:lnR>
                    <a:lnT>
                      <a:noFill/>
                    </a:lnT>
                    <a:lnB>
                      <a:noFill/>
                    </a:lnB>
                    <a:solidFill>
                      <a:srgbClr val="FFFFFF"/>
                    </a:solidFill>
                  </a:tcPr>
                </a:tc>
                <a:tc>
                  <a:txBody>
                    <a:bodyPr/>
                    <a:lstStyle/>
                    <a:p>
                      <a:pPr algn="l" fontAlgn="ctr"/>
                      <a:r>
                        <a:rPr lang="tr-TR" sz="1800" dirty="0">
                          <a:effectLst/>
                        </a:rPr>
                        <a:t>0.5758</a:t>
                      </a:r>
                    </a:p>
                  </a:txBody>
                  <a:tcPr anchor="ctr">
                    <a:lnL>
                      <a:noFill/>
                    </a:lnL>
                    <a:lnR>
                      <a:noFill/>
                    </a:lnR>
                    <a:lnT>
                      <a:noFill/>
                    </a:lnT>
                    <a:lnB>
                      <a:noFill/>
                    </a:lnB>
                    <a:solidFill>
                      <a:srgbClr val="FFFFFF"/>
                    </a:solidFill>
                  </a:tcPr>
                </a:tc>
                <a:tc>
                  <a:txBody>
                    <a:bodyPr/>
                    <a:lstStyle/>
                    <a:p>
                      <a:pPr algn="l" fontAlgn="ctr"/>
                      <a:r>
                        <a:rPr lang="tr-TR" sz="1800" dirty="0">
                          <a:effectLst/>
                        </a:rPr>
                        <a:t>Ortalama 0.58 puan sapma → tahminler genelde yarım puanın altında hatalı.</a:t>
                      </a:r>
                    </a:p>
                  </a:txBody>
                  <a:tcPr anchor="ctr">
                    <a:lnL>
                      <a:noFill/>
                    </a:lnL>
                    <a:lnR>
                      <a:noFill/>
                    </a:lnR>
                    <a:lnT>
                      <a:noFill/>
                    </a:lnT>
                    <a:lnB>
                      <a:noFill/>
                    </a:lnB>
                    <a:solidFill>
                      <a:srgbClr val="FFFFFF"/>
                    </a:solidFill>
                  </a:tcPr>
                </a:tc>
                <a:extLst>
                  <a:ext uri="{0D108BD9-81ED-4DB2-BD59-A6C34878D82A}">
                    <a16:rowId xmlns:a16="http://schemas.microsoft.com/office/drawing/2014/main" val="699241626"/>
                  </a:ext>
                </a:extLst>
              </a:tr>
              <a:tr h="640080">
                <a:tc>
                  <a:txBody>
                    <a:bodyPr/>
                    <a:lstStyle/>
                    <a:p>
                      <a:pPr algn="l" fontAlgn="ctr"/>
                      <a:r>
                        <a:rPr lang="tr-TR" sz="1800" b="1" dirty="0">
                          <a:effectLst/>
                        </a:rPr>
                        <a:t>MSE</a:t>
                      </a:r>
                      <a:endParaRPr lang="tr-TR" sz="1800" dirty="0">
                        <a:effectLst/>
                      </a:endParaRPr>
                    </a:p>
                  </a:txBody>
                  <a:tcPr anchor="ctr">
                    <a:lnL>
                      <a:noFill/>
                    </a:lnL>
                    <a:lnR>
                      <a:noFill/>
                    </a:lnR>
                    <a:lnT>
                      <a:noFill/>
                    </a:lnT>
                    <a:lnB>
                      <a:noFill/>
                    </a:lnB>
                    <a:solidFill>
                      <a:srgbClr val="FFFFFF"/>
                    </a:solidFill>
                  </a:tcPr>
                </a:tc>
                <a:tc>
                  <a:txBody>
                    <a:bodyPr/>
                    <a:lstStyle/>
                    <a:p>
                      <a:pPr algn="l" fontAlgn="ctr"/>
                      <a:r>
                        <a:rPr lang="tr-TR" sz="1800" dirty="0">
                          <a:effectLst/>
                        </a:rPr>
                        <a:t>0.5155</a:t>
                      </a:r>
                    </a:p>
                  </a:txBody>
                  <a:tcPr anchor="ctr">
                    <a:lnL>
                      <a:noFill/>
                    </a:lnL>
                    <a:lnR>
                      <a:noFill/>
                    </a:lnR>
                    <a:lnT>
                      <a:noFill/>
                    </a:lnT>
                    <a:lnB>
                      <a:noFill/>
                    </a:lnB>
                    <a:solidFill>
                      <a:srgbClr val="FFFFFF"/>
                    </a:solidFill>
                  </a:tcPr>
                </a:tc>
                <a:tc>
                  <a:txBody>
                    <a:bodyPr/>
                    <a:lstStyle/>
                    <a:p>
                      <a:pPr algn="l" fontAlgn="ctr"/>
                      <a:r>
                        <a:rPr lang="tr-TR" sz="1800" dirty="0">
                          <a:effectLst/>
                        </a:rPr>
                        <a:t>Kareli ortalama sapma → büyük sapmaların etkisi de göz önünde.</a:t>
                      </a:r>
                    </a:p>
                  </a:txBody>
                  <a:tcPr anchor="ctr">
                    <a:lnL>
                      <a:noFill/>
                    </a:lnL>
                    <a:lnR>
                      <a:noFill/>
                    </a:lnR>
                    <a:lnT>
                      <a:noFill/>
                    </a:lnT>
                    <a:lnB>
                      <a:noFill/>
                    </a:lnB>
                    <a:solidFill>
                      <a:srgbClr val="FFFFFF"/>
                    </a:solidFill>
                  </a:tcPr>
                </a:tc>
                <a:extLst>
                  <a:ext uri="{0D108BD9-81ED-4DB2-BD59-A6C34878D82A}">
                    <a16:rowId xmlns:a16="http://schemas.microsoft.com/office/drawing/2014/main" val="3454376035"/>
                  </a:ext>
                </a:extLst>
              </a:tr>
              <a:tr h="640080">
                <a:tc>
                  <a:txBody>
                    <a:bodyPr/>
                    <a:lstStyle/>
                    <a:p>
                      <a:pPr algn="l" fontAlgn="ctr"/>
                      <a:r>
                        <a:rPr lang="tr-TR" sz="1800" b="1" dirty="0">
                          <a:effectLst/>
                        </a:rPr>
                        <a:t>RMSE</a:t>
                      </a:r>
                      <a:endParaRPr lang="tr-TR" sz="1800" dirty="0">
                        <a:effectLst/>
                      </a:endParaRPr>
                    </a:p>
                  </a:txBody>
                  <a:tcPr anchor="ctr">
                    <a:lnL>
                      <a:noFill/>
                    </a:lnL>
                    <a:lnR>
                      <a:noFill/>
                    </a:lnR>
                    <a:lnT>
                      <a:noFill/>
                    </a:lnT>
                    <a:lnB>
                      <a:noFill/>
                    </a:lnB>
                    <a:solidFill>
                      <a:srgbClr val="FFFFFF"/>
                    </a:solidFill>
                  </a:tcPr>
                </a:tc>
                <a:tc>
                  <a:txBody>
                    <a:bodyPr/>
                    <a:lstStyle/>
                    <a:p>
                      <a:pPr algn="l" fontAlgn="ctr"/>
                      <a:r>
                        <a:rPr lang="tr-TR" sz="1800" dirty="0">
                          <a:effectLst/>
                        </a:rPr>
                        <a:t>0.7180</a:t>
                      </a:r>
                    </a:p>
                  </a:txBody>
                  <a:tcPr anchor="ctr">
                    <a:lnL>
                      <a:noFill/>
                    </a:lnL>
                    <a:lnR>
                      <a:noFill/>
                    </a:lnR>
                    <a:lnT>
                      <a:noFill/>
                    </a:lnT>
                    <a:lnB>
                      <a:noFill/>
                    </a:lnB>
                    <a:solidFill>
                      <a:srgbClr val="FFFFFF"/>
                    </a:solidFill>
                  </a:tcPr>
                </a:tc>
                <a:tc>
                  <a:txBody>
                    <a:bodyPr/>
                    <a:lstStyle/>
                    <a:p>
                      <a:pPr algn="l" fontAlgn="ctr"/>
                      <a:r>
                        <a:rPr lang="tr-TR" sz="1800" dirty="0">
                          <a:effectLst/>
                        </a:rPr>
                        <a:t>Ortalama “kök kare” hata ≈ 0.72 puan → sapma 1 puanın altında.</a:t>
                      </a:r>
                    </a:p>
                  </a:txBody>
                  <a:tcPr anchor="ctr">
                    <a:lnL>
                      <a:noFill/>
                    </a:lnL>
                    <a:lnR>
                      <a:noFill/>
                    </a:lnR>
                    <a:lnT>
                      <a:noFill/>
                    </a:lnT>
                    <a:lnB>
                      <a:noFill/>
                    </a:lnB>
                    <a:solidFill>
                      <a:srgbClr val="FFFFFF"/>
                    </a:solidFill>
                  </a:tcPr>
                </a:tc>
                <a:extLst>
                  <a:ext uri="{0D108BD9-81ED-4DB2-BD59-A6C34878D82A}">
                    <a16:rowId xmlns:a16="http://schemas.microsoft.com/office/drawing/2014/main" val="3512585352"/>
                  </a:ext>
                </a:extLst>
              </a:tr>
            </a:tbl>
          </a:graphicData>
        </a:graphic>
      </p:graphicFrame>
      <p:sp>
        <p:nvSpPr>
          <p:cNvPr id="11" name="Metin kutusu 10">
            <a:extLst>
              <a:ext uri="{FF2B5EF4-FFF2-40B4-BE49-F238E27FC236}">
                <a16:creationId xmlns:a16="http://schemas.microsoft.com/office/drawing/2014/main" id="{2DF2C157-3FB5-CA0A-4919-3BC1CCE239C0}"/>
              </a:ext>
            </a:extLst>
          </p:cNvPr>
          <p:cNvSpPr txBox="1"/>
          <p:nvPr/>
        </p:nvSpPr>
        <p:spPr>
          <a:xfrm>
            <a:off x="507386" y="4961302"/>
            <a:ext cx="13615627" cy="2308324"/>
          </a:xfrm>
          <a:prstGeom prst="rect">
            <a:avLst/>
          </a:prstGeom>
          <a:noFill/>
        </p:spPr>
        <p:txBody>
          <a:bodyPr wrap="square">
            <a:spAutoFit/>
          </a:bodyPr>
          <a:lstStyle/>
          <a:p>
            <a:pPr algn="l">
              <a:buNone/>
            </a:pPr>
            <a:r>
              <a:rPr lang="tr-TR" b="0" i="0" dirty="0">
                <a:solidFill>
                  <a:srgbClr val="1F1F1F"/>
                </a:solidFill>
                <a:effectLst/>
                <a:latin typeface="Roboto" panose="02000000000000000000" pitchFamily="2" charset="0"/>
              </a:rPr>
              <a:t>✅ Genel Değerlendirme</a:t>
            </a:r>
          </a:p>
          <a:p>
            <a:pPr algn="l">
              <a:buNone/>
            </a:pPr>
            <a:endParaRPr lang="tr-TR" b="0" i="0" dirty="0">
              <a:solidFill>
                <a:srgbClr val="1F1F1F"/>
              </a:solidFill>
              <a:effectLst/>
              <a:latin typeface="Roboto" panose="02000000000000000000" pitchFamily="2" charset="0"/>
            </a:endParaRPr>
          </a:p>
          <a:p>
            <a:pPr algn="l">
              <a:buFont typeface="Arial" panose="020B0604020202020204" pitchFamily="34" charset="0"/>
              <a:buChar char="•"/>
            </a:pPr>
            <a:r>
              <a:rPr lang="tr-TR" b="1" i="0" dirty="0">
                <a:solidFill>
                  <a:srgbClr val="1F1F1F"/>
                </a:solidFill>
                <a:effectLst/>
                <a:latin typeface="Roboto" panose="02000000000000000000" pitchFamily="2" charset="0"/>
              </a:rPr>
              <a:t>MAE 	= 0.58:</a:t>
            </a:r>
            <a:r>
              <a:rPr lang="tr-TR" b="0" i="0" dirty="0">
                <a:solidFill>
                  <a:srgbClr val="1F1F1F"/>
                </a:solidFill>
                <a:effectLst/>
                <a:latin typeface="Roboto" panose="02000000000000000000" pitchFamily="2" charset="0"/>
              </a:rPr>
              <a:t> Gerçek mutluluk puanı 5 ise, tahmin genelde </a:t>
            </a:r>
            <a:r>
              <a:rPr lang="tr-TR" b="1" i="0" dirty="0">
                <a:solidFill>
                  <a:srgbClr val="1F1F1F"/>
                </a:solidFill>
                <a:effectLst/>
                <a:latin typeface="Roboto" panose="02000000000000000000" pitchFamily="2" charset="0"/>
              </a:rPr>
              <a:t>4.42–5.58</a:t>
            </a:r>
            <a:r>
              <a:rPr lang="tr-TR" b="0" i="0" dirty="0">
                <a:solidFill>
                  <a:srgbClr val="1F1F1F"/>
                </a:solidFill>
                <a:effectLst/>
                <a:latin typeface="Roboto" panose="02000000000000000000" pitchFamily="2" charset="0"/>
              </a:rPr>
              <a:t> aralığında.</a:t>
            </a:r>
          </a:p>
          <a:p>
            <a:pPr>
              <a:buFont typeface="Arial" panose="020B0604020202020204" pitchFamily="34" charset="0"/>
              <a:buChar char="•"/>
            </a:pPr>
            <a:r>
              <a:rPr lang="tr-TR" b="1" i="0" dirty="0">
                <a:solidFill>
                  <a:srgbClr val="1F1F1F"/>
                </a:solidFill>
                <a:effectLst/>
                <a:latin typeface="Roboto" panose="02000000000000000000" pitchFamily="2" charset="0"/>
              </a:rPr>
              <a:t>MSE 	= 0.52:</a:t>
            </a:r>
            <a:r>
              <a:rPr lang="tr-TR" b="0" i="0" dirty="0">
                <a:solidFill>
                  <a:srgbClr val="1F1F1F"/>
                </a:solidFill>
                <a:effectLst/>
                <a:latin typeface="Roboto" panose="02000000000000000000" pitchFamily="2" charset="0"/>
              </a:rPr>
              <a:t> Sapmaların kareleri alındığında bile hata makul seviyede kalıyor.</a:t>
            </a:r>
          </a:p>
          <a:p>
            <a:pPr algn="l">
              <a:buFont typeface="Arial" panose="020B0604020202020204" pitchFamily="34" charset="0"/>
              <a:buChar char="•"/>
            </a:pPr>
            <a:r>
              <a:rPr lang="tr-TR" b="1" i="0" dirty="0">
                <a:solidFill>
                  <a:srgbClr val="1F1F1F"/>
                </a:solidFill>
                <a:effectLst/>
                <a:latin typeface="Roboto" panose="02000000000000000000" pitchFamily="2" charset="0"/>
              </a:rPr>
              <a:t>RMSE	= 0.72:</a:t>
            </a:r>
            <a:r>
              <a:rPr lang="tr-TR" b="0" i="0" dirty="0">
                <a:solidFill>
                  <a:srgbClr val="1F1F1F"/>
                </a:solidFill>
                <a:effectLst/>
                <a:latin typeface="Roboto" panose="02000000000000000000" pitchFamily="2" charset="0"/>
              </a:rPr>
              <a:t> Büyük sapmalar da dahil edildiğinde, tahminlerin sapması </a:t>
            </a:r>
            <a:r>
              <a:rPr lang="tr-TR" b="1" i="0" dirty="0">
                <a:solidFill>
                  <a:srgbClr val="1F1F1F"/>
                </a:solidFill>
                <a:effectLst/>
                <a:latin typeface="Roboto" panose="02000000000000000000" pitchFamily="2" charset="0"/>
              </a:rPr>
              <a:t>≈0.7 puan</a:t>
            </a:r>
            <a:r>
              <a:rPr lang="tr-TR" b="0" i="0" dirty="0">
                <a:solidFill>
                  <a:srgbClr val="1F1F1F"/>
                </a:solidFill>
                <a:effectLst/>
                <a:latin typeface="Roboto" panose="02000000000000000000" pitchFamily="2" charset="0"/>
              </a:rPr>
              <a:t>.</a:t>
            </a:r>
          </a:p>
          <a:p>
            <a:pPr algn="l">
              <a:buFont typeface="Arial" panose="020B0604020202020204" pitchFamily="34" charset="0"/>
              <a:buChar char="•"/>
            </a:pPr>
            <a:endParaRPr lang="tr-TR" b="0" i="0" dirty="0">
              <a:solidFill>
                <a:srgbClr val="1F1F1F"/>
              </a:solidFill>
              <a:effectLst/>
              <a:latin typeface="Roboto" panose="02000000000000000000" pitchFamily="2" charset="0"/>
            </a:endParaRPr>
          </a:p>
          <a:p>
            <a:pPr algn="l"/>
            <a:r>
              <a:rPr lang="tr-TR" b="0" i="0" dirty="0">
                <a:solidFill>
                  <a:srgbClr val="1F1F1F"/>
                </a:solidFill>
                <a:effectLst/>
                <a:latin typeface="Roboto" panose="02000000000000000000" pitchFamily="2" charset="0"/>
              </a:rPr>
              <a:t>Bu performans değerleri, basit doğrusal regresyon modelimizin “gelir” değişkeniyle “mutluluk”u </a:t>
            </a:r>
            <a:r>
              <a:rPr lang="tr-TR" b="1" i="0" dirty="0">
                <a:solidFill>
                  <a:srgbClr val="1F1F1F"/>
                </a:solidFill>
                <a:effectLst/>
                <a:latin typeface="Roboto" panose="02000000000000000000" pitchFamily="2" charset="0"/>
              </a:rPr>
              <a:t>makul bir doğrulukla</a:t>
            </a:r>
            <a:r>
              <a:rPr lang="tr-TR" b="0" i="0" dirty="0">
                <a:solidFill>
                  <a:srgbClr val="1F1F1F"/>
                </a:solidFill>
                <a:effectLst/>
                <a:latin typeface="Roboto" panose="02000000000000000000" pitchFamily="2" charset="0"/>
              </a:rPr>
              <a:t> tahmin ettiğini gösteriyor.</a:t>
            </a:r>
          </a:p>
        </p:txBody>
      </p:sp>
      <p:sp>
        <p:nvSpPr>
          <p:cNvPr id="12" name="Metin kutusu 11">
            <a:extLst>
              <a:ext uri="{FF2B5EF4-FFF2-40B4-BE49-F238E27FC236}">
                <a16:creationId xmlns:a16="http://schemas.microsoft.com/office/drawing/2014/main" id="{66F9EB78-D445-E0DF-63B4-2F04DFE09170}"/>
              </a:ext>
            </a:extLst>
          </p:cNvPr>
          <p:cNvSpPr txBox="1"/>
          <p:nvPr/>
        </p:nvSpPr>
        <p:spPr>
          <a:xfrm>
            <a:off x="7574386" y="1625178"/>
            <a:ext cx="7772400" cy="461665"/>
          </a:xfrm>
          <a:prstGeom prst="rect">
            <a:avLst/>
          </a:prstGeom>
          <a:noFill/>
        </p:spPr>
        <p:txBody>
          <a:bodyPr wrap="square">
            <a:spAutoFit/>
          </a:bodyPr>
          <a:lstStyle/>
          <a:p>
            <a:pPr algn="l"/>
            <a:r>
              <a:rPr lang="tr-TR" sz="2400" b="0" i="0" dirty="0">
                <a:solidFill>
                  <a:srgbClr val="1F1F1F"/>
                </a:solidFill>
                <a:effectLst/>
                <a:latin typeface="Roboto" panose="02000000000000000000" pitchFamily="2" charset="0"/>
              </a:rPr>
              <a:t>Hesaplanan Değerler</a:t>
            </a:r>
          </a:p>
        </p:txBody>
      </p:sp>
    </p:spTree>
    <p:extLst>
      <p:ext uri="{BB962C8B-B14F-4D97-AF65-F5344CB8AC3E}">
        <p14:creationId xmlns:p14="http://schemas.microsoft.com/office/powerpoint/2010/main" val="35300846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25DE6-4C36-07C0-5A8F-FB96F7FE1B9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EE2EB1A-8CD0-D3D9-1CD9-1D3EC251013D}"/>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dirty="0">
                <a:solidFill>
                  <a:srgbClr val="1F1F1F"/>
                </a:solidFill>
                <a:effectLst/>
                <a:latin typeface="Roboto" panose="02000000000000000000" pitchFamily="2" charset="0"/>
              </a:rPr>
              <a:t>Basit Doğrusal Regresyon: Gelir ve Mutluluk İlişkisi</a:t>
            </a: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E387ECDF-197C-7377-8754-CD69AD0126BB}"/>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0D7FE549-8B30-4CB5-9917-3B5274875105}"/>
              </a:ext>
            </a:extLst>
          </p:cNvPr>
          <p:cNvSpPr txBox="1"/>
          <p:nvPr/>
        </p:nvSpPr>
        <p:spPr>
          <a:xfrm>
            <a:off x="434063" y="971788"/>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5️⃣ Regresyon Doğrusu: Gerçek ve Tahmin Edilen Değerlerin Görselleştirilmesi</a:t>
            </a:r>
          </a:p>
        </p:txBody>
      </p:sp>
      <p:sp>
        <p:nvSpPr>
          <p:cNvPr id="10" name="Rectangle 1">
            <a:extLst>
              <a:ext uri="{FF2B5EF4-FFF2-40B4-BE49-F238E27FC236}">
                <a16:creationId xmlns:a16="http://schemas.microsoft.com/office/drawing/2014/main" id="{44433C17-13A0-E13C-E132-1A1ADECE7F80}"/>
              </a:ext>
            </a:extLst>
          </p:cNvPr>
          <p:cNvSpPr>
            <a:spLocks noChangeArrowheads="1"/>
          </p:cNvSpPr>
          <p:nvPr/>
        </p:nvSpPr>
        <p:spPr bwMode="auto">
          <a:xfrm>
            <a:off x="490117" y="1154827"/>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800" b="0" i="0" u="none" strike="noStrike" cap="none" normalizeH="0" baseline="0" dirty="0">
                <a:ln>
                  <a:noFill/>
                </a:ln>
                <a:solidFill>
                  <a:schemeClr val="tx1"/>
                </a:solidFill>
                <a:effectLst/>
                <a:latin typeface="Arial" panose="020B0604020202020204" pitchFamily="34" charset="0"/>
              </a:rPr>
            </a:b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27356F2E-6DB9-E862-710C-62C6051236AE}"/>
              </a:ext>
            </a:extLst>
          </p:cNvPr>
          <p:cNvSpPr>
            <a:spLocks noChangeArrowheads="1"/>
          </p:cNvSpPr>
          <p:nvPr/>
        </p:nvSpPr>
        <p:spPr bwMode="auto">
          <a:xfrm>
            <a:off x="908050" y="2146514"/>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800" b="0" i="0" u="none" strike="noStrike" cap="none" normalizeH="0" baseline="0" dirty="0">
                <a:ln>
                  <a:noFill/>
                </a:ln>
                <a:solidFill>
                  <a:schemeClr val="tx1"/>
                </a:solidFill>
                <a:effectLst/>
                <a:latin typeface="Arial" panose="020B0604020202020204" pitchFamily="34" charset="0"/>
              </a:rPr>
            </a:b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13" name="Metin kutusu 12">
            <a:extLst>
              <a:ext uri="{FF2B5EF4-FFF2-40B4-BE49-F238E27FC236}">
                <a16:creationId xmlns:a16="http://schemas.microsoft.com/office/drawing/2014/main" id="{5E02E568-2BCD-8870-1407-3FB8847989A0}"/>
              </a:ext>
            </a:extLst>
          </p:cNvPr>
          <p:cNvSpPr txBox="1"/>
          <p:nvPr/>
        </p:nvSpPr>
        <p:spPr>
          <a:xfrm>
            <a:off x="490117" y="1743437"/>
            <a:ext cx="13529586" cy="2308324"/>
          </a:xfrm>
          <a:prstGeom prst="rect">
            <a:avLst/>
          </a:prstGeom>
          <a:noFill/>
        </p:spPr>
        <p:txBody>
          <a:bodyPr wrap="square">
            <a:spAutoFit/>
          </a:bodyPr>
          <a:lstStyle/>
          <a:p>
            <a:pPr algn="l">
              <a:buNone/>
            </a:pPr>
            <a:r>
              <a:rPr lang="tr-TR" dirty="0">
                <a:solidFill>
                  <a:srgbClr val="1F1F1F"/>
                </a:solidFill>
                <a:latin typeface="Roboto" panose="02000000000000000000" pitchFamily="2" charset="0"/>
              </a:rPr>
              <a:t>B</a:t>
            </a:r>
            <a:r>
              <a:rPr lang="tr-TR" b="0" i="0" dirty="0">
                <a:solidFill>
                  <a:srgbClr val="1F1F1F"/>
                </a:solidFill>
                <a:effectLst/>
                <a:latin typeface="Roboto" panose="02000000000000000000" pitchFamily="2" charset="0"/>
              </a:rPr>
              <a:t>u adımda, doğrusal regresyon modelinin </a:t>
            </a:r>
            <a:r>
              <a:rPr lang="tr-TR" b="1" i="0" dirty="0">
                <a:solidFill>
                  <a:srgbClr val="1F1F1F"/>
                </a:solidFill>
                <a:effectLst/>
                <a:latin typeface="Roboto" panose="02000000000000000000" pitchFamily="2" charset="0"/>
              </a:rPr>
              <a:t>test veri seti üzerindeki başarı düzeyi</a:t>
            </a:r>
            <a:r>
              <a:rPr lang="tr-TR" b="0" i="0" dirty="0">
                <a:solidFill>
                  <a:srgbClr val="1F1F1F"/>
                </a:solidFill>
                <a:effectLst/>
                <a:latin typeface="Roboto" panose="02000000000000000000" pitchFamily="2" charset="0"/>
              </a:rPr>
              <a:t>, grafiksel olarak analiz edilmektedir. Gerçek verilerle modelin tahmin ettiği değerler aynı eksende çizilerek görsel bir karşılaştırma sunulmuştur.</a:t>
            </a:r>
          </a:p>
          <a:p>
            <a:pPr algn="l">
              <a:buNone/>
            </a:pPr>
            <a:endParaRPr lang="tr-TR" b="0" i="0" dirty="0">
              <a:solidFill>
                <a:srgbClr val="1F1F1F"/>
              </a:solidFill>
              <a:effectLst/>
              <a:latin typeface="Roboto" panose="02000000000000000000" pitchFamily="2" charset="0"/>
            </a:endParaRPr>
          </a:p>
          <a:p>
            <a:pPr algn="l">
              <a:buNone/>
            </a:pPr>
            <a:r>
              <a:rPr lang="tr-TR" b="0" i="0" dirty="0">
                <a:solidFill>
                  <a:srgbClr val="1F1F1F"/>
                </a:solidFill>
                <a:effectLst/>
                <a:latin typeface="Roboto" panose="02000000000000000000" pitchFamily="2" charset="0"/>
              </a:rPr>
              <a:t>Modelin performansını yalnızca sayısal metriklerle değil, aynı zamanda </a:t>
            </a:r>
            <a:r>
              <a:rPr lang="tr-TR" b="1" i="0" dirty="0">
                <a:solidFill>
                  <a:srgbClr val="1F1F1F"/>
                </a:solidFill>
                <a:effectLst/>
                <a:latin typeface="Roboto" panose="02000000000000000000" pitchFamily="2" charset="0"/>
              </a:rPr>
              <a:t>görsel olarak da değerlendirmek</a:t>
            </a:r>
            <a:r>
              <a:rPr lang="tr-TR" b="0" i="0" dirty="0">
                <a:solidFill>
                  <a:srgbClr val="1F1F1F"/>
                </a:solidFill>
                <a:effectLst/>
                <a:latin typeface="Roboto" panose="02000000000000000000" pitchFamily="2" charset="0"/>
              </a:rPr>
              <a:t> oldukça önemlidir. Bu sayede:</a:t>
            </a:r>
          </a:p>
          <a:p>
            <a:pPr marL="285750" indent="-285750" algn="l">
              <a:buFont typeface="Arial" panose="020B0604020202020204" pitchFamily="34" charset="0"/>
              <a:buChar char="•"/>
            </a:pPr>
            <a:r>
              <a:rPr lang="tr-TR" b="0" i="0" dirty="0">
                <a:solidFill>
                  <a:srgbClr val="1F1F1F"/>
                </a:solidFill>
                <a:effectLst/>
                <a:latin typeface="Roboto" panose="02000000000000000000" pitchFamily="2" charset="0"/>
              </a:rPr>
              <a:t>Gerçek değerler ile tahminler arasındaki farklar daha sezgisel bir biçimde fark edilir.</a:t>
            </a:r>
          </a:p>
          <a:p>
            <a:pPr marL="285750" indent="-285750" algn="l">
              <a:buFont typeface="Arial" panose="020B0604020202020204" pitchFamily="34" charset="0"/>
              <a:buChar char="•"/>
            </a:pPr>
            <a:r>
              <a:rPr lang="tr-TR" b="0" i="0" dirty="0">
                <a:solidFill>
                  <a:srgbClr val="1F1F1F"/>
                </a:solidFill>
                <a:effectLst/>
                <a:latin typeface="Roboto" panose="02000000000000000000" pitchFamily="2" charset="0"/>
              </a:rPr>
              <a:t>Modelin veriye ne kadar iyi uyum sağladığı daha net gözlemlenebilir.</a:t>
            </a:r>
          </a:p>
          <a:p>
            <a:pPr marL="285750" indent="-285750" algn="l">
              <a:buFont typeface="Arial" panose="020B0604020202020204" pitchFamily="34" charset="0"/>
              <a:buChar char="•"/>
            </a:pPr>
            <a:r>
              <a:rPr lang="tr-TR" b="0" i="0" dirty="0">
                <a:solidFill>
                  <a:srgbClr val="1F1F1F"/>
                </a:solidFill>
                <a:effectLst/>
                <a:latin typeface="Roboto" panose="02000000000000000000" pitchFamily="2" charset="0"/>
              </a:rPr>
              <a:t>Regresyon doğrusu, verinin genel trendini nasıl temsil ediyor, daha kolay yorumlanabilir.</a:t>
            </a:r>
          </a:p>
        </p:txBody>
      </p:sp>
      <p:pic>
        <p:nvPicPr>
          <p:cNvPr id="15" name="Resim 14" descr="metin, yazı tipi, ekran görüntüsü içeren bir resim&#10;&#10;Yapay zeka tarafından oluşturulan içerik yanlış olabilir.">
            <a:extLst>
              <a:ext uri="{FF2B5EF4-FFF2-40B4-BE49-F238E27FC236}">
                <a16:creationId xmlns:a16="http://schemas.microsoft.com/office/drawing/2014/main" id="{7649ACE8-C325-5FB8-21C6-FF0BB4DFA529}"/>
              </a:ext>
            </a:extLst>
          </p:cNvPr>
          <p:cNvPicPr>
            <a:picLocks noChangeAspect="1"/>
          </p:cNvPicPr>
          <p:nvPr/>
        </p:nvPicPr>
        <p:blipFill>
          <a:blip r:embed="rId4"/>
          <a:stretch>
            <a:fillRect/>
          </a:stretch>
        </p:blipFill>
        <p:spPr>
          <a:xfrm>
            <a:off x="243996" y="4191804"/>
            <a:ext cx="9594455" cy="1703285"/>
          </a:xfrm>
          <a:prstGeom prst="rect">
            <a:avLst/>
          </a:prstGeom>
        </p:spPr>
      </p:pic>
      <p:pic>
        <p:nvPicPr>
          <p:cNvPr id="17" name="Resim 16" descr="ekran görüntüsü, metin, çizgi, diyagram içeren bir resim&#10;&#10;Yapay zeka tarafından oluşturulan içerik yanlış olabilir.">
            <a:extLst>
              <a:ext uri="{FF2B5EF4-FFF2-40B4-BE49-F238E27FC236}">
                <a16:creationId xmlns:a16="http://schemas.microsoft.com/office/drawing/2014/main" id="{63036250-4662-D02A-BDB7-331F901194D5}"/>
              </a:ext>
            </a:extLst>
          </p:cNvPr>
          <p:cNvPicPr>
            <a:picLocks noChangeAspect="1"/>
          </p:cNvPicPr>
          <p:nvPr/>
        </p:nvPicPr>
        <p:blipFill>
          <a:blip r:embed="rId5"/>
          <a:stretch>
            <a:fillRect/>
          </a:stretch>
        </p:blipFill>
        <p:spPr>
          <a:xfrm>
            <a:off x="9592329" y="4037796"/>
            <a:ext cx="4809471" cy="3884899"/>
          </a:xfrm>
          <a:prstGeom prst="rect">
            <a:avLst/>
          </a:prstGeom>
        </p:spPr>
      </p:pic>
    </p:spTree>
    <p:extLst>
      <p:ext uri="{BB962C8B-B14F-4D97-AF65-F5344CB8AC3E}">
        <p14:creationId xmlns:p14="http://schemas.microsoft.com/office/powerpoint/2010/main" val="384239058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08877-1BBF-0ACB-AADE-0885E2D5E51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318CADB-2307-ED91-40B5-7D6FC6DD1064}"/>
              </a:ext>
            </a:extLst>
          </p:cNvPr>
          <p:cNvSpPr/>
          <p:nvPr/>
        </p:nvSpPr>
        <p:spPr>
          <a:xfrm>
            <a:off x="490117" y="383143"/>
            <a:ext cx="5363077" cy="771525"/>
          </a:xfrm>
          <a:prstGeom prst="rect">
            <a:avLst/>
          </a:prstGeom>
          <a:noFill/>
          <a:ln/>
        </p:spPr>
        <p:txBody>
          <a:bodyPr wrap="none" lIns="0" tIns="0" rIns="0" bIns="0" rtlCol="0" anchor="t"/>
          <a:lstStyle/>
          <a:p>
            <a:pPr algn="l"/>
            <a:r>
              <a:rPr lang="tr-TR" sz="3600" b="0" i="0" dirty="0">
                <a:solidFill>
                  <a:srgbClr val="1F1F1F"/>
                </a:solidFill>
                <a:effectLst/>
                <a:latin typeface="Roboto" panose="02000000000000000000" pitchFamily="2" charset="0"/>
              </a:rPr>
              <a:t>Basit Doğrusal Regresyon: Gelir ve Mutluluk İlişkisi</a:t>
            </a: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8EF8C00B-5626-74E1-A82A-92B84E509343}"/>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655A8466-3326-9305-70F8-A16BD4A4D4E2}"/>
              </a:ext>
            </a:extLst>
          </p:cNvPr>
          <p:cNvSpPr txBox="1"/>
          <p:nvPr/>
        </p:nvSpPr>
        <p:spPr>
          <a:xfrm>
            <a:off x="434063" y="971788"/>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5️⃣ Regresyon Doğrusu: Gerçek ve Tahmin Edilen Değerlerin Görselleştirilmesi</a:t>
            </a:r>
          </a:p>
        </p:txBody>
      </p:sp>
      <p:sp>
        <p:nvSpPr>
          <p:cNvPr id="10" name="Rectangle 1">
            <a:extLst>
              <a:ext uri="{FF2B5EF4-FFF2-40B4-BE49-F238E27FC236}">
                <a16:creationId xmlns:a16="http://schemas.microsoft.com/office/drawing/2014/main" id="{021E4964-16A6-D484-F3B3-D05898CBAFBE}"/>
              </a:ext>
            </a:extLst>
          </p:cNvPr>
          <p:cNvSpPr>
            <a:spLocks noChangeArrowheads="1"/>
          </p:cNvSpPr>
          <p:nvPr/>
        </p:nvSpPr>
        <p:spPr bwMode="auto">
          <a:xfrm>
            <a:off x="490117" y="1154827"/>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800" b="0" i="0" u="none" strike="noStrike" cap="none" normalizeH="0" baseline="0" dirty="0">
                <a:ln>
                  <a:noFill/>
                </a:ln>
                <a:solidFill>
                  <a:schemeClr val="tx1"/>
                </a:solidFill>
                <a:effectLst/>
                <a:latin typeface="Arial" panose="020B0604020202020204" pitchFamily="34" charset="0"/>
              </a:rPr>
            </a:b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A3ACD7DB-97C9-DD89-4A2C-5322D9426B7E}"/>
              </a:ext>
            </a:extLst>
          </p:cNvPr>
          <p:cNvSpPr>
            <a:spLocks noChangeArrowheads="1"/>
          </p:cNvSpPr>
          <p:nvPr/>
        </p:nvSpPr>
        <p:spPr bwMode="auto">
          <a:xfrm>
            <a:off x="908050" y="2146514"/>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800" b="0" i="0" u="none" strike="noStrike" cap="none" normalizeH="0" baseline="0" dirty="0">
                <a:ln>
                  <a:noFill/>
                </a:ln>
                <a:solidFill>
                  <a:schemeClr val="tx1"/>
                </a:solidFill>
                <a:effectLst/>
                <a:latin typeface="Arial" panose="020B0604020202020204" pitchFamily="34" charset="0"/>
              </a:rPr>
            </a:b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13" name="Metin kutusu 12">
            <a:extLst>
              <a:ext uri="{FF2B5EF4-FFF2-40B4-BE49-F238E27FC236}">
                <a16:creationId xmlns:a16="http://schemas.microsoft.com/office/drawing/2014/main" id="{D3C91481-92EB-AF38-12C6-A789650F45D4}"/>
              </a:ext>
            </a:extLst>
          </p:cNvPr>
          <p:cNvSpPr txBox="1"/>
          <p:nvPr/>
        </p:nvSpPr>
        <p:spPr>
          <a:xfrm>
            <a:off x="434063" y="1495008"/>
            <a:ext cx="8820138" cy="6647974"/>
          </a:xfrm>
          <a:prstGeom prst="rect">
            <a:avLst/>
          </a:prstGeom>
          <a:noFill/>
        </p:spPr>
        <p:txBody>
          <a:bodyPr wrap="square">
            <a:spAutoFit/>
          </a:bodyPr>
          <a:lstStyle/>
          <a:p>
            <a:pPr algn="just">
              <a:buNone/>
            </a:pPr>
            <a:r>
              <a:rPr lang="tr-TR" sz="2400" b="0" i="0" dirty="0">
                <a:solidFill>
                  <a:srgbClr val="1F1F1F"/>
                </a:solidFill>
                <a:effectLst/>
                <a:latin typeface="Roboto" panose="02000000000000000000" pitchFamily="2" charset="0"/>
              </a:rPr>
              <a:t>Grafik Analizi ve Yorumlama</a:t>
            </a:r>
          </a:p>
          <a:p>
            <a:pPr algn="just">
              <a:buNone/>
            </a:pPr>
            <a:endParaRPr lang="tr-TR" sz="2400" b="0" i="0" dirty="0">
              <a:solidFill>
                <a:srgbClr val="1F1F1F"/>
              </a:solidFill>
              <a:effectLst/>
              <a:latin typeface="Roboto" panose="02000000000000000000" pitchFamily="2" charset="0"/>
            </a:endParaRPr>
          </a:p>
          <a:p>
            <a:pPr algn="just">
              <a:buNone/>
            </a:pPr>
            <a:r>
              <a:rPr lang="tr-TR" dirty="0">
                <a:solidFill>
                  <a:srgbClr val="1F1F1F"/>
                </a:solidFill>
                <a:latin typeface="Roboto" panose="02000000000000000000" pitchFamily="2" charset="0"/>
              </a:rPr>
              <a:t>Sağdaki</a:t>
            </a:r>
            <a:r>
              <a:rPr lang="tr-TR" b="0" i="0" dirty="0">
                <a:solidFill>
                  <a:srgbClr val="1F1F1F"/>
                </a:solidFill>
                <a:effectLst/>
                <a:latin typeface="Roboto" panose="02000000000000000000" pitchFamily="2" charset="0"/>
              </a:rPr>
              <a:t> grafikte, </a:t>
            </a:r>
            <a:r>
              <a:rPr lang="tr-TR" b="1" i="0" dirty="0">
                <a:solidFill>
                  <a:srgbClr val="1F1F1F"/>
                </a:solidFill>
                <a:effectLst/>
                <a:latin typeface="Roboto" panose="02000000000000000000" pitchFamily="2" charset="0"/>
              </a:rPr>
              <a:t>test veri setindeki gözlemler</a:t>
            </a:r>
            <a:r>
              <a:rPr lang="tr-TR" b="0" i="0" dirty="0">
                <a:solidFill>
                  <a:srgbClr val="1F1F1F"/>
                </a:solidFill>
                <a:effectLst/>
                <a:latin typeface="Roboto" panose="02000000000000000000" pitchFamily="2" charset="0"/>
              </a:rPr>
              <a:t> ile </a:t>
            </a:r>
            <a:r>
              <a:rPr lang="tr-TR" b="1" i="0" dirty="0">
                <a:solidFill>
                  <a:srgbClr val="1F1F1F"/>
                </a:solidFill>
                <a:effectLst/>
                <a:latin typeface="Roboto" panose="02000000000000000000" pitchFamily="2" charset="0"/>
              </a:rPr>
              <a:t>modelin oluşturduğu regresyon doğrusu</a:t>
            </a:r>
            <a:r>
              <a:rPr lang="tr-TR" b="0" i="0" dirty="0">
                <a:solidFill>
                  <a:srgbClr val="1F1F1F"/>
                </a:solidFill>
                <a:effectLst/>
                <a:latin typeface="Roboto" panose="02000000000000000000" pitchFamily="2" charset="0"/>
              </a:rPr>
              <a:t> birlikte gösterilmiştir.</a:t>
            </a:r>
          </a:p>
          <a:p>
            <a:pPr algn="just">
              <a:buNone/>
            </a:pPr>
            <a:endParaRPr lang="tr-TR" b="0" i="0" dirty="0">
              <a:solidFill>
                <a:srgbClr val="1F1F1F"/>
              </a:solidFill>
              <a:effectLst/>
              <a:latin typeface="Roboto" panose="02000000000000000000" pitchFamily="2" charset="0"/>
            </a:endParaRPr>
          </a:p>
          <a:p>
            <a:r>
              <a:rPr lang="tr-TR" b="1" i="0" dirty="0">
                <a:solidFill>
                  <a:srgbClr val="1D161F"/>
                </a:solidFill>
                <a:effectLst/>
                <a:latin typeface="Roboto" panose="02000000000000000000" pitchFamily="2" charset="0"/>
              </a:rPr>
              <a:t>🔴</a:t>
            </a:r>
            <a:r>
              <a:rPr lang="tr-TR" b="1" i="0" dirty="0">
                <a:solidFill>
                  <a:srgbClr val="1F1F1F"/>
                </a:solidFill>
                <a:effectLst/>
                <a:latin typeface="Roboto" panose="02000000000000000000" pitchFamily="2" charset="0"/>
              </a:rPr>
              <a:t> Pembe Noktalar:</a:t>
            </a:r>
            <a:r>
              <a:rPr lang="tr-TR" b="0" i="0" dirty="0">
                <a:solidFill>
                  <a:srgbClr val="1F1F1F"/>
                </a:solidFill>
                <a:effectLst/>
                <a:latin typeface="Roboto" panose="02000000000000000000" pitchFamily="2" charset="0"/>
              </a:rPr>
              <a:t> Gerçek gözlem değerlerini temsil eder. Bu noktalar, gelir ve mutluluk değişkenleri arasındaki ilişkiyi yansıtır.</a:t>
            </a:r>
          </a:p>
          <a:p>
            <a:r>
              <a:rPr lang="tr-TR" b="1" i="0" dirty="0">
                <a:solidFill>
                  <a:srgbClr val="1F1F1F"/>
                </a:solidFill>
                <a:effectLst/>
                <a:latin typeface="Roboto" panose="02000000000000000000" pitchFamily="2" charset="0"/>
              </a:rPr>
              <a:t>🔵 Mavi Çizgi:</a:t>
            </a:r>
            <a:r>
              <a:rPr lang="tr-TR" b="0" i="0" dirty="0">
                <a:solidFill>
                  <a:srgbClr val="1F1F1F"/>
                </a:solidFill>
                <a:effectLst/>
                <a:latin typeface="Roboto" panose="02000000000000000000" pitchFamily="2" charset="0"/>
              </a:rPr>
              <a:t> Model tarafından tahmin edilen doğrusal ilişkiyi ifade eder. Bu çizgi, eğitim verisi üzerinden elde edilen regresyon katsayılarına dayalı olarak çizilmiştir.</a:t>
            </a:r>
          </a:p>
          <a:p>
            <a:pPr>
              <a:buFont typeface="Arial" panose="020B0604020202020204" pitchFamily="34" charset="0"/>
              <a:buChar char="•"/>
            </a:pPr>
            <a:endParaRPr lang="tr-TR" b="0" i="0" dirty="0">
              <a:solidFill>
                <a:srgbClr val="1F1F1F"/>
              </a:solidFill>
              <a:effectLst/>
              <a:latin typeface="Roboto" panose="02000000000000000000" pitchFamily="2" charset="0"/>
            </a:endParaRPr>
          </a:p>
          <a:p>
            <a:pPr>
              <a:buNone/>
            </a:pPr>
            <a:r>
              <a:rPr lang="tr-TR" b="0" i="0" dirty="0">
                <a:solidFill>
                  <a:srgbClr val="1F1F1F"/>
                </a:solidFill>
                <a:effectLst/>
                <a:latin typeface="Roboto" panose="02000000000000000000" pitchFamily="2" charset="0"/>
              </a:rPr>
              <a:t>Grafik Üzerinden Elde Edilen Bulgular</a:t>
            </a:r>
          </a:p>
          <a:p>
            <a:pPr>
              <a:buFont typeface="+mj-lt"/>
              <a:buAutoNum type="arabicPeriod"/>
            </a:pPr>
            <a:r>
              <a:rPr lang="tr-TR" b="1" i="0" dirty="0">
                <a:solidFill>
                  <a:srgbClr val="1F1F1F"/>
                </a:solidFill>
                <a:effectLst/>
                <a:latin typeface="Roboto" panose="02000000000000000000" pitchFamily="2" charset="0"/>
              </a:rPr>
              <a:t>Doğrusal İlişki:</a:t>
            </a:r>
            <a:br>
              <a:rPr lang="tr-TR" b="0" i="0" dirty="0">
                <a:solidFill>
                  <a:srgbClr val="1F1F1F"/>
                </a:solidFill>
                <a:effectLst/>
                <a:latin typeface="Roboto" panose="02000000000000000000" pitchFamily="2" charset="0"/>
              </a:rPr>
            </a:br>
            <a:r>
              <a:rPr lang="tr-TR" b="0" i="0" dirty="0">
                <a:solidFill>
                  <a:srgbClr val="1F1F1F"/>
                </a:solidFill>
                <a:effectLst/>
                <a:latin typeface="Roboto" panose="02000000000000000000" pitchFamily="2" charset="0"/>
              </a:rPr>
              <a:t>Gelir ile mutluluk arasında belirgin bir doğrusal ilişki gözlemlenmektedir. Regresyon doğrusu, genel veri trendini başarılı bir şekilde yansıtmaktadır.</a:t>
            </a:r>
          </a:p>
          <a:p>
            <a:pPr>
              <a:buFont typeface="+mj-lt"/>
              <a:buAutoNum type="arabicPeriod"/>
            </a:pPr>
            <a:endParaRPr lang="tr-TR" b="0" i="0" dirty="0">
              <a:solidFill>
                <a:srgbClr val="1F1F1F"/>
              </a:solidFill>
              <a:effectLst/>
              <a:latin typeface="Roboto" panose="02000000000000000000" pitchFamily="2" charset="0"/>
            </a:endParaRPr>
          </a:p>
          <a:p>
            <a:pPr>
              <a:buFont typeface="+mj-lt"/>
              <a:buAutoNum type="arabicPeriod"/>
            </a:pPr>
            <a:r>
              <a:rPr lang="tr-TR" b="1" i="0" dirty="0">
                <a:solidFill>
                  <a:srgbClr val="1F1F1F"/>
                </a:solidFill>
                <a:effectLst/>
                <a:latin typeface="Roboto" panose="02000000000000000000" pitchFamily="2" charset="0"/>
              </a:rPr>
              <a:t>Modelin Performansı:</a:t>
            </a:r>
            <a:br>
              <a:rPr lang="tr-TR" b="0" i="0" dirty="0">
                <a:solidFill>
                  <a:srgbClr val="1F1F1F"/>
                </a:solidFill>
                <a:effectLst/>
                <a:latin typeface="Roboto" panose="02000000000000000000" pitchFamily="2" charset="0"/>
              </a:rPr>
            </a:br>
            <a:r>
              <a:rPr lang="tr-TR" b="0" i="0" dirty="0">
                <a:solidFill>
                  <a:srgbClr val="1F1F1F"/>
                </a:solidFill>
                <a:effectLst/>
                <a:latin typeface="Roboto" panose="02000000000000000000" pitchFamily="2" charset="0"/>
              </a:rPr>
              <a:t>Önceki adımlarda hesaplanan R² değeri (%75) ve düşük hata metrikleri (MAE, MSE, RMSE), modelin tahmin başarısının güçlü olduğunu göstermektedir.</a:t>
            </a:r>
          </a:p>
          <a:p>
            <a:pPr>
              <a:buFont typeface="+mj-lt"/>
              <a:buAutoNum type="arabicPeriod"/>
            </a:pPr>
            <a:endParaRPr lang="tr-TR" b="0" i="0" dirty="0">
              <a:solidFill>
                <a:srgbClr val="1F1F1F"/>
              </a:solidFill>
              <a:effectLst/>
              <a:latin typeface="Roboto" panose="02000000000000000000" pitchFamily="2" charset="0"/>
            </a:endParaRPr>
          </a:p>
          <a:p>
            <a:pPr>
              <a:buFont typeface="+mj-lt"/>
              <a:buAutoNum type="arabicPeriod"/>
            </a:pPr>
            <a:r>
              <a:rPr lang="tr-TR" b="1" i="0" dirty="0">
                <a:solidFill>
                  <a:srgbClr val="1F1F1F"/>
                </a:solidFill>
                <a:effectLst/>
                <a:latin typeface="Roboto" panose="02000000000000000000" pitchFamily="2" charset="0"/>
              </a:rPr>
              <a:t>Sapmalar ve Hatalar:</a:t>
            </a:r>
            <a:br>
              <a:rPr lang="tr-TR" b="0" i="0" dirty="0">
                <a:solidFill>
                  <a:srgbClr val="1F1F1F"/>
                </a:solidFill>
                <a:effectLst/>
                <a:latin typeface="Roboto" panose="02000000000000000000" pitchFamily="2" charset="0"/>
              </a:rPr>
            </a:br>
            <a:r>
              <a:rPr lang="tr-TR" b="0" i="0" dirty="0">
                <a:solidFill>
                  <a:srgbClr val="1F1F1F"/>
                </a:solidFill>
                <a:effectLst/>
                <a:latin typeface="Roboto" panose="02000000000000000000" pitchFamily="2" charset="0"/>
              </a:rPr>
              <a:t>Gerçek veri noktalarının regresyon doğrusundan belirli uzaklıklarda dağılması, modelin hata terimleriyle (</a:t>
            </a:r>
            <a:r>
              <a:rPr lang="el-GR" b="0" i="0" dirty="0">
                <a:solidFill>
                  <a:srgbClr val="1F1F1F"/>
                </a:solidFill>
                <a:effectLst/>
                <a:latin typeface="Roboto" panose="02000000000000000000" pitchFamily="2" charset="0"/>
              </a:rPr>
              <a:t>ε) </a:t>
            </a:r>
            <a:r>
              <a:rPr lang="tr-TR" b="0" i="0" dirty="0">
                <a:solidFill>
                  <a:srgbClr val="1F1F1F"/>
                </a:solidFill>
                <a:effectLst/>
                <a:latin typeface="Roboto" panose="02000000000000000000" pitchFamily="2" charset="0"/>
              </a:rPr>
              <a:t>açıklanmaktadır. Bu sapmalar modelin tahmin gücünün sınırlı olduğu durumları temsil eder.</a:t>
            </a:r>
          </a:p>
        </p:txBody>
      </p:sp>
      <p:pic>
        <p:nvPicPr>
          <p:cNvPr id="3" name="Resim 2" descr="ekran görüntüsü, metin, çizgi, diyagram içeren bir resim&#10;&#10;Yapay zeka tarafından oluşturulan içerik yanlış olabilir.">
            <a:extLst>
              <a:ext uri="{FF2B5EF4-FFF2-40B4-BE49-F238E27FC236}">
                <a16:creationId xmlns:a16="http://schemas.microsoft.com/office/drawing/2014/main" id="{9040A921-BE08-3394-A973-8938F9CA09A9}"/>
              </a:ext>
            </a:extLst>
          </p:cNvPr>
          <p:cNvPicPr>
            <a:picLocks noChangeAspect="1"/>
          </p:cNvPicPr>
          <p:nvPr/>
        </p:nvPicPr>
        <p:blipFill>
          <a:blip r:embed="rId4"/>
          <a:stretch>
            <a:fillRect/>
          </a:stretch>
        </p:blipFill>
        <p:spPr>
          <a:xfrm>
            <a:off x="9386866" y="1880929"/>
            <a:ext cx="4809471" cy="3884899"/>
          </a:xfrm>
          <a:prstGeom prst="rect">
            <a:avLst/>
          </a:prstGeom>
        </p:spPr>
      </p:pic>
    </p:spTree>
    <p:extLst>
      <p:ext uri="{BB962C8B-B14F-4D97-AF65-F5344CB8AC3E}">
        <p14:creationId xmlns:p14="http://schemas.microsoft.com/office/powerpoint/2010/main" val="91673645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17E47-819C-4C1C-79A5-CDC2D8E01074}"/>
            </a:ext>
          </a:extLst>
        </p:cNvPr>
        <p:cNvGrpSpPr/>
        <p:nvPr/>
      </p:nvGrpSpPr>
      <p:grpSpPr>
        <a:xfrm>
          <a:off x="0" y="0"/>
          <a:ext cx="0" cy="0"/>
          <a:chOff x="0" y="0"/>
          <a:chExt cx="0" cy="0"/>
        </a:xfrm>
      </p:grpSpPr>
      <p:sp>
        <p:nvSpPr>
          <p:cNvPr id="16" name="Text 0">
            <a:extLst>
              <a:ext uri="{FF2B5EF4-FFF2-40B4-BE49-F238E27FC236}">
                <a16:creationId xmlns:a16="http://schemas.microsoft.com/office/drawing/2014/main" id="{E40D338A-8573-F01C-6C48-E3B439F6A71E}"/>
              </a:ext>
            </a:extLst>
          </p:cNvPr>
          <p:cNvSpPr/>
          <p:nvPr/>
        </p:nvSpPr>
        <p:spPr>
          <a:xfrm>
            <a:off x="410307" y="3235569"/>
            <a:ext cx="13313988" cy="1805354"/>
          </a:xfrm>
          <a:prstGeom prst="rect">
            <a:avLst/>
          </a:prstGeom>
          <a:noFill/>
          <a:ln/>
        </p:spPr>
        <p:txBody>
          <a:bodyPr wrap="none" lIns="0" tIns="0" rIns="0" bIns="0" rtlCol="0" anchor="t"/>
          <a:lstStyle/>
          <a:p>
            <a:pPr algn="ctr"/>
            <a:r>
              <a:rPr lang="tr-TR" sz="4400">
                <a:solidFill>
                  <a:srgbClr val="004483"/>
                </a:solidFill>
                <a:latin typeface="Kanit Light" panose="020B0604020202020204" charset="-34"/>
                <a:cs typeface="Kanit Light" panose="020B0604020202020204" charset="-34"/>
              </a:rPr>
              <a:t>Çoklu Doğrusal Regresyon</a:t>
            </a:r>
            <a:endParaRPr lang="en-US" sz="4400">
              <a:solidFill>
                <a:srgbClr val="004483"/>
              </a:solidFill>
              <a:latin typeface="Kanit Light" panose="020B0604020202020204" charset="-34"/>
              <a:cs typeface="Kanit Light" panose="020B0604020202020204" charset="-34"/>
            </a:endParaRPr>
          </a:p>
        </p:txBody>
      </p:sp>
      <p:sp>
        <p:nvSpPr>
          <p:cNvPr id="17" name="Text 1">
            <a:extLst>
              <a:ext uri="{FF2B5EF4-FFF2-40B4-BE49-F238E27FC236}">
                <a16:creationId xmlns:a16="http://schemas.microsoft.com/office/drawing/2014/main" id="{9E942575-0328-C9C5-D9EF-968103980AC4}"/>
              </a:ext>
            </a:extLst>
          </p:cNvPr>
          <p:cNvSpPr/>
          <p:nvPr/>
        </p:nvSpPr>
        <p:spPr>
          <a:xfrm>
            <a:off x="793790" y="2167057"/>
            <a:ext cx="3402330" cy="425291"/>
          </a:xfrm>
          <a:prstGeom prst="rect">
            <a:avLst/>
          </a:prstGeom>
          <a:noFill/>
          <a:ln/>
        </p:spPr>
        <p:txBody>
          <a:bodyPr wrap="none" lIns="0" tIns="0" rIns="0" bIns="0" rtlCol="0" anchor="t"/>
          <a:lstStyle/>
          <a:p>
            <a:pPr marL="0" indent="0">
              <a:lnSpc>
                <a:spcPts val="3300"/>
              </a:lnSpc>
              <a:buNone/>
            </a:pPr>
            <a:endParaRPr lang="en-US" sz="2650">
              <a:latin typeface="Kanit Light" panose="020B0604020202020204" charset="-34"/>
            </a:endParaRPr>
          </a:p>
        </p:txBody>
      </p:sp>
      <p:sp>
        <p:nvSpPr>
          <p:cNvPr id="20" name="Text 4">
            <a:extLst>
              <a:ext uri="{FF2B5EF4-FFF2-40B4-BE49-F238E27FC236}">
                <a16:creationId xmlns:a16="http://schemas.microsoft.com/office/drawing/2014/main" id="{7F0CB4D6-EE54-6CE5-D2A3-78FC67D67DD2}"/>
              </a:ext>
            </a:extLst>
          </p:cNvPr>
          <p:cNvSpPr/>
          <p:nvPr/>
        </p:nvSpPr>
        <p:spPr>
          <a:xfrm>
            <a:off x="793790" y="6431042"/>
            <a:ext cx="3402330" cy="425291"/>
          </a:xfrm>
          <a:prstGeom prst="rect">
            <a:avLst/>
          </a:prstGeom>
          <a:noFill/>
          <a:ln/>
        </p:spPr>
        <p:txBody>
          <a:bodyPr wrap="none" lIns="0" tIns="0" rIns="0" bIns="0" rtlCol="0" anchor="t"/>
          <a:lstStyle/>
          <a:p>
            <a:pPr marL="0" indent="0">
              <a:lnSpc>
                <a:spcPts val="3300"/>
              </a:lnSpc>
              <a:buNone/>
            </a:pPr>
            <a:endParaRPr lang="en-US" sz="2650">
              <a:latin typeface="Kanit Light" panose="020B0604020202020204" charset="-34"/>
            </a:endParaRPr>
          </a:p>
        </p:txBody>
      </p:sp>
      <p:pic>
        <p:nvPicPr>
          <p:cNvPr id="1026" name="Picture 2" descr="Yeditepe Üniversitesi | AXSIS - Akademik ve Açık Erişim Bilgi Sistemi">
            <a:extLst>
              <a:ext uri="{FF2B5EF4-FFF2-40B4-BE49-F238E27FC236}">
                <a16:creationId xmlns:a16="http://schemas.microsoft.com/office/drawing/2014/main" id="{D7B5D3B3-BA04-3FA3-2D54-644645758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6222" y="156410"/>
            <a:ext cx="2081120" cy="1285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9523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E5EFE-0098-8ABD-F50B-808876E1DF3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486DF64-0496-0695-332D-B37B909A3922}"/>
              </a:ext>
            </a:extLst>
          </p:cNvPr>
          <p:cNvSpPr/>
          <p:nvPr/>
        </p:nvSpPr>
        <p:spPr>
          <a:xfrm>
            <a:off x="490117" y="383143"/>
            <a:ext cx="5363077" cy="771525"/>
          </a:xfrm>
          <a:prstGeom prst="rect">
            <a:avLst/>
          </a:prstGeom>
          <a:noFill/>
          <a:ln/>
        </p:spPr>
        <p:txBody>
          <a:bodyPr wrap="none" lIns="0" tIns="0" rIns="0" bIns="0" rtlCol="0" anchor="t"/>
          <a:lstStyle/>
          <a:p>
            <a:pPr algn="l"/>
            <a:r>
              <a:rPr lang="tr-TR" sz="3600">
                <a:solidFill>
                  <a:srgbClr val="1F1F1F"/>
                </a:solidFill>
                <a:latin typeface="Roboto" panose="02000000000000000000" pitchFamily="2" charset="0"/>
              </a:rPr>
              <a:t>Çoklu </a:t>
            </a:r>
            <a:r>
              <a:rPr lang="tr-TR" sz="3600" b="0" i="0">
                <a:solidFill>
                  <a:srgbClr val="1F1F1F"/>
                </a:solidFill>
                <a:effectLst/>
                <a:latin typeface="Roboto" panose="02000000000000000000" pitchFamily="2" charset="0"/>
              </a:rPr>
              <a:t>Doğrusal Regresyon</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B3C48A74-BF64-AE07-C51F-2218B4DF184A}"/>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9" name="Metin kutusu 18">
            <a:extLst>
              <a:ext uri="{FF2B5EF4-FFF2-40B4-BE49-F238E27FC236}">
                <a16:creationId xmlns:a16="http://schemas.microsoft.com/office/drawing/2014/main" id="{71903FA4-F1DD-3321-ECA1-CD582E7F1424}"/>
              </a:ext>
            </a:extLst>
          </p:cNvPr>
          <p:cNvSpPr txBox="1"/>
          <p:nvPr/>
        </p:nvSpPr>
        <p:spPr>
          <a:xfrm>
            <a:off x="490117" y="1225603"/>
            <a:ext cx="13361351" cy="369332"/>
          </a:xfrm>
          <a:prstGeom prst="rect">
            <a:avLst/>
          </a:prstGeom>
          <a:noFill/>
        </p:spPr>
        <p:txBody>
          <a:bodyPr wrap="square">
            <a:spAutoFit/>
          </a:bodyPr>
          <a:lstStyle/>
          <a:p>
            <a:pPr>
              <a:buNone/>
            </a:pPr>
            <a:endParaRPr lang="tr-TR"/>
          </a:p>
        </p:txBody>
      </p:sp>
      <p:sp>
        <p:nvSpPr>
          <p:cNvPr id="21" name="Metin kutusu 20">
            <a:extLst>
              <a:ext uri="{FF2B5EF4-FFF2-40B4-BE49-F238E27FC236}">
                <a16:creationId xmlns:a16="http://schemas.microsoft.com/office/drawing/2014/main" id="{3C900804-9CF3-B5CD-D8E7-3850A675E954}"/>
              </a:ext>
            </a:extLst>
          </p:cNvPr>
          <p:cNvSpPr txBox="1"/>
          <p:nvPr/>
        </p:nvSpPr>
        <p:spPr>
          <a:xfrm>
            <a:off x="490116" y="1250417"/>
            <a:ext cx="13361351" cy="5324535"/>
          </a:xfrm>
          <a:prstGeom prst="rect">
            <a:avLst/>
          </a:prstGeom>
          <a:noFill/>
        </p:spPr>
        <p:txBody>
          <a:bodyPr wrap="square">
            <a:spAutoFit/>
          </a:bodyPr>
          <a:lstStyle/>
          <a:p>
            <a:r>
              <a:rPr lang="tr-TR" sz="2000" b="1"/>
              <a:t>Tanım ve Amacı</a:t>
            </a:r>
          </a:p>
          <a:p>
            <a:r>
              <a:rPr lang="tr-TR" sz="2000"/>
              <a:t>Çoklu doğrusal regresyon (ÇDR), bir bağımlı değişkenin (Y), birden fazla bağımsız değişken (X1,X2,...,Xk) aracılığıyla </a:t>
            </a:r>
            <a:r>
              <a:rPr lang="tr-TR" sz="2000" b="1"/>
              <a:t>doğrusal bir denklem</a:t>
            </a:r>
            <a:r>
              <a:rPr lang="tr-TR" sz="2000"/>
              <a:t> kullanılarak tahmin edilmesini sağlayan istatistiksel bir yöntemdir. Bu model, her bir bağımsız değişkenin bağımlı değişken üzerindeki </a:t>
            </a:r>
            <a:r>
              <a:rPr lang="tr-TR" sz="2000" b="1"/>
              <a:t>ayrık (kontrollü)</a:t>
            </a:r>
            <a:r>
              <a:rPr lang="tr-TR" sz="2000"/>
              <a:t> etkisini ölçmeyi amaçlar.</a:t>
            </a:r>
          </a:p>
          <a:p>
            <a:endParaRPr lang="tr-TR" sz="2000"/>
          </a:p>
          <a:p>
            <a:r>
              <a:rPr lang="tr-TR" sz="2000" b="1"/>
              <a:t>Matematiksel gösterimi:</a:t>
            </a:r>
            <a:endParaRPr lang="tr-TR" sz="2000"/>
          </a:p>
          <a:p>
            <a:endParaRPr lang="tr-TR" sz="2000"/>
          </a:p>
          <a:p>
            <a:endParaRPr lang="tr-TR" sz="2000"/>
          </a:p>
          <a:p>
            <a:endParaRPr lang="tr-TR" sz="2000"/>
          </a:p>
          <a:p>
            <a:endParaRPr lang="tr-TR" sz="2000"/>
          </a:p>
          <a:p>
            <a:endParaRPr lang="tr-TR" sz="2000"/>
          </a:p>
          <a:p>
            <a:endParaRPr lang="tr-TR" sz="2000"/>
          </a:p>
          <a:p>
            <a:endParaRPr lang="tr-TR" sz="2000"/>
          </a:p>
          <a:p>
            <a:r>
              <a:rPr lang="tr-TR" sz="2000" b="1"/>
              <a:t>Temel amaçlar:</a:t>
            </a:r>
            <a:endParaRPr lang="tr-TR" sz="2000"/>
          </a:p>
          <a:p>
            <a:pPr marL="342900" indent="-342900">
              <a:buFont typeface="Arial" panose="020B0604020202020204" pitchFamily="34" charset="0"/>
              <a:buChar char="•"/>
            </a:pPr>
            <a:r>
              <a:rPr lang="tr-TR" sz="2000"/>
              <a:t>Karmaşık ilişkileri daha iyi modellemek</a:t>
            </a:r>
          </a:p>
          <a:p>
            <a:pPr marL="342900" indent="-342900">
              <a:buFont typeface="Arial" panose="020B0604020202020204" pitchFamily="34" charset="0"/>
              <a:buChar char="•"/>
            </a:pPr>
            <a:r>
              <a:rPr lang="tr-TR" sz="2000"/>
              <a:t>Neden-sonuç ilişkilerini çoklu boyutta irdelemek</a:t>
            </a:r>
          </a:p>
          <a:p>
            <a:pPr marL="342900" indent="-342900">
              <a:buFont typeface="Arial" panose="020B0604020202020204" pitchFamily="34" charset="0"/>
              <a:buChar char="•"/>
            </a:pPr>
            <a:r>
              <a:rPr lang="tr-TR" sz="2000"/>
              <a:t>Gerçek dünyadaki olgulara yakın öngörülerde bulunmak</a:t>
            </a:r>
          </a:p>
        </p:txBody>
      </p:sp>
      <p:pic>
        <p:nvPicPr>
          <p:cNvPr id="4" name="Resim 3">
            <a:extLst>
              <a:ext uri="{FF2B5EF4-FFF2-40B4-BE49-F238E27FC236}">
                <a16:creationId xmlns:a16="http://schemas.microsoft.com/office/drawing/2014/main" id="{9F8FA017-6503-9084-7945-3A461187E006}"/>
              </a:ext>
            </a:extLst>
          </p:cNvPr>
          <p:cNvPicPr>
            <a:picLocks noChangeAspect="1"/>
          </p:cNvPicPr>
          <p:nvPr/>
        </p:nvPicPr>
        <p:blipFill>
          <a:blip r:embed="rId4"/>
          <a:stretch>
            <a:fillRect/>
          </a:stretch>
        </p:blipFill>
        <p:spPr>
          <a:xfrm>
            <a:off x="3433678" y="2673525"/>
            <a:ext cx="6274469" cy="631658"/>
          </a:xfrm>
          <a:prstGeom prst="rect">
            <a:avLst/>
          </a:prstGeom>
        </p:spPr>
      </p:pic>
      <p:pic>
        <p:nvPicPr>
          <p:cNvPr id="7" name="Resim 6">
            <a:extLst>
              <a:ext uri="{FF2B5EF4-FFF2-40B4-BE49-F238E27FC236}">
                <a16:creationId xmlns:a16="http://schemas.microsoft.com/office/drawing/2014/main" id="{41F810C1-75B5-6CE0-4170-3BACDC628142}"/>
              </a:ext>
            </a:extLst>
          </p:cNvPr>
          <p:cNvPicPr>
            <a:picLocks noChangeAspect="1"/>
          </p:cNvPicPr>
          <p:nvPr/>
        </p:nvPicPr>
        <p:blipFill>
          <a:blip r:embed="rId5"/>
          <a:stretch>
            <a:fillRect/>
          </a:stretch>
        </p:blipFill>
        <p:spPr>
          <a:xfrm>
            <a:off x="3149715" y="3400932"/>
            <a:ext cx="6558432" cy="1668373"/>
          </a:xfrm>
          <a:prstGeom prst="rect">
            <a:avLst/>
          </a:prstGeom>
        </p:spPr>
      </p:pic>
    </p:spTree>
    <p:extLst>
      <p:ext uri="{BB962C8B-B14F-4D97-AF65-F5344CB8AC3E}">
        <p14:creationId xmlns:p14="http://schemas.microsoft.com/office/powerpoint/2010/main" val="349870905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23E41-E5D1-4384-B39F-59584A2AC43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90A4611-752A-B64D-F53B-26DA62744EBD}"/>
              </a:ext>
            </a:extLst>
          </p:cNvPr>
          <p:cNvSpPr/>
          <p:nvPr/>
        </p:nvSpPr>
        <p:spPr>
          <a:xfrm>
            <a:off x="490117" y="383143"/>
            <a:ext cx="5363077" cy="771525"/>
          </a:xfrm>
          <a:prstGeom prst="rect">
            <a:avLst/>
          </a:prstGeom>
          <a:noFill/>
          <a:ln/>
        </p:spPr>
        <p:txBody>
          <a:bodyPr wrap="none" lIns="0" tIns="0" rIns="0" bIns="0" rtlCol="0" anchor="t"/>
          <a:lstStyle/>
          <a:p>
            <a:pPr algn="l"/>
            <a:r>
              <a:rPr lang="tr-TR" sz="3600">
                <a:solidFill>
                  <a:srgbClr val="1F1F1F"/>
                </a:solidFill>
                <a:latin typeface="Roboto" panose="02000000000000000000" pitchFamily="2" charset="0"/>
              </a:rPr>
              <a:t>Çoklu </a:t>
            </a:r>
            <a:r>
              <a:rPr lang="tr-TR" sz="3600" b="0" i="0">
                <a:solidFill>
                  <a:srgbClr val="1F1F1F"/>
                </a:solidFill>
                <a:effectLst/>
                <a:latin typeface="Roboto" panose="02000000000000000000" pitchFamily="2" charset="0"/>
              </a:rPr>
              <a:t>Doğrusal Regresyon</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12D1AF36-A303-8C96-4759-7DA86D5AD4F8}"/>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9" name="Metin kutusu 18">
            <a:extLst>
              <a:ext uri="{FF2B5EF4-FFF2-40B4-BE49-F238E27FC236}">
                <a16:creationId xmlns:a16="http://schemas.microsoft.com/office/drawing/2014/main" id="{2992E3B2-1DA2-CC5F-D447-7CDD4192013A}"/>
              </a:ext>
            </a:extLst>
          </p:cNvPr>
          <p:cNvSpPr txBox="1"/>
          <p:nvPr/>
        </p:nvSpPr>
        <p:spPr>
          <a:xfrm>
            <a:off x="490117" y="1225603"/>
            <a:ext cx="13361351" cy="369332"/>
          </a:xfrm>
          <a:prstGeom prst="rect">
            <a:avLst/>
          </a:prstGeom>
          <a:noFill/>
        </p:spPr>
        <p:txBody>
          <a:bodyPr wrap="square">
            <a:spAutoFit/>
          </a:bodyPr>
          <a:lstStyle/>
          <a:p>
            <a:pPr>
              <a:buNone/>
            </a:pPr>
            <a:endParaRPr lang="tr-TR"/>
          </a:p>
        </p:txBody>
      </p:sp>
      <p:sp>
        <p:nvSpPr>
          <p:cNvPr id="21" name="Metin kutusu 20">
            <a:extLst>
              <a:ext uri="{FF2B5EF4-FFF2-40B4-BE49-F238E27FC236}">
                <a16:creationId xmlns:a16="http://schemas.microsoft.com/office/drawing/2014/main" id="{84BB6DA9-E528-0E4E-ADDF-1E9A4B1E643E}"/>
              </a:ext>
            </a:extLst>
          </p:cNvPr>
          <p:cNvSpPr txBox="1"/>
          <p:nvPr/>
        </p:nvSpPr>
        <p:spPr>
          <a:xfrm>
            <a:off x="490116" y="1250417"/>
            <a:ext cx="13361351" cy="5539978"/>
          </a:xfrm>
          <a:prstGeom prst="rect">
            <a:avLst/>
          </a:prstGeom>
          <a:noFill/>
        </p:spPr>
        <p:txBody>
          <a:bodyPr wrap="square">
            <a:spAutoFit/>
          </a:bodyPr>
          <a:lstStyle/>
          <a:p>
            <a:r>
              <a:rPr lang="tr-TR" sz="2400" b="1">
                <a:latin typeface="Aptos Narrow" panose="020B0004020202020204" pitchFamily="34" charset="0"/>
              </a:rPr>
              <a:t>Basit Doğrusal Regresyon vs Çoklu Doğrusal Regresyon</a:t>
            </a:r>
          </a:p>
          <a:p>
            <a:endParaRPr lang="tr-TR" sz="2000" b="1">
              <a:latin typeface="Aptos Narrow" panose="020B0004020202020204" pitchFamily="34" charset="0"/>
            </a:endParaRPr>
          </a:p>
          <a:p>
            <a:r>
              <a:rPr lang="tr-TR" sz="2000" b="1">
                <a:latin typeface="Aptos Narrow" panose="020B0004020202020204" pitchFamily="34" charset="0"/>
              </a:rPr>
              <a:t>Gerçek Yaşam Verilerinin Karmaşıklığı</a:t>
            </a:r>
          </a:p>
          <a:p>
            <a:r>
              <a:rPr lang="tr-TR">
                <a:latin typeface="Aptos Narrow" panose="020B0004020202020204" pitchFamily="34" charset="0"/>
              </a:rPr>
              <a:t>Gerçek yaşamda gözlemlenen çoğu olgu ve süreç, tek bir değişkenle açıklanamayacak ölçüde </a:t>
            </a:r>
            <a:r>
              <a:rPr lang="tr-TR" b="1">
                <a:latin typeface="Aptos Narrow" panose="020B0004020202020204" pitchFamily="34" charset="0"/>
              </a:rPr>
              <a:t>çok boyutlu ve çok etkenlidir</a:t>
            </a:r>
            <a:r>
              <a:rPr lang="tr-TR">
                <a:latin typeface="Aptos Narrow" panose="020B0004020202020204" pitchFamily="34" charset="0"/>
              </a:rPr>
              <a:t>. Örneğin, bireyin </a:t>
            </a:r>
            <a:r>
              <a:rPr lang="tr-TR" b="1">
                <a:latin typeface="Aptos Narrow" panose="020B0004020202020204" pitchFamily="34" charset="0"/>
              </a:rPr>
              <a:t>kalp hastalığı riski</a:t>
            </a:r>
            <a:r>
              <a:rPr lang="tr-TR">
                <a:latin typeface="Aptos Narrow" panose="020B0004020202020204" pitchFamily="34" charset="0"/>
              </a:rPr>
              <a:t> sadece sigara tüketimine değil; </a:t>
            </a:r>
            <a:r>
              <a:rPr lang="tr-TR" b="1">
                <a:latin typeface="Aptos Narrow" panose="020B0004020202020204" pitchFamily="34" charset="0"/>
              </a:rPr>
              <a:t>yaş</a:t>
            </a:r>
            <a:r>
              <a:rPr lang="tr-TR">
                <a:latin typeface="Aptos Narrow" panose="020B0004020202020204" pitchFamily="34" charset="0"/>
              </a:rPr>
              <a:t>, </a:t>
            </a:r>
            <a:r>
              <a:rPr lang="tr-TR" b="1">
                <a:latin typeface="Aptos Narrow" panose="020B0004020202020204" pitchFamily="34" charset="0"/>
              </a:rPr>
              <a:t>genetik yatkınlık</a:t>
            </a:r>
            <a:r>
              <a:rPr lang="tr-TR">
                <a:latin typeface="Aptos Narrow" panose="020B0004020202020204" pitchFamily="34" charset="0"/>
              </a:rPr>
              <a:t>, </a:t>
            </a:r>
            <a:r>
              <a:rPr lang="tr-TR" b="1">
                <a:latin typeface="Aptos Narrow" panose="020B0004020202020204" pitchFamily="34" charset="0"/>
              </a:rPr>
              <a:t>fiziksel aktivite düzeyi</a:t>
            </a:r>
            <a:r>
              <a:rPr lang="tr-TR">
                <a:latin typeface="Aptos Narrow" panose="020B0004020202020204" pitchFamily="34" charset="0"/>
              </a:rPr>
              <a:t>, </a:t>
            </a:r>
            <a:r>
              <a:rPr lang="tr-TR" b="1">
                <a:latin typeface="Aptos Narrow" panose="020B0004020202020204" pitchFamily="34" charset="0"/>
              </a:rPr>
              <a:t>beslenme alışkanlıkları</a:t>
            </a:r>
            <a:r>
              <a:rPr lang="tr-TR">
                <a:latin typeface="Aptos Narrow" panose="020B0004020202020204" pitchFamily="34" charset="0"/>
              </a:rPr>
              <a:t>, </a:t>
            </a:r>
            <a:r>
              <a:rPr lang="tr-TR" b="1">
                <a:latin typeface="Aptos Narrow" panose="020B0004020202020204" pitchFamily="34" charset="0"/>
              </a:rPr>
              <a:t>stres seviyesi</a:t>
            </a:r>
            <a:r>
              <a:rPr lang="tr-TR">
                <a:latin typeface="Aptos Narrow" panose="020B0004020202020204" pitchFamily="34" charset="0"/>
              </a:rPr>
              <a:t> ve </a:t>
            </a:r>
            <a:r>
              <a:rPr lang="tr-TR" b="1">
                <a:latin typeface="Aptos Narrow" panose="020B0004020202020204" pitchFamily="34" charset="0"/>
              </a:rPr>
              <a:t>sosyoekonomik koşullar</a:t>
            </a:r>
            <a:r>
              <a:rPr lang="tr-TR">
                <a:latin typeface="Aptos Narrow" panose="020B0004020202020204" pitchFamily="34" charset="0"/>
              </a:rPr>
              <a:t> gibi birçok faktörün eş zamanlı etkisine bağlıdır.</a:t>
            </a:r>
          </a:p>
          <a:p>
            <a:endParaRPr lang="tr-TR">
              <a:latin typeface="Aptos Narrow" panose="020B0004020202020204" pitchFamily="34" charset="0"/>
            </a:endParaRPr>
          </a:p>
          <a:p>
            <a:r>
              <a:rPr lang="tr-TR">
                <a:latin typeface="Aptos Narrow" panose="020B0004020202020204" pitchFamily="34" charset="0"/>
              </a:rPr>
              <a:t>Benzer şekilde, </a:t>
            </a:r>
            <a:r>
              <a:rPr lang="tr-TR" b="1">
                <a:latin typeface="Aptos Narrow" panose="020B0004020202020204" pitchFamily="34" charset="0"/>
              </a:rPr>
              <a:t>öğrenci başarısı</a:t>
            </a:r>
            <a:r>
              <a:rPr lang="tr-TR">
                <a:latin typeface="Aptos Narrow" panose="020B0004020202020204" pitchFamily="34" charset="0"/>
              </a:rPr>
              <a:t> da sadece çalışma süresine değil; </a:t>
            </a:r>
            <a:r>
              <a:rPr lang="tr-TR" b="1">
                <a:latin typeface="Aptos Narrow" panose="020B0004020202020204" pitchFamily="34" charset="0"/>
              </a:rPr>
              <a:t>aile desteği</a:t>
            </a:r>
            <a:r>
              <a:rPr lang="tr-TR">
                <a:latin typeface="Aptos Narrow" panose="020B0004020202020204" pitchFamily="34" charset="0"/>
              </a:rPr>
              <a:t>, </a:t>
            </a:r>
            <a:r>
              <a:rPr lang="tr-TR" b="1">
                <a:latin typeface="Aptos Narrow" panose="020B0004020202020204" pitchFamily="34" charset="0"/>
              </a:rPr>
              <a:t>okul ortamı</a:t>
            </a:r>
            <a:r>
              <a:rPr lang="tr-TR">
                <a:latin typeface="Aptos Narrow" panose="020B0004020202020204" pitchFamily="34" charset="0"/>
              </a:rPr>
              <a:t>, </a:t>
            </a:r>
            <a:r>
              <a:rPr lang="tr-TR" b="1">
                <a:latin typeface="Aptos Narrow" panose="020B0004020202020204" pitchFamily="34" charset="0"/>
              </a:rPr>
              <a:t>öğretmen niteliği</a:t>
            </a:r>
            <a:r>
              <a:rPr lang="tr-TR">
                <a:latin typeface="Aptos Narrow" panose="020B0004020202020204" pitchFamily="34" charset="0"/>
              </a:rPr>
              <a:t>, </a:t>
            </a:r>
            <a:r>
              <a:rPr lang="tr-TR" b="1">
                <a:latin typeface="Aptos Narrow" panose="020B0004020202020204" pitchFamily="34" charset="0"/>
              </a:rPr>
              <a:t>psikolojik motivasyon</a:t>
            </a:r>
            <a:r>
              <a:rPr lang="tr-TR">
                <a:latin typeface="Aptos Narrow" panose="020B0004020202020204" pitchFamily="34" charset="0"/>
              </a:rPr>
              <a:t> ve </a:t>
            </a:r>
            <a:r>
              <a:rPr lang="tr-TR" b="1">
                <a:latin typeface="Aptos Narrow" panose="020B0004020202020204" pitchFamily="34" charset="0"/>
              </a:rPr>
              <a:t>gelir seviyesi</a:t>
            </a:r>
            <a:r>
              <a:rPr lang="tr-TR">
                <a:latin typeface="Aptos Narrow" panose="020B0004020202020204" pitchFamily="34" charset="0"/>
              </a:rPr>
              <a:t> gibi bir dizi değişkene bağlıdır. Bu bağlamda, tek değişkenli analizler çoğu zaman yetersiz kalmakta; daha bütünsel modeller gereklilik arz etmektedir.</a:t>
            </a:r>
          </a:p>
          <a:p>
            <a:endParaRPr lang="tr-TR">
              <a:latin typeface="Aptos Narrow" panose="020B0004020202020204" pitchFamily="34" charset="0"/>
            </a:endParaRPr>
          </a:p>
          <a:p>
            <a:endParaRPr lang="tr-TR">
              <a:latin typeface="Aptos Narrow" panose="020B0004020202020204" pitchFamily="34" charset="0"/>
            </a:endParaRPr>
          </a:p>
          <a:p>
            <a:r>
              <a:rPr lang="tr-TR" b="1">
                <a:latin typeface="Aptos Narrow" panose="020B0004020202020204" pitchFamily="34" charset="0"/>
              </a:rPr>
              <a:t>Tek değişkenli modeller</a:t>
            </a:r>
            <a:r>
              <a:rPr lang="tr-TR">
                <a:latin typeface="Aptos Narrow" panose="020B0004020202020204" pitchFamily="34" charset="0"/>
              </a:rPr>
              <a:t> sade yapıları nedeniyle öğretici olabilir, ancak çok değişkenli dünyayı yansıtmakta yetersizdir.</a:t>
            </a:r>
          </a:p>
          <a:p>
            <a:r>
              <a:rPr lang="tr-TR" b="1">
                <a:latin typeface="Aptos Narrow" panose="020B0004020202020204" pitchFamily="34" charset="0"/>
              </a:rPr>
              <a:t>Çoklu doğrusal regresyon</a:t>
            </a:r>
            <a:r>
              <a:rPr lang="tr-TR">
                <a:latin typeface="Aptos Narrow" panose="020B0004020202020204" pitchFamily="34" charset="0"/>
              </a:rPr>
              <a:t>, hem teorik hem de uygulamalı araştırmalarda, </a:t>
            </a:r>
            <a:r>
              <a:rPr lang="tr-TR" b="1">
                <a:latin typeface="Aptos Narrow" panose="020B0004020202020204" pitchFamily="34" charset="0"/>
              </a:rPr>
              <a:t>yüksek doğruluk</a:t>
            </a:r>
            <a:r>
              <a:rPr lang="tr-TR">
                <a:latin typeface="Aptos Narrow" panose="020B0004020202020204" pitchFamily="34" charset="0"/>
              </a:rPr>
              <a:t>, </a:t>
            </a:r>
            <a:r>
              <a:rPr lang="tr-TR" b="1">
                <a:latin typeface="Aptos Narrow" panose="020B0004020202020204" pitchFamily="34" charset="0"/>
              </a:rPr>
              <a:t>açıklayıcılık</a:t>
            </a:r>
            <a:r>
              <a:rPr lang="tr-TR">
                <a:latin typeface="Aptos Narrow" panose="020B0004020202020204" pitchFamily="34" charset="0"/>
              </a:rPr>
              <a:t> ve </a:t>
            </a:r>
            <a:r>
              <a:rPr lang="tr-TR" b="1">
                <a:latin typeface="Aptos Narrow" panose="020B0004020202020204" pitchFamily="34" charset="0"/>
              </a:rPr>
              <a:t>kontrollü analiz</a:t>
            </a:r>
            <a:r>
              <a:rPr lang="tr-TR">
                <a:latin typeface="Aptos Narrow" panose="020B0004020202020204" pitchFamily="34" charset="0"/>
              </a:rPr>
              <a:t> açısından vazgeçilmezdir.</a:t>
            </a:r>
          </a:p>
          <a:p>
            <a:endParaRPr lang="tr-TR">
              <a:latin typeface="Aptos Narrow" panose="020B0004020202020204" pitchFamily="34" charset="0"/>
            </a:endParaRPr>
          </a:p>
          <a:p>
            <a:r>
              <a:rPr lang="tr-TR">
                <a:latin typeface="Aptos Narrow" panose="020B0004020202020204" pitchFamily="34" charset="0"/>
              </a:rPr>
              <a:t>Bu yöntem, özellikle </a:t>
            </a:r>
            <a:r>
              <a:rPr lang="tr-TR" b="1">
                <a:latin typeface="Aptos Narrow" panose="020B0004020202020204" pitchFamily="34" charset="0"/>
              </a:rPr>
              <a:t>nedensel analizler</a:t>
            </a:r>
            <a:r>
              <a:rPr lang="tr-TR">
                <a:latin typeface="Aptos Narrow" panose="020B0004020202020204" pitchFamily="34" charset="0"/>
              </a:rPr>
              <a:t>, </a:t>
            </a:r>
            <a:r>
              <a:rPr lang="tr-TR" b="1">
                <a:latin typeface="Aptos Narrow" panose="020B0004020202020204" pitchFamily="34" charset="0"/>
              </a:rPr>
              <a:t>tahmin modelleri</a:t>
            </a:r>
            <a:r>
              <a:rPr lang="tr-TR">
                <a:latin typeface="Aptos Narrow" panose="020B0004020202020204" pitchFamily="34" charset="0"/>
              </a:rPr>
              <a:t> ve </a:t>
            </a:r>
            <a:r>
              <a:rPr lang="tr-TR" b="1">
                <a:latin typeface="Aptos Narrow" panose="020B0004020202020204" pitchFamily="34" charset="0"/>
              </a:rPr>
              <a:t>politika önerileri</a:t>
            </a:r>
            <a:r>
              <a:rPr lang="tr-TR">
                <a:latin typeface="Aptos Narrow" panose="020B0004020202020204" pitchFamily="34" charset="0"/>
              </a:rPr>
              <a:t> üretmede istatistiksel bir temel sağlar.</a:t>
            </a:r>
          </a:p>
          <a:p>
            <a:r>
              <a:rPr lang="tr-TR">
                <a:latin typeface="Aptos Narrow" panose="020B0004020202020204" pitchFamily="34" charset="0"/>
              </a:rPr>
              <a:t>Dolayısıyla çoklu regresyon, yalnızca bir analiz aracı değil, aynı zamanda bilimsel düşünme biçiminin bir uzantısıdır.</a:t>
            </a:r>
          </a:p>
          <a:p>
            <a:endParaRPr lang="tr-TR" sz="2000"/>
          </a:p>
        </p:txBody>
      </p:sp>
    </p:spTree>
    <p:extLst>
      <p:ext uri="{BB962C8B-B14F-4D97-AF65-F5344CB8AC3E}">
        <p14:creationId xmlns:p14="http://schemas.microsoft.com/office/powerpoint/2010/main" val="399836726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A04E-C857-7190-4FDA-BB703CB57AF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C5782A7-6393-7691-57CA-472B6BCC3F2D}"/>
              </a:ext>
            </a:extLst>
          </p:cNvPr>
          <p:cNvSpPr/>
          <p:nvPr/>
        </p:nvSpPr>
        <p:spPr>
          <a:xfrm>
            <a:off x="490117" y="383143"/>
            <a:ext cx="5363077" cy="771525"/>
          </a:xfrm>
          <a:prstGeom prst="rect">
            <a:avLst/>
          </a:prstGeom>
          <a:noFill/>
          <a:ln/>
        </p:spPr>
        <p:txBody>
          <a:bodyPr wrap="none" lIns="0" tIns="0" rIns="0" bIns="0" rtlCol="0" anchor="t"/>
          <a:lstStyle/>
          <a:p>
            <a:pPr algn="l"/>
            <a:r>
              <a:rPr lang="tr-TR" sz="3600">
                <a:solidFill>
                  <a:srgbClr val="1F1F1F"/>
                </a:solidFill>
                <a:latin typeface="Roboto" panose="02000000000000000000" pitchFamily="2" charset="0"/>
              </a:rPr>
              <a:t>Çoklu </a:t>
            </a:r>
            <a:r>
              <a:rPr lang="tr-TR" sz="3600" b="0" i="0">
                <a:solidFill>
                  <a:srgbClr val="1F1F1F"/>
                </a:solidFill>
                <a:effectLst/>
                <a:latin typeface="Roboto" panose="02000000000000000000" pitchFamily="2" charset="0"/>
              </a:rPr>
              <a:t>Doğrusal Regresyon</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5C0FC5DE-9D8E-F024-20D9-B34B839875C2}"/>
              </a:ext>
            </a:extLst>
          </p:cNvPr>
          <p:cNvPicPr>
            <a:picLocks noChangeAspect="1"/>
          </p:cNvPicPr>
          <p:nvPr/>
        </p:nvPicPr>
        <p:blipFill>
          <a:blip r:embed="rId3"/>
          <a:stretch>
            <a:fillRect/>
          </a:stretch>
        </p:blipFill>
        <p:spPr>
          <a:xfrm>
            <a:off x="13525500" y="228600"/>
            <a:ext cx="876300" cy="540306"/>
          </a:xfrm>
          <a:prstGeom prst="rect">
            <a:avLst/>
          </a:prstGeom>
        </p:spPr>
      </p:pic>
      <p:sp>
        <p:nvSpPr>
          <p:cNvPr id="4" name="Metin kutusu 3">
            <a:extLst>
              <a:ext uri="{FF2B5EF4-FFF2-40B4-BE49-F238E27FC236}">
                <a16:creationId xmlns:a16="http://schemas.microsoft.com/office/drawing/2014/main" id="{23F616D6-DD51-F2CF-9A38-DB3DB04B9A51}"/>
              </a:ext>
            </a:extLst>
          </p:cNvPr>
          <p:cNvSpPr txBox="1"/>
          <p:nvPr/>
        </p:nvSpPr>
        <p:spPr>
          <a:xfrm>
            <a:off x="410021" y="1041301"/>
            <a:ext cx="6357802" cy="4616648"/>
          </a:xfrm>
          <a:prstGeom prst="rect">
            <a:avLst/>
          </a:prstGeom>
          <a:noFill/>
        </p:spPr>
        <p:txBody>
          <a:bodyPr wrap="square">
            <a:spAutoFit/>
          </a:bodyPr>
          <a:lstStyle/>
          <a:p>
            <a:pPr>
              <a:buNone/>
            </a:pPr>
            <a:r>
              <a:rPr lang="tr-TR" sz="2400" b="1">
                <a:latin typeface="Aptos Narrow" panose="020B0004020202020204" pitchFamily="34" charset="0"/>
              </a:rPr>
              <a:t>Basit Doğrusal Regresyonun Sınırları</a:t>
            </a:r>
          </a:p>
          <a:p>
            <a:pPr>
              <a:buNone/>
            </a:pPr>
            <a:endParaRPr lang="tr-TR" b="1">
              <a:latin typeface="Aptos Narrow" panose="020B0004020202020204" pitchFamily="34" charset="0"/>
            </a:endParaRPr>
          </a:p>
          <a:p>
            <a:pPr>
              <a:buNone/>
            </a:pPr>
            <a:r>
              <a:rPr lang="tr-TR" b="1">
                <a:latin typeface="Aptos Narrow" panose="020B0004020202020204" pitchFamily="34" charset="0"/>
              </a:rPr>
              <a:t>Basit doğrusal regresyon</a:t>
            </a:r>
            <a:r>
              <a:rPr lang="tr-TR">
                <a:latin typeface="Aptos Narrow" panose="020B0004020202020204" pitchFamily="34" charset="0"/>
              </a:rPr>
              <a:t>, sadece </a:t>
            </a:r>
            <a:r>
              <a:rPr lang="tr-TR" b="1">
                <a:latin typeface="Aptos Narrow" panose="020B0004020202020204" pitchFamily="34" charset="0"/>
              </a:rPr>
              <a:t>bir bağımsız değişkenin</a:t>
            </a:r>
            <a:r>
              <a:rPr lang="tr-TR">
                <a:latin typeface="Aptos Narrow" panose="020B0004020202020204" pitchFamily="34" charset="0"/>
              </a:rPr>
              <a:t> bağımlı değişken üzerindeki doğrusal etkisini değerlendirir. </a:t>
            </a:r>
          </a:p>
          <a:p>
            <a:pPr>
              <a:buNone/>
            </a:pPr>
            <a:endParaRPr lang="tr-TR">
              <a:latin typeface="Aptos Narrow" panose="020B0004020202020204" pitchFamily="34" charset="0"/>
            </a:endParaRPr>
          </a:p>
          <a:p>
            <a:pPr>
              <a:buNone/>
            </a:pPr>
            <a:r>
              <a:rPr lang="tr-TR">
                <a:latin typeface="Aptos Narrow" panose="020B0004020202020204" pitchFamily="34" charset="0"/>
              </a:rPr>
              <a:t>Bu yaklaşım:</a:t>
            </a:r>
          </a:p>
          <a:p>
            <a:pPr marL="342900" indent="-342900">
              <a:buFont typeface="+mj-lt"/>
              <a:buAutoNum type="arabicPeriod"/>
            </a:pPr>
            <a:r>
              <a:rPr lang="tr-TR">
                <a:latin typeface="Aptos Narrow" panose="020B0004020202020204" pitchFamily="34" charset="0"/>
              </a:rPr>
              <a:t>Diğer potansiyel açıklayıcı değişkenleri dışlar,</a:t>
            </a:r>
          </a:p>
          <a:p>
            <a:pPr marL="342900" indent="-342900">
              <a:buFont typeface="+mj-lt"/>
              <a:buAutoNum type="arabicPeriod"/>
            </a:pPr>
            <a:r>
              <a:rPr lang="tr-TR">
                <a:latin typeface="Aptos Narrow" panose="020B0004020202020204" pitchFamily="34" charset="0"/>
              </a:rPr>
              <a:t>İlişkileri </a:t>
            </a:r>
            <a:r>
              <a:rPr lang="tr-TR" b="1">
                <a:latin typeface="Aptos Narrow" panose="020B0004020202020204" pitchFamily="34" charset="0"/>
              </a:rPr>
              <a:t>aşırı basitleştirir</a:t>
            </a:r>
            <a:r>
              <a:rPr lang="tr-TR">
                <a:latin typeface="Aptos Narrow" panose="020B0004020202020204" pitchFamily="34" charset="0"/>
              </a:rPr>
              <a:t>,</a:t>
            </a:r>
          </a:p>
          <a:p>
            <a:pPr marL="342900" indent="-342900">
              <a:buFont typeface="+mj-lt"/>
              <a:buAutoNum type="arabicPeriod"/>
            </a:pPr>
            <a:r>
              <a:rPr lang="tr-TR" b="1">
                <a:latin typeface="Aptos Narrow" panose="020B0004020202020204" pitchFamily="34" charset="0"/>
              </a:rPr>
              <a:t>Yanlı sonuçlara</a:t>
            </a:r>
            <a:r>
              <a:rPr lang="tr-TR">
                <a:latin typeface="Aptos Narrow" panose="020B0004020202020204" pitchFamily="34" charset="0"/>
              </a:rPr>
              <a:t> sebep olabilir,</a:t>
            </a:r>
          </a:p>
          <a:p>
            <a:pPr marL="342900" indent="-342900">
              <a:buFont typeface="+mj-lt"/>
              <a:buAutoNum type="arabicPeriod"/>
            </a:pPr>
            <a:r>
              <a:rPr lang="tr-TR">
                <a:latin typeface="Aptos Narrow" panose="020B0004020202020204" pitchFamily="34" charset="0"/>
              </a:rPr>
              <a:t>Nedensellik analizlerinde </a:t>
            </a:r>
            <a:r>
              <a:rPr lang="tr-TR" b="1">
                <a:latin typeface="Aptos Narrow" panose="020B0004020202020204" pitchFamily="34" charset="0"/>
              </a:rPr>
              <a:t>yetersiz</a:t>
            </a:r>
            <a:r>
              <a:rPr lang="tr-TR">
                <a:latin typeface="Aptos Narrow" panose="020B0004020202020204" pitchFamily="34" charset="0"/>
              </a:rPr>
              <a:t> kalır.</a:t>
            </a:r>
          </a:p>
          <a:p>
            <a:pPr>
              <a:buFont typeface="Arial" panose="020B0604020202020204" pitchFamily="34" charset="0"/>
              <a:buChar char="•"/>
            </a:pPr>
            <a:endParaRPr lang="tr-TR">
              <a:latin typeface="Aptos Narrow" panose="020B0004020202020204" pitchFamily="34" charset="0"/>
            </a:endParaRPr>
          </a:p>
          <a:p>
            <a:pPr>
              <a:buNone/>
            </a:pPr>
            <a:r>
              <a:rPr lang="tr-TR" b="1">
                <a:latin typeface="Aptos Narrow" panose="020B0004020202020204" pitchFamily="34" charset="0"/>
              </a:rPr>
              <a:t>Örnek:</a:t>
            </a:r>
          </a:p>
          <a:p>
            <a:r>
              <a:rPr lang="tr-TR">
                <a:latin typeface="Aptos Narrow" panose="020B0004020202020204" pitchFamily="34" charset="0"/>
              </a:rPr>
              <a:t>"Sigara içmek kalp hastalığını artırıyor."</a:t>
            </a:r>
            <a:br>
              <a:rPr lang="tr-TR">
                <a:latin typeface="Aptos Narrow" panose="020B0004020202020204" pitchFamily="34" charset="0"/>
              </a:rPr>
            </a:br>
            <a:r>
              <a:rPr lang="tr-TR">
                <a:latin typeface="Aptos Narrow" panose="020B0004020202020204" pitchFamily="34" charset="0"/>
              </a:rPr>
              <a:t>Bu çıkarım, bireyin fiziksel aktivite düzeyi ya da yaşı gibi başka önemli değişkenler kontrol edilmeden elde edilmişse, istatistiksel anlamda </a:t>
            </a:r>
            <a:r>
              <a:rPr lang="tr-TR" b="1">
                <a:latin typeface="Aptos Narrow" panose="020B0004020202020204" pitchFamily="34" charset="0"/>
              </a:rPr>
              <a:t>yanlı (biased)</a:t>
            </a:r>
            <a:r>
              <a:rPr lang="tr-TR">
                <a:latin typeface="Aptos Narrow" panose="020B0004020202020204" pitchFamily="34" charset="0"/>
              </a:rPr>
              <a:t> ve </a:t>
            </a:r>
            <a:r>
              <a:rPr lang="tr-TR" b="1">
                <a:latin typeface="Aptos Narrow" panose="020B0004020202020204" pitchFamily="34" charset="0"/>
              </a:rPr>
              <a:t>eksik</a:t>
            </a:r>
            <a:r>
              <a:rPr lang="tr-TR">
                <a:latin typeface="Aptos Narrow" panose="020B0004020202020204" pitchFamily="34" charset="0"/>
              </a:rPr>
              <a:t> olabilir.</a:t>
            </a:r>
          </a:p>
        </p:txBody>
      </p:sp>
      <p:sp>
        <p:nvSpPr>
          <p:cNvPr id="7" name="Metin kutusu 6">
            <a:extLst>
              <a:ext uri="{FF2B5EF4-FFF2-40B4-BE49-F238E27FC236}">
                <a16:creationId xmlns:a16="http://schemas.microsoft.com/office/drawing/2014/main" id="{778FB974-BE51-849C-891E-EBABF99D115D}"/>
              </a:ext>
            </a:extLst>
          </p:cNvPr>
          <p:cNvSpPr txBox="1"/>
          <p:nvPr/>
        </p:nvSpPr>
        <p:spPr>
          <a:xfrm>
            <a:off x="6847919" y="1041301"/>
            <a:ext cx="7372460" cy="3508653"/>
          </a:xfrm>
          <a:prstGeom prst="rect">
            <a:avLst/>
          </a:prstGeom>
          <a:noFill/>
        </p:spPr>
        <p:txBody>
          <a:bodyPr wrap="square">
            <a:spAutoFit/>
          </a:bodyPr>
          <a:lstStyle/>
          <a:p>
            <a:pPr>
              <a:buNone/>
            </a:pPr>
            <a:r>
              <a:rPr lang="tr-TR" sz="2400" b="1">
                <a:latin typeface="Aptos Narrow" panose="020B0004020202020204" pitchFamily="34" charset="0"/>
              </a:rPr>
              <a:t>Çoklu Doğrusal Regresyonun Avantajları</a:t>
            </a:r>
          </a:p>
          <a:p>
            <a:pPr>
              <a:buNone/>
            </a:pPr>
            <a:endParaRPr lang="tr-TR" b="1">
              <a:latin typeface="Aptos Narrow" panose="020B0004020202020204" pitchFamily="34" charset="0"/>
            </a:endParaRPr>
          </a:p>
          <a:p>
            <a:pPr>
              <a:buNone/>
            </a:pPr>
            <a:r>
              <a:rPr lang="tr-TR" b="1">
                <a:latin typeface="Aptos Narrow" panose="020B0004020202020204" pitchFamily="34" charset="0"/>
              </a:rPr>
              <a:t>Çoklu doğrusal regresyon (ÇDR)</a:t>
            </a:r>
            <a:r>
              <a:rPr lang="tr-TR">
                <a:latin typeface="Aptos Narrow" panose="020B0004020202020204" pitchFamily="34" charset="0"/>
              </a:rPr>
              <a:t>, birden fazla bağımsız değişkenin aynı anda bir bağımlı değişken üzerindeki etkisini analiz eder. </a:t>
            </a:r>
          </a:p>
          <a:p>
            <a:pPr>
              <a:buNone/>
            </a:pPr>
            <a:endParaRPr lang="tr-TR">
              <a:latin typeface="Aptos Narrow" panose="020B0004020202020204" pitchFamily="34" charset="0"/>
            </a:endParaRPr>
          </a:p>
          <a:p>
            <a:pPr>
              <a:buNone/>
            </a:pPr>
            <a:r>
              <a:rPr lang="tr-TR">
                <a:latin typeface="Aptos Narrow" panose="020B0004020202020204" pitchFamily="34" charset="0"/>
              </a:rPr>
              <a:t>Bu yaklaşım:</a:t>
            </a:r>
          </a:p>
          <a:p>
            <a:pPr>
              <a:buFont typeface="+mj-lt"/>
              <a:buAutoNum type="arabicPeriod"/>
            </a:pPr>
            <a:r>
              <a:rPr lang="tr-TR" b="1">
                <a:latin typeface="Aptos Narrow" panose="020B0004020202020204" pitchFamily="34" charset="0"/>
              </a:rPr>
              <a:t>Ceteris paribus (diğer koşullar sabitken)</a:t>
            </a:r>
            <a:r>
              <a:rPr lang="tr-TR">
                <a:latin typeface="Aptos Narrow" panose="020B0004020202020204" pitchFamily="34" charset="0"/>
              </a:rPr>
              <a:t> varsayımı altında, her bir değişkenin </a:t>
            </a:r>
            <a:r>
              <a:rPr lang="tr-TR" b="1">
                <a:latin typeface="Aptos Narrow" panose="020B0004020202020204" pitchFamily="34" charset="0"/>
              </a:rPr>
              <a:t>kontrol edilmiş etkisini</a:t>
            </a:r>
            <a:r>
              <a:rPr lang="tr-TR">
                <a:latin typeface="Aptos Narrow" panose="020B0004020202020204" pitchFamily="34" charset="0"/>
              </a:rPr>
              <a:t> ölçer.</a:t>
            </a:r>
          </a:p>
          <a:p>
            <a:pPr>
              <a:buFont typeface="+mj-lt"/>
              <a:buAutoNum type="arabicPeriod"/>
            </a:pPr>
            <a:r>
              <a:rPr lang="tr-TR">
                <a:latin typeface="Aptos Narrow" panose="020B0004020202020204" pitchFamily="34" charset="0"/>
              </a:rPr>
              <a:t>Değişkenler arası </a:t>
            </a:r>
            <a:r>
              <a:rPr lang="tr-TR" b="1">
                <a:latin typeface="Aptos Narrow" panose="020B0004020202020204" pitchFamily="34" charset="0"/>
              </a:rPr>
              <a:t>karşılıklı etkileşimleri ayrıştırabilir</a:t>
            </a:r>
            <a:r>
              <a:rPr lang="tr-TR">
                <a:latin typeface="Aptos Narrow" panose="020B0004020202020204" pitchFamily="34" charset="0"/>
              </a:rPr>
              <a:t>, etkileşimli modeller kurabilir.</a:t>
            </a:r>
          </a:p>
          <a:p>
            <a:pPr>
              <a:buFont typeface="+mj-lt"/>
              <a:buAutoNum type="arabicPeriod"/>
            </a:pPr>
            <a:r>
              <a:rPr lang="tr-TR">
                <a:latin typeface="Aptos Narrow" panose="020B0004020202020204" pitchFamily="34" charset="0"/>
              </a:rPr>
              <a:t>Daha yüksek açıklama gücüne sahip modeller sunar. (</a:t>
            </a:r>
            <a:r>
              <a:rPr lang="tr-TR" b="1">
                <a:latin typeface="Aptos Narrow" panose="020B0004020202020204" pitchFamily="34" charset="0"/>
              </a:rPr>
              <a:t>R²</a:t>
            </a:r>
            <a:r>
              <a:rPr lang="tr-TR">
                <a:latin typeface="Aptos Narrow" panose="020B0004020202020204" pitchFamily="34" charset="0"/>
              </a:rPr>
              <a:t> değeri artar)</a:t>
            </a:r>
          </a:p>
          <a:p>
            <a:pPr>
              <a:buFont typeface="+mj-lt"/>
              <a:buAutoNum type="arabicPeriod"/>
            </a:pPr>
            <a:r>
              <a:rPr lang="tr-TR">
                <a:latin typeface="Aptos Narrow" panose="020B0004020202020204" pitchFamily="34" charset="0"/>
              </a:rPr>
              <a:t>Nedensel ilişkilerin daha sağlıklı test edilmesine olanak sağlar.</a:t>
            </a:r>
          </a:p>
        </p:txBody>
      </p:sp>
      <p:graphicFrame>
        <p:nvGraphicFramePr>
          <p:cNvPr id="8" name="Tablo 7">
            <a:extLst>
              <a:ext uri="{FF2B5EF4-FFF2-40B4-BE49-F238E27FC236}">
                <a16:creationId xmlns:a16="http://schemas.microsoft.com/office/drawing/2014/main" id="{59FBEB48-CEEF-A25C-9A8B-D280677C9CCA}"/>
              </a:ext>
            </a:extLst>
          </p:cNvPr>
          <p:cNvGraphicFramePr>
            <a:graphicFrameLocks noGrp="1"/>
          </p:cNvGraphicFramePr>
          <p:nvPr>
            <p:extLst>
              <p:ext uri="{D42A27DB-BD31-4B8C-83A1-F6EECF244321}">
                <p14:modId xmlns:p14="http://schemas.microsoft.com/office/powerpoint/2010/main" val="3789512200"/>
              </p:ext>
            </p:extLst>
          </p:nvPr>
        </p:nvGraphicFramePr>
        <p:xfrm>
          <a:off x="2750703" y="6130637"/>
          <a:ext cx="9593696" cy="1828800"/>
        </p:xfrm>
        <a:graphic>
          <a:graphicData uri="http://schemas.openxmlformats.org/drawingml/2006/table">
            <a:tbl>
              <a:tblPr>
                <a:tableStyleId>{5940675A-B579-460E-94D1-54222C63F5DA}</a:tableStyleId>
              </a:tblPr>
              <a:tblGrid>
                <a:gridCol w="2611006">
                  <a:extLst>
                    <a:ext uri="{9D8B030D-6E8A-4147-A177-3AD203B41FA5}">
                      <a16:colId xmlns:a16="http://schemas.microsoft.com/office/drawing/2014/main" val="3211752659"/>
                    </a:ext>
                  </a:extLst>
                </a:gridCol>
                <a:gridCol w="2590800">
                  <a:extLst>
                    <a:ext uri="{9D8B030D-6E8A-4147-A177-3AD203B41FA5}">
                      <a16:colId xmlns:a16="http://schemas.microsoft.com/office/drawing/2014/main" val="18401020"/>
                    </a:ext>
                  </a:extLst>
                </a:gridCol>
                <a:gridCol w="4391890">
                  <a:extLst>
                    <a:ext uri="{9D8B030D-6E8A-4147-A177-3AD203B41FA5}">
                      <a16:colId xmlns:a16="http://schemas.microsoft.com/office/drawing/2014/main" val="2647107241"/>
                    </a:ext>
                  </a:extLst>
                </a:gridCol>
              </a:tblGrid>
              <a:tr h="365760">
                <a:tc>
                  <a:txBody>
                    <a:bodyPr/>
                    <a:lstStyle/>
                    <a:p>
                      <a:r>
                        <a:rPr lang="tr-TR" sz="1800" b="1">
                          <a:solidFill>
                            <a:srgbClr val="1D161F"/>
                          </a:solidFill>
                        </a:rPr>
                        <a:t>Özellik</a:t>
                      </a:r>
                    </a:p>
                  </a:txBody>
                  <a:tcPr anchor="ctr"/>
                </a:tc>
                <a:tc>
                  <a:txBody>
                    <a:bodyPr/>
                    <a:lstStyle/>
                    <a:p>
                      <a:r>
                        <a:rPr lang="tr-TR" sz="1800" b="1">
                          <a:solidFill>
                            <a:srgbClr val="1D161F"/>
                          </a:solidFill>
                        </a:rPr>
                        <a:t>Basit Regresyon</a:t>
                      </a:r>
                    </a:p>
                  </a:txBody>
                  <a:tcPr anchor="ctr"/>
                </a:tc>
                <a:tc>
                  <a:txBody>
                    <a:bodyPr/>
                    <a:lstStyle/>
                    <a:p>
                      <a:r>
                        <a:rPr lang="tr-TR" sz="1800" b="1">
                          <a:solidFill>
                            <a:srgbClr val="1D161F"/>
                          </a:solidFill>
                        </a:rPr>
                        <a:t>Çoklu Regresyon</a:t>
                      </a:r>
                    </a:p>
                  </a:txBody>
                  <a:tcPr anchor="ctr"/>
                </a:tc>
                <a:extLst>
                  <a:ext uri="{0D108BD9-81ED-4DB2-BD59-A6C34878D82A}">
                    <a16:rowId xmlns:a16="http://schemas.microsoft.com/office/drawing/2014/main" val="171226798"/>
                  </a:ext>
                </a:extLst>
              </a:tr>
              <a:tr h="365760">
                <a:tc>
                  <a:txBody>
                    <a:bodyPr/>
                    <a:lstStyle/>
                    <a:p>
                      <a:r>
                        <a:rPr lang="tr-TR" sz="1800" b="1"/>
                        <a:t>Değişken sayısı</a:t>
                      </a:r>
                    </a:p>
                  </a:txBody>
                  <a:tcPr anchor="ctr"/>
                </a:tc>
                <a:tc>
                  <a:txBody>
                    <a:bodyPr/>
                    <a:lstStyle/>
                    <a:p>
                      <a:r>
                        <a:rPr lang="tr-TR" sz="1800"/>
                        <a:t>1 bağımsız değişken</a:t>
                      </a:r>
                    </a:p>
                  </a:txBody>
                  <a:tcPr anchor="ctr"/>
                </a:tc>
                <a:tc>
                  <a:txBody>
                    <a:bodyPr/>
                    <a:lstStyle/>
                    <a:p>
                      <a:r>
                        <a:rPr lang="tr-TR" sz="1800"/>
                        <a:t>2 ve üzeri bağımsız değişken</a:t>
                      </a:r>
                    </a:p>
                  </a:txBody>
                  <a:tcPr anchor="ctr"/>
                </a:tc>
                <a:extLst>
                  <a:ext uri="{0D108BD9-81ED-4DB2-BD59-A6C34878D82A}">
                    <a16:rowId xmlns:a16="http://schemas.microsoft.com/office/drawing/2014/main" val="2538759470"/>
                  </a:ext>
                </a:extLst>
              </a:tr>
              <a:tr h="365760">
                <a:tc>
                  <a:txBody>
                    <a:bodyPr/>
                    <a:lstStyle/>
                    <a:p>
                      <a:r>
                        <a:rPr lang="tr-TR" sz="1800" b="1"/>
                        <a:t>Nedensellik analizi</a:t>
                      </a:r>
                    </a:p>
                  </a:txBody>
                  <a:tcPr anchor="ctr"/>
                </a:tc>
                <a:tc>
                  <a:txBody>
                    <a:bodyPr/>
                    <a:lstStyle/>
                    <a:p>
                      <a:r>
                        <a:rPr lang="tr-TR" sz="1800"/>
                        <a:t>Zayıf</a:t>
                      </a:r>
                    </a:p>
                  </a:txBody>
                  <a:tcPr anchor="ctr"/>
                </a:tc>
                <a:tc>
                  <a:txBody>
                    <a:bodyPr/>
                    <a:lstStyle/>
                    <a:p>
                      <a:r>
                        <a:rPr lang="tr-TR" sz="1800"/>
                        <a:t>Güçlü (kontrol edilebilir faktörler)</a:t>
                      </a:r>
                    </a:p>
                  </a:txBody>
                  <a:tcPr anchor="ctr"/>
                </a:tc>
                <a:extLst>
                  <a:ext uri="{0D108BD9-81ED-4DB2-BD59-A6C34878D82A}">
                    <a16:rowId xmlns:a16="http://schemas.microsoft.com/office/drawing/2014/main" val="2874482641"/>
                  </a:ext>
                </a:extLst>
              </a:tr>
              <a:tr h="365760">
                <a:tc>
                  <a:txBody>
                    <a:bodyPr/>
                    <a:lstStyle/>
                    <a:p>
                      <a:r>
                        <a:rPr lang="tr-TR" sz="1800" b="1"/>
                        <a:t>Gerçeklik uyumu</a:t>
                      </a:r>
                    </a:p>
                  </a:txBody>
                  <a:tcPr anchor="ctr"/>
                </a:tc>
                <a:tc>
                  <a:txBody>
                    <a:bodyPr/>
                    <a:lstStyle/>
                    <a:p>
                      <a:r>
                        <a:rPr lang="tr-TR" sz="1800"/>
                        <a:t>Kısıtlı</a:t>
                      </a:r>
                    </a:p>
                  </a:txBody>
                  <a:tcPr anchor="ctr"/>
                </a:tc>
                <a:tc>
                  <a:txBody>
                    <a:bodyPr/>
                    <a:lstStyle/>
                    <a:p>
                      <a:r>
                        <a:rPr lang="tr-TR" sz="1800"/>
                        <a:t>Daha kapsamlı ve daha gerçekçi</a:t>
                      </a:r>
                    </a:p>
                  </a:txBody>
                  <a:tcPr anchor="ctr"/>
                </a:tc>
                <a:extLst>
                  <a:ext uri="{0D108BD9-81ED-4DB2-BD59-A6C34878D82A}">
                    <a16:rowId xmlns:a16="http://schemas.microsoft.com/office/drawing/2014/main" val="2775099688"/>
                  </a:ext>
                </a:extLst>
              </a:tr>
              <a:tr h="365760">
                <a:tc>
                  <a:txBody>
                    <a:bodyPr/>
                    <a:lstStyle/>
                    <a:p>
                      <a:r>
                        <a:rPr lang="tr-TR" sz="1800" b="1"/>
                        <a:t>Uygulama güvenilirliği</a:t>
                      </a:r>
                    </a:p>
                  </a:txBody>
                  <a:tcPr anchor="ctr"/>
                </a:tc>
                <a:tc>
                  <a:txBody>
                    <a:bodyPr/>
                    <a:lstStyle/>
                    <a:p>
                      <a:r>
                        <a:rPr lang="tr-TR" sz="1800"/>
                        <a:t>Riskli</a:t>
                      </a:r>
                    </a:p>
                  </a:txBody>
                  <a:tcPr anchor="ctr"/>
                </a:tc>
                <a:tc>
                  <a:txBody>
                    <a:bodyPr/>
                    <a:lstStyle/>
                    <a:p>
                      <a:r>
                        <a:rPr lang="tr-TR" sz="1800"/>
                        <a:t>Politika ve klinik kararlar için uygundur</a:t>
                      </a:r>
                    </a:p>
                  </a:txBody>
                  <a:tcPr anchor="ctr"/>
                </a:tc>
                <a:extLst>
                  <a:ext uri="{0D108BD9-81ED-4DB2-BD59-A6C34878D82A}">
                    <a16:rowId xmlns:a16="http://schemas.microsoft.com/office/drawing/2014/main" val="4030530454"/>
                  </a:ext>
                </a:extLst>
              </a:tr>
            </a:tbl>
          </a:graphicData>
        </a:graphic>
      </p:graphicFrame>
    </p:spTree>
    <p:extLst>
      <p:ext uri="{BB962C8B-B14F-4D97-AF65-F5344CB8AC3E}">
        <p14:creationId xmlns:p14="http://schemas.microsoft.com/office/powerpoint/2010/main" val="424699889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8F729-A395-49A8-D61E-ED915C64537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0BFE2BC-0565-1203-6EC0-C7B669BDAC4A}"/>
              </a:ext>
            </a:extLst>
          </p:cNvPr>
          <p:cNvSpPr/>
          <p:nvPr/>
        </p:nvSpPr>
        <p:spPr>
          <a:xfrm>
            <a:off x="490117" y="383143"/>
            <a:ext cx="5363077" cy="771525"/>
          </a:xfrm>
          <a:prstGeom prst="rect">
            <a:avLst/>
          </a:prstGeom>
          <a:noFill/>
          <a:ln/>
        </p:spPr>
        <p:txBody>
          <a:bodyPr wrap="none" lIns="0" tIns="0" rIns="0" bIns="0" rtlCol="0" anchor="t"/>
          <a:lstStyle/>
          <a:p>
            <a:pPr algn="l"/>
            <a:r>
              <a:rPr lang="tr-TR" sz="3600">
                <a:solidFill>
                  <a:srgbClr val="1F1F1F"/>
                </a:solidFill>
                <a:latin typeface="Roboto" panose="02000000000000000000" pitchFamily="2" charset="0"/>
              </a:rPr>
              <a:t>Çoklu </a:t>
            </a:r>
            <a:r>
              <a:rPr lang="tr-TR" sz="3600" b="0" i="0">
                <a:solidFill>
                  <a:srgbClr val="1F1F1F"/>
                </a:solidFill>
                <a:effectLst/>
                <a:latin typeface="Roboto" panose="02000000000000000000" pitchFamily="2" charset="0"/>
              </a:rPr>
              <a:t>Doğrusal Regresyon</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2ADDE635-18CA-0590-17A7-D19DF1972A01}"/>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9" name="Metin kutusu 18">
            <a:extLst>
              <a:ext uri="{FF2B5EF4-FFF2-40B4-BE49-F238E27FC236}">
                <a16:creationId xmlns:a16="http://schemas.microsoft.com/office/drawing/2014/main" id="{2394208C-7221-F75E-5305-6E4496D71868}"/>
              </a:ext>
            </a:extLst>
          </p:cNvPr>
          <p:cNvSpPr txBox="1"/>
          <p:nvPr/>
        </p:nvSpPr>
        <p:spPr>
          <a:xfrm>
            <a:off x="490117" y="1225603"/>
            <a:ext cx="13361351" cy="369332"/>
          </a:xfrm>
          <a:prstGeom prst="rect">
            <a:avLst/>
          </a:prstGeom>
          <a:noFill/>
        </p:spPr>
        <p:txBody>
          <a:bodyPr wrap="square">
            <a:spAutoFit/>
          </a:bodyPr>
          <a:lstStyle/>
          <a:p>
            <a:pPr>
              <a:buNone/>
            </a:pPr>
            <a:endParaRPr lang="tr-TR"/>
          </a:p>
        </p:txBody>
      </p:sp>
      <p:sp>
        <p:nvSpPr>
          <p:cNvPr id="5" name="Metin kutusu 4">
            <a:extLst>
              <a:ext uri="{FF2B5EF4-FFF2-40B4-BE49-F238E27FC236}">
                <a16:creationId xmlns:a16="http://schemas.microsoft.com/office/drawing/2014/main" id="{EB49E120-74B5-B9F2-600F-B1F140613EE5}"/>
              </a:ext>
            </a:extLst>
          </p:cNvPr>
          <p:cNvSpPr txBox="1"/>
          <p:nvPr/>
        </p:nvSpPr>
        <p:spPr>
          <a:xfrm>
            <a:off x="304800" y="990076"/>
            <a:ext cx="13835483" cy="7109639"/>
          </a:xfrm>
          <a:prstGeom prst="rect">
            <a:avLst/>
          </a:prstGeom>
          <a:noFill/>
        </p:spPr>
        <p:txBody>
          <a:bodyPr wrap="square">
            <a:spAutoFit/>
          </a:bodyPr>
          <a:lstStyle/>
          <a:p>
            <a:pPr>
              <a:buNone/>
            </a:pPr>
            <a:r>
              <a:rPr lang="tr-TR" sz="2400" b="1">
                <a:latin typeface="Aptos Narrow" panose="020B0004020202020204" pitchFamily="34" charset="0"/>
              </a:rPr>
              <a:t>Çoklu Doğrusal Regresyonun Kullanım Alanları ve Sektörel Uygulamaları</a:t>
            </a:r>
          </a:p>
          <a:p>
            <a:pPr>
              <a:buNone/>
            </a:pPr>
            <a:r>
              <a:rPr lang="tr-TR">
                <a:latin typeface="Aptos Narrow" panose="020B0004020202020204" pitchFamily="34" charset="0"/>
              </a:rPr>
              <a:t>Çoklu doğrusal regresyon (ÇDR), hem akademik hem de uygulamalı alanlarda </a:t>
            </a:r>
            <a:r>
              <a:rPr lang="tr-TR" b="1">
                <a:latin typeface="Aptos Narrow" panose="020B0004020202020204" pitchFamily="34" charset="0"/>
              </a:rPr>
              <a:t>karmaşık ilişkileri modellemek</a:t>
            </a:r>
            <a:r>
              <a:rPr lang="tr-TR">
                <a:latin typeface="Aptos Narrow" panose="020B0004020202020204" pitchFamily="34" charset="0"/>
              </a:rPr>
              <a:t>, </a:t>
            </a:r>
            <a:r>
              <a:rPr lang="tr-TR" b="1">
                <a:latin typeface="Aptos Narrow" panose="020B0004020202020204" pitchFamily="34" charset="0"/>
              </a:rPr>
              <a:t>değişkenlerin etkilerini ayrıştırmak</a:t>
            </a:r>
            <a:r>
              <a:rPr lang="tr-TR">
                <a:latin typeface="Aptos Narrow" panose="020B0004020202020204" pitchFamily="34" charset="0"/>
              </a:rPr>
              <a:t> ve </a:t>
            </a:r>
            <a:r>
              <a:rPr lang="tr-TR" b="1">
                <a:latin typeface="Aptos Narrow" panose="020B0004020202020204" pitchFamily="34" charset="0"/>
              </a:rPr>
              <a:t>geleceğe yönelik öngörülerde bulunmak</a:t>
            </a:r>
            <a:r>
              <a:rPr lang="tr-TR">
                <a:latin typeface="Aptos Narrow" panose="020B0004020202020204" pitchFamily="34" charset="0"/>
              </a:rPr>
              <a:t> için yaygın biçimde kullanılan güçlü bir yöntemdir. Aşağıda, çeşitli disiplinlerde ve sektörlerde bu yöntemin nasıl kullanıldığına dair örneklerle kapsamlı açıklamalar sunulmuştur:</a:t>
            </a:r>
          </a:p>
          <a:p>
            <a:pPr>
              <a:buNone/>
            </a:pPr>
            <a:endParaRPr lang="tr-TR" b="1">
              <a:latin typeface="Aptos Narrow" panose="020B0004020202020204" pitchFamily="34" charset="0"/>
            </a:endParaRPr>
          </a:p>
          <a:p>
            <a:pPr marL="342900" indent="-342900">
              <a:buAutoNum type="arabicPeriod"/>
            </a:pPr>
            <a:r>
              <a:rPr lang="tr-TR" b="1">
                <a:latin typeface="Aptos Narrow" panose="020B0004020202020204" pitchFamily="34" charset="0"/>
              </a:rPr>
              <a:t>Tıp ve Sağlık Bilimleri</a:t>
            </a:r>
            <a:br>
              <a:rPr lang="tr-TR">
                <a:latin typeface="Aptos Narrow" panose="020B0004020202020204" pitchFamily="34" charset="0"/>
              </a:rPr>
            </a:br>
            <a:r>
              <a:rPr lang="tr-TR">
                <a:latin typeface="Aptos Narrow" panose="020B0004020202020204" pitchFamily="34" charset="0"/>
              </a:rPr>
              <a:t>	</a:t>
            </a:r>
            <a:r>
              <a:rPr lang="tr-TR" b="1">
                <a:solidFill>
                  <a:srgbClr val="C00000"/>
                </a:solidFill>
                <a:latin typeface="Aptos Narrow" panose="020B0004020202020204" pitchFamily="34" charset="0"/>
              </a:rPr>
              <a:t>Kalp hastalığı riski</a:t>
            </a:r>
            <a:r>
              <a:rPr lang="tr-TR">
                <a:solidFill>
                  <a:srgbClr val="C00000"/>
                </a:solidFill>
                <a:latin typeface="Aptos Narrow" panose="020B0004020202020204" pitchFamily="34" charset="0"/>
              </a:rPr>
              <a:t> = f(yaş, sigara kullanımı, egzersiz düzeyi, kolesterol, tansiyon, cinsiyet)</a:t>
            </a:r>
          </a:p>
          <a:p>
            <a:br>
              <a:rPr lang="tr-TR">
                <a:latin typeface="Aptos Narrow" panose="020B0004020202020204" pitchFamily="34" charset="0"/>
              </a:rPr>
            </a:br>
            <a:r>
              <a:rPr lang="tr-TR">
                <a:latin typeface="Aptos Narrow" panose="020B0004020202020204" pitchFamily="34" charset="0"/>
              </a:rPr>
              <a:t>Sağlık araştırmalarında, bireylerin hastalık risklerini öngörebilmek için çok sayıda faktör birlikte değerlendirilmelidir. Örneğin bir bireyin kalp hastalığına yakalanma riski sadece bir alışkanlığına değil, yaşam tarzı, genetik eğilim ve çevresel etkenler gibi değişkenlerin kombinasyonuna bağlıdır. Bu tür çoklu etki durumlarında ÇDR modeli, tıbbi karar destek sistemlerinde hayati bir araçtır.</a:t>
            </a:r>
          </a:p>
          <a:p>
            <a:pPr>
              <a:buNone/>
            </a:pPr>
            <a:endParaRPr lang="tr-TR" b="1">
              <a:latin typeface="Aptos Narrow" panose="020B0004020202020204" pitchFamily="34" charset="0"/>
            </a:endParaRPr>
          </a:p>
          <a:p>
            <a:pPr>
              <a:buNone/>
            </a:pPr>
            <a:r>
              <a:rPr lang="tr-TR" b="1">
                <a:latin typeface="Aptos Narrow" panose="020B0004020202020204" pitchFamily="34" charset="0"/>
              </a:rPr>
              <a:t> 2. Psikoloji</a:t>
            </a:r>
            <a:br>
              <a:rPr lang="tr-TR">
                <a:latin typeface="Aptos Narrow" panose="020B0004020202020204" pitchFamily="34" charset="0"/>
              </a:rPr>
            </a:br>
            <a:r>
              <a:rPr lang="tr-TR">
                <a:latin typeface="Aptos Narrow" panose="020B0004020202020204" pitchFamily="34" charset="0"/>
              </a:rPr>
              <a:t>	</a:t>
            </a:r>
            <a:r>
              <a:rPr lang="tr-TR" b="1">
                <a:solidFill>
                  <a:srgbClr val="C00000"/>
                </a:solidFill>
                <a:latin typeface="Aptos Narrow" panose="020B0004020202020204" pitchFamily="34" charset="0"/>
              </a:rPr>
              <a:t>Depresyon düzeyi</a:t>
            </a:r>
            <a:r>
              <a:rPr lang="tr-TR">
                <a:solidFill>
                  <a:srgbClr val="C00000"/>
                </a:solidFill>
                <a:latin typeface="Aptos Narrow" panose="020B0004020202020204" pitchFamily="34" charset="0"/>
              </a:rPr>
              <a:t> = f(uyku süresi, stres seviyesi, sosyal destek, iş durumu)</a:t>
            </a:r>
          </a:p>
          <a:p>
            <a:pPr>
              <a:buNone/>
            </a:pPr>
            <a:br>
              <a:rPr lang="tr-TR">
                <a:latin typeface="Aptos Narrow" panose="020B0004020202020204" pitchFamily="34" charset="0"/>
              </a:rPr>
            </a:br>
            <a:r>
              <a:rPr lang="tr-TR">
                <a:latin typeface="Aptos Narrow" panose="020B0004020202020204" pitchFamily="34" charset="0"/>
              </a:rPr>
              <a:t>Psikolojik bozuklukların nedenlerini analiz etmek çoğu zaman çoklu faktörlü değerlendirme gerektirir. Özellikle bireyin ruhsal durumunu etkileyen </a:t>
            </a:r>
            <a:r>
              <a:rPr lang="tr-TR" b="1">
                <a:latin typeface="Aptos Narrow" panose="020B0004020202020204" pitchFamily="34" charset="0"/>
              </a:rPr>
              <a:t>biyolojik, çevresel ve sosyal faktörlerin</a:t>
            </a:r>
            <a:r>
              <a:rPr lang="tr-TR">
                <a:latin typeface="Aptos Narrow" panose="020B0004020202020204" pitchFamily="34" charset="0"/>
              </a:rPr>
              <a:t> ayrı ayrı etkisini ölçmek için ÇDR, nedensel analizlerde etkin biçimde kullanılmaktadır. Böylece psikolojik müdahaleler daha hedefli ve bireye özgü hale getirilebilir.</a:t>
            </a:r>
          </a:p>
          <a:p>
            <a:pPr>
              <a:buNone/>
            </a:pPr>
            <a:endParaRPr lang="tr-TR">
              <a:latin typeface="Aptos Narrow" panose="020B0004020202020204" pitchFamily="34" charset="0"/>
            </a:endParaRPr>
          </a:p>
          <a:p>
            <a:pPr>
              <a:buNone/>
            </a:pPr>
            <a:r>
              <a:rPr lang="tr-TR" b="1">
                <a:latin typeface="Aptos Narrow" panose="020B0004020202020204" pitchFamily="34" charset="0"/>
              </a:rPr>
              <a:t>3. Ekonomi</a:t>
            </a:r>
          </a:p>
          <a:p>
            <a:pPr>
              <a:buNone/>
            </a:pPr>
            <a:r>
              <a:rPr lang="tr-TR" b="1">
                <a:latin typeface="Aptos Narrow" panose="020B0004020202020204" pitchFamily="34" charset="0"/>
              </a:rPr>
              <a:t>	</a:t>
            </a:r>
            <a:r>
              <a:rPr lang="tr-TR" b="1">
                <a:solidFill>
                  <a:srgbClr val="C00000"/>
                </a:solidFill>
                <a:latin typeface="Aptos Narrow" panose="020B0004020202020204" pitchFamily="34" charset="0"/>
              </a:rPr>
              <a:t>GSYİH artışı</a:t>
            </a:r>
            <a:r>
              <a:rPr lang="tr-TR">
                <a:solidFill>
                  <a:srgbClr val="C00000"/>
                </a:solidFill>
                <a:latin typeface="Aptos Narrow" panose="020B0004020202020204" pitchFamily="34" charset="0"/>
              </a:rPr>
              <a:t> = f(ihracat, istihdam oranı, yatırım düzeyi, faiz oranı, tüketici güven endeksi)</a:t>
            </a:r>
          </a:p>
          <a:p>
            <a:pPr>
              <a:buNone/>
            </a:pPr>
            <a:br>
              <a:rPr lang="tr-TR">
                <a:latin typeface="Aptos Narrow" panose="020B0004020202020204" pitchFamily="34" charset="0"/>
              </a:rPr>
            </a:br>
            <a:r>
              <a:rPr lang="tr-TR">
                <a:latin typeface="Aptos Narrow" panose="020B0004020202020204" pitchFamily="34" charset="0"/>
              </a:rPr>
              <a:t>Makroekonomik göstergelerin analizinde, birçok değişken aynı anda ekonomik büyüme üzerinde etkili olabilir. Örneğin GSYİH’yı etkileyen faktörler sadece ihracat hacmiyle sınırlı değildir; yatırımlar, faiz oranları, kamu harcamaları ve daha pek çok değişkenin birlikte değerlendirilmesi gerekir. Çoklu regresyon, bu değişkenlerin ayrı ayrı etkilerini ölçme imkânı sağlayarak ekonomik modellemeyi derinleştirir.</a:t>
            </a:r>
          </a:p>
        </p:txBody>
      </p:sp>
    </p:spTree>
    <p:extLst>
      <p:ext uri="{BB962C8B-B14F-4D97-AF65-F5344CB8AC3E}">
        <p14:creationId xmlns:p14="http://schemas.microsoft.com/office/powerpoint/2010/main" val="155138384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988B8-AB07-F1E6-FC7B-BD91FB61165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D8A46D0-E56A-2386-61D2-36FAF9072426}"/>
              </a:ext>
            </a:extLst>
          </p:cNvPr>
          <p:cNvSpPr/>
          <p:nvPr/>
        </p:nvSpPr>
        <p:spPr>
          <a:xfrm>
            <a:off x="490117" y="383143"/>
            <a:ext cx="5363077" cy="771525"/>
          </a:xfrm>
          <a:prstGeom prst="rect">
            <a:avLst/>
          </a:prstGeom>
          <a:noFill/>
          <a:ln/>
        </p:spPr>
        <p:txBody>
          <a:bodyPr wrap="none" lIns="0" tIns="0" rIns="0" bIns="0" rtlCol="0" anchor="t"/>
          <a:lstStyle/>
          <a:p>
            <a:pPr algn="l"/>
            <a:r>
              <a:rPr lang="tr-TR" sz="3600">
                <a:solidFill>
                  <a:srgbClr val="1F1F1F"/>
                </a:solidFill>
                <a:latin typeface="Roboto" panose="02000000000000000000" pitchFamily="2" charset="0"/>
              </a:rPr>
              <a:t>Çoklu </a:t>
            </a:r>
            <a:r>
              <a:rPr lang="tr-TR" sz="3600" b="0" i="0">
                <a:solidFill>
                  <a:srgbClr val="1F1F1F"/>
                </a:solidFill>
                <a:effectLst/>
                <a:latin typeface="Roboto" panose="02000000000000000000" pitchFamily="2" charset="0"/>
              </a:rPr>
              <a:t>Doğrusal Regresyon</a:t>
            </a: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0DAAA92A-81E6-6DB9-E49D-CCEC05388642}"/>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9" name="Metin kutusu 18">
            <a:extLst>
              <a:ext uri="{FF2B5EF4-FFF2-40B4-BE49-F238E27FC236}">
                <a16:creationId xmlns:a16="http://schemas.microsoft.com/office/drawing/2014/main" id="{F139396E-63F6-4E54-14A2-DF5320943128}"/>
              </a:ext>
            </a:extLst>
          </p:cNvPr>
          <p:cNvSpPr txBox="1"/>
          <p:nvPr/>
        </p:nvSpPr>
        <p:spPr>
          <a:xfrm>
            <a:off x="490117" y="1225603"/>
            <a:ext cx="13361351" cy="369332"/>
          </a:xfrm>
          <a:prstGeom prst="rect">
            <a:avLst/>
          </a:prstGeom>
          <a:noFill/>
        </p:spPr>
        <p:txBody>
          <a:bodyPr wrap="square">
            <a:spAutoFit/>
          </a:bodyPr>
          <a:lstStyle/>
          <a:p>
            <a:pPr>
              <a:buNone/>
            </a:pPr>
            <a:endParaRPr lang="tr-TR"/>
          </a:p>
        </p:txBody>
      </p:sp>
      <p:sp>
        <p:nvSpPr>
          <p:cNvPr id="5" name="Metin kutusu 4">
            <a:extLst>
              <a:ext uri="{FF2B5EF4-FFF2-40B4-BE49-F238E27FC236}">
                <a16:creationId xmlns:a16="http://schemas.microsoft.com/office/drawing/2014/main" id="{F6E17B3B-F321-3476-F488-FA463A7CA8D8}"/>
              </a:ext>
            </a:extLst>
          </p:cNvPr>
          <p:cNvSpPr txBox="1"/>
          <p:nvPr/>
        </p:nvSpPr>
        <p:spPr>
          <a:xfrm>
            <a:off x="304800" y="990076"/>
            <a:ext cx="13835483" cy="6555641"/>
          </a:xfrm>
          <a:prstGeom prst="rect">
            <a:avLst/>
          </a:prstGeom>
          <a:noFill/>
        </p:spPr>
        <p:txBody>
          <a:bodyPr wrap="square">
            <a:spAutoFit/>
          </a:bodyPr>
          <a:lstStyle/>
          <a:p>
            <a:pPr>
              <a:buNone/>
            </a:pPr>
            <a:r>
              <a:rPr lang="tr-TR" sz="2400" b="1">
                <a:latin typeface="Aptos Narrow" panose="020B0004020202020204" pitchFamily="34" charset="0"/>
              </a:rPr>
              <a:t>Çoklu Doğrusal Regresyonun Kullanım Alanları ve Sektörel Uygulamaları</a:t>
            </a:r>
          </a:p>
          <a:p>
            <a:pPr>
              <a:buNone/>
            </a:pPr>
            <a:endParaRPr lang="tr-TR" b="1">
              <a:latin typeface="Aptos Narrow" panose="020B0004020202020204" pitchFamily="34" charset="0"/>
            </a:endParaRPr>
          </a:p>
          <a:p>
            <a:pPr>
              <a:buNone/>
            </a:pPr>
            <a:r>
              <a:rPr lang="tr-TR" b="1">
                <a:latin typeface="Aptos Narrow" panose="020B0004020202020204" pitchFamily="34" charset="0"/>
              </a:rPr>
              <a:t>4. Eğitim</a:t>
            </a:r>
            <a:br>
              <a:rPr lang="tr-TR">
                <a:latin typeface="Aptos Narrow" panose="020B0004020202020204" pitchFamily="34" charset="0"/>
              </a:rPr>
            </a:br>
            <a:r>
              <a:rPr lang="tr-TR">
                <a:latin typeface="Aptos Narrow" panose="020B0004020202020204" pitchFamily="34" charset="0"/>
              </a:rPr>
              <a:t>	</a:t>
            </a:r>
            <a:r>
              <a:rPr lang="tr-TR" b="1">
                <a:solidFill>
                  <a:srgbClr val="C00000"/>
                </a:solidFill>
                <a:latin typeface="Aptos Narrow" panose="020B0004020202020204" pitchFamily="34" charset="0"/>
              </a:rPr>
              <a:t>Akademik başarı</a:t>
            </a:r>
            <a:r>
              <a:rPr lang="tr-TR">
                <a:solidFill>
                  <a:srgbClr val="C00000"/>
                </a:solidFill>
                <a:latin typeface="Aptos Narrow" panose="020B0004020202020204" pitchFamily="34" charset="0"/>
              </a:rPr>
              <a:t> = f(çalışma süresi, ders dışı etkinlikler, gelir düzeyi, öğretmen niteliği, okul ortamı)</a:t>
            </a:r>
          </a:p>
          <a:p>
            <a:pPr>
              <a:buNone/>
            </a:pPr>
            <a:br>
              <a:rPr lang="tr-TR">
                <a:latin typeface="Aptos Narrow" panose="020B0004020202020204" pitchFamily="34" charset="0"/>
              </a:rPr>
            </a:br>
            <a:r>
              <a:rPr lang="tr-TR">
                <a:latin typeface="Aptos Narrow" panose="020B0004020202020204" pitchFamily="34" charset="0"/>
              </a:rPr>
              <a:t>Öğrencilerin akademik başarısı, yalnızca bireysel çabalarıyla değil; çevresel ve sosyoekonomik faktörlerin bir bileşimiyle şekillenir. Bu doğrultuda, çoklu doğrusal regresyon modelleri eğitim politikalarının belirlenmesinde ve öğrenci destek programlarının tasarlanmasında kritik rol oynar.</a:t>
            </a:r>
          </a:p>
          <a:p>
            <a:pPr>
              <a:buNone/>
            </a:pPr>
            <a:endParaRPr lang="tr-TR">
              <a:latin typeface="Aptos Narrow" panose="020B0004020202020204" pitchFamily="34" charset="0"/>
            </a:endParaRPr>
          </a:p>
          <a:p>
            <a:pPr>
              <a:buNone/>
            </a:pPr>
            <a:endParaRPr lang="tr-TR">
              <a:latin typeface="Aptos Narrow" panose="020B0004020202020204" pitchFamily="34" charset="0"/>
            </a:endParaRPr>
          </a:p>
          <a:p>
            <a:pPr>
              <a:buNone/>
            </a:pPr>
            <a:r>
              <a:rPr lang="tr-TR" b="1">
                <a:latin typeface="Aptos Narrow" panose="020B0004020202020204" pitchFamily="34" charset="0"/>
              </a:rPr>
              <a:t>5. Pazarlama ve İşletme</a:t>
            </a:r>
            <a:br>
              <a:rPr lang="tr-TR">
                <a:latin typeface="Aptos Narrow" panose="020B0004020202020204" pitchFamily="34" charset="0"/>
              </a:rPr>
            </a:br>
            <a:r>
              <a:rPr lang="tr-TR">
                <a:latin typeface="Aptos Narrow" panose="020B0004020202020204" pitchFamily="34" charset="0"/>
              </a:rPr>
              <a:t>	</a:t>
            </a:r>
            <a:r>
              <a:rPr lang="tr-TR" b="1">
                <a:solidFill>
                  <a:srgbClr val="C00000"/>
                </a:solidFill>
                <a:latin typeface="Aptos Narrow" panose="020B0004020202020204" pitchFamily="34" charset="0"/>
              </a:rPr>
              <a:t>Satış hacmi</a:t>
            </a:r>
            <a:r>
              <a:rPr lang="tr-TR">
                <a:solidFill>
                  <a:srgbClr val="C00000"/>
                </a:solidFill>
                <a:latin typeface="Aptos Narrow" panose="020B0004020202020204" pitchFamily="34" charset="0"/>
              </a:rPr>
              <a:t> = f(fiyat, reklam bütçesi, marka bilinirliği, sezon etkisi, rakip faaliyetleri)</a:t>
            </a:r>
          </a:p>
          <a:p>
            <a:pPr>
              <a:buNone/>
            </a:pPr>
            <a:br>
              <a:rPr lang="tr-TR">
                <a:latin typeface="Aptos Narrow" panose="020B0004020202020204" pitchFamily="34" charset="0"/>
              </a:rPr>
            </a:br>
            <a:r>
              <a:rPr lang="tr-TR">
                <a:latin typeface="Aptos Narrow" panose="020B0004020202020204" pitchFamily="34" charset="0"/>
              </a:rPr>
              <a:t>Tüketici davranışları ve pazar eğilimleri çok çeşitli etkenlerle şekillenir. Bir ürünün satış miktarını analiz etmek için yalnızca fiyat değişimi değil; pazarlama stratejileri, marka algısı, dönemsel talepler gibi birçok değişkenin aynı anda dikkate alınması gerekir. Bu nedenle ÇDR, </a:t>
            </a:r>
            <a:r>
              <a:rPr lang="tr-TR" b="1">
                <a:latin typeface="Aptos Narrow" panose="020B0004020202020204" pitchFamily="34" charset="0"/>
              </a:rPr>
              <a:t>pazar stratejisi optimizasyonu</a:t>
            </a:r>
            <a:r>
              <a:rPr lang="tr-TR">
                <a:latin typeface="Aptos Narrow" panose="020B0004020202020204" pitchFamily="34" charset="0"/>
              </a:rPr>
              <a:t> ve </a:t>
            </a:r>
            <a:r>
              <a:rPr lang="tr-TR" b="1">
                <a:latin typeface="Aptos Narrow" panose="020B0004020202020204" pitchFamily="34" charset="0"/>
              </a:rPr>
              <a:t>tahminleme</a:t>
            </a:r>
            <a:r>
              <a:rPr lang="tr-TR">
                <a:latin typeface="Aptos Narrow" panose="020B0004020202020204" pitchFamily="34" charset="0"/>
              </a:rPr>
              <a:t> için ideal bir yöntemdir.</a:t>
            </a:r>
          </a:p>
          <a:p>
            <a:pPr>
              <a:buNone/>
            </a:pPr>
            <a:endParaRPr lang="tr-TR">
              <a:latin typeface="Aptos Narrow" panose="020B0004020202020204" pitchFamily="34" charset="0"/>
            </a:endParaRPr>
          </a:p>
          <a:p>
            <a:pPr>
              <a:buNone/>
            </a:pPr>
            <a:endParaRPr lang="tr-TR">
              <a:latin typeface="Aptos Narrow" panose="020B0004020202020204" pitchFamily="34" charset="0"/>
            </a:endParaRPr>
          </a:p>
          <a:p>
            <a:pPr>
              <a:buNone/>
            </a:pPr>
            <a:r>
              <a:rPr lang="tr-TR" b="1">
                <a:latin typeface="Aptos Narrow" panose="020B0004020202020204" pitchFamily="34" charset="0"/>
              </a:rPr>
              <a:t>6. Sosyoloji ve Sosyal Bilimler</a:t>
            </a:r>
            <a:br>
              <a:rPr lang="tr-TR">
                <a:latin typeface="Aptos Narrow" panose="020B0004020202020204" pitchFamily="34" charset="0"/>
              </a:rPr>
            </a:br>
            <a:r>
              <a:rPr lang="tr-TR">
                <a:latin typeface="Aptos Narrow" panose="020B0004020202020204" pitchFamily="34" charset="0"/>
              </a:rPr>
              <a:t>	</a:t>
            </a:r>
            <a:r>
              <a:rPr lang="tr-TR" b="1">
                <a:solidFill>
                  <a:srgbClr val="C00000"/>
                </a:solidFill>
                <a:latin typeface="Aptos Narrow" panose="020B0004020202020204" pitchFamily="34" charset="0"/>
              </a:rPr>
              <a:t>Yaşam memnuniyeti</a:t>
            </a:r>
            <a:r>
              <a:rPr lang="tr-TR">
                <a:solidFill>
                  <a:srgbClr val="C00000"/>
                </a:solidFill>
                <a:latin typeface="Aptos Narrow" panose="020B0004020202020204" pitchFamily="34" charset="0"/>
              </a:rPr>
              <a:t> = f(gelir, medeni durum, sağlık durumu, toplumsal bağlar, çalışma süresi)</a:t>
            </a:r>
          </a:p>
          <a:p>
            <a:pPr>
              <a:buNone/>
            </a:pPr>
            <a:br>
              <a:rPr lang="tr-TR">
                <a:latin typeface="Aptos Narrow" panose="020B0004020202020204" pitchFamily="34" charset="0"/>
              </a:rPr>
            </a:br>
            <a:r>
              <a:rPr lang="tr-TR">
                <a:latin typeface="Aptos Narrow" panose="020B0004020202020204" pitchFamily="34" charset="0"/>
              </a:rPr>
              <a:t>Bireylerin yaşamdan duyduğu memnuniyeti etkileyen faktörler çok çeşitli olabilir. Bu alanda yapılan sosyal araştırmalarda, farklı değişkenlerin (ekonomik, demografik, psikolojik) </a:t>
            </a:r>
            <a:r>
              <a:rPr lang="tr-TR" b="1">
                <a:latin typeface="Aptos Narrow" panose="020B0004020202020204" pitchFamily="34" charset="0"/>
              </a:rPr>
              <a:t>bağımsız katkılarının</a:t>
            </a:r>
            <a:r>
              <a:rPr lang="tr-TR">
                <a:latin typeface="Aptos Narrow" panose="020B0004020202020204" pitchFamily="34" charset="0"/>
              </a:rPr>
              <a:t> ölçülmesi, sosyal politika önerilerinin daha hedefli olmasını sağlar. ÇDR, özellikle anket verilerinin analizinde güçlü bir çözümdür.</a:t>
            </a:r>
          </a:p>
        </p:txBody>
      </p:sp>
    </p:spTree>
    <p:extLst>
      <p:ext uri="{BB962C8B-B14F-4D97-AF65-F5344CB8AC3E}">
        <p14:creationId xmlns:p14="http://schemas.microsoft.com/office/powerpoint/2010/main" val="122550679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29E54-9D99-4812-5958-54333B99188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A02A1E1-629B-FD64-9C05-E1CFB3C48EC2}"/>
              </a:ext>
            </a:extLst>
          </p:cNvPr>
          <p:cNvSpPr/>
          <p:nvPr/>
        </p:nvSpPr>
        <p:spPr>
          <a:xfrm>
            <a:off x="490116" y="383143"/>
            <a:ext cx="12376797" cy="771525"/>
          </a:xfrm>
          <a:prstGeom prst="rect">
            <a:avLst/>
          </a:prstGeom>
          <a:noFill/>
          <a:ln/>
        </p:spPr>
        <p:txBody>
          <a:bodyPr wrap="none" lIns="0" tIns="0" rIns="0" bIns="0" rtlCol="0" anchor="t"/>
          <a:lstStyle/>
          <a:p>
            <a:r>
              <a:rPr lang="tr-TR" sz="2800">
                <a:solidFill>
                  <a:srgbClr val="1F1F1F"/>
                </a:solidFill>
                <a:latin typeface="Aptos Narrow" panose="020B0004020202020204" pitchFamily="34" charset="0"/>
              </a:rPr>
              <a:t>Çoklu </a:t>
            </a:r>
            <a:r>
              <a:rPr lang="tr-TR" sz="2800" b="0" i="0">
                <a:solidFill>
                  <a:srgbClr val="1F1F1F"/>
                </a:solidFill>
                <a:effectLst/>
                <a:latin typeface="Aptos Narrow" panose="020B0004020202020204" pitchFamily="34" charset="0"/>
              </a:rPr>
              <a:t>Doğrusal Regresyon: </a:t>
            </a:r>
            <a:r>
              <a:rPr lang="tr-TR" sz="2800">
                <a:latin typeface="Aptos Narrow" panose="020B0004020202020204" pitchFamily="34" charset="0"/>
              </a:rPr>
              <a:t>Bisiklet Kullanımı, Sigara Durumu ve Kalp Hastalığı</a:t>
            </a:r>
            <a:endParaRPr lang="tr-TR" sz="2800" b="0" i="0">
              <a:solidFill>
                <a:srgbClr val="1F1F1F"/>
              </a:solidFill>
              <a:effectLst/>
              <a:latin typeface="Aptos Narrow" panose="020B0004020202020204" pitchFamily="34" charset="0"/>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E2439590-1833-C0E2-2851-6AB09266FB86}"/>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9" name="Metin kutusu 18">
            <a:extLst>
              <a:ext uri="{FF2B5EF4-FFF2-40B4-BE49-F238E27FC236}">
                <a16:creationId xmlns:a16="http://schemas.microsoft.com/office/drawing/2014/main" id="{F988D69F-5694-CCFA-B0FC-2E2AF7F68789}"/>
              </a:ext>
            </a:extLst>
          </p:cNvPr>
          <p:cNvSpPr txBox="1"/>
          <p:nvPr/>
        </p:nvSpPr>
        <p:spPr>
          <a:xfrm>
            <a:off x="490117" y="1225603"/>
            <a:ext cx="13361351" cy="369332"/>
          </a:xfrm>
          <a:prstGeom prst="rect">
            <a:avLst/>
          </a:prstGeom>
          <a:noFill/>
        </p:spPr>
        <p:txBody>
          <a:bodyPr wrap="square">
            <a:spAutoFit/>
          </a:bodyPr>
          <a:lstStyle/>
          <a:p>
            <a:pPr>
              <a:buNone/>
            </a:pPr>
            <a:endParaRPr lang="tr-TR"/>
          </a:p>
        </p:txBody>
      </p:sp>
      <p:sp>
        <p:nvSpPr>
          <p:cNvPr id="5" name="Metin kutusu 4">
            <a:extLst>
              <a:ext uri="{FF2B5EF4-FFF2-40B4-BE49-F238E27FC236}">
                <a16:creationId xmlns:a16="http://schemas.microsoft.com/office/drawing/2014/main" id="{002486A1-7195-4E93-B5CC-74569461D109}"/>
              </a:ext>
            </a:extLst>
          </p:cNvPr>
          <p:cNvSpPr txBox="1"/>
          <p:nvPr/>
        </p:nvSpPr>
        <p:spPr>
          <a:xfrm>
            <a:off x="397458" y="786698"/>
            <a:ext cx="14232942" cy="6924973"/>
          </a:xfrm>
          <a:prstGeom prst="rect">
            <a:avLst/>
          </a:prstGeom>
          <a:noFill/>
        </p:spPr>
        <p:txBody>
          <a:bodyPr wrap="square">
            <a:spAutoFit/>
          </a:bodyPr>
          <a:lstStyle/>
          <a:p>
            <a:r>
              <a:rPr lang="tr-TR">
                <a:latin typeface="Aptos Narrow" panose="020B0004020202020204" pitchFamily="34" charset="0"/>
              </a:rPr>
              <a:t>Bu çalışmada, bireylerin </a:t>
            </a:r>
            <a:r>
              <a:rPr lang="tr-TR" b="1">
                <a:latin typeface="Aptos Narrow" panose="020B0004020202020204" pitchFamily="34" charset="0"/>
              </a:rPr>
              <a:t>bisiklet kullanma</a:t>
            </a:r>
            <a:r>
              <a:rPr lang="tr-TR">
                <a:latin typeface="Aptos Narrow" panose="020B0004020202020204" pitchFamily="34" charset="0"/>
              </a:rPr>
              <a:t> düzeyleri ile </a:t>
            </a:r>
            <a:r>
              <a:rPr lang="tr-TR" b="1">
                <a:latin typeface="Aptos Narrow" panose="020B0004020202020204" pitchFamily="34" charset="0"/>
              </a:rPr>
              <a:t>sigara içme</a:t>
            </a:r>
            <a:r>
              <a:rPr lang="tr-TR">
                <a:latin typeface="Aptos Narrow" panose="020B0004020202020204" pitchFamily="34" charset="0"/>
              </a:rPr>
              <a:t> durumlarının, kalp hastalığı değerleri üzerindeki etkisi </a:t>
            </a:r>
            <a:r>
              <a:rPr lang="tr-TR" b="1">
                <a:latin typeface="Aptos Narrow" panose="020B0004020202020204" pitchFamily="34" charset="0"/>
              </a:rPr>
              <a:t>çoklu doğrusal regresyon</a:t>
            </a:r>
            <a:r>
              <a:rPr lang="tr-TR">
                <a:latin typeface="Aptos Narrow" panose="020B0004020202020204" pitchFamily="34" charset="0"/>
              </a:rPr>
              <a:t> (multiple linear regression) yöntemiyle incelenmektedir. </a:t>
            </a:r>
          </a:p>
          <a:p>
            <a:endParaRPr lang="tr-TR">
              <a:latin typeface="Aptos Narrow" panose="020B0004020202020204" pitchFamily="34" charset="0"/>
            </a:endParaRPr>
          </a:p>
          <a:p>
            <a:r>
              <a:rPr lang="tr-TR">
                <a:latin typeface="Aptos Narrow" panose="020B0004020202020204" pitchFamily="34" charset="0"/>
              </a:rPr>
              <a:t>Analiz süreci;</a:t>
            </a:r>
          </a:p>
          <a:p>
            <a:pPr marL="546100" indent="-96838">
              <a:buFont typeface="+mj-lt"/>
              <a:buAutoNum type="arabicPeriod"/>
              <a:tabLst>
                <a:tab pos="79375" algn="l"/>
              </a:tabLst>
            </a:pPr>
            <a:r>
              <a:rPr lang="tr-TR">
                <a:latin typeface="Aptos Narrow" panose="020B0004020202020204" pitchFamily="34" charset="0"/>
              </a:rPr>
              <a:t> veri ön işleme,</a:t>
            </a:r>
          </a:p>
          <a:p>
            <a:pPr marL="546100" indent="-96838">
              <a:buFont typeface="+mj-lt"/>
              <a:buAutoNum type="arabicPeriod"/>
              <a:tabLst>
                <a:tab pos="79375" algn="l"/>
              </a:tabLst>
            </a:pPr>
            <a:r>
              <a:rPr lang="tr-TR">
                <a:latin typeface="Aptos Narrow" panose="020B0004020202020204" pitchFamily="34" charset="0"/>
              </a:rPr>
              <a:t>keşifsel veri analizi,</a:t>
            </a:r>
          </a:p>
          <a:p>
            <a:pPr marL="546100" indent="-96838">
              <a:buFont typeface="+mj-lt"/>
              <a:buAutoNum type="arabicPeriod"/>
              <a:tabLst>
                <a:tab pos="79375" algn="l"/>
              </a:tabLst>
            </a:pPr>
            <a:r>
              <a:rPr lang="tr-TR">
                <a:latin typeface="Aptos Narrow" panose="020B0004020202020204" pitchFamily="34" charset="0"/>
              </a:rPr>
              <a:t>model kurma,</a:t>
            </a:r>
          </a:p>
          <a:p>
            <a:pPr marL="546100" indent="-96838">
              <a:buFont typeface="+mj-lt"/>
              <a:buAutoNum type="arabicPeriod"/>
              <a:tabLst>
                <a:tab pos="79375" algn="l"/>
              </a:tabLst>
            </a:pPr>
            <a:r>
              <a:rPr lang="tr-TR">
                <a:latin typeface="Aptos Narrow" panose="020B0004020202020204" pitchFamily="34" charset="0"/>
              </a:rPr>
              <a:t>performans değerlendirme ve</a:t>
            </a:r>
          </a:p>
          <a:p>
            <a:pPr marL="546100" indent="-96838">
              <a:buFont typeface="+mj-lt"/>
              <a:buAutoNum type="arabicPeriod"/>
              <a:tabLst>
                <a:tab pos="79375" algn="l"/>
              </a:tabLst>
            </a:pPr>
            <a:r>
              <a:rPr lang="tr-TR">
                <a:latin typeface="Aptos Narrow" panose="020B0004020202020204" pitchFamily="34" charset="0"/>
              </a:rPr>
              <a:t>5sonuçların grafiksel sunumu olmak üzere beş temel adımdan oluşmaktadır.</a:t>
            </a:r>
          </a:p>
          <a:p>
            <a:endParaRPr lang="tr-TR">
              <a:latin typeface="Aptos Narrow" panose="020B0004020202020204" pitchFamily="34" charset="0"/>
            </a:endParaRPr>
          </a:p>
          <a:p>
            <a:r>
              <a:rPr lang="tr-TR">
                <a:latin typeface="Aptos Narrow" panose="020B0004020202020204" pitchFamily="34" charset="0"/>
              </a:rPr>
              <a:t>Veriler, Bevans (2023b) tarafından geliştirilen ve 498 bireye ait bisiklet kullanımı, sigara içme durumu ve kalp hastalığı oranlarını içeren hayali bir veri setinden (</a:t>
            </a:r>
            <a:r>
              <a:rPr lang="tr-TR" b="1">
                <a:latin typeface="Aptos Narrow" panose="020B0004020202020204" pitchFamily="34" charset="0"/>
              </a:rPr>
              <a:t>heart.data.csv</a:t>
            </a:r>
            <a:r>
              <a:rPr lang="tr-TR">
                <a:latin typeface="Aptos Narrow" panose="020B0004020202020204" pitchFamily="34" charset="0"/>
              </a:rPr>
              <a:t>) elde edilmiştir. Amaç, bu iki bağımsız değişkenin (bisikletKullanimi, sigaraDurum) kalp hastalığını (kalpHastaligi) ne ölçüde açıkladığını </a:t>
            </a:r>
            <a:r>
              <a:rPr lang="tr-TR" b="1">
                <a:latin typeface="Aptos Narrow" panose="020B0004020202020204" pitchFamily="34" charset="0"/>
              </a:rPr>
              <a:t>çoklu doğrusal regresyon modeli</a:t>
            </a:r>
            <a:r>
              <a:rPr lang="tr-TR">
                <a:latin typeface="Aptos Narrow" panose="020B0004020202020204" pitchFamily="34" charset="0"/>
              </a:rPr>
              <a:t> ile test etmek ve ilişkilerin gücünü ortaya koymaktır.</a:t>
            </a:r>
          </a:p>
          <a:p>
            <a:endParaRPr lang="tr-TR" sz="2400">
              <a:latin typeface="Aptos Narrow" panose="020B0004020202020204" pitchFamily="34" charset="0"/>
            </a:endParaRPr>
          </a:p>
          <a:p>
            <a:r>
              <a:rPr lang="tr-TR" sz="2400"/>
              <a:t>Çalışmanın Hedefi</a:t>
            </a:r>
          </a:p>
          <a:p>
            <a:r>
              <a:rPr lang="tr-TR"/>
              <a:t>Bu çalışmanın temel amacı, bireylerin </a:t>
            </a:r>
            <a:r>
              <a:rPr lang="tr-TR" b="1"/>
              <a:t>bisiklet kullanımı</a:t>
            </a:r>
            <a:r>
              <a:rPr lang="tr-TR"/>
              <a:t> ile </a:t>
            </a:r>
            <a:r>
              <a:rPr lang="tr-TR" b="1"/>
              <a:t>sigara içme durumu</a:t>
            </a:r>
            <a:r>
              <a:rPr lang="tr-TR"/>
              <a:t> gibi farklı yaşam tarzı faktörlerinin </a:t>
            </a:r>
            <a:r>
              <a:rPr lang="tr-TR" b="1"/>
              <a:t>kalp hastalığı</a:t>
            </a:r>
            <a:r>
              <a:rPr lang="tr-TR"/>
              <a:t> oluşumunda ne kadar etkili olduğunu </a:t>
            </a:r>
            <a:r>
              <a:rPr lang="tr-TR" b="1"/>
              <a:t>çoklu doğrusal regresyon</a:t>
            </a:r>
            <a:r>
              <a:rPr lang="tr-TR"/>
              <a:t> yöntemiyle istatistiksel olarak incelemektir. Böylece halk sağlığı açısından kritik olan “spor alışkanlıkları ve sigara kullanımı hastalık riskini ne ölçüde artırır veya azaltır?” sorusuna bilimsel bir zemin üzerinden yanıt aranmaktadır.</a:t>
            </a:r>
          </a:p>
          <a:p>
            <a:r>
              <a:rPr lang="tr-TR"/>
              <a:t>Bu kapsamda katılımcıların şu kazanımları elde etmesi hedeflenmektedir:</a:t>
            </a:r>
          </a:p>
          <a:p>
            <a:pPr lvl="1"/>
            <a:r>
              <a:rPr lang="tr-TR"/>
              <a:t>✔️ Farklı bağımsız değişkenlerin hedef değişken üzerindeki </a:t>
            </a:r>
            <a:r>
              <a:rPr lang="tr-TR" b="1"/>
              <a:t>etkilerini</a:t>
            </a:r>
            <a:r>
              <a:rPr lang="tr-TR"/>
              <a:t> çoklu regresyonla inceleme</a:t>
            </a:r>
            <a:br>
              <a:rPr lang="tr-TR"/>
            </a:br>
            <a:r>
              <a:rPr lang="tr-TR"/>
              <a:t>✔️ Toplum sağlığı ve istatistik uygulamalarında </a:t>
            </a:r>
            <a:r>
              <a:rPr lang="tr-TR" b="1"/>
              <a:t>birden çok faktörün</a:t>
            </a:r>
            <a:r>
              <a:rPr lang="tr-TR"/>
              <a:t> aynı anda nasıl ele alınabileceğini öğrenme</a:t>
            </a:r>
            <a:br>
              <a:rPr lang="tr-TR"/>
            </a:br>
            <a:r>
              <a:rPr lang="tr-TR"/>
              <a:t>✔️ Çoklu doğrusal regresyon modelinden elde edilen sonuçların (katsayılar, p-değerleri, R² vb.) </a:t>
            </a:r>
            <a:r>
              <a:rPr lang="tr-TR" b="1"/>
              <a:t>raporlama</a:t>
            </a:r>
            <a:r>
              <a:rPr lang="tr-TR"/>
              <a:t> ve </a:t>
            </a:r>
            <a:r>
              <a:rPr lang="tr-TR" b="1"/>
              <a:t>yorumlama</a:t>
            </a:r>
            <a:r>
              <a:rPr lang="tr-TR"/>
              <a:t> yöntemlerini kavrama</a:t>
            </a:r>
            <a:br>
              <a:rPr lang="tr-TR"/>
            </a:br>
            <a:r>
              <a:rPr lang="tr-TR"/>
              <a:t>✔️ Model başarısını MAE, MSE, RMSE gibi metriklerle değerlendirerek </a:t>
            </a:r>
            <a:r>
              <a:rPr lang="tr-TR" b="1"/>
              <a:t>performans analizi</a:t>
            </a:r>
            <a:r>
              <a:rPr lang="tr-TR"/>
              <a:t> yapma</a:t>
            </a:r>
            <a:br>
              <a:rPr lang="tr-TR"/>
            </a:br>
            <a:r>
              <a:rPr lang="tr-TR"/>
              <a:t>✔️ Çıkan sonuçları, sağlık politikaları ve toplum bilgilendirmesi açısından </a:t>
            </a:r>
            <a:r>
              <a:rPr lang="tr-TR" b="1"/>
              <a:t>anlamlandırabilme</a:t>
            </a:r>
            <a:endParaRPr lang="tr-TR">
              <a:latin typeface="Aptos Narrow" panose="020B0004020202020204" pitchFamily="34" charset="0"/>
            </a:endParaRPr>
          </a:p>
        </p:txBody>
      </p:sp>
    </p:spTree>
    <p:extLst>
      <p:ext uri="{BB962C8B-B14F-4D97-AF65-F5344CB8AC3E}">
        <p14:creationId xmlns:p14="http://schemas.microsoft.com/office/powerpoint/2010/main" val="2566097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90801" y="543878"/>
            <a:ext cx="6323886" cy="616863"/>
          </a:xfrm>
          <a:prstGeom prst="rect">
            <a:avLst/>
          </a:prstGeom>
          <a:noFill/>
          <a:ln/>
        </p:spPr>
        <p:txBody>
          <a:bodyPr wrap="none" lIns="0" tIns="0" rIns="0" bIns="0" rtlCol="0" anchor="t"/>
          <a:lstStyle/>
          <a:p>
            <a:pPr marL="0" indent="0" algn="just">
              <a:lnSpc>
                <a:spcPts val="4850"/>
              </a:lnSpc>
              <a:buNone/>
            </a:pPr>
            <a:r>
              <a:rPr lang="en-US" sz="4000" dirty="0">
                <a:solidFill>
                  <a:srgbClr val="272D45"/>
                </a:solidFill>
                <a:latin typeface="Kanit Light" panose="020B0604020202020204" charset="-34"/>
                <a:ea typeface="Kanit Light" pitchFamily="34" charset="-122"/>
                <a:cs typeface="Kanit Light" panose="020B0604020202020204" charset="-34"/>
              </a:rPr>
              <a:t>Yapay </a:t>
            </a:r>
            <a:r>
              <a:rPr lang="en-US" sz="4000" dirty="0" err="1">
                <a:solidFill>
                  <a:srgbClr val="272D45"/>
                </a:solidFill>
                <a:latin typeface="Kanit Light" panose="020B0604020202020204" charset="-34"/>
                <a:ea typeface="Kanit Light" pitchFamily="34" charset="-122"/>
                <a:cs typeface="Kanit Light" panose="020B0604020202020204" charset="-34"/>
              </a:rPr>
              <a:t>Zekânın</a:t>
            </a:r>
            <a:r>
              <a:rPr lang="en-US" sz="4000" dirty="0">
                <a:solidFill>
                  <a:srgbClr val="272D45"/>
                </a:solidFill>
                <a:latin typeface="Kanit Light" panose="020B0604020202020204" charset="-34"/>
                <a:ea typeface="Kanit Light" pitchFamily="34" charset="-122"/>
                <a:cs typeface="Kanit Light" panose="020B0604020202020204" charset="-34"/>
              </a:rPr>
              <a:t> </a:t>
            </a:r>
            <a:r>
              <a:rPr lang="en-US" sz="4000" dirty="0" err="1">
                <a:solidFill>
                  <a:srgbClr val="272D45"/>
                </a:solidFill>
                <a:latin typeface="Kanit Light" panose="020B0604020202020204" charset="-34"/>
                <a:ea typeface="Kanit Light" pitchFamily="34" charset="-122"/>
                <a:cs typeface="Kanit Light" panose="020B0604020202020204" charset="-34"/>
              </a:rPr>
              <a:t>Kısa</a:t>
            </a:r>
            <a:r>
              <a:rPr lang="en-US" sz="4000" dirty="0">
                <a:solidFill>
                  <a:srgbClr val="272D45"/>
                </a:solidFill>
                <a:latin typeface="Kanit Light" panose="020B0604020202020204" charset="-34"/>
                <a:ea typeface="Kanit Light" pitchFamily="34" charset="-122"/>
                <a:cs typeface="Kanit Light" panose="020B0604020202020204" charset="-34"/>
              </a:rPr>
              <a:t> </a:t>
            </a:r>
            <a:r>
              <a:rPr lang="en-US" sz="4000" dirty="0" err="1">
                <a:solidFill>
                  <a:srgbClr val="272D45"/>
                </a:solidFill>
                <a:latin typeface="Kanit Light" panose="020B0604020202020204" charset="-34"/>
                <a:ea typeface="Kanit Light" pitchFamily="34" charset="-122"/>
                <a:cs typeface="Kanit Light" panose="020B0604020202020204" charset="-34"/>
              </a:rPr>
              <a:t>Tarihi</a:t>
            </a:r>
            <a:endParaRPr lang="en-US" sz="4000" dirty="0">
              <a:latin typeface="Kanit Light" panose="020B0604020202020204" charset="-34"/>
            </a:endParaRPr>
          </a:p>
        </p:txBody>
      </p:sp>
      <p:sp>
        <p:nvSpPr>
          <p:cNvPr id="3" name="Text 1"/>
          <p:cNvSpPr/>
          <p:nvPr/>
        </p:nvSpPr>
        <p:spPr>
          <a:xfrm>
            <a:off x="690801" y="1456730"/>
            <a:ext cx="4879538" cy="308372"/>
          </a:xfrm>
          <a:prstGeom prst="rect">
            <a:avLst/>
          </a:prstGeom>
          <a:noFill/>
          <a:ln/>
        </p:spPr>
        <p:txBody>
          <a:bodyPr wrap="none" lIns="0" tIns="0" rIns="0" bIns="0" rtlCol="0" anchor="t"/>
          <a:lstStyle/>
          <a:p>
            <a:pPr marL="0" indent="0" algn="just">
              <a:lnSpc>
                <a:spcPts val="2400"/>
              </a:lnSpc>
              <a:buNone/>
            </a:pPr>
            <a:r>
              <a:rPr lang="en-US" sz="2400" dirty="0">
                <a:solidFill>
                  <a:srgbClr val="272D45"/>
                </a:solidFill>
                <a:latin typeface="Kanit Light" panose="020B0604020202020204" charset="-34"/>
                <a:ea typeface="Kanit Light" pitchFamily="34" charset="-122"/>
                <a:cs typeface="Kanit Light" panose="020B0604020202020204" charset="-34"/>
              </a:rPr>
              <a:t>Modern Yapay Zekâ </a:t>
            </a:r>
            <a:r>
              <a:rPr lang="en-US" sz="2400" dirty="0" err="1">
                <a:solidFill>
                  <a:srgbClr val="272D45"/>
                </a:solidFill>
                <a:latin typeface="Kanit Light" panose="020B0604020202020204" charset="-34"/>
                <a:ea typeface="Kanit Light" pitchFamily="34" charset="-122"/>
                <a:cs typeface="Kanit Light" panose="020B0604020202020204" charset="-34"/>
              </a:rPr>
              <a:t>Dönemi</a:t>
            </a:r>
            <a:r>
              <a:rPr lang="en-US" sz="2400" dirty="0">
                <a:solidFill>
                  <a:srgbClr val="272D45"/>
                </a:solidFill>
                <a:latin typeface="Kanit Light" panose="020B0604020202020204" charset="-34"/>
                <a:ea typeface="Kanit Light" pitchFamily="34" charset="-122"/>
                <a:cs typeface="Kanit Light" panose="020B0604020202020204" charset="-34"/>
              </a:rPr>
              <a:t> (1987-Günümüz)</a:t>
            </a:r>
            <a:endParaRPr lang="en-US" sz="2400" dirty="0">
              <a:latin typeface="Kanit Light" panose="020B0604020202020204" charset="-34"/>
            </a:endParaRPr>
          </a:p>
        </p:txBody>
      </p:sp>
      <p:sp>
        <p:nvSpPr>
          <p:cNvPr id="4" name="Text 2"/>
          <p:cNvSpPr/>
          <p:nvPr/>
        </p:nvSpPr>
        <p:spPr>
          <a:xfrm>
            <a:off x="690801" y="2061091"/>
            <a:ext cx="12606218" cy="1263015"/>
          </a:xfrm>
          <a:prstGeom prst="rect">
            <a:avLst/>
          </a:prstGeom>
          <a:noFill/>
          <a:ln/>
        </p:spPr>
        <p:txBody>
          <a:bodyPr wrap="square" lIns="0" tIns="0" rIns="0" bIns="0" rtlCol="0" anchor="t"/>
          <a:lstStyle/>
          <a:p>
            <a:pPr marL="0" indent="0" algn="just">
              <a:lnSpc>
                <a:spcPts val="2450"/>
              </a:lnSpc>
              <a:buNone/>
            </a:pPr>
            <a:r>
              <a:rPr lang="en-US" b="1" dirty="0">
                <a:solidFill>
                  <a:srgbClr val="2C3249"/>
                </a:solidFill>
                <a:latin typeface="Kanit Light" panose="020B0604020202020204" charset="-34"/>
                <a:ea typeface="Martel Sans" pitchFamily="34" charset="-122"/>
                <a:cs typeface="Kanit Light" panose="020B0604020202020204" charset="-34"/>
              </a:rPr>
              <a:t>1970-1990:</a:t>
            </a:r>
            <a:r>
              <a:rPr lang="en-US" dirty="0">
                <a:solidFill>
                  <a:srgbClr val="2C3249"/>
                </a:solidFill>
                <a:latin typeface="Kanit Light" panose="020B0604020202020204" charset="-34"/>
                <a:ea typeface="Martel Sans" pitchFamily="34" charset="-122"/>
                <a:cs typeface="Kanit Light" panose="020B0604020202020204" charset="-34"/>
              </a:rPr>
              <a:t> Bilgi-</a:t>
            </a:r>
            <a:r>
              <a:rPr lang="en-US" dirty="0" err="1">
                <a:solidFill>
                  <a:srgbClr val="2C3249"/>
                </a:solidFill>
                <a:latin typeface="Kanit Light" panose="020B0604020202020204" charset="-34"/>
                <a:ea typeface="Martel Sans" pitchFamily="34" charset="-122"/>
                <a:cs typeface="Kanit Light" panose="020B0604020202020204" charset="-34"/>
              </a:rPr>
              <a:t>tabanlı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uzman</a:t>
            </a:r>
            <a:r>
              <a:rPr lang="en-US" dirty="0">
                <a:solidFill>
                  <a:srgbClr val="2C3249"/>
                </a:solidFill>
                <a:latin typeface="Kanit Light" panose="020B0604020202020204" charset="-34"/>
                <a:ea typeface="Martel Sans" pitchFamily="34" charset="-122"/>
                <a:cs typeface="Kanit Light" panose="020B0604020202020204" charset="-34"/>
              </a:rPr>
              <a:t> sistemler (expert systems) olarak da </a:t>
            </a:r>
            <a:r>
              <a:rPr lang="en-US" dirty="0" err="1">
                <a:solidFill>
                  <a:srgbClr val="2C3249"/>
                </a:solidFill>
                <a:latin typeface="Kanit Light" panose="020B0604020202020204" charset="-34"/>
                <a:ea typeface="Martel Sans" pitchFamily="34" charset="-122"/>
                <a:cs typeface="Kanit Light" panose="020B0604020202020204" charset="-34"/>
              </a:rPr>
              <a:t>bilinen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sembolik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sistemlerinin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geliştirildiği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dönemdir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dönemde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geliştirilen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sistemlerinin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altında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yatan</a:t>
            </a:r>
            <a:r>
              <a:rPr lang="en-US" dirty="0">
                <a:solidFill>
                  <a:srgbClr val="2C3249"/>
                </a:solidFill>
                <a:latin typeface="Kanit Light" panose="020B0604020202020204" charset="-34"/>
                <a:ea typeface="Martel Sans" pitchFamily="34" charset="-122"/>
                <a:cs typeface="Kanit Light" panose="020B0604020202020204" charset="-34"/>
              </a:rPr>
              <a:t> temel </a:t>
            </a:r>
            <a:r>
              <a:rPr lang="en-US" dirty="0" err="1">
                <a:solidFill>
                  <a:srgbClr val="2C3249"/>
                </a:solidFill>
                <a:latin typeface="Kanit Light" panose="020B0604020202020204" charset="-34"/>
                <a:ea typeface="Martel Sans" pitchFamily="34" charset="-122"/>
                <a:cs typeface="Kanit Light" panose="020B0604020202020204" charset="-34"/>
              </a:rPr>
              <a:t>düşünce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insana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ait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uzman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bilgisinin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bilgisayar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sisteminde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etmek</a:t>
            </a:r>
            <a:r>
              <a:rPr lang="en-US" dirty="0">
                <a:solidFill>
                  <a:srgbClr val="2C3249"/>
                </a:solidFill>
                <a:latin typeface="Kanit Light" panose="020B0604020202020204" charset="-34"/>
                <a:ea typeface="Martel Sans" pitchFamily="34" charset="-122"/>
                <a:cs typeface="Kanit Light" panose="020B0604020202020204" charset="-34"/>
              </a:rPr>
              <a:t> ve bunu bir program </a:t>
            </a:r>
            <a:r>
              <a:rPr lang="en-US" dirty="0" err="1">
                <a:solidFill>
                  <a:srgbClr val="2C3249"/>
                </a:solidFill>
                <a:latin typeface="Kanit Light" panose="020B0604020202020204" charset="-34"/>
                <a:ea typeface="Martel Sans" pitchFamily="34" charset="-122"/>
                <a:cs typeface="Kanit Light" panose="020B0604020202020204" charset="-34"/>
              </a:rPr>
              <a:t>aracılığı</a:t>
            </a:r>
            <a:r>
              <a:rPr lang="en-US" dirty="0">
                <a:solidFill>
                  <a:srgbClr val="2C3249"/>
                </a:solidFill>
                <a:latin typeface="Kanit Light" panose="020B0604020202020204" charset="-34"/>
                <a:ea typeface="Martel Sans" pitchFamily="34" charset="-122"/>
                <a:cs typeface="Kanit Light" panose="020B0604020202020204" charset="-34"/>
              </a:rPr>
              <a:t> ile </a:t>
            </a:r>
            <a:r>
              <a:rPr lang="en-US" dirty="0" err="1">
                <a:solidFill>
                  <a:srgbClr val="2C3249"/>
                </a:solidFill>
                <a:latin typeface="Kanit Light" panose="020B0604020202020204" charset="-34"/>
                <a:ea typeface="Martel Sans" pitchFamily="34" charset="-122"/>
                <a:cs typeface="Kanit Light" panose="020B0604020202020204" charset="-34"/>
              </a:rPr>
              <a:t>birçok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kişisel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bilgisayara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yaymaktır</a:t>
            </a:r>
            <a:r>
              <a:rPr lang="en-US" dirty="0">
                <a:solidFill>
                  <a:srgbClr val="2C3249"/>
                </a:solidFill>
                <a:latin typeface="Kanit Light" panose="020B0604020202020204" charset="-34"/>
                <a:ea typeface="Martel Sans" pitchFamily="34" charset="-122"/>
                <a:cs typeface="Kanit Light" panose="020B0604020202020204" charset="-34"/>
              </a:rPr>
              <a:t>. Lisp ve Prolog temel </a:t>
            </a:r>
            <a:r>
              <a:rPr lang="en-US" dirty="0" err="1">
                <a:solidFill>
                  <a:srgbClr val="2C3249"/>
                </a:solidFill>
                <a:latin typeface="Kanit Light" panose="020B0604020202020204" charset="-34"/>
                <a:ea typeface="Martel Sans" pitchFamily="34" charset="-122"/>
                <a:cs typeface="Kanit Light" panose="020B0604020202020204" charset="-34"/>
              </a:rPr>
              <a:t>sembolik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programlama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dillerine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örnektir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5" name="Text 3"/>
          <p:cNvSpPr/>
          <p:nvPr/>
        </p:nvSpPr>
        <p:spPr>
          <a:xfrm>
            <a:off x="690801" y="3546158"/>
            <a:ext cx="12606218" cy="947261"/>
          </a:xfrm>
          <a:prstGeom prst="rect">
            <a:avLst/>
          </a:prstGeom>
          <a:noFill/>
          <a:ln/>
        </p:spPr>
        <p:txBody>
          <a:bodyPr wrap="square" lIns="0" tIns="0" rIns="0" bIns="0" rtlCol="0" anchor="t"/>
          <a:lstStyle/>
          <a:p>
            <a:pPr marL="0" indent="0" algn="just">
              <a:lnSpc>
                <a:spcPts val="2450"/>
              </a:lnSpc>
              <a:buNone/>
            </a:pPr>
            <a:r>
              <a:rPr lang="en-US" b="1" dirty="0">
                <a:solidFill>
                  <a:srgbClr val="2C3249"/>
                </a:solidFill>
                <a:latin typeface="Kanit Light" panose="020B0604020202020204" charset="-34"/>
                <a:ea typeface="Martel Sans" pitchFamily="34" charset="-122"/>
                <a:cs typeface="Kanit Light" panose="020B0604020202020204" charset="-34"/>
              </a:rPr>
              <a:t>1987-1994:</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dönem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ikinci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kışı</a:t>
            </a:r>
            <a:r>
              <a:rPr lang="en-US" dirty="0">
                <a:solidFill>
                  <a:srgbClr val="2C3249"/>
                </a:solidFill>
                <a:latin typeface="Kanit Light" panose="020B0604020202020204" charset="-34"/>
                <a:ea typeface="Martel Sans" pitchFamily="34" charset="-122"/>
                <a:cs typeface="Kanit Light" panose="020B0604020202020204" charset="-34"/>
              </a:rPr>
              <a:t> olarak </a:t>
            </a:r>
            <a:r>
              <a:rPr lang="en-US" dirty="0" err="1">
                <a:solidFill>
                  <a:srgbClr val="2C3249"/>
                </a:solidFill>
                <a:latin typeface="Kanit Light" panose="020B0604020202020204" charset="-34"/>
                <a:ea typeface="Martel Sans" pitchFamily="34" charset="-122"/>
                <a:cs typeface="Kanit Light" panose="020B0604020202020204" charset="-34"/>
              </a:rPr>
              <a:t>adlandırılmıştır</a:t>
            </a:r>
            <a:r>
              <a:rPr lang="en-US" dirty="0">
                <a:solidFill>
                  <a:srgbClr val="2C3249"/>
                </a:solidFill>
                <a:latin typeface="Kanit Light" panose="020B0604020202020204" charset="-34"/>
                <a:ea typeface="Martel Sans" pitchFamily="34" charset="-122"/>
                <a:cs typeface="Kanit Light" panose="020B0604020202020204" charset="-34"/>
              </a:rPr>
              <a:t>. Lisp </a:t>
            </a:r>
            <a:r>
              <a:rPr lang="en-US" dirty="0" err="1">
                <a:solidFill>
                  <a:srgbClr val="2C3249"/>
                </a:solidFill>
                <a:latin typeface="Kanit Light" panose="020B0604020202020204" charset="-34"/>
                <a:ea typeface="Martel Sans" pitchFamily="34" charset="-122"/>
                <a:cs typeface="Kanit Light" panose="020B0604020202020204" charset="-34"/>
              </a:rPr>
              <a:t>pazarı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diğer</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ifade</a:t>
            </a:r>
            <a:r>
              <a:rPr lang="en-US" dirty="0">
                <a:solidFill>
                  <a:srgbClr val="2C3249"/>
                </a:solidFill>
                <a:latin typeface="Kanit Light" panose="020B0604020202020204" charset="-34"/>
                <a:ea typeface="Martel Sans" pitchFamily="34" charset="-122"/>
                <a:cs typeface="Kanit Light" panose="020B0604020202020204" charset="-34"/>
              </a:rPr>
              <a:t> ile </a:t>
            </a:r>
            <a:r>
              <a:rPr lang="en-US" dirty="0" err="1">
                <a:solidFill>
                  <a:srgbClr val="2C3249"/>
                </a:solidFill>
                <a:latin typeface="Kanit Light" panose="020B0604020202020204" charset="-34"/>
                <a:ea typeface="Martel Sans" pitchFamily="34" charset="-122"/>
                <a:cs typeface="Kanit Light" panose="020B0604020202020204" charset="-34"/>
              </a:rPr>
              <a:t>üzerinde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sistemlerinin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çalıştırıldığı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pazar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çökmüş</a:t>
            </a:r>
            <a:r>
              <a:rPr lang="en-US" dirty="0">
                <a:solidFill>
                  <a:srgbClr val="2C3249"/>
                </a:solidFill>
                <a:latin typeface="Kanit Light" panose="020B0604020202020204" charset="-34"/>
                <a:ea typeface="Martel Sans" pitchFamily="34" charset="-122"/>
                <a:cs typeface="Kanit Light" panose="020B0604020202020204" charset="-34"/>
              </a:rPr>
              <a:t>, DARPA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araştırmalarına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ayırdığı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desteği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kesmiş</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uzman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sistemlerinin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yönetimi</a:t>
            </a:r>
            <a:r>
              <a:rPr lang="en-US" dirty="0">
                <a:solidFill>
                  <a:srgbClr val="2C3249"/>
                </a:solidFill>
                <a:latin typeface="Kanit Light" panose="020B0604020202020204" charset="-34"/>
                <a:ea typeface="Martel Sans" pitchFamily="34" charset="-122"/>
                <a:cs typeface="Kanit Light" panose="020B0604020202020204" charset="-34"/>
              </a:rPr>
              <a:t> ve yeni </a:t>
            </a:r>
            <a:r>
              <a:rPr lang="en-US" dirty="0" err="1">
                <a:solidFill>
                  <a:srgbClr val="2C3249"/>
                </a:solidFill>
                <a:latin typeface="Kanit Light" panose="020B0604020202020204" charset="-34"/>
                <a:ea typeface="Martel Sans" pitchFamily="34" charset="-122"/>
                <a:cs typeface="Kanit Light" panose="020B0604020202020204" charset="-34"/>
              </a:rPr>
              <a:t>bilgiyi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işlemede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yetersiz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kalması</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dirty="0" err="1">
                <a:solidFill>
                  <a:srgbClr val="2C3249"/>
                </a:solidFill>
                <a:latin typeface="Kanit Light" panose="020B0604020202020204" charset="-34"/>
                <a:ea typeface="Martel Sans" pitchFamily="34" charset="-122"/>
                <a:cs typeface="Kanit Light" panose="020B0604020202020204" charset="-34"/>
              </a:rPr>
              <a:t>olumsuz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durumlarla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karşılaşılmıştır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6" name="Text 4"/>
          <p:cNvSpPr/>
          <p:nvPr/>
        </p:nvSpPr>
        <p:spPr>
          <a:xfrm>
            <a:off x="690801" y="4715470"/>
            <a:ext cx="12606218" cy="947261"/>
          </a:xfrm>
          <a:prstGeom prst="rect">
            <a:avLst/>
          </a:prstGeom>
          <a:noFill/>
          <a:ln/>
        </p:spPr>
        <p:txBody>
          <a:bodyPr wrap="square" lIns="0" tIns="0" rIns="0" bIns="0" rtlCol="0" anchor="t"/>
          <a:lstStyle/>
          <a:p>
            <a:pPr marL="0" indent="0" algn="just">
              <a:lnSpc>
                <a:spcPts val="2450"/>
              </a:lnSpc>
              <a:buNone/>
            </a:pPr>
            <a:r>
              <a:rPr lang="en-US" b="1" dirty="0">
                <a:solidFill>
                  <a:srgbClr val="2C3249"/>
                </a:solidFill>
                <a:latin typeface="Kanit Light" panose="020B0604020202020204" charset="-34"/>
                <a:ea typeface="Martel Sans" pitchFamily="34" charset="-122"/>
                <a:cs typeface="Kanit Light" panose="020B0604020202020204" charset="-34"/>
              </a:rPr>
              <a:t>1990-Günümüz:</a:t>
            </a:r>
            <a:r>
              <a:rPr lang="en-US" dirty="0">
                <a:solidFill>
                  <a:srgbClr val="2C3249"/>
                </a:solidFill>
                <a:latin typeface="Kanit Light" panose="020B0604020202020204" charset="-34"/>
                <a:ea typeface="Martel Sans" pitchFamily="34" charset="-122"/>
                <a:cs typeface="Kanit Light" panose="020B0604020202020204" charset="-34"/>
              </a:rPr>
              <a:t> 1990'lı ve 2010'lu </a:t>
            </a:r>
            <a:r>
              <a:rPr lang="en-US" dirty="0" err="1">
                <a:solidFill>
                  <a:srgbClr val="2C3249"/>
                </a:solidFill>
                <a:latin typeface="Kanit Light" panose="020B0604020202020204" charset="-34"/>
                <a:ea typeface="Martel Sans" pitchFamily="34" charset="-122"/>
                <a:cs typeface="Kanit Light" panose="020B0604020202020204" charset="-34"/>
              </a:rPr>
              <a:t>yıllarda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madenciliği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endüstriyel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robotik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lojistik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iş</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bankacılık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yazılımı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tıbbi</a:t>
            </a:r>
            <a:r>
              <a:rPr lang="en-US" dirty="0">
                <a:solidFill>
                  <a:srgbClr val="2C3249"/>
                </a:solidFill>
                <a:latin typeface="Kanit Light" panose="020B0604020202020204" charset="-34"/>
                <a:ea typeface="Martel Sans" pitchFamily="34" charset="-122"/>
                <a:cs typeface="Kanit Light" panose="020B0604020202020204" charset="-34"/>
              </a:rPr>
              <a:t> teşhis, </a:t>
            </a:r>
            <a:r>
              <a:rPr lang="en-US" dirty="0" err="1">
                <a:solidFill>
                  <a:srgbClr val="2C3249"/>
                </a:solidFill>
                <a:latin typeface="Kanit Light" panose="020B0604020202020204" charset="-34"/>
                <a:ea typeface="Martel Sans" pitchFamily="34" charset="-122"/>
                <a:cs typeface="Kanit Light" panose="020B0604020202020204" charset="-34"/>
              </a:rPr>
              <a:t>öneri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sistemleri</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arama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motorları</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dahil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olmak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üzere</a:t>
            </a:r>
            <a:r>
              <a:rPr lang="en-US" dirty="0">
                <a:solidFill>
                  <a:srgbClr val="2C3249"/>
                </a:solidFill>
                <a:latin typeface="Kanit Light" panose="020B0604020202020204" charset="-34"/>
                <a:ea typeface="Martel Sans" pitchFamily="34" charset="-122"/>
                <a:cs typeface="Kanit Light" panose="020B0604020202020204" charset="-34"/>
              </a:rPr>
              <a:t> farklı </a:t>
            </a:r>
            <a:r>
              <a:rPr lang="en-US" dirty="0" err="1">
                <a:solidFill>
                  <a:srgbClr val="2C3249"/>
                </a:solidFill>
                <a:latin typeface="Kanit Light" panose="020B0604020202020204" charset="-34"/>
                <a:ea typeface="Martel Sans" pitchFamily="34" charset="-122"/>
                <a:cs typeface="Kanit Light" panose="020B0604020202020204" charset="-34"/>
              </a:rPr>
              <a:t>uygulama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alanlarında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faydalı</a:t>
            </a:r>
            <a:r>
              <a:rPr lang="en-US" dirty="0">
                <a:solidFill>
                  <a:srgbClr val="2C3249"/>
                </a:solidFill>
                <a:latin typeface="Kanit Light" panose="020B0604020202020204" charset="-34"/>
                <a:ea typeface="Martel Sans" pitchFamily="34" charset="-122"/>
                <a:cs typeface="Kanit Light" panose="020B0604020202020204" charset="-34"/>
              </a:rPr>
              <a:t> çözümler </a:t>
            </a:r>
            <a:r>
              <a:rPr lang="en-US" dirty="0" err="1">
                <a:solidFill>
                  <a:srgbClr val="2C3249"/>
                </a:solidFill>
                <a:latin typeface="Kanit Light" panose="020B0604020202020204" charset="-34"/>
                <a:ea typeface="Martel Sans" pitchFamily="34" charset="-122"/>
                <a:cs typeface="Kanit Light" panose="020B0604020202020204" charset="-34"/>
              </a:rPr>
              <a:t>sunan</a:t>
            </a:r>
            <a:r>
              <a:rPr lang="en-US" dirty="0">
                <a:solidFill>
                  <a:srgbClr val="2C3249"/>
                </a:solidFill>
                <a:latin typeface="Kanit Light" panose="020B0604020202020204" charset="-34"/>
                <a:ea typeface="Martel Sans" pitchFamily="34" charset="-122"/>
                <a:cs typeface="Kanit Light" panose="020B0604020202020204" charset="-34"/>
              </a:rPr>
              <a:t> karmaşık </a:t>
            </a:r>
            <a:r>
              <a:rPr lang="en-US" dirty="0" err="1">
                <a:solidFill>
                  <a:srgbClr val="2C3249"/>
                </a:solidFill>
                <a:latin typeface="Kanit Light" panose="020B0604020202020204" charset="-34"/>
                <a:ea typeface="Martel Sans" pitchFamily="34" charset="-122"/>
                <a:cs typeface="Kanit Light" panose="020B0604020202020204" charset="-34"/>
              </a:rPr>
              <a:t>sorunları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alınmıştır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dönemde</a:t>
            </a:r>
            <a:r>
              <a:rPr lang="en-US" dirty="0">
                <a:solidFill>
                  <a:srgbClr val="2C3249"/>
                </a:solidFill>
                <a:latin typeface="Kanit Light" panose="020B0604020202020204" charset="-34"/>
                <a:ea typeface="Martel Sans" pitchFamily="34" charset="-122"/>
                <a:cs typeface="Kanit Light" panose="020B0604020202020204" charset="-34"/>
              </a:rPr>
              <a:t> makine öğrenmesi ile derin öğrenme </a:t>
            </a:r>
            <a:r>
              <a:rPr lang="en-US" dirty="0" err="1">
                <a:solidFill>
                  <a:srgbClr val="2C3249"/>
                </a:solidFill>
                <a:latin typeface="Kanit Light" panose="020B0604020202020204" charset="-34"/>
                <a:ea typeface="Martel Sans" pitchFamily="34" charset="-122"/>
                <a:cs typeface="Kanit Light" panose="020B0604020202020204" charset="-34"/>
              </a:rPr>
              <a:t>ön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planda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almıştır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7" name="Text 5"/>
          <p:cNvSpPr/>
          <p:nvPr/>
        </p:nvSpPr>
        <p:spPr>
          <a:xfrm>
            <a:off x="690801" y="5884783"/>
            <a:ext cx="12606218" cy="1263015"/>
          </a:xfrm>
          <a:prstGeom prst="rect">
            <a:avLst/>
          </a:prstGeom>
          <a:noFill/>
          <a:ln/>
        </p:spPr>
        <p:txBody>
          <a:bodyPr wrap="square" lIns="0" tIns="0" rIns="0" bIns="0" rtlCol="0" anchor="t"/>
          <a:lstStyle/>
          <a:p>
            <a:pPr marL="0" indent="0" algn="just">
              <a:lnSpc>
                <a:spcPts val="2450"/>
              </a:lnSpc>
              <a:buNone/>
            </a:pPr>
            <a:r>
              <a:rPr lang="en-US" dirty="0" err="1">
                <a:solidFill>
                  <a:srgbClr val="2C3249"/>
                </a:solidFill>
                <a:latin typeface="Kanit Light" panose="020B0604020202020204" charset="-34"/>
                <a:ea typeface="Martel Sans" pitchFamily="34" charset="-122"/>
                <a:cs typeface="Kanit Light" panose="020B0604020202020204" charset="-34"/>
              </a:rPr>
              <a:t>Günümüzdeki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çalışmaları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üretken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(Generative AI) olarak </a:t>
            </a:r>
            <a:r>
              <a:rPr lang="en-US" dirty="0" err="1">
                <a:solidFill>
                  <a:srgbClr val="2C3249"/>
                </a:solidFill>
                <a:latin typeface="Kanit Light" panose="020B0604020202020204" charset="-34"/>
                <a:ea typeface="Martel Sans" pitchFamily="34" charset="-122"/>
                <a:cs typeface="Kanit Light" panose="020B0604020202020204" charset="-34"/>
              </a:rPr>
              <a:t>adlandırılmaktadır</a:t>
            </a:r>
            <a:r>
              <a:rPr lang="en-US" dirty="0">
                <a:solidFill>
                  <a:srgbClr val="2C3249"/>
                </a:solidFill>
                <a:latin typeface="Kanit Light" panose="020B0604020202020204" charset="-34"/>
                <a:ea typeface="Martel Sans" pitchFamily="34" charset="-122"/>
                <a:cs typeface="Kanit Light" panose="020B0604020202020204" charset="-34"/>
              </a:rPr>
              <a:t> (SAS, 2023). </a:t>
            </a:r>
            <a:r>
              <a:rPr lang="en-US" dirty="0" err="1">
                <a:solidFill>
                  <a:srgbClr val="2C3249"/>
                </a:solidFill>
                <a:latin typeface="Kanit Light" panose="020B0604020202020204" charset="-34"/>
                <a:ea typeface="Martel Sans" pitchFamily="34" charset="-122"/>
                <a:cs typeface="Kanit Light" panose="020B0604020202020204" charset="-34"/>
              </a:rPr>
              <a:t>Günümüzde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teknolojilerinin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geldiği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noktada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metin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resim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müzik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tasarım</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diğer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içerikleri</a:t>
            </a:r>
            <a:r>
              <a:rPr lang="en-US" dirty="0">
                <a:solidFill>
                  <a:srgbClr val="2C3249"/>
                </a:solidFill>
                <a:latin typeface="Kanit Light" panose="020B0604020202020204" charset="-34"/>
                <a:ea typeface="Martel Sans" pitchFamily="34" charset="-122"/>
                <a:cs typeface="Kanit Light" panose="020B0604020202020204" charset="-34"/>
              </a:rPr>
              <a:t> üretme </a:t>
            </a:r>
            <a:r>
              <a:rPr lang="en-US" dirty="0" err="1">
                <a:solidFill>
                  <a:srgbClr val="2C3249"/>
                </a:solidFill>
                <a:latin typeface="Kanit Light" panose="020B0604020202020204" charset="-34"/>
                <a:ea typeface="Martel Sans" pitchFamily="34" charset="-122"/>
                <a:cs typeface="Kanit Light" panose="020B0604020202020204" charset="-34"/>
              </a:rPr>
              <a:t>yeteneği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sistemlerine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kazandırılmıştır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Çalışmalarda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metin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görüntü</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ses</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dirty="0" err="1">
                <a:solidFill>
                  <a:srgbClr val="2C3249"/>
                </a:solidFill>
                <a:latin typeface="Kanit Light" panose="020B0604020202020204" charset="-34"/>
                <a:ea typeface="Martel Sans" pitchFamily="34" charset="-122"/>
                <a:cs typeface="Kanit Light" panose="020B0604020202020204" charset="-34"/>
              </a:rPr>
              <a:t>formlarda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olmasına</a:t>
            </a:r>
            <a:r>
              <a:rPr lang="en-US" dirty="0">
                <a:solidFill>
                  <a:srgbClr val="2C3249"/>
                </a:solidFill>
                <a:latin typeface="Kanit Light" panose="020B0604020202020204" charset="-34"/>
                <a:ea typeface="Martel Sans" pitchFamily="34" charset="-122"/>
                <a:cs typeface="Kanit Light" panose="020B0604020202020204" charset="-34"/>
              </a:rPr>
              <a:t> göre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sistemlerinin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uygulama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alanları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farklılık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göstermektedir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8" name="Text 6"/>
          <p:cNvSpPr/>
          <p:nvPr/>
        </p:nvSpPr>
        <p:spPr>
          <a:xfrm>
            <a:off x="690801" y="7369850"/>
            <a:ext cx="12606218" cy="315754"/>
          </a:xfrm>
          <a:prstGeom prst="rect">
            <a:avLst/>
          </a:prstGeom>
          <a:noFill/>
          <a:ln/>
        </p:spPr>
        <p:txBody>
          <a:bodyPr wrap="none" lIns="0" tIns="0" rIns="0" bIns="0" rtlCol="0" anchor="t"/>
          <a:lstStyle/>
          <a:p>
            <a:pPr marL="0" indent="0" algn="just">
              <a:lnSpc>
                <a:spcPts val="2450"/>
              </a:lnSpc>
              <a:buNone/>
            </a:pPr>
            <a:endParaRPr lang="en-US" sz="1550">
              <a:latin typeface="Kanit Light" panose="020B0604020202020204" charset="-34"/>
            </a:endParaRPr>
          </a:p>
        </p:txBody>
      </p:sp>
      <p:pic>
        <p:nvPicPr>
          <p:cNvPr id="9" name="Image 0" descr="preencoded.png"/>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E19B7-D04B-2A62-591B-C9A3232C3FF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D2688D1-5BF7-EB21-4DAE-E63C1F012128}"/>
              </a:ext>
            </a:extLst>
          </p:cNvPr>
          <p:cNvSpPr/>
          <p:nvPr/>
        </p:nvSpPr>
        <p:spPr>
          <a:xfrm>
            <a:off x="490116" y="383143"/>
            <a:ext cx="12376797" cy="771525"/>
          </a:xfrm>
          <a:prstGeom prst="rect">
            <a:avLst/>
          </a:prstGeom>
          <a:noFill/>
          <a:ln/>
        </p:spPr>
        <p:txBody>
          <a:bodyPr wrap="none" lIns="0" tIns="0" rIns="0" bIns="0" rtlCol="0" anchor="t"/>
          <a:lstStyle/>
          <a:p>
            <a:r>
              <a:rPr lang="tr-TR" sz="2800">
                <a:solidFill>
                  <a:srgbClr val="1F1F1F"/>
                </a:solidFill>
                <a:latin typeface="Aptos Narrow" panose="020B0004020202020204" pitchFamily="34" charset="0"/>
              </a:rPr>
              <a:t>Çoklu </a:t>
            </a:r>
            <a:r>
              <a:rPr lang="tr-TR" sz="2800" b="0" i="0">
                <a:solidFill>
                  <a:srgbClr val="1F1F1F"/>
                </a:solidFill>
                <a:effectLst/>
                <a:latin typeface="Aptos Narrow" panose="020B0004020202020204" pitchFamily="34" charset="0"/>
              </a:rPr>
              <a:t>Doğrusal Regresyon: </a:t>
            </a:r>
            <a:r>
              <a:rPr lang="tr-TR" sz="2800">
                <a:latin typeface="Aptos Narrow" panose="020B0004020202020204" pitchFamily="34" charset="0"/>
              </a:rPr>
              <a:t>Bisiklet Kullanımı, Sigara Durumu ve Kalp Hastalığı</a:t>
            </a:r>
            <a:endParaRPr lang="tr-TR" sz="2800" b="0" i="0">
              <a:solidFill>
                <a:srgbClr val="1F1F1F"/>
              </a:solidFill>
              <a:effectLst/>
              <a:latin typeface="Aptos Narrow" panose="020B0004020202020204" pitchFamily="34" charset="0"/>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281FFAC8-14C1-EC5D-144D-6C6D935901FB}"/>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9" name="Metin kutusu 18">
            <a:extLst>
              <a:ext uri="{FF2B5EF4-FFF2-40B4-BE49-F238E27FC236}">
                <a16:creationId xmlns:a16="http://schemas.microsoft.com/office/drawing/2014/main" id="{67C7CC11-87D9-39D4-E6EE-CA65678FE2BC}"/>
              </a:ext>
            </a:extLst>
          </p:cNvPr>
          <p:cNvSpPr txBox="1"/>
          <p:nvPr/>
        </p:nvSpPr>
        <p:spPr>
          <a:xfrm>
            <a:off x="490117" y="1225603"/>
            <a:ext cx="13361351" cy="369332"/>
          </a:xfrm>
          <a:prstGeom prst="rect">
            <a:avLst/>
          </a:prstGeom>
          <a:noFill/>
        </p:spPr>
        <p:txBody>
          <a:bodyPr wrap="square">
            <a:spAutoFit/>
          </a:bodyPr>
          <a:lstStyle/>
          <a:p>
            <a:pPr>
              <a:buNone/>
            </a:pPr>
            <a:endParaRPr lang="tr-TR"/>
          </a:p>
        </p:txBody>
      </p:sp>
      <p:sp>
        <p:nvSpPr>
          <p:cNvPr id="5" name="Metin kutusu 4">
            <a:extLst>
              <a:ext uri="{FF2B5EF4-FFF2-40B4-BE49-F238E27FC236}">
                <a16:creationId xmlns:a16="http://schemas.microsoft.com/office/drawing/2014/main" id="{91C4EA6E-04F1-9C2B-0376-603E299081DD}"/>
              </a:ext>
            </a:extLst>
          </p:cNvPr>
          <p:cNvSpPr txBox="1"/>
          <p:nvPr/>
        </p:nvSpPr>
        <p:spPr>
          <a:xfrm>
            <a:off x="397458" y="966312"/>
            <a:ext cx="13742825" cy="4801314"/>
          </a:xfrm>
          <a:prstGeom prst="rect">
            <a:avLst/>
          </a:prstGeom>
          <a:noFill/>
        </p:spPr>
        <p:txBody>
          <a:bodyPr wrap="square">
            <a:spAutoFit/>
          </a:bodyPr>
          <a:lstStyle/>
          <a:p>
            <a:pPr algn="just"/>
            <a:r>
              <a:rPr lang="tr-TR" sz="2400" b="1"/>
              <a:t>Teorik Temeller: Çoklu Doğrusal Regresyon</a:t>
            </a:r>
          </a:p>
          <a:p>
            <a:pPr algn="just"/>
            <a:endParaRPr lang="tr-TR" sz="2400" b="1"/>
          </a:p>
          <a:p>
            <a:pPr algn="just"/>
            <a:r>
              <a:rPr lang="tr-TR"/>
              <a:t>Çoklu doğrusal regresyon, bir </a:t>
            </a:r>
            <a:r>
              <a:rPr lang="tr-TR" b="1"/>
              <a:t>bağımlı değişken</a:t>
            </a:r>
            <a:r>
              <a:rPr lang="tr-TR"/>
              <a:t> (Y) ile </a:t>
            </a:r>
            <a:r>
              <a:rPr lang="tr-TR" b="1"/>
              <a:t>birden fazla bağımsız değişken</a:t>
            </a:r>
            <a:r>
              <a:rPr lang="tr-TR"/>
              <a:t> (X₁, X₂, …) arasındaki doğrusal ilişkiyi analiz etmek için kullanılan bir istatistiksel yöntemdir. Model, birden çok faktörün hedef değişken üzerindeki etkisini </a:t>
            </a:r>
            <a:r>
              <a:rPr lang="tr-TR" b="1"/>
              <a:t>tek bir denklem</a:t>
            </a:r>
            <a:r>
              <a:rPr lang="tr-TR"/>
              <a:t> aracılığıyla temsil eder ve böylece her bir faktörün diğerlerini sabit tutarak ne kadar etkiye sahip olduğunu ölçmeyi sağlar.</a:t>
            </a:r>
          </a:p>
          <a:p>
            <a:pPr algn="just"/>
            <a:endParaRPr lang="tr-TR"/>
          </a:p>
          <a:p>
            <a:pPr algn="just"/>
            <a:r>
              <a:rPr lang="tr-TR"/>
              <a:t>Modelin Matematiksel Gösterimi:   </a:t>
            </a:r>
            <a:r>
              <a:rPr lang="tr-TR" sz="2400"/>
              <a:t>Y = </a:t>
            </a:r>
            <a:r>
              <a:rPr lang="el-GR" sz="2400"/>
              <a:t>β₀ + β₁ * </a:t>
            </a:r>
            <a:r>
              <a:rPr lang="tr-TR" sz="2400"/>
              <a:t>X₁ + </a:t>
            </a:r>
            <a:r>
              <a:rPr lang="el-GR" sz="2400"/>
              <a:t>β₂ * </a:t>
            </a:r>
            <a:r>
              <a:rPr lang="tr-TR" sz="2400"/>
              <a:t>X₂ + ... + </a:t>
            </a:r>
            <a:r>
              <a:rPr lang="el-GR" sz="2400"/>
              <a:t>ε</a:t>
            </a:r>
            <a:endParaRPr lang="tr-TR" sz="2400"/>
          </a:p>
          <a:p>
            <a:pPr marL="577850" indent="-128588" algn="just">
              <a:buFont typeface="Arial" panose="020B0604020202020204" pitchFamily="34" charset="0"/>
              <a:buChar char="•"/>
            </a:pPr>
            <a:endParaRPr lang="tr-TR" b="1"/>
          </a:p>
          <a:p>
            <a:pPr marL="577850" lvl="1" indent="-128588" algn="just">
              <a:buFont typeface="Arial" panose="020B0604020202020204" pitchFamily="34" charset="0"/>
              <a:buChar char="•"/>
            </a:pPr>
            <a:r>
              <a:rPr lang="tr-TR" b="1"/>
              <a:t>Y</a:t>
            </a:r>
            <a:r>
              <a:rPr lang="tr-TR"/>
              <a:t>: Bağımlı değişken (örneğin, kalp hastalığı oranı)</a:t>
            </a:r>
          </a:p>
          <a:p>
            <a:pPr marL="577850" lvl="1" indent="-128588" algn="just">
              <a:buFont typeface="Arial" panose="020B0604020202020204" pitchFamily="34" charset="0"/>
              <a:buChar char="•"/>
            </a:pPr>
            <a:r>
              <a:rPr lang="tr-TR" b="1"/>
              <a:t>X₁, X₂</a:t>
            </a:r>
            <a:r>
              <a:rPr lang="tr-TR"/>
              <a:t>: Bağımsız değişkenler (bisiklet kullanımı, sigara içme durumu vb.)</a:t>
            </a:r>
          </a:p>
          <a:p>
            <a:pPr marL="577850" lvl="1" indent="-128588" algn="just">
              <a:buFont typeface="Arial" panose="020B0604020202020204" pitchFamily="34" charset="0"/>
              <a:buChar char="•"/>
            </a:pPr>
            <a:r>
              <a:rPr lang="el-GR" b="1"/>
              <a:t>β₀</a:t>
            </a:r>
            <a:r>
              <a:rPr lang="el-GR"/>
              <a:t>: </a:t>
            </a:r>
            <a:r>
              <a:rPr lang="tr-TR"/>
              <a:t>Sabit terim (intercept)</a:t>
            </a:r>
          </a:p>
          <a:p>
            <a:pPr marL="577850" lvl="1" indent="-128588" algn="just">
              <a:buFont typeface="Arial" panose="020B0604020202020204" pitchFamily="34" charset="0"/>
              <a:buChar char="•"/>
            </a:pPr>
            <a:r>
              <a:rPr lang="el-GR" b="1"/>
              <a:t>β₁, β₂</a:t>
            </a:r>
            <a:r>
              <a:rPr lang="el-GR"/>
              <a:t>: </a:t>
            </a:r>
            <a:r>
              <a:rPr lang="tr-TR"/>
              <a:t>Eğim katsayıları (X’lerdeki bir birimlik artışın Y üzerindeki etkileri)</a:t>
            </a:r>
          </a:p>
          <a:p>
            <a:pPr marL="577850" lvl="1" indent="-128588" algn="just">
              <a:buFont typeface="Arial" panose="020B0604020202020204" pitchFamily="34" charset="0"/>
              <a:buChar char="•"/>
            </a:pPr>
            <a:r>
              <a:rPr lang="el-GR" b="1"/>
              <a:t>ε</a:t>
            </a:r>
            <a:r>
              <a:rPr lang="el-GR"/>
              <a:t>: </a:t>
            </a:r>
            <a:r>
              <a:rPr lang="tr-TR"/>
              <a:t>Hata terimi; modele dahil edilemeyen rastlantısal sapmaları ifade eder</a:t>
            </a:r>
          </a:p>
          <a:p>
            <a:pPr lvl="1" algn="just"/>
            <a:endParaRPr lang="tr-TR"/>
          </a:p>
          <a:p>
            <a:pPr algn="just"/>
            <a:r>
              <a:rPr lang="tr-TR"/>
              <a:t>Bu model yardımıyla </a:t>
            </a:r>
            <a:r>
              <a:rPr lang="tr-TR" b="1"/>
              <a:t>her bir bağımsız değişkenin</a:t>
            </a:r>
            <a:r>
              <a:rPr lang="tr-TR"/>
              <a:t> bağımlı değişken üzerindeki göreli etkisini ayrı ayrı görebilir, değişkenler arasındaki </a:t>
            </a:r>
            <a:r>
              <a:rPr lang="tr-TR" b="1"/>
              <a:t>kollineariteyi</a:t>
            </a:r>
            <a:r>
              <a:rPr lang="tr-TR"/>
              <a:t> (birden çok değişkenin birbiriyle ilişkili oluşunu) değerlendirir ve modelin açıklayıcılığını </a:t>
            </a:r>
            <a:r>
              <a:rPr lang="tr-TR" b="1"/>
              <a:t>R²</a:t>
            </a:r>
            <a:r>
              <a:rPr lang="tr-TR"/>
              <a:t> gibi metriklerle ölçebiliriz.</a:t>
            </a:r>
          </a:p>
        </p:txBody>
      </p:sp>
    </p:spTree>
    <p:extLst>
      <p:ext uri="{BB962C8B-B14F-4D97-AF65-F5344CB8AC3E}">
        <p14:creationId xmlns:p14="http://schemas.microsoft.com/office/powerpoint/2010/main" val="27507833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04107-EE12-BC9E-85AB-CC6886FD9FA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FFFC754-3B7D-3DB1-7965-A9619A07D36A}"/>
              </a:ext>
            </a:extLst>
          </p:cNvPr>
          <p:cNvSpPr/>
          <p:nvPr/>
        </p:nvSpPr>
        <p:spPr>
          <a:xfrm>
            <a:off x="490116" y="383143"/>
            <a:ext cx="12376797" cy="771525"/>
          </a:xfrm>
          <a:prstGeom prst="rect">
            <a:avLst/>
          </a:prstGeom>
          <a:noFill/>
          <a:ln/>
        </p:spPr>
        <p:txBody>
          <a:bodyPr wrap="none" lIns="0" tIns="0" rIns="0" bIns="0" rtlCol="0" anchor="t"/>
          <a:lstStyle/>
          <a:p>
            <a:r>
              <a:rPr lang="tr-TR" sz="2800">
                <a:solidFill>
                  <a:srgbClr val="1F1F1F"/>
                </a:solidFill>
                <a:latin typeface="Aptos Narrow" panose="020B0004020202020204" pitchFamily="34" charset="0"/>
              </a:rPr>
              <a:t>Çoklu </a:t>
            </a:r>
            <a:r>
              <a:rPr lang="tr-TR" sz="2800" b="0" i="0">
                <a:solidFill>
                  <a:srgbClr val="1F1F1F"/>
                </a:solidFill>
                <a:effectLst/>
                <a:latin typeface="Aptos Narrow" panose="020B0004020202020204" pitchFamily="34" charset="0"/>
              </a:rPr>
              <a:t>Doğrusal Regresyon: </a:t>
            </a:r>
            <a:r>
              <a:rPr lang="tr-TR" sz="2800">
                <a:latin typeface="Aptos Narrow" panose="020B0004020202020204" pitchFamily="34" charset="0"/>
              </a:rPr>
              <a:t>Bisiklet Kullanımı, Sigara Durumu ve Kalp Hastalığı</a:t>
            </a:r>
            <a:endParaRPr lang="tr-TR" sz="2800" b="0" i="0">
              <a:solidFill>
                <a:srgbClr val="1F1F1F"/>
              </a:solidFill>
              <a:effectLst/>
              <a:latin typeface="Aptos Narrow" panose="020B0004020202020204" pitchFamily="34" charset="0"/>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E67D30BA-9D3D-2DAE-CC84-9CBFA9DB3B07}"/>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9" name="Metin kutusu 18">
            <a:extLst>
              <a:ext uri="{FF2B5EF4-FFF2-40B4-BE49-F238E27FC236}">
                <a16:creationId xmlns:a16="http://schemas.microsoft.com/office/drawing/2014/main" id="{0E6250BB-CE90-1813-654C-D971DA3A33AB}"/>
              </a:ext>
            </a:extLst>
          </p:cNvPr>
          <p:cNvSpPr txBox="1"/>
          <p:nvPr/>
        </p:nvSpPr>
        <p:spPr>
          <a:xfrm>
            <a:off x="490117" y="1225603"/>
            <a:ext cx="13361351" cy="369332"/>
          </a:xfrm>
          <a:prstGeom prst="rect">
            <a:avLst/>
          </a:prstGeom>
          <a:noFill/>
        </p:spPr>
        <p:txBody>
          <a:bodyPr wrap="square">
            <a:spAutoFit/>
          </a:bodyPr>
          <a:lstStyle/>
          <a:p>
            <a:pPr>
              <a:buNone/>
            </a:pPr>
            <a:endParaRPr lang="tr-TR"/>
          </a:p>
        </p:txBody>
      </p:sp>
      <p:sp>
        <p:nvSpPr>
          <p:cNvPr id="5" name="Metin kutusu 4">
            <a:extLst>
              <a:ext uri="{FF2B5EF4-FFF2-40B4-BE49-F238E27FC236}">
                <a16:creationId xmlns:a16="http://schemas.microsoft.com/office/drawing/2014/main" id="{2C93D368-BD93-99EA-4541-6F416E499501}"/>
              </a:ext>
            </a:extLst>
          </p:cNvPr>
          <p:cNvSpPr txBox="1"/>
          <p:nvPr/>
        </p:nvSpPr>
        <p:spPr>
          <a:xfrm>
            <a:off x="397458" y="966312"/>
            <a:ext cx="13742825" cy="4431983"/>
          </a:xfrm>
          <a:prstGeom prst="rect">
            <a:avLst/>
          </a:prstGeom>
          <a:noFill/>
        </p:spPr>
        <p:txBody>
          <a:bodyPr wrap="square">
            <a:spAutoFit/>
          </a:bodyPr>
          <a:lstStyle/>
          <a:p>
            <a:r>
              <a:rPr lang="tr-TR" sz="2400"/>
              <a:t>Çalışmanın Önemi</a:t>
            </a:r>
          </a:p>
          <a:p>
            <a:endParaRPr lang="tr-TR" sz="2400"/>
          </a:p>
          <a:p>
            <a:r>
              <a:rPr lang="tr-TR"/>
              <a:t>Bu çalışma, </a:t>
            </a:r>
            <a:r>
              <a:rPr lang="tr-TR" b="1"/>
              <a:t>toplum sağlığı</a:t>
            </a:r>
            <a:r>
              <a:rPr lang="tr-TR"/>
              <a:t> ve </a:t>
            </a:r>
            <a:r>
              <a:rPr lang="tr-TR" b="1"/>
              <a:t>epidemiyoloji</a:t>
            </a:r>
            <a:r>
              <a:rPr lang="tr-TR"/>
              <a:t> alanında sıkça araştırılan “Hangi yaşam tarzı faktörleri kalp hastalığı riskini etkiler?” sorusuna </a:t>
            </a:r>
            <a:r>
              <a:rPr lang="tr-TR" b="1"/>
              <a:t>nicel verilerle</a:t>
            </a:r>
            <a:r>
              <a:rPr lang="tr-TR"/>
              <a:t> yanıt aramayı amaçlar. Özellikle </a:t>
            </a:r>
            <a:r>
              <a:rPr lang="tr-TR" b="1"/>
              <a:t>fiziksel aktivite (bisiklet kullanımı)</a:t>
            </a:r>
            <a:r>
              <a:rPr lang="tr-TR"/>
              <a:t> ve </a:t>
            </a:r>
            <a:r>
              <a:rPr lang="tr-TR" b="1"/>
              <a:t>sigara tüketimi</a:t>
            </a:r>
            <a:r>
              <a:rPr lang="tr-TR"/>
              <a:t> gibi değişkenler, kalp-damar sağlığı açısından kritik öneme sahiptir.</a:t>
            </a:r>
          </a:p>
          <a:p>
            <a:endParaRPr lang="tr-TR"/>
          </a:p>
          <a:p>
            <a:r>
              <a:rPr lang="tr-TR"/>
              <a:t>Bu analiz çerçevesinde şu temel sorulara yanıt aranacaktır:</a:t>
            </a:r>
          </a:p>
          <a:p>
            <a:pPr marL="285750" indent="-93663">
              <a:lnSpc>
                <a:spcPct val="150000"/>
              </a:lnSpc>
              <a:buFont typeface="Arial" panose="020B0604020202020204" pitchFamily="34" charset="0"/>
              <a:buChar char="•"/>
            </a:pPr>
            <a:r>
              <a:rPr lang="tr-TR"/>
              <a:t>Bisiklet kullanımı arttıkça </a:t>
            </a:r>
            <a:r>
              <a:rPr lang="tr-TR" b="1"/>
              <a:t>kalp hastalığı oranında</a:t>
            </a:r>
            <a:r>
              <a:rPr lang="tr-TR"/>
              <a:t> nasıl bir değişim gözlenir?</a:t>
            </a:r>
          </a:p>
          <a:p>
            <a:pPr marL="285750" indent="-93663">
              <a:lnSpc>
                <a:spcPct val="150000"/>
              </a:lnSpc>
              <a:buFont typeface="Arial" panose="020B0604020202020204" pitchFamily="34" charset="0"/>
              <a:buChar char="•"/>
            </a:pPr>
            <a:r>
              <a:rPr lang="tr-TR"/>
              <a:t>Sigara içme durumu (yoğunluğu) kalp hastalığı riskini ne kadar </a:t>
            </a:r>
            <a:r>
              <a:rPr lang="tr-TR" b="1"/>
              <a:t>etkiler veya artırır</a:t>
            </a:r>
            <a:r>
              <a:rPr lang="tr-TR"/>
              <a:t>?</a:t>
            </a:r>
          </a:p>
          <a:p>
            <a:pPr marL="285750" indent="-93663">
              <a:lnSpc>
                <a:spcPct val="150000"/>
              </a:lnSpc>
              <a:buFont typeface="Arial" panose="020B0604020202020204" pitchFamily="34" charset="0"/>
              <a:buChar char="•"/>
            </a:pPr>
            <a:r>
              <a:rPr lang="tr-TR"/>
              <a:t>Söz konusu iki faktör </a:t>
            </a:r>
            <a:r>
              <a:rPr lang="tr-TR" b="1"/>
              <a:t>birlikte</a:t>
            </a:r>
            <a:r>
              <a:rPr lang="tr-TR"/>
              <a:t> ele alındığında kalp hastalığının ne kadar </a:t>
            </a:r>
            <a:r>
              <a:rPr lang="tr-TR" b="1"/>
              <a:t>tahmin edilebilir</a:t>
            </a:r>
            <a:r>
              <a:rPr lang="tr-TR"/>
              <a:t> olduğu nedir?</a:t>
            </a:r>
          </a:p>
          <a:p>
            <a:pPr marL="285750" indent="-93663">
              <a:lnSpc>
                <a:spcPct val="150000"/>
              </a:lnSpc>
              <a:buFont typeface="Arial" panose="020B0604020202020204" pitchFamily="34" charset="0"/>
              <a:buChar char="•"/>
            </a:pPr>
            <a:r>
              <a:rPr lang="tr-TR"/>
              <a:t>Model çıktılarından </a:t>
            </a:r>
            <a:r>
              <a:rPr lang="tr-TR" b="1"/>
              <a:t>sağlık politikalarına</a:t>
            </a:r>
            <a:r>
              <a:rPr lang="tr-TR"/>
              <a:t> veya </a:t>
            </a:r>
            <a:r>
              <a:rPr lang="tr-TR" b="1"/>
              <a:t>toplum bilgilendirmesine</a:t>
            </a:r>
            <a:r>
              <a:rPr lang="tr-TR"/>
              <a:t> dair hangi önerilerde bulunulabilir?</a:t>
            </a:r>
          </a:p>
          <a:p>
            <a:pPr marL="285750" indent="-93663">
              <a:buFont typeface="Arial" panose="020B0604020202020204" pitchFamily="34" charset="0"/>
              <a:buChar char="•"/>
            </a:pPr>
            <a:r>
              <a:rPr lang="tr-TR"/>
              <a:t>Böylece çalışma, </a:t>
            </a:r>
            <a:r>
              <a:rPr lang="tr-TR" b="1"/>
              <a:t>birden fazla faktör</a:t>
            </a:r>
            <a:r>
              <a:rPr lang="tr-TR"/>
              <a:t> göz önünde bulundurularak kalp hastalığı risk analizinin nasıl yapılabileceğini göstermekte ve </a:t>
            </a:r>
            <a:r>
              <a:rPr lang="tr-TR" b="1"/>
              <a:t>çoklu değişkenli istatistik yöntemlerinin</a:t>
            </a:r>
            <a:r>
              <a:rPr lang="tr-TR"/>
              <a:t> gerçek veri setleri üzerinde kullanımını örneklemektedir.</a:t>
            </a:r>
          </a:p>
        </p:txBody>
      </p:sp>
    </p:spTree>
    <p:extLst>
      <p:ext uri="{BB962C8B-B14F-4D97-AF65-F5344CB8AC3E}">
        <p14:creationId xmlns:p14="http://schemas.microsoft.com/office/powerpoint/2010/main" val="167990586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405F7-C62A-1499-C901-1CAFBC8CF06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6EFD92B-3AE3-23C8-B20E-E930C9CCC828}"/>
              </a:ext>
            </a:extLst>
          </p:cNvPr>
          <p:cNvSpPr/>
          <p:nvPr/>
        </p:nvSpPr>
        <p:spPr>
          <a:xfrm>
            <a:off x="490116" y="383143"/>
            <a:ext cx="12376797" cy="771525"/>
          </a:xfrm>
          <a:prstGeom prst="rect">
            <a:avLst/>
          </a:prstGeom>
          <a:noFill/>
          <a:ln/>
        </p:spPr>
        <p:txBody>
          <a:bodyPr wrap="none" lIns="0" tIns="0" rIns="0" bIns="0" rtlCol="0" anchor="t"/>
          <a:lstStyle/>
          <a:p>
            <a:r>
              <a:rPr lang="tr-TR" sz="2800">
                <a:solidFill>
                  <a:srgbClr val="1F1F1F"/>
                </a:solidFill>
                <a:latin typeface="Aptos Narrow" panose="020B0004020202020204" pitchFamily="34" charset="0"/>
              </a:rPr>
              <a:t>Çoklu </a:t>
            </a:r>
            <a:r>
              <a:rPr lang="tr-TR" sz="2800" b="0" i="0">
                <a:solidFill>
                  <a:srgbClr val="1F1F1F"/>
                </a:solidFill>
                <a:effectLst/>
                <a:latin typeface="Aptos Narrow" panose="020B0004020202020204" pitchFamily="34" charset="0"/>
              </a:rPr>
              <a:t>Doğrusal Regresyon: </a:t>
            </a:r>
            <a:r>
              <a:rPr lang="tr-TR" sz="2800">
                <a:latin typeface="Aptos Narrow" panose="020B0004020202020204" pitchFamily="34" charset="0"/>
              </a:rPr>
              <a:t>Bisiklet Kullanımı, Sigara Durumu ve Kalp Hastalığı</a:t>
            </a:r>
            <a:endParaRPr lang="tr-TR" sz="2800" b="0" i="0">
              <a:solidFill>
                <a:srgbClr val="1F1F1F"/>
              </a:solidFill>
              <a:effectLst/>
              <a:latin typeface="Aptos Narrow" panose="020B0004020202020204" pitchFamily="34" charset="0"/>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70A640BD-5135-2A42-3B92-96F3ED30DC5C}"/>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9" name="Metin kutusu 18">
            <a:extLst>
              <a:ext uri="{FF2B5EF4-FFF2-40B4-BE49-F238E27FC236}">
                <a16:creationId xmlns:a16="http://schemas.microsoft.com/office/drawing/2014/main" id="{FCB2BBA6-FF69-6227-4D1E-ABC7E2F9FAB5}"/>
              </a:ext>
            </a:extLst>
          </p:cNvPr>
          <p:cNvSpPr txBox="1"/>
          <p:nvPr/>
        </p:nvSpPr>
        <p:spPr>
          <a:xfrm>
            <a:off x="490117" y="1225603"/>
            <a:ext cx="13361351" cy="369332"/>
          </a:xfrm>
          <a:prstGeom prst="rect">
            <a:avLst/>
          </a:prstGeom>
          <a:noFill/>
        </p:spPr>
        <p:txBody>
          <a:bodyPr wrap="square">
            <a:spAutoFit/>
          </a:bodyPr>
          <a:lstStyle/>
          <a:p>
            <a:pPr>
              <a:buNone/>
            </a:pPr>
            <a:endParaRPr lang="tr-TR"/>
          </a:p>
        </p:txBody>
      </p:sp>
      <p:graphicFrame>
        <p:nvGraphicFramePr>
          <p:cNvPr id="3" name="Tablo 2">
            <a:extLst>
              <a:ext uri="{FF2B5EF4-FFF2-40B4-BE49-F238E27FC236}">
                <a16:creationId xmlns:a16="http://schemas.microsoft.com/office/drawing/2014/main" id="{DCACB538-6F4F-9964-7EA1-C03E685A51D2}"/>
              </a:ext>
            </a:extLst>
          </p:cNvPr>
          <p:cNvGraphicFramePr>
            <a:graphicFrameLocks noGrp="1"/>
          </p:cNvGraphicFramePr>
          <p:nvPr>
            <p:extLst>
              <p:ext uri="{D42A27DB-BD31-4B8C-83A1-F6EECF244321}">
                <p14:modId xmlns:p14="http://schemas.microsoft.com/office/powerpoint/2010/main" val="3484271564"/>
              </p:ext>
            </p:extLst>
          </p:nvPr>
        </p:nvGraphicFramePr>
        <p:xfrm>
          <a:off x="1248227" y="2743742"/>
          <a:ext cx="7160988" cy="1896138"/>
        </p:xfrm>
        <a:graphic>
          <a:graphicData uri="http://schemas.openxmlformats.org/drawingml/2006/table">
            <a:tbl>
              <a:tblPr>
                <a:tableStyleId>{5940675A-B579-460E-94D1-54222C63F5DA}</a:tableStyleId>
              </a:tblPr>
              <a:tblGrid>
                <a:gridCol w="2099131">
                  <a:extLst>
                    <a:ext uri="{9D8B030D-6E8A-4147-A177-3AD203B41FA5}">
                      <a16:colId xmlns:a16="http://schemas.microsoft.com/office/drawing/2014/main" val="697214569"/>
                    </a:ext>
                  </a:extLst>
                </a:gridCol>
                <a:gridCol w="3672726">
                  <a:extLst>
                    <a:ext uri="{9D8B030D-6E8A-4147-A177-3AD203B41FA5}">
                      <a16:colId xmlns:a16="http://schemas.microsoft.com/office/drawing/2014/main" val="3790271273"/>
                    </a:ext>
                  </a:extLst>
                </a:gridCol>
                <a:gridCol w="1389131">
                  <a:extLst>
                    <a:ext uri="{9D8B030D-6E8A-4147-A177-3AD203B41FA5}">
                      <a16:colId xmlns:a16="http://schemas.microsoft.com/office/drawing/2014/main" val="467171253"/>
                    </a:ext>
                  </a:extLst>
                </a:gridCol>
              </a:tblGrid>
              <a:tr h="433098">
                <a:tc>
                  <a:txBody>
                    <a:bodyPr/>
                    <a:lstStyle/>
                    <a:p>
                      <a:pPr fontAlgn="ctr"/>
                      <a:r>
                        <a:rPr lang="tr-TR" sz="1800" b="1">
                          <a:effectLst/>
                        </a:rPr>
                        <a:t>Nitelik Adı</a:t>
                      </a:r>
                    </a:p>
                  </a:txBody>
                  <a:tcPr anchor="ctr"/>
                </a:tc>
                <a:tc>
                  <a:txBody>
                    <a:bodyPr/>
                    <a:lstStyle/>
                    <a:p>
                      <a:pPr fontAlgn="ctr"/>
                      <a:r>
                        <a:rPr lang="tr-TR" sz="1800" b="1">
                          <a:effectLst/>
                        </a:rPr>
                        <a:t>Türkçesi</a:t>
                      </a:r>
                    </a:p>
                  </a:txBody>
                  <a:tcPr anchor="ctr"/>
                </a:tc>
                <a:tc>
                  <a:txBody>
                    <a:bodyPr/>
                    <a:lstStyle/>
                    <a:p>
                      <a:pPr fontAlgn="ctr"/>
                      <a:r>
                        <a:rPr lang="tr-TR" sz="1800" b="1">
                          <a:effectLst/>
                        </a:rPr>
                        <a:t>Veri Tipi</a:t>
                      </a:r>
                    </a:p>
                  </a:txBody>
                  <a:tcPr anchor="ctr"/>
                </a:tc>
                <a:extLst>
                  <a:ext uri="{0D108BD9-81ED-4DB2-BD59-A6C34878D82A}">
                    <a16:rowId xmlns:a16="http://schemas.microsoft.com/office/drawing/2014/main" val="657415075"/>
                  </a:ext>
                </a:extLst>
              </a:tr>
              <a:tr h="365760">
                <a:tc>
                  <a:txBody>
                    <a:bodyPr/>
                    <a:lstStyle/>
                    <a:p>
                      <a:pPr fontAlgn="ctr"/>
                      <a:r>
                        <a:rPr lang="tr-TR" sz="1800">
                          <a:effectLst/>
                        </a:rPr>
                        <a:t>Unnamed: 0</a:t>
                      </a:r>
                    </a:p>
                  </a:txBody>
                  <a:tcPr anchor="ctr"/>
                </a:tc>
                <a:tc>
                  <a:txBody>
                    <a:bodyPr/>
                    <a:lstStyle/>
                    <a:p>
                      <a:pPr fontAlgn="ctr"/>
                      <a:r>
                        <a:rPr lang="tr-TR" sz="1800">
                          <a:effectLst/>
                        </a:rPr>
                        <a:t>Örnek numarası</a:t>
                      </a:r>
                    </a:p>
                  </a:txBody>
                  <a:tcPr anchor="ctr"/>
                </a:tc>
                <a:tc>
                  <a:txBody>
                    <a:bodyPr/>
                    <a:lstStyle/>
                    <a:p>
                      <a:pPr fontAlgn="ctr"/>
                      <a:r>
                        <a:rPr lang="tr-TR" sz="1800">
                          <a:effectLst/>
                        </a:rPr>
                        <a:t>Ayrık</a:t>
                      </a:r>
                    </a:p>
                  </a:txBody>
                  <a:tcPr anchor="ctr"/>
                </a:tc>
                <a:extLst>
                  <a:ext uri="{0D108BD9-81ED-4DB2-BD59-A6C34878D82A}">
                    <a16:rowId xmlns:a16="http://schemas.microsoft.com/office/drawing/2014/main" val="2615509030"/>
                  </a:ext>
                </a:extLst>
              </a:tr>
              <a:tr h="365760">
                <a:tc>
                  <a:txBody>
                    <a:bodyPr/>
                    <a:lstStyle/>
                    <a:p>
                      <a:pPr fontAlgn="ctr"/>
                      <a:r>
                        <a:rPr lang="tr-TR" sz="1800">
                          <a:effectLst/>
                        </a:rPr>
                        <a:t>biking</a:t>
                      </a:r>
                    </a:p>
                  </a:txBody>
                  <a:tcPr anchor="ctr"/>
                </a:tc>
                <a:tc>
                  <a:txBody>
                    <a:bodyPr/>
                    <a:lstStyle/>
                    <a:p>
                      <a:pPr fontAlgn="ctr"/>
                      <a:r>
                        <a:rPr lang="tr-TR" sz="1800">
                          <a:effectLst/>
                        </a:rPr>
                        <a:t>Bisiklet Kullanımı (% veya orantı)</a:t>
                      </a:r>
                    </a:p>
                  </a:txBody>
                  <a:tcPr anchor="ctr"/>
                </a:tc>
                <a:tc>
                  <a:txBody>
                    <a:bodyPr/>
                    <a:lstStyle/>
                    <a:p>
                      <a:pPr fontAlgn="ctr"/>
                      <a:r>
                        <a:rPr lang="tr-TR" sz="1800">
                          <a:effectLst/>
                        </a:rPr>
                        <a:t>Sürekli</a:t>
                      </a:r>
                    </a:p>
                  </a:txBody>
                  <a:tcPr anchor="ctr"/>
                </a:tc>
                <a:extLst>
                  <a:ext uri="{0D108BD9-81ED-4DB2-BD59-A6C34878D82A}">
                    <a16:rowId xmlns:a16="http://schemas.microsoft.com/office/drawing/2014/main" val="2880060115"/>
                  </a:ext>
                </a:extLst>
              </a:tr>
              <a:tr h="365760">
                <a:tc>
                  <a:txBody>
                    <a:bodyPr/>
                    <a:lstStyle/>
                    <a:p>
                      <a:pPr fontAlgn="ctr"/>
                      <a:r>
                        <a:rPr lang="tr-TR" sz="1800">
                          <a:effectLst/>
                        </a:rPr>
                        <a:t>smoking</a:t>
                      </a:r>
                    </a:p>
                  </a:txBody>
                  <a:tcPr anchor="ctr"/>
                </a:tc>
                <a:tc>
                  <a:txBody>
                    <a:bodyPr/>
                    <a:lstStyle/>
                    <a:p>
                      <a:pPr fontAlgn="ctr"/>
                      <a:r>
                        <a:rPr lang="tr-TR" sz="1800">
                          <a:effectLst/>
                        </a:rPr>
                        <a:t>Sigara Durumu (% veya orantı)</a:t>
                      </a:r>
                    </a:p>
                  </a:txBody>
                  <a:tcPr anchor="ctr"/>
                </a:tc>
                <a:tc>
                  <a:txBody>
                    <a:bodyPr/>
                    <a:lstStyle/>
                    <a:p>
                      <a:pPr fontAlgn="ctr"/>
                      <a:r>
                        <a:rPr lang="tr-TR" sz="1800">
                          <a:effectLst/>
                        </a:rPr>
                        <a:t>Sürekli</a:t>
                      </a:r>
                    </a:p>
                  </a:txBody>
                  <a:tcPr anchor="ctr"/>
                </a:tc>
                <a:extLst>
                  <a:ext uri="{0D108BD9-81ED-4DB2-BD59-A6C34878D82A}">
                    <a16:rowId xmlns:a16="http://schemas.microsoft.com/office/drawing/2014/main" val="1985136973"/>
                  </a:ext>
                </a:extLst>
              </a:tr>
              <a:tr h="365760">
                <a:tc>
                  <a:txBody>
                    <a:bodyPr/>
                    <a:lstStyle/>
                    <a:p>
                      <a:pPr fontAlgn="ctr"/>
                      <a:r>
                        <a:rPr lang="tr-TR" sz="1800">
                          <a:effectLst/>
                        </a:rPr>
                        <a:t>heart.disease</a:t>
                      </a:r>
                    </a:p>
                  </a:txBody>
                  <a:tcPr anchor="ctr"/>
                </a:tc>
                <a:tc>
                  <a:txBody>
                    <a:bodyPr/>
                    <a:lstStyle/>
                    <a:p>
                      <a:pPr fontAlgn="ctr"/>
                      <a:r>
                        <a:rPr lang="tr-TR" sz="1800">
                          <a:effectLst/>
                        </a:rPr>
                        <a:t>Kalp Hastalığı Oranı (risk %)</a:t>
                      </a:r>
                    </a:p>
                  </a:txBody>
                  <a:tcPr anchor="ctr"/>
                </a:tc>
                <a:tc>
                  <a:txBody>
                    <a:bodyPr/>
                    <a:lstStyle/>
                    <a:p>
                      <a:pPr fontAlgn="ctr"/>
                      <a:r>
                        <a:rPr lang="tr-TR" sz="1800">
                          <a:effectLst/>
                        </a:rPr>
                        <a:t>Sürekli</a:t>
                      </a:r>
                    </a:p>
                  </a:txBody>
                  <a:tcPr anchor="ctr"/>
                </a:tc>
                <a:extLst>
                  <a:ext uri="{0D108BD9-81ED-4DB2-BD59-A6C34878D82A}">
                    <a16:rowId xmlns:a16="http://schemas.microsoft.com/office/drawing/2014/main" val="447475726"/>
                  </a:ext>
                </a:extLst>
              </a:tr>
            </a:tbl>
          </a:graphicData>
        </a:graphic>
      </p:graphicFrame>
      <p:sp>
        <p:nvSpPr>
          <p:cNvPr id="8" name="Metin kutusu 7">
            <a:extLst>
              <a:ext uri="{FF2B5EF4-FFF2-40B4-BE49-F238E27FC236}">
                <a16:creationId xmlns:a16="http://schemas.microsoft.com/office/drawing/2014/main" id="{D9E8DBF0-2D9A-4AEB-2393-E72869446428}"/>
              </a:ext>
            </a:extLst>
          </p:cNvPr>
          <p:cNvSpPr txBox="1"/>
          <p:nvPr/>
        </p:nvSpPr>
        <p:spPr>
          <a:xfrm>
            <a:off x="490116" y="1014493"/>
            <a:ext cx="13035384" cy="1384995"/>
          </a:xfrm>
          <a:prstGeom prst="rect">
            <a:avLst/>
          </a:prstGeom>
          <a:noFill/>
        </p:spPr>
        <p:txBody>
          <a:bodyPr wrap="square">
            <a:spAutoFit/>
          </a:bodyPr>
          <a:lstStyle/>
          <a:p>
            <a:pPr algn="l">
              <a:buNone/>
            </a:pPr>
            <a:r>
              <a:rPr lang="tr-TR" sz="2400" b="0" i="0">
                <a:solidFill>
                  <a:srgbClr val="1F1F1F"/>
                </a:solidFill>
                <a:effectLst/>
                <a:latin typeface="Roboto" panose="02000000000000000000" pitchFamily="2" charset="0"/>
              </a:rPr>
              <a:t>Veri Seti Hakkında</a:t>
            </a:r>
          </a:p>
          <a:p>
            <a:pPr algn="l">
              <a:buNone/>
            </a:pPr>
            <a:endParaRPr lang="tr-TR" sz="2400" b="0" i="0">
              <a:solidFill>
                <a:srgbClr val="1F1F1F"/>
              </a:solidFill>
              <a:effectLst/>
              <a:latin typeface="Roboto" panose="02000000000000000000" pitchFamily="2" charset="0"/>
            </a:endParaRPr>
          </a:p>
          <a:p>
            <a:pPr algn="l"/>
            <a:r>
              <a:rPr lang="tr-TR" b="0" i="0">
                <a:solidFill>
                  <a:srgbClr val="1F1F1F"/>
                </a:solidFill>
                <a:effectLst/>
                <a:latin typeface="Aptos Narrow" panose="020B0004020202020204" pitchFamily="34" charset="0"/>
              </a:rPr>
              <a:t>Bu çalışmada kullanılan veri seti (</a:t>
            </a:r>
            <a:r>
              <a:rPr lang="tr-TR" b="0" i="0">
                <a:solidFill>
                  <a:srgbClr val="0B57D0"/>
                </a:solidFill>
                <a:effectLst/>
                <a:latin typeface="Aptos Narrow" panose="020B0004020202020204" pitchFamily="34" charset="0"/>
                <a:hlinkClick r:id="rId4"/>
              </a:rPr>
              <a:t>heart.data.csv</a:t>
            </a:r>
            <a:r>
              <a:rPr lang="tr-TR" b="0" i="0">
                <a:solidFill>
                  <a:srgbClr val="1F1F1F"/>
                </a:solidFill>
                <a:effectLst/>
                <a:latin typeface="Aptos Narrow" panose="020B0004020202020204" pitchFamily="34" charset="0"/>
              </a:rPr>
              <a:t>), Bevans (2023b) tarafından sunulan 498 kişilik hayali bir örneklemden oluşmaktadır. Veri setinde üç temel sütun bulunmaktadır:</a:t>
            </a:r>
          </a:p>
        </p:txBody>
      </p:sp>
      <p:sp>
        <p:nvSpPr>
          <p:cNvPr id="10" name="Metin kutusu 9">
            <a:extLst>
              <a:ext uri="{FF2B5EF4-FFF2-40B4-BE49-F238E27FC236}">
                <a16:creationId xmlns:a16="http://schemas.microsoft.com/office/drawing/2014/main" id="{BC4ABC7E-04BA-5415-E8C3-74E012B397BA}"/>
              </a:ext>
            </a:extLst>
          </p:cNvPr>
          <p:cNvSpPr txBox="1"/>
          <p:nvPr/>
        </p:nvSpPr>
        <p:spPr>
          <a:xfrm>
            <a:off x="490115" y="4984134"/>
            <a:ext cx="13361351" cy="2492990"/>
          </a:xfrm>
          <a:prstGeom prst="rect">
            <a:avLst/>
          </a:prstGeom>
          <a:noFill/>
        </p:spPr>
        <p:txBody>
          <a:bodyPr wrap="square">
            <a:spAutoFit/>
          </a:bodyPr>
          <a:lstStyle/>
          <a:p>
            <a:pPr algn="l">
              <a:buNone/>
            </a:pPr>
            <a:r>
              <a:rPr lang="tr-TR" sz="2400" i="0">
                <a:solidFill>
                  <a:srgbClr val="1F1F1F"/>
                </a:solidFill>
                <a:effectLst/>
                <a:latin typeface="Aptos Narrow" panose="020B0004020202020204" pitchFamily="34" charset="0"/>
              </a:rPr>
              <a:t>Değişken Açıklamaları:</a:t>
            </a:r>
          </a:p>
          <a:p>
            <a:pPr algn="l">
              <a:buNone/>
            </a:pPr>
            <a:endParaRPr lang="tr-TR" sz="2400" b="0" i="0">
              <a:solidFill>
                <a:srgbClr val="1F1F1F"/>
              </a:solidFill>
              <a:effectLst/>
              <a:latin typeface="Aptos Narrow" panose="020B0004020202020204" pitchFamily="34" charset="0"/>
            </a:endParaRPr>
          </a:p>
          <a:p>
            <a:pPr marL="368300" indent="-176213" algn="l">
              <a:buFont typeface="Arial" panose="020B0604020202020204" pitchFamily="34" charset="0"/>
              <a:buChar char="•"/>
            </a:pPr>
            <a:r>
              <a:rPr lang="tr-TR" b="0" i="0">
                <a:solidFill>
                  <a:srgbClr val="1F1F1F"/>
                </a:solidFill>
                <a:effectLst/>
                <a:latin typeface="Aptos Narrow" panose="020B0004020202020204" pitchFamily="34" charset="0"/>
              </a:rPr>
              <a:t>biking → </a:t>
            </a:r>
            <a:r>
              <a:rPr lang="tr-TR" b="1" i="0">
                <a:solidFill>
                  <a:srgbClr val="1F1F1F"/>
                </a:solidFill>
                <a:effectLst/>
                <a:latin typeface="Aptos Narrow" panose="020B0004020202020204" pitchFamily="34" charset="0"/>
              </a:rPr>
              <a:t>bisikletKullanimi</a:t>
            </a:r>
            <a:r>
              <a:rPr lang="tr-TR" b="0" i="0">
                <a:solidFill>
                  <a:srgbClr val="1F1F1F"/>
                </a:solidFill>
                <a:effectLst/>
                <a:latin typeface="Aptos Narrow" panose="020B0004020202020204" pitchFamily="34" charset="0"/>
              </a:rPr>
              <a:t>: Bireylerin düzenli bisiklet kullanma oranını veya bir ölçek üzerinde puanlanmış fiziksel aktivite düzeyini ifade eder.</a:t>
            </a:r>
          </a:p>
          <a:p>
            <a:pPr marL="368300" indent="-176213" algn="l">
              <a:buFont typeface="Arial" panose="020B0604020202020204" pitchFamily="34" charset="0"/>
              <a:buChar char="•"/>
            </a:pPr>
            <a:r>
              <a:rPr lang="tr-TR" b="0" i="0">
                <a:solidFill>
                  <a:srgbClr val="1F1F1F"/>
                </a:solidFill>
                <a:effectLst/>
                <a:latin typeface="Aptos Narrow" panose="020B0004020202020204" pitchFamily="34" charset="0"/>
              </a:rPr>
              <a:t>smoking → </a:t>
            </a:r>
            <a:r>
              <a:rPr lang="tr-TR" b="1" i="0">
                <a:solidFill>
                  <a:srgbClr val="1F1F1F"/>
                </a:solidFill>
                <a:effectLst/>
                <a:latin typeface="Aptos Narrow" panose="020B0004020202020204" pitchFamily="34" charset="0"/>
              </a:rPr>
              <a:t>sigaraDurum</a:t>
            </a:r>
            <a:r>
              <a:rPr lang="tr-TR" b="0" i="0">
                <a:solidFill>
                  <a:srgbClr val="1F1F1F"/>
                </a:solidFill>
                <a:effectLst/>
                <a:latin typeface="Aptos Narrow" panose="020B0004020202020204" pitchFamily="34" charset="0"/>
              </a:rPr>
              <a:t>: Bireylerin sigara içme düzeyini veya sıklığını (günlük adet, paket, vb.) gösterir.</a:t>
            </a:r>
          </a:p>
          <a:p>
            <a:pPr marL="368300" indent="-176213" algn="l">
              <a:buFont typeface="Arial" panose="020B0604020202020204" pitchFamily="34" charset="0"/>
              <a:buChar char="•"/>
            </a:pPr>
            <a:r>
              <a:rPr lang="tr-TR" b="0" i="0">
                <a:solidFill>
                  <a:srgbClr val="1F1F1F"/>
                </a:solidFill>
                <a:effectLst/>
                <a:latin typeface="Aptos Narrow" panose="020B0004020202020204" pitchFamily="34" charset="0"/>
              </a:rPr>
              <a:t>heart.disease → </a:t>
            </a:r>
            <a:r>
              <a:rPr lang="tr-TR" b="1" i="0">
                <a:solidFill>
                  <a:srgbClr val="1F1F1F"/>
                </a:solidFill>
                <a:effectLst/>
                <a:latin typeface="Aptos Narrow" panose="020B0004020202020204" pitchFamily="34" charset="0"/>
              </a:rPr>
              <a:t>kalpHastaligi</a:t>
            </a:r>
            <a:r>
              <a:rPr lang="tr-TR" b="0" i="0">
                <a:solidFill>
                  <a:srgbClr val="1F1F1F"/>
                </a:solidFill>
                <a:effectLst/>
                <a:latin typeface="Aptos Narrow" panose="020B0004020202020204" pitchFamily="34" charset="0"/>
              </a:rPr>
              <a:t>: Kalp-damar hastalığı oranını veya risk skorunu (örn. % olarak) temsil eder.</a:t>
            </a:r>
          </a:p>
          <a:p>
            <a:pPr marL="192087" algn="l"/>
            <a:endParaRPr lang="tr-TR" b="0" i="0">
              <a:solidFill>
                <a:srgbClr val="1F1F1F"/>
              </a:solidFill>
              <a:effectLst/>
              <a:latin typeface="Aptos Narrow" panose="020B0004020202020204" pitchFamily="34" charset="0"/>
            </a:endParaRPr>
          </a:p>
          <a:p>
            <a:r>
              <a:rPr lang="tr-TR">
                <a:solidFill>
                  <a:srgbClr val="1F1F1F"/>
                </a:solidFill>
                <a:effectLst/>
                <a:latin typeface="Aptos Narrow" panose="020B0004020202020204" pitchFamily="34" charset="0"/>
              </a:rPr>
              <a:t>Bu çalışmada yalnızca </a:t>
            </a:r>
            <a:r>
              <a:rPr lang="tr-TR" b="1">
                <a:solidFill>
                  <a:srgbClr val="1F1F1F"/>
                </a:solidFill>
                <a:effectLst/>
                <a:latin typeface="Aptos Narrow" panose="020B0004020202020204" pitchFamily="34" charset="0"/>
              </a:rPr>
              <a:t>bisikletKullanimi</a:t>
            </a:r>
            <a:r>
              <a:rPr lang="tr-TR">
                <a:solidFill>
                  <a:srgbClr val="1F1F1F"/>
                </a:solidFill>
                <a:effectLst/>
                <a:latin typeface="Aptos Narrow" panose="020B0004020202020204" pitchFamily="34" charset="0"/>
              </a:rPr>
              <a:t> ve </a:t>
            </a:r>
            <a:r>
              <a:rPr lang="tr-TR" b="1">
                <a:solidFill>
                  <a:srgbClr val="1F1F1F"/>
                </a:solidFill>
                <a:effectLst/>
                <a:latin typeface="Aptos Narrow" panose="020B0004020202020204" pitchFamily="34" charset="0"/>
              </a:rPr>
              <a:t>sigaraDurum</a:t>
            </a:r>
            <a:r>
              <a:rPr lang="tr-TR">
                <a:solidFill>
                  <a:srgbClr val="1F1F1F"/>
                </a:solidFill>
                <a:effectLst/>
                <a:latin typeface="Aptos Narrow" panose="020B0004020202020204" pitchFamily="34" charset="0"/>
              </a:rPr>
              <a:t> değişkenleri bağımsız değişken olarak ele alınırken, </a:t>
            </a:r>
            <a:r>
              <a:rPr lang="tr-TR" b="1">
                <a:solidFill>
                  <a:srgbClr val="1F1F1F"/>
                </a:solidFill>
                <a:effectLst/>
                <a:latin typeface="Aptos Narrow" panose="020B0004020202020204" pitchFamily="34" charset="0"/>
              </a:rPr>
              <a:t>kalpHastaligi</a:t>
            </a:r>
            <a:r>
              <a:rPr lang="tr-TR">
                <a:solidFill>
                  <a:srgbClr val="1F1F1F"/>
                </a:solidFill>
                <a:effectLst/>
                <a:latin typeface="Aptos Narrow" panose="020B0004020202020204" pitchFamily="34" charset="0"/>
              </a:rPr>
              <a:t> bağımlı değişken (modelin tahminlemeye çalıştığı hedef) olarak belirlenmiştir.</a:t>
            </a:r>
          </a:p>
        </p:txBody>
      </p:sp>
    </p:spTree>
    <p:extLst>
      <p:ext uri="{BB962C8B-B14F-4D97-AF65-F5344CB8AC3E}">
        <p14:creationId xmlns:p14="http://schemas.microsoft.com/office/powerpoint/2010/main" val="389016322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A008D-4204-F382-7B2A-A445161103C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107972C-035B-F7DD-AF7A-94303CFBB750}"/>
              </a:ext>
            </a:extLst>
          </p:cNvPr>
          <p:cNvSpPr/>
          <p:nvPr/>
        </p:nvSpPr>
        <p:spPr>
          <a:xfrm>
            <a:off x="490116" y="383143"/>
            <a:ext cx="12376797" cy="771525"/>
          </a:xfrm>
          <a:prstGeom prst="rect">
            <a:avLst/>
          </a:prstGeom>
          <a:noFill/>
          <a:ln/>
        </p:spPr>
        <p:txBody>
          <a:bodyPr wrap="none" lIns="0" tIns="0" rIns="0" bIns="0" rtlCol="0" anchor="t"/>
          <a:lstStyle/>
          <a:p>
            <a:r>
              <a:rPr lang="tr-TR" sz="2800">
                <a:solidFill>
                  <a:srgbClr val="1F1F1F"/>
                </a:solidFill>
                <a:latin typeface="Aptos Narrow" panose="020B0004020202020204" pitchFamily="34" charset="0"/>
              </a:rPr>
              <a:t>Çoklu </a:t>
            </a:r>
            <a:r>
              <a:rPr lang="tr-TR" sz="2800" b="0" i="0">
                <a:solidFill>
                  <a:srgbClr val="1F1F1F"/>
                </a:solidFill>
                <a:effectLst/>
                <a:latin typeface="Aptos Narrow" panose="020B0004020202020204" pitchFamily="34" charset="0"/>
              </a:rPr>
              <a:t>Doğrusal Regresyon: </a:t>
            </a:r>
            <a:r>
              <a:rPr lang="tr-TR" sz="2800">
                <a:latin typeface="Aptos Narrow" panose="020B0004020202020204" pitchFamily="34" charset="0"/>
              </a:rPr>
              <a:t>Bisiklet Kullanımı, Sigara Durumu ve Kalp Hastalığı</a:t>
            </a:r>
            <a:endParaRPr lang="tr-TR" sz="2800" b="0" i="0">
              <a:solidFill>
                <a:srgbClr val="1F1F1F"/>
              </a:solidFill>
              <a:effectLst/>
              <a:latin typeface="Aptos Narrow" panose="020B0004020202020204" pitchFamily="34" charset="0"/>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D3CF0055-9E43-11E9-77DC-8145A01B6B1E}"/>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9" name="Metin kutusu 18">
            <a:extLst>
              <a:ext uri="{FF2B5EF4-FFF2-40B4-BE49-F238E27FC236}">
                <a16:creationId xmlns:a16="http://schemas.microsoft.com/office/drawing/2014/main" id="{540914CA-2DA9-F536-27FD-809EE5004AFA}"/>
              </a:ext>
            </a:extLst>
          </p:cNvPr>
          <p:cNvSpPr txBox="1"/>
          <p:nvPr/>
        </p:nvSpPr>
        <p:spPr>
          <a:xfrm>
            <a:off x="490117" y="1225603"/>
            <a:ext cx="13361351" cy="369332"/>
          </a:xfrm>
          <a:prstGeom prst="rect">
            <a:avLst/>
          </a:prstGeom>
          <a:noFill/>
        </p:spPr>
        <p:txBody>
          <a:bodyPr wrap="square">
            <a:spAutoFit/>
          </a:bodyPr>
          <a:lstStyle/>
          <a:p>
            <a:pPr>
              <a:buNone/>
            </a:pPr>
            <a:endParaRPr lang="tr-TR"/>
          </a:p>
        </p:txBody>
      </p:sp>
      <p:sp>
        <p:nvSpPr>
          <p:cNvPr id="5" name="Metin kutusu 4">
            <a:extLst>
              <a:ext uri="{FF2B5EF4-FFF2-40B4-BE49-F238E27FC236}">
                <a16:creationId xmlns:a16="http://schemas.microsoft.com/office/drawing/2014/main" id="{302F2E35-FE12-CCC3-B4C5-801BDC240904}"/>
              </a:ext>
            </a:extLst>
          </p:cNvPr>
          <p:cNvSpPr txBox="1"/>
          <p:nvPr/>
        </p:nvSpPr>
        <p:spPr>
          <a:xfrm>
            <a:off x="490115" y="948520"/>
            <a:ext cx="14581155" cy="6278642"/>
          </a:xfrm>
          <a:prstGeom prst="rect">
            <a:avLst/>
          </a:prstGeom>
          <a:noFill/>
        </p:spPr>
        <p:txBody>
          <a:bodyPr wrap="square">
            <a:spAutoFit/>
          </a:bodyPr>
          <a:lstStyle/>
          <a:p>
            <a:pPr algn="l">
              <a:buNone/>
            </a:pPr>
            <a:r>
              <a:rPr lang="tr-TR" sz="2400" b="0" i="0">
                <a:solidFill>
                  <a:srgbClr val="1F1F1F"/>
                </a:solidFill>
                <a:effectLst/>
                <a:latin typeface="Aptos Narrow" panose="020B0004020202020204" pitchFamily="34" charset="0"/>
              </a:rPr>
              <a:t>Uygulama Süreci ve Analiz Aşamaları</a:t>
            </a:r>
          </a:p>
          <a:p>
            <a:pPr algn="l">
              <a:buNone/>
            </a:pPr>
            <a:r>
              <a:rPr lang="tr-TR" b="0" i="0">
                <a:solidFill>
                  <a:srgbClr val="1F1F1F"/>
                </a:solidFill>
                <a:effectLst/>
                <a:latin typeface="Aptos Narrow" panose="020B0004020202020204" pitchFamily="34" charset="0"/>
              </a:rPr>
              <a:t>Aşağıda, </a:t>
            </a:r>
            <a:r>
              <a:rPr lang="tr-TR" b="1" i="0">
                <a:solidFill>
                  <a:srgbClr val="1F1F1F"/>
                </a:solidFill>
                <a:effectLst/>
                <a:latin typeface="Aptos Narrow" panose="020B0004020202020204" pitchFamily="34" charset="0"/>
              </a:rPr>
              <a:t>çoklu doğrusal regresyon</a:t>
            </a:r>
            <a:r>
              <a:rPr lang="tr-TR" b="0" i="0">
                <a:solidFill>
                  <a:srgbClr val="1F1F1F"/>
                </a:solidFill>
                <a:effectLst/>
                <a:latin typeface="Aptos Narrow" panose="020B0004020202020204" pitchFamily="34" charset="0"/>
              </a:rPr>
              <a:t> sürecinin beş temel adımı özetlenmiştir:</a:t>
            </a:r>
          </a:p>
          <a:p>
            <a:pPr algn="l">
              <a:buNone/>
            </a:pPr>
            <a:endParaRPr lang="tr-TR" b="0" i="0">
              <a:solidFill>
                <a:srgbClr val="1F1F1F"/>
              </a:solidFill>
              <a:effectLst/>
              <a:latin typeface="Aptos Narrow" panose="020B0004020202020204" pitchFamily="34" charset="0"/>
            </a:endParaRPr>
          </a:p>
          <a:p>
            <a:pPr algn="l">
              <a:buNone/>
            </a:pPr>
            <a:r>
              <a:rPr lang="tr-TR" b="0" i="0">
                <a:solidFill>
                  <a:srgbClr val="1F1F1F"/>
                </a:solidFill>
                <a:effectLst/>
                <a:latin typeface="Aptos Narrow" panose="020B0004020202020204" pitchFamily="34" charset="0"/>
              </a:rPr>
              <a:t>1️⃣ </a:t>
            </a:r>
            <a:r>
              <a:rPr lang="tr-TR" b="1" i="0">
                <a:solidFill>
                  <a:srgbClr val="1F1F1F"/>
                </a:solidFill>
                <a:effectLst/>
                <a:latin typeface="Aptos Narrow" panose="020B0004020202020204" pitchFamily="34" charset="0"/>
              </a:rPr>
              <a:t>Kütüphane Yükleme ve Veri Setinin Tanıtımı</a:t>
            </a:r>
          </a:p>
          <a:p>
            <a:pPr algn="l"/>
            <a:r>
              <a:rPr lang="tr-TR" b="0" i="0">
                <a:solidFill>
                  <a:srgbClr val="1F1F1F"/>
                </a:solidFill>
                <a:effectLst/>
                <a:latin typeface="Aptos Narrow" panose="020B0004020202020204" pitchFamily="34" charset="0"/>
              </a:rPr>
              <a:t>Aşağıdaki kütüphaneler kullanılmıştır:</a:t>
            </a:r>
          </a:p>
          <a:p>
            <a:pPr marL="449262" algn="l"/>
            <a:r>
              <a:rPr lang="tr-TR" b="0" i="0">
                <a:solidFill>
                  <a:srgbClr val="1F1F1F"/>
                </a:solidFill>
                <a:effectLst/>
                <a:latin typeface="Aptos Narrow" panose="020B0004020202020204" pitchFamily="34" charset="0"/>
              </a:rPr>
              <a:t>pandas, numpy, matplotlib.pyplot, seaborn, statsmodels.formula.api, scipy.stats, sklearn.metrics</a:t>
            </a:r>
          </a:p>
          <a:p>
            <a:pPr lvl="1"/>
            <a:r>
              <a:rPr lang="tr-TR" b="1" i="0" u="sng">
                <a:solidFill>
                  <a:srgbClr val="1F1F1F"/>
                </a:solidFill>
                <a:effectLst/>
                <a:latin typeface="Aptos Narrow" panose="020B0004020202020204" pitchFamily="34" charset="0"/>
              </a:rPr>
              <a:t>heart.data.csv </a:t>
            </a:r>
            <a:r>
              <a:rPr lang="tr-TR" b="0" i="0">
                <a:solidFill>
                  <a:srgbClr val="1F1F1F"/>
                </a:solidFill>
                <a:effectLst/>
                <a:latin typeface="Aptos Narrow" panose="020B0004020202020204" pitchFamily="34" charset="0"/>
              </a:rPr>
              <a:t>veri seti yüklenmiş ve sütun adları şu şekilde düzenlenmiştir:</a:t>
            </a:r>
          </a:p>
          <a:p>
            <a:pPr lvl="2"/>
            <a:r>
              <a:rPr lang="tr-TR" b="0" i="0">
                <a:solidFill>
                  <a:srgbClr val="004483"/>
                </a:solidFill>
                <a:effectLst/>
                <a:latin typeface="Aptos Narrow" panose="020B0004020202020204" pitchFamily="34" charset="0"/>
              </a:rPr>
              <a:t>biking → bisikletKullanimi</a:t>
            </a:r>
          </a:p>
          <a:p>
            <a:pPr lvl="2"/>
            <a:r>
              <a:rPr lang="tr-TR" b="0" i="0">
                <a:solidFill>
                  <a:srgbClr val="004483"/>
                </a:solidFill>
                <a:effectLst/>
                <a:latin typeface="Aptos Narrow" panose="020B0004020202020204" pitchFamily="34" charset="0"/>
              </a:rPr>
              <a:t>smoking → sigaraDurum</a:t>
            </a:r>
          </a:p>
          <a:p>
            <a:pPr lvl="2"/>
            <a:r>
              <a:rPr lang="tr-TR" b="0" i="0">
                <a:solidFill>
                  <a:srgbClr val="004483"/>
                </a:solidFill>
                <a:effectLst/>
                <a:latin typeface="Aptos Narrow" panose="020B0004020202020204" pitchFamily="34" charset="0"/>
              </a:rPr>
              <a:t>heart.disease → kalpHastaligi</a:t>
            </a:r>
          </a:p>
          <a:p>
            <a:pPr lvl="1"/>
            <a:r>
              <a:rPr lang="tr-TR" b="0" i="0">
                <a:solidFill>
                  <a:srgbClr val="1F1F1F"/>
                </a:solidFill>
                <a:effectLst/>
                <a:latin typeface="Aptos Narrow" panose="020B0004020202020204" pitchFamily="34" charset="0"/>
              </a:rPr>
              <a:t>Veri setinde eksik değer bulunmadığı doğrulanmıştır.</a:t>
            </a:r>
          </a:p>
          <a:p>
            <a:pPr algn="l"/>
            <a:endParaRPr lang="tr-TR" b="0" i="0">
              <a:solidFill>
                <a:srgbClr val="1F1F1F"/>
              </a:solidFill>
              <a:effectLst/>
              <a:latin typeface="Aptos Narrow" panose="020B0004020202020204" pitchFamily="34" charset="0"/>
            </a:endParaRPr>
          </a:p>
          <a:p>
            <a:r>
              <a:rPr lang="tr-TR">
                <a:solidFill>
                  <a:srgbClr val="1F1F1F"/>
                </a:solidFill>
                <a:latin typeface="Aptos Narrow" panose="020B0004020202020204" pitchFamily="34" charset="0"/>
              </a:rPr>
              <a:t>2️⃣ </a:t>
            </a:r>
            <a:r>
              <a:rPr lang="tr-TR" b="1">
                <a:solidFill>
                  <a:srgbClr val="1F1F1F"/>
                </a:solidFill>
                <a:latin typeface="Aptos Narrow" panose="020B0004020202020204" pitchFamily="34" charset="0"/>
              </a:rPr>
              <a:t>Keşifsel Veri Analizi (EDA) ve Görselleştirme</a:t>
            </a:r>
          </a:p>
          <a:p>
            <a:r>
              <a:rPr lang="tr-TR" b="1">
                <a:solidFill>
                  <a:srgbClr val="1F1F1F"/>
                </a:solidFill>
                <a:latin typeface="Aptos Narrow" panose="020B0004020202020204" pitchFamily="34" charset="0"/>
              </a:rPr>
              <a:t>Temel betimleyici istatistikler (describe)</a:t>
            </a:r>
            <a:r>
              <a:rPr lang="tr-TR">
                <a:solidFill>
                  <a:srgbClr val="1F1F1F"/>
                </a:solidFill>
                <a:latin typeface="Aptos Narrow" panose="020B0004020202020204" pitchFamily="34" charset="0"/>
              </a:rPr>
              <a:t> ile değişkenlerin ortalama, standart sapma, min-maks gibi değerleri incelenmiştir.</a:t>
            </a:r>
          </a:p>
          <a:p>
            <a:pPr lvl="1"/>
            <a:r>
              <a:rPr lang="tr-TR" b="1">
                <a:solidFill>
                  <a:srgbClr val="1F1F1F"/>
                </a:solidFill>
                <a:latin typeface="Aptos Narrow" panose="020B0004020202020204" pitchFamily="34" charset="0"/>
              </a:rPr>
              <a:t>Box plot:</a:t>
            </a:r>
            <a:endParaRPr lang="tr-TR">
              <a:solidFill>
                <a:srgbClr val="1F1F1F"/>
              </a:solidFill>
              <a:latin typeface="Aptos Narrow" panose="020B0004020202020204" pitchFamily="34" charset="0"/>
            </a:endParaRPr>
          </a:p>
          <a:p>
            <a:pPr marL="1200150" lvl="2" indent="-285750">
              <a:buFont typeface="Wingdings" pitchFamily="2" charset="2"/>
              <a:buChar char="Ø"/>
            </a:pPr>
            <a:r>
              <a:rPr lang="tr-TR">
                <a:solidFill>
                  <a:srgbClr val="1F1F1F"/>
                </a:solidFill>
                <a:latin typeface="Aptos Narrow" panose="020B0004020202020204" pitchFamily="34" charset="0"/>
              </a:rPr>
              <a:t>kalpHastaligi değişkenindeki aykırı değerler matplotlib.cbook.boxplot_stats ile analiz edilmiştir.</a:t>
            </a:r>
          </a:p>
          <a:p>
            <a:pPr lvl="1"/>
            <a:r>
              <a:rPr lang="tr-TR" b="1">
                <a:solidFill>
                  <a:srgbClr val="1F1F1F"/>
                </a:solidFill>
                <a:latin typeface="Aptos Narrow" panose="020B0004020202020204" pitchFamily="34" charset="0"/>
              </a:rPr>
              <a:t>Scatter plot:</a:t>
            </a:r>
            <a:endParaRPr lang="tr-TR">
              <a:solidFill>
                <a:srgbClr val="1F1F1F"/>
              </a:solidFill>
              <a:latin typeface="Aptos Narrow" panose="020B0004020202020204" pitchFamily="34" charset="0"/>
            </a:endParaRPr>
          </a:p>
          <a:p>
            <a:pPr marL="1200150" lvl="2" indent="-285750">
              <a:buFont typeface="Wingdings" pitchFamily="2" charset="2"/>
              <a:buChar char="Ø"/>
            </a:pPr>
            <a:r>
              <a:rPr lang="tr-TR">
                <a:solidFill>
                  <a:srgbClr val="1F1F1F"/>
                </a:solidFill>
                <a:latin typeface="Aptos Narrow" panose="020B0004020202020204" pitchFamily="34" charset="0"/>
              </a:rPr>
              <a:t>kalpHastaligi ile bisikletKullanimi ve sigaraDurum arasındaki görsel ilişkiler değerlendirilmiştir.</a:t>
            </a:r>
          </a:p>
          <a:p>
            <a:pPr lvl="1"/>
            <a:r>
              <a:rPr lang="tr-TR" b="1">
                <a:solidFill>
                  <a:srgbClr val="1F1F1F"/>
                </a:solidFill>
                <a:latin typeface="Aptos Narrow" panose="020B0004020202020204" pitchFamily="34" charset="0"/>
              </a:rPr>
              <a:t>Histogram:</a:t>
            </a:r>
            <a:endParaRPr lang="tr-TR">
              <a:solidFill>
                <a:srgbClr val="1F1F1F"/>
              </a:solidFill>
              <a:latin typeface="Aptos Narrow" panose="020B0004020202020204" pitchFamily="34" charset="0"/>
            </a:endParaRPr>
          </a:p>
          <a:p>
            <a:pPr marL="1200150" lvl="2" indent="-285750">
              <a:buFont typeface="Wingdings" pitchFamily="2" charset="2"/>
              <a:buChar char="Ø"/>
            </a:pPr>
            <a:r>
              <a:rPr lang="tr-TR">
                <a:solidFill>
                  <a:srgbClr val="1F1F1F"/>
                </a:solidFill>
                <a:latin typeface="Aptos Narrow" panose="020B0004020202020204" pitchFamily="34" charset="0"/>
              </a:rPr>
              <a:t>kalpHastaligi değişkeninin dağılımı görselleştirilmiştir.</a:t>
            </a:r>
          </a:p>
          <a:p>
            <a:pPr lvl="1"/>
            <a:r>
              <a:rPr lang="tr-TR" b="1">
                <a:solidFill>
                  <a:srgbClr val="1F1F1F"/>
                </a:solidFill>
                <a:latin typeface="Aptos Narrow" panose="020B0004020202020204" pitchFamily="34" charset="0"/>
              </a:rPr>
              <a:t>Pearson Korelasyon Analizi:</a:t>
            </a:r>
            <a:endParaRPr lang="tr-TR">
              <a:solidFill>
                <a:srgbClr val="1F1F1F"/>
              </a:solidFill>
              <a:latin typeface="Aptos Narrow" panose="020B0004020202020204" pitchFamily="34" charset="0"/>
            </a:endParaRPr>
          </a:p>
          <a:p>
            <a:pPr marL="1200150" lvl="2" indent="-285750">
              <a:buFont typeface="Wingdings" pitchFamily="2" charset="2"/>
              <a:buChar char="Ø"/>
            </a:pPr>
            <a:r>
              <a:rPr lang="tr-TR">
                <a:solidFill>
                  <a:srgbClr val="1F1F1F"/>
                </a:solidFill>
                <a:latin typeface="Aptos Narrow" panose="020B0004020202020204" pitchFamily="34" charset="0"/>
              </a:rPr>
              <a:t>scipy.stats.pearsonr ile üç değişken arasındaki korelasyon katsayıları ve p-değerleri hesaplanmıştır.</a:t>
            </a:r>
          </a:p>
        </p:txBody>
      </p:sp>
    </p:spTree>
    <p:extLst>
      <p:ext uri="{BB962C8B-B14F-4D97-AF65-F5344CB8AC3E}">
        <p14:creationId xmlns:p14="http://schemas.microsoft.com/office/powerpoint/2010/main" val="80752012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76F62-7942-481D-6AAE-83224249B92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E9E66F8-0549-AE5A-45B4-AA5E0EF5CCE2}"/>
              </a:ext>
            </a:extLst>
          </p:cNvPr>
          <p:cNvSpPr/>
          <p:nvPr/>
        </p:nvSpPr>
        <p:spPr>
          <a:xfrm>
            <a:off x="490116" y="383143"/>
            <a:ext cx="12376797" cy="771525"/>
          </a:xfrm>
          <a:prstGeom prst="rect">
            <a:avLst/>
          </a:prstGeom>
          <a:noFill/>
          <a:ln/>
        </p:spPr>
        <p:txBody>
          <a:bodyPr wrap="none" lIns="0" tIns="0" rIns="0" bIns="0" rtlCol="0" anchor="t"/>
          <a:lstStyle/>
          <a:p>
            <a:r>
              <a:rPr lang="tr-TR" sz="2800">
                <a:solidFill>
                  <a:srgbClr val="1F1F1F"/>
                </a:solidFill>
                <a:latin typeface="Aptos Narrow" panose="020B0004020202020204" pitchFamily="34" charset="0"/>
              </a:rPr>
              <a:t>Çoklu </a:t>
            </a:r>
            <a:r>
              <a:rPr lang="tr-TR" sz="2800" b="0" i="0">
                <a:solidFill>
                  <a:srgbClr val="1F1F1F"/>
                </a:solidFill>
                <a:effectLst/>
                <a:latin typeface="Aptos Narrow" panose="020B0004020202020204" pitchFamily="34" charset="0"/>
              </a:rPr>
              <a:t>Doğrusal Regresyon: </a:t>
            </a:r>
            <a:r>
              <a:rPr lang="tr-TR" sz="2800">
                <a:latin typeface="Aptos Narrow" panose="020B0004020202020204" pitchFamily="34" charset="0"/>
              </a:rPr>
              <a:t>Bisiklet Kullanımı, Sigara Durumu ve Kalp Hastalığı</a:t>
            </a:r>
            <a:endParaRPr lang="tr-TR" sz="2800" b="0" i="0">
              <a:solidFill>
                <a:srgbClr val="1F1F1F"/>
              </a:solidFill>
              <a:effectLst/>
              <a:latin typeface="Aptos Narrow" panose="020B0004020202020204" pitchFamily="34" charset="0"/>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AAC4D4DF-BB33-2A0A-C252-DE302F0A2A55}"/>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9" name="Metin kutusu 18">
            <a:extLst>
              <a:ext uri="{FF2B5EF4-FFF2-40B4-BE49-F238E27FC236}">
                <a16:creationId xmlns:a16="http://schemas.microsoft.com/office/drawing/2014/main" id="{883A1700-DC96-1C80-35AE-526C11571486}"/>
              </a:ext>
            </a:extLst>
          </p:cNvPr>
          <p:cNvSpPr txBox="1"/>
          <p:nvPr/>
        </p:nvSpPr>
        <p:spPr>
          <a:xfrm>
            <a:off x="490117" y="1225603"/>
            <a:ext cx="13361351" cy="369332"/>
          </a:xfrm>
          <a:prstGeom prst="rect">
            <a:avLst/>
          </a:prstGeom>
          <a:noFill/>
        </p:spPr>
        <p:txBody>
          <a:bodyPr wrap="square">
            <a:spAutoFit/>
          </a:bodyPr>
          <a:lstStyle/>
          <a:p>
            <a:pPr>
              <a:buNone/>
            </a:pPr>
            <a:endParaRPr lang="tr-TR"/>
          </a:p>
        </p:txBody>
      </p:sp>
      <p:sp>
        <p:nvSpPr>
          <p:cNvPr id="5" name="Metin kutusu 4">
            <a:extLst>
              <a:ext uri="{FF2B5EF4-FFF2-40B4-BE49-F238E27FC236}">
                <a16:creationId xmlns:a16="http://schemas.microsoft.com/office/drawing/2014/main" id="{83F25437-5A2E-E8BA-741B-9D8C4CA46B2F}"/>
              </a:ext>
            </a:extLst>
          </p:cNvPr>
          <p:cNvSpPr txBox="1"/>
          <p:nvPr/>
        </p:nvSpPr>
        <p:spPr>
          <a:xfrm>
            <a:off x="490116" y="963960"/>
            <a:ext cx="14140284" cy="6586418"/>
          </a:xfrm>
          <a:prstGeom prst="rect">
            <a:avLst/>
          </a:prstGeom>
          <a:noFill/>
        </p:spPr>
        <p:txBody>
          <a:bodyPr wrap="square">
            <a:spAutoFit/>
          </a:bodyPr>
          <a:lstStyle/>
          <a:p>
            <a:r>
              <a:rPr lang="tr-TR" sz="2400">
                <a:solidFill>
                  <a:srgbClr val="1F1F1F"/>
                </a:solidFill>
                <a:latin typeface="Aptos Narrow" panose="020B0004020202020204" pitchFamily="34" charset="0"/>
              </a:rPr>
              <a:t>Uygulama Süreci ve Analiz Aşamaları</a:t>
            </a:r>
          </a:p>
          <a:p>
            <a:endParaRPr lang="tr-TR">
              <a:solidFill>
                <a:srgbClr val="1F1F1F"/>
              </a:solidFill>
              <a:latin typeface="Aptos Narrow" panose="020B0004020202020204" pitchFamily="34" charset="0"/>
            </a:endParaRPr>
          </a:p>
          <a:p>
            <a:pPr algn="l">
              <a:buNone/>
            </a:pPr>
            <a:r>
              <a:rPr lang="tr-TR" b="1" i="0">
                <a:solidFill>
                  <a:srgbClr val="1F1F1F"/>
                </a:solidFill>
                <a:effectLst/>
                <a:latin typeface="Aptos Narrow" panose="020B0004020202020204" pitchFamily="34" charset="0"/>
              </a:rPr>
              <a:t>3️⃣ Model Kurulması: Çoklu Doğrusal Regresyon</a:t>
            </a:r>
          </a:p>
          <a:p>
            <a:pPr lvl="1"/>
            <a:r>
              <a:rPr lang="tr-TR" b="0" i="0">
                <a:solidFill>
                  <a:srgbClr val="1F1F1F"/>
                </a:solidFill>
                <a:effectLst/>
                <a:latin typeface="Aptos Narrow" panose="020B0004020202020204" pitchFamily="34" charset="0"/>
              </a:rPr>
              <a:t>Veri seti, sample() ve drop() yöntemleriyle </a:t>
            </a:r>
            <a:r>
              <a:rPr lang="tr-TR" b="1" i="0">
                <a:solidFill>
                  <a:srgbClr val="1F1F1F"/>
                </a:solidFill>
                <a:effectLst/>
                <a:latin typeface="Aptos Narrow" panose="020B0004020202020204" pitchFamily="34" charset="0"/>
              </a:rPr>
              <a:t>%70 eğitim</a:t>
            </a:r>
            <a:r>
              <a:rPr lang="tr-TR" b="0" i="0">
                <a:solidFill>
                  <a:srgbClr val="1F1F1F"/>
                </a:solidFill>
                <a:effectLst/>
                <a:latin typeface="Aptos Narrow" panose="020B0004020202020204" pitchFamily="34" charset="0"/>
              </a:rPr>
              <a:t>, </a:t>
            </a:r>
            <a:r>
              <a:rPr lang="tr-TR" b="1" i="0">
                <a:solidFill>
                  <a:srgbClr val="1F1F1F"/>
                </a:solidFill>
                <a:effectLst/>
                <a:latin typeface="Aptos Narrow" panose="020B0004020202020204" pitchFamily="34" charset="0"/>
              </a:rPr>
              <a:t>%30 test</a:t>
            </a:r>
            <a:r>
              <a:rPr lang="tr-TR" b="0" i="0">
                <a:solidFill>
                  <a:srgbClr val="1F1F1F"/>
                </a:solidFill>
                <a:effectLst/>
                <a:latin typeface="Aptos Narrow" panose="020B0004020202020204" pitchFamily="34" charset="0"/>
              </a:rPr>
              <a:t> olacak şekilde ayrılmıştır.</a:t>
            </a:r>
          </a:p>
          <a:p>
            <a:pPr lvl="1"/>
            <a:r>
              <a:rPr lang="tr-TR" b="0" i="0">
                <a:solidFill>
                  <a:srgbClr val="1F1F1F"/>
                </a:solidFill>
                <a:effectLst/>
                <a:latin typeface="Aptos Narrow" panose="020B0004020202020204" pitchFamily="34" charset="0"/>
              </a:rPr>
              <a:t>statsmodels.formula.api.ols() kullanılarak model şu şekilde kurulmuştur:</a:t>
            </a:r>
            <a:r>
              <a:rPr lang="tr-TR" b="0" i="0">
                <a:solidFill>
                  <a:srgbClr val="000000"/>
                </a:solidFill>
                <a:effectLst/>
                <a:latin typeface="Aptos Narrow" panose="020B0004020202020204" pitchFamily="34" charset="0"/>
              </a:rPr>
              <a:t>kalpHastaligi ~ bisikletKullanimi + sigaraDurum</a:t>
            </a:r>
          </a:p>
          <a:p>
            <a:pPr algn="l">
              <a:buFont typeface="Arial" panose="020B0604020202020204" pitchFamily="34" charset="0"/>
              <a:buChar char="•"/>
            </a:pPr>
            <a:endParaRPr lang="tr-TR" b="0" i="0">
              <a:solidFill>
                <a:srgbClr val="1F1F1F"/>
              </a:solidFill>
              <a:effectLst/>
              <a:latin typeface="Aptos Narrow" panose="020B0004020202020204" pitchFamily="34" charset="0"/>
            </a:endParaRPr>
          </a:p>
          <a:p>
            <a:pPr algn="l">
              <a:buNone/>
            </a:pPr>
            <a:r>
              <a:rPr lang="tr-TR" b="1" i="0">
                <a:solidFill>
                  <a:srgbClr val="1F1F1F"/>
                </a:solidFill>
                <a:effectLst/>
                <a:latin typeface="Aptos Narrow" panose="020B0004020202020204" pitchFamily="34" charset="0"/>
              </a:rPr>
              <a:t>4️⃣ Modelin Performans Değerlendirmesi ve Hata Analizi</a:t>
            </a:r>
          </a:p>
          <a:p>
            <a:pPr lvl="1"/>
            <a:r>
              <a:rPr lang="tr-TR" b="0" i="0">
                <a:solidFill>
                  <a:srgbClr val="1F1F1F"/>
                </a:solidFill>
                <a:effectLst/>
                <a:latin typeface="Aptos Narrow" panose="020B0004020202020204" pitchFamily="34" charset="0"/>
              </a:rPr>
              <a:t>Model, test verisi üzerinde uygulanmış ve tahmin sonuçları alınmıştır.</a:t>
            </a:r>
          </a:p>
          <a:p>
            <a:pPr lvl="1"/>
            <a:r>
              <a:rPr lang="tr-TR" b="0" i="0">
                <a:solidFill>
                  <a:srgbClr val="1F1F1F"/>
                </a:solidFill>
                <a:effectLst/>
                <a:latin typeface="Aptos Narrow" panose="020B0004020202020204" pitchFamily="34" charset="0"/>
              </a:rPr>
              <a:t>Performans metrikleri hem </a:t>
            </a:r>
            <a:r>
              <a:rPr lang="tr-TR" b="1" i="0">
                <a:solidFill>
                  <a:srgbClr val="1F1F1F"/>
                </a:solidFill>
                <a:effectLst/>
                <a:latin typeface="Aptos Narrow" panose="020B0004020202020204" pitchFamily="34" charset="0"/>
              </a:rPr>
              <a:t>manuel olarak</a:t>
            </a:r>
            <a:r>
              <a:rPr lang="tr-TR" b="0" i="0">
                <a:solidFill>
                  <a:srgbClr val="1F1F1F"/>
                </a:solidFill>
                <a:effectLst/>
                <a:latin typeface="Aptos Narrow" panose="020B0004020202020204" pitchFamily="34" charset="0"/>
              </a:rPr>
              <a:t> hem de sklearn.metrics fonksiyonları kullanılarak hesaplanmıştır:</a:t>
            </a:r>
          </a:p>
          <a:p>
            <a:pPr lvl="1"/>
            <a:endParaRPr lang="tr-TR">
              <a:solidFill>
                <a:srgbClr val="1F1F1F"/>
              </a:solidFill>
              <a:latin typeface="Aptos Narrow" panose="020B0004020202020204" pitchFamily="34" charset="0"/>
            </a:endParaRPr>
          </a:p>
          <a:p>
            <a:pPr lvl="1"/>
            <a:endParaRPr lang="tr-TR" b="0" i="0">
              <a:solidFill>
                <a:srgbClr val="1F1F1F"/>
              </a:solidFill>
              <a:effectLst/>
              <a:latin typeface="Aptos Narrow" panose="020B0004020202020204" pitchFamily="34" charset="0"/>
            </a:endParaRPr>
          </a:p>
          <a:p>
            <a:pPr lvl="1"/>
            <a:endParaRPr lang="tr-TR">
              <a:solidFill>
                <a:srgbClr val="1F1F1F"/>
              </a:solidFill>
              <a:latin typeface="Aptos Narrow" panose="020B0004020202020204" pitchFamily="34" charset="0"/>
            </a:endParaRPr>
          </a:p>
          <a:p>
            <a:pPr lvl="1"/>
            <a:endParaRPr lang="tr-TR" b="0" i="0">
              <a:solidFill>
                <a:srgbClr val="1F1F1F"/>
              </a:solidFill>
              <a:effectLst/>
              <a:latin typeface="Aptos Narrow" panose="020B0004020202020204" pitchFamily="34" charset="0"/>
            </a:endParaRPr>
          </a:p>
          <a:p>
            <a:pPr lvl="1"/>
            <a:endParaRPr lang="tr-TR">
              <a:solidFill>
                <a:srgbClr val="1F1F1F"/>
              </a:solidFill>
              <a:latin typeface="Aptos Narrow" panose="020B0004020202020204" pitchFamily="34" charset="0"/>
            </a:endParaRPr>
          </a:p>
          <a:p>
            <a:pPr lvl="1"/>
            <a:endParaRPr lang="tr-TR" b="0" i="0">
              <a:solidFill>
                <a:srgbClr val="1F1F1F"/>
              </a:solidFill>
              <a:effectLst/>
              <a:latin typeface="Aptos Narrow" panose="020B0004020202020204" pitchFamily="34" charset="0"/>
            </a:endParaRPr>
          </a:p>
          <a:p>
            <a:pPr lvl="1"/>
            <a:r>
              <a:rPr lang="tr-TR" b="0" i="0">
                <a:solidFill>
                  <a:srgbClr val="1F1F1F"/>
                </a:solidFill>
                <a:effectLst/>
                <a:latin typeface="Aptos Narrow" panose="020B0004020202020204" pitchFamily="34" charset="0"/>
              </a:rPr>
              <a:t>Gerçek ve tahmin edilen değerler karşılaştırılarak bir tablo oluşturulmuştur.</a:t>
            </a:r>
          </a:p>
          <a:p>
            <a:pPr algn="l"/>
            <a:endParaRPr lang="tr-TR" b="0" i="0">
              <a:solidFill>
                <a:srgbClr val="1F1F1F"/>
              </a:solidFill>
              <a:effectLst/>
              <a:latin typeface="Aptos Narrow" panose="020B0004020202020204" pitchFamily="34" charset="0"/>
            </a:endParaRPr>
          </a:p>
          <a:p>
            <a:pPr algn="l">
              <a:buNone/>
            </a:pPr>
            <a:r>
              <a:rPr lang="tr-TR" sz="2000" b="0" i="0">
                <a:solidFill>
                  <a:srgbClr val="1F1F1F"/>
                </a:solidFill>
                <a:effectLst/>
                <a:latin typeface="Aptos Narrow" panose="020B0004020202020204" pitchFamily="34" charset="0"/>
              </a:rPr>
              <a:t>5️⃣ Sonuçların Görsel Sunumu</a:t>
            </a:r>
          </a:p>
          <a:p>
            <a:pPr lvl="1"/>
            <a:r>
              <a:rPr lang="tr-TR" b="0" i="0">
                <a:solidFill>
                  <a:srgbClr val="1F1F1F"/>
                </a:solidFill>
                <a:effectLst/>
                <a:latin typeface="Aptos Narrow" panose="020B0004020202020204" pitchFamily="34" charset="0"/>
              </a:rPr>
              <a:t>Regresyon denklemi, elde edilen katsayılarla açık biçimde yazılmıştır.</a:t>
            </a:r>
          </a:p>
          <a:p>
            <a:pPr lvl="1"/>
            <a:r>
              <a:rPr lang="tr-TR" b="0" i="0">
                <a:solidFill>
                  <a:srgbClr val="1F1F1F"/>
                </a:solidFill>
                <a:effectLst/>
                <a:latin typeface="Aptos Narrow" panose="020B0004020202020204" pitchFamily="34" charset="0"/>
              </a:rPr>
              <a:t>Görselleştirmeler yapılmıştır:</a:t>
            </a:r>
          </a:p>
          <a:p>
            <a:pPr marL="1204913" lvl="3" indent="-273050">
              <a:buFont typeface="Wingdings" pitchFamily="2" charset="2"/>
              <a:buChar char="Ø"/>
            </a:pPr>
            <a:r>
              <a:rPr lang="tr-TR" b="1" i="0">
                <a:solidFill>
                  <a:srgbClr val="1F1F1F"/>
                </a:solidFill>
                <a:effectLst/>
                <a:latin typeface="Aptos Narrow" panose="020B0004020202020204" pitchFamily="34" charset="0"/>
              </a:rPr>
              <a:t>Sigara sabitken bisiklet kullanımının etkisi</a:t>
            </a:r>
            <a:endParaRPr lang="tr-TR" b="0" i="0">
              <a:solidFill>
                <a:srgbClr val="1F1F1F"/>
              </a:solidFill>
              <a:effectLst/>
              <a:latin typeface="Aptos Narrow" panose="020B0004020202020204" pitchFamily="34" charset="0"/>
            </a:endParaRPr>
          </a:p>
          <a:p>
            <a:pPr marL="1204913" lvl="3" indent="-273050">
              <a:buFont typeface="Wingdings" pitchFamily="2" charset="2"/>
              <a:buChar char="Ø"/>
            </a:pPr>
            <a:r>
              <a:rPr lang="tr-TR" b="1" i="0">
                <a:solidFill>
                  <a:srgbClr val="1F1F1F"/>
                </a:solidFill>
                <a:effectLst/>
                <a:latin typeface="Aptos Narrow" panose="020B0004020202020204" pitchFamily="34" charset="0"/>
              </a:rPr>
              <a:t>Bisiklet sabitken sigara kullanımının etkisi</a:t>
            </a:r>
            <a:endParaRPr lang="tr-TR" b="0" i="0">
              <a:solidFill>
                <a:srgbClr val="1F1F1F"/>
              </a:solidFill>
              <a:effectLst/>
              <a:latin typeface="Aptos Narrow" panose="020B0004020202020204" pitchFamily="34" charset="0"/>
            </a:endParaRPr>
          </a:p>
          <a:p>
            <a:pPr lvl="1"/>
            <a:r>
              <a:rPr lang="tr-TR" b="0" i="0">
                <a:solidFill>
                  <a:srgbClr val="1F1F1F"/>
                </a:solidFill>
                <a:effectLst/>
                <a:latin typeface="Aptos Narrow" panose="020B0004020202020204" pitchFamily="34" charset="0"/>
              </a:rPr>
              <a:t>Her iki değişkenin etkisi ayrı ayrı analiz edilerek çoklu doğrusal regresyon modelinin katkısı net biçimde ortaya konmuştur.</a:t>
            </a:r>
          </a:p>
        </p:txBody>
      </p:sp>
      <p:graphicFrame>
        <p:nvGraphicFramePr>
          <p:cNvPr id="3" name="Tablo 2">
            <a:extLst>
              <a:ext uri="{FF2B5EF4-FFF2-40B4-BE49-F238E27FC236}">
                <a16:creationId xmlns:a16="http://schemas.microsoft.com/office/drawing/2014/main" id="{81E070D4-FFBC-E3BB-825E-FB091B70A70F}"/>
              </a:ext>
            </a:extLst>
          </p:cNvPr>
          <p:cNvGraphicFramePr>
            <a:graphicFrameLocks noGrp="1"/>
          </p:cNvGraphicFramePr>
          <p:nvPr>
            <p:extLst>
              <p:ext uri="{D42A27DB-BD31-4B8C-83A1-F6EECF244321}">
                <p14:modId xmlns:p14="http://schemas.microsoft.com/office/powerpoint/2010/main" val="852805441"/>
              </p:ext>
            </p:extLst>
          </p:nvPr>
        </p:nvGraphicFramePr>
        <p:xfrm>
          <a:off x="805238" y="3663150"/>
          <a:ext cx="13361351" cy="1378745"/>
        </p:xfrm>
        <a:graphic>
          <a:graphicData uri="http://schemas.openxmlformats.org/drawingml/2006/table">
            <a:tbl>
              <a:tblPr>
                <a:tableStyleId>{5940675A-B579-460E-94D1-54222C63F5DA}</a:tableStyleId>
              </a:tblPr>
              <a:tblGrid>
                <a:gridCol w="3240289">
                  <a:extLst>
                    <a:ext uri="{9D8B030D-6E8A-4147-A177-3AD203B41FA5}">
                      <a16:colId xmlns:a16="http://schemas.microsoft.com/office/drawing/2014/main" val="1506129775"/>
                    </a:ext>
                  </a:extLst>
                </a:gridCol>
                <a:gridCol w="4475018">
                  <a:extLst>
                    <a:ext uri="{9D8B030D-6E8A-4147-A177-3AD203B41FA5}">
                      <a16:colId xmlns:a16="http://schemas.microsoft.com/office/drawing/2014/main" val="952236613"/>
                    </a:ext>
                  </a:extLst>
                </a:gridCol>
                <a:gridCol w="5646044">
                  <a:extLst>
                    <a:ext uri="{9D8B030D-6E8A-4147-A177-3AD203B41FA5}">
                      <a16:colId xmlns:a16="http://schemas.microsoft.com/office/drawing/2014/main" val="2441795477"/>
                    </a:ext>
                  </a:extLst>
                </a:gridCol>
              </a:tblGrid>
              <a:tr h="236995">
                <a:tc>
                  <a:txBody>
                    <a:bodyPr/>
                    <a:lstStyle/>
                    <a:p>
                      <a:pPr fontAlgn="ctr"/>
                      <a:r>
                        <a:rPr lang="tr-TR" sz="1400" b="1">
                          <a:effectLst/>
                        </a:rPr>
                        <a:t>Metrik</a:t>
                      </a:r>
                      <a:endParaRPr lang="tr-TR" sz="1400" b="1">
                        <a:effectLst/>
                        <a:latin typeface="Aptos Narrow" panose="020B0004020202020204" pitchFamily="34" charset="0"/>
                      </a:endParaRPr>
                    </a:p>
                  </a:txBody>
                  <a:tcPr anchor="ctr"/>
                </a:tc>
                <a:tc>
                  <a:txBody>
                    <a:bodyPr/>
                    <a:lstStyle/>
                    <a:p>
                      <a:pPr fontAlgn="ctr"/>
                      <a:r>
                        <a:rPr lang="tr-TR" sz="1400" b="1">
                          <a:effectLst/>
                        </a:rPr>
                        <a:t>Tanım</a:t>
                      </a:r>
                      <a:endParaRPr lang="tr-TR" sz="1400" b="1">
                        <a:effectLst/>
                        <a:latin typeface="Aptos Narrow" panose="020B0004020202020204" pitchFamily="34" charset="0"/>
                      </a:endParaRPr>
                    </a:p>
                  </a:txBody>
                  <a:tcPr anchor="ctr"/>
                </a:tc>
                <a:tc>
                  <a:txBody>
                    <a:bodyPr/>
                    <a:lstStyle/>
                    <a:p>
                      <a:pPr fontAlgn="ctr"/>
                      <a:r>
                        <a:rPr lang="tr-TR" sz="1400" b="1">
                          <a:effectLst/>
                        </a:rPr>
                        <a:t>Yorumu</a:t>
                      </a:r>
                      <a:endParaRPr lang="tr-TR" sz="1400" b="1">
                        <a:effectLst/>
                        <a:latin typeface="Aptos Narrow" panose="020B0004020202020204" pitchFamily="34" charset="0"/>
                      </a:endParaRPr>
                    </a:p>
                  </a:txBody>
                  <a:tcPr anchor="ctr"/>
                </a:tc>
                <a:extLst>
                  <a:ext uri="{0D108BD9-81ED-4DB2-BD59-A6C34878D82A}">
                    <a16:rowId xmlns:a16="http://schemas.microsoft.com/office/drawing/2014/main" val="2812831801"/>
                  </a:ext>
                </a:extLst>
              </a:tr>
              <a:tr h="402891">
                <a:tc>
                  <a:txBody>
                    <a:bodyPr/>
                    <a:lstStyle/>
                    <a:p>
                      <a:pPr fontAlgn="ctr"/>
                      <a:r>
                        <a:rPr lang="tr-TR" sz="1400" b="1">
                          <a:effectLst/>
                        </a:rPr>
                        <a:t>MAE</a:t>
                      </a:r>
                      <a:r>
                        <a:rPr lang="tr-TR" sz="1400">
                          <a:effectLst/>
                        </a:rPr>
                        <a:t> (Mean Absolute Error)</a:t>
                      </a:r>
                      <a:endParaRPr lang="tr-TR" sz="1400">
                        <a:effectLst/>
                        <a:latin typeface="Aptos Narrow" panose="020B0004020202020204" pitchFamily="34" charset="0"/>
                      </a:endParaRPr>
                    </a:p>
                  </a:txBody>
                  <a:tcPr anchor="ctr"/>
                </a:tc>
                <a:tc>
                  <a:txBody>
                    <a:bodyPr/>
                    <a:lstStyle/>
                    <a:p>
                      <a:pPr fontAlgn="ctr"/>
                      <a:r>
                        <a:rPr lang="tr-TR" sz="1400">
                          <a:effectLst/>
                        </a:rPr>
                        <a:t>Gerçek ve tahmin değerleri arasındaki ortalama mutlak fark</a:t>
                      </a:r>
                      <a:endParaRPr lang="tr-TR" sz="1400">
                        <a:effectLst/>
                        <a:latin typeface="Aptos Narrow" panose="020B0004020202020204" pitchFamily="34" charset="0"/>
                      </a:endParaRPr>
                    </a:p>
                  </a:txBody>
                  <a:tcPr anchor="ctr"/>
                </a:tc>
                <a:tc>
                  <a:txBody>
                    <a:bodyPr/>
                    <a:lstStyle/>
                    <a:p>
                      <a:pPr fontAlgn="ctr"/>
                      <a:r>
                        <a:rPr lang="tr-TR" sz="1400">
                          <a:effectLst/>
                        </a:rPr>
                        <a:t>Modelin tahminlerde ortalama ne kadar sapma gösterdiğini ifade eder</a:t>
                      </a:r>
                      <a:endParaRPr lang="tr-TR" sz="1400">
                        <a:effectLst/>
                        <a:latin typeface="Aptos Narrow" panose="020B0004020202020204" pitchFamily="34" charset="0"/>
                      </a:endParaRPr>
                    </a:p>
                  </a:txBody>
                  <a:tcPr anchor="ctr"/>
                </a:tc>
                <a:extLst>
                  <a:ext uri="{0D108BD9-81ED-4DB2-BD59-A6C34878D82A}">
                    <a16:rowId xmlns:a16="http://schemas.microsoft.com/office/drawing/2014/main" val="3191528191"/>
                  </a:ext>
                </a:extLst>
              </a:tr>
              <a:tr h="289910">
                <a:tc>
                  <a:txBody>
                    <a:bodyPr/>
                    <a:lstStyle/>
                    <a:p>
                      <a:pPr fontAlgn="ctr"/>
                      <a:r>
                        <a:rPr lang="tr-TR" sz="1400" b="1">
                          <a:effectLst/>
                        </a:rPr>
                        <a:t>MSE</a:t>
                      </a:r>
                      <a:r>
                        <a:rPr lang="tr-TR" sz="1400">
                          <a:effectLst/>
                        </a:rPr>
                        <a:t> (Mean Squared Error)</a:t>
                      </a:r>
                      <a:endParaRPr lang="tr-TR" sz="1400">
                        <a:effectLst/>
                        <a:latin typeface="Aptos Narrow" panose="020B0004020202020204" pitchFamily="34" charset="0"/>
                      </a:endParaRPr>
                    </a:p>
                  </a:txBody>
                  <a:tcPr anchor="ctr"/>
                </a:tc>
                <a:tc>
                  <a:txBody>
                    <a:bodyPr/>
                    <a:lstStyle/>
                    <a:p>
                      <a:pPr fontAlgn="ctr"/>
                      <a:r>
                        <a:rPr lang="tr-TR" sz="1400">
                          <a:effectLst/>
                        </a:rPr>
                        <a:t>Hataların karelerinin ortalaması</a:t>
                      </a:r>
                      <a:endParaRPr lang="tr-TR" sz="1400">
                        <a:effectLst/>
                        <a:latin typeface="Aptos Narrow" panose="020B0004020202020204" pitchFamily="34" charset="0"/>
                      </a:endParaRPr>
                    </a:p>
                  </a:txBody>
                  <a:tcPr anchor="ctr"/>
                </a:tc>
                <a:tc>
                  <a:txBody>
                    <a:bodyPr/>
                    <a:lstStyle/>
                    <a:p>
                      <a:pPr fontAlgn="ctr"/>
                      <a:r>
                        <a:rPr lang="tr-TR" sz="1400">
                          <a:effectLst/>
                        </a:rPr>
                        <a:t>Büyük hatalara daha fazla ağırlık vererek cezalandırır</a:t>
                      </a:r>
                      <a:endParaRPr lang="tr-TR" sz="1400">
                        <a:effectLst/>
                        <a:latin typeface="Aptos Narrow" panose="020B0004020202020204" pitchFamily="34" charset="0"/>
                      </a:endParaRPr>
                    </a:p>
                  </a:txBody>
                  <a:tcPr anchor="ctr"/>
                </a:tc>
                <a:extLst>
                  <a:ext uri="{0D108BD9-81ED-4DB2-BD59-A6C34878D82A}">
                    <a16:rowId xmlns:a16="http://schemas.microsoft.com/office/drawing/2014/main" val="3500576575"/>
                  </a:ext>
                </a:extLst>
              </a:tr>
              <a:tr h="366254">
                <a:tc>
                  <a:txBody>
                    <a:bodyPr/>
                    <a:lstStyle/>
                    <a:p>
                      <a:pPr fontAlgn="ctr"/>
                      <a:r>
                        <a:rPr lang="tr-TR" sz="1400" b="1">
                          <a:effectLst/>
                        </a:rPr>
                        <a:t>RMSE</a:t>
                      </a:r>
                      <a:r>
                        <a:rPr lang="tr-TR" sz="1400">
                          <a:effectLst/>
                        </a:rPr>
                        <a:t> (Root Mean Squared Error)</a:t>
                      </a:r>
                      <a:endParaRPr lang="tr-TR" sz="1400">
                        <a:effectLst/>
                        <a:latin typeface="Aptos Narrow" panose="020B0004020202020204" pitchFamily="34" charset="0"/>
                      </a:endParaRPr>
                    </a:p>
                  </a:txBody>
                  <a:tcPr anchor="ctr"/>
                </a:tc>
                <a:tc>
                  <a:txBody>
                    <a:bodyPr/>
                    <a:lstStyle/>
                    <a:p>
                      <a:pPr fontAlgn="ctr"/>
                      <a:r>
                        <a:rPr lang="tr-TR" sz="1400">
                          <a:effectLst/>
                        </a:rPr>
                        <a:t>MSE'nin karekökü</a:t>
                      </a:r>
                      <a:endParaRPr lang="tr-TR" sz="1400">
                        <a:effectLst/>
                        <a:latin typeface="Aptos Narrow" panose="020B0004020202020204" pitchFamily="34" charset="0"/>
                      </a:endParaRPr>
                    </a:p>
                  </a:txBody>
                  <a:tcPr anchor="ctr"/>
                </a:tc>
                <a:tc>
                  <a:txBody>
                    <a:bodyPr/>
                    <a:lstStyle/>
                    <a:p>
                      <a:pPr fontAlgn="ctr"/>
                      <a:r>
                        <a:rPr lang="tr-TR" sz="1400">
                          <a:effectLst/>
                        </a:rPr>
                        <a:t>Ortalama hata düzeyini orijinal ölçüm birimiyle ifade eder (örn. kalp puanı)</a:t>
                      </a:r>
                      <a:endParaRPr lang="tr-TR" sz="1400">
                        <a:effectLst/>
                        <a:latin typeface="Aptos Narrow" panose="020B0004020202020204" pitchFamily="34" charset="0"/>
                      </a:endParaRPr>
                    </a:p>
                  </a:txBody>
                  <a:tcPr anchor="ctr"/>
                </a:tc>
                <a:extLst>
                  <a:ext uri="{0D108BD9-81ED-4DB2-BD59-A6C34878D82A}">
                    <a16:rowId xmlns:a16="http://schemas.microsoft.com/office/drawing/2014/main" val="2673072595"/>
                  </a:ext>
                </a:extLst>
              </a:tr>
            </a:tbl>
          </a:graphicData>
        </a:graphic>
      </p:graphicFrame>
    </p:spTree>
    <p:extLst>
      <p:ext uri="{BB962C8B-B14F-4D97-AF65-F5344CB8AC3E}">
        <p14:creationId xmlns:p14="http://schemas.microsoft.com/office/powerpoint/2010/main" val="382596863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647A8-5E5B-41A7-ACA4-594F74A35A7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76D1743-0703-1710-1CFD-2408720BFFB2}"/>
              </a:ext>
            </a:extLst>
          </p:cNvPr>
          <p:cNvSpPr/>
          <p:nvPr/>
        </p:nvSpPr>
        <p:spPr>
          <a:xfrm>
            <a:off x="490117" y="383143"/>
            <a:ext cx="12540083"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a:p>
            <a:pPr>
              <a:lnSpc>
                <a:spcPts val="5800"/>
              </a:lnSpc>
              <a:spcAft>
                <a:spcPts val="800"/>
              </a:spcAft>
            </a:pPr>
            <a:endParaRPr lang="tr-TR" sz="3200" dirty="0">
              <a:solidFill>
                <a:srgbClr val="272D45"/>
              </a:solidFill>
              <a:latin typeface="Kanit Light" panose="020B0604020202020204" charset="-34"/>
              <a:cs typeface="Kanit Light" panose="020B0604020202020204" charset="-34"/>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4BF0C324-6D09-F0C6-0C24-A0D7BEAAB84E}"/>
              </a:ext>
            </a:extLst>
          </p:cNvPr>
          <p:cNvPicPr>
            <a:picLocks noChangeAspect="1"/>
          </p:cNvPicPr>
          <p:nvPr/>
        </p:nvPicPr>
        <p:blipFill>
          <a:blip r:embed="rId3"/>
          <a:stretch>
            <a:fillRect/>
          </a:stretch>
        </p:blipFill>
        <p:spPr>
          <a:xfrm>
            <a:off x="13525500" y="228600"/>
            <a:ext cx="876300" cy="540306"/>
          </a:xfrm>
          <a:prstGeom prst="rect">
            <a:avLst/>
          </a:prstGeom>
        </p:spPr>
      </p:pic>
      <p:sp>
        <p:nvSpPr>
          <p:cNvPr id="7" name="Metin kutusu 6">
            <a:extLst>
              <a:ext uri="{FF2B5EF4-FFF2-40B4-BE49-F238E27FC236}">
                <a16:creationId xmlns:a16="http://schemas.microsoft.com/office/drawing/2014/main" id="{F6327680-9B01-F0B4-AA95-00322EEF8D34}"/>
              </a:ext>
            </a:extLst>
          </p:cNvPr>
          <p:cNvSpPr txBox="1"/>
          <p:nvPr/>
        </p:nvSpPr>
        <p:spPr>
          <a:xfrm>
            <a:off x="490116" y="1418666"/>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1️⃣ Gerekli Kütüphaneler</a:t>
            </a:r>
          </a:p>
        </p:txBody>
      </p:sp>
      <p:pic>
        <p:nvPicPr>
          <p:cNvPr id="5" name="Resim 4">
            <a:extLst>
              <a:ext uri="{FF2B5EF4-FFF2-40B4-BE49-F238E27FC236}">
                <a16:creationId xmlns:a16="http://schemas.microsoft.com/office/drawing/2014/main" id="{29119855-592C-100B-8687-5A4FD0E3739B}"/>
              </a:ext>
            </a:extLst>
          </p:cNvPr>
          <p:cNvPicPr>
            <a:picLocks noChangeAspect="1"/>
          </p:cNvPicPr>
          <p:nvPr/>
        </p:nvPicPr>
        <p:blipFill>
          <a:blip r:embed="rId4"/>
          <a:stretch>
            <a:fillRect/>
          </a:stretch>
        </p:blipFill>
        <p:spPr>
          <a:xfrm>
            <a:off x="702388" y="2205884"/>
            <a:ext cx="12586653" cy="3170441"/>
          </a:xfrm>
          <a:prstGeom prst="rect">
            <a:avLst/>
          </a:prstGeom>
        </p:spPr>
      </p:pic>
    </p:spTree>
    <p:extLst>
      <p:ext uri="{BB962C8B-B14F-4D97-AF65-F5344CB8AC3E}">
        <p14:creationId xmlns:p14="http://schemas.microsoft.com/office/powerpoint/2010/main" val="414471730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4E650-91E4-F053-25ED-071E990CBBC9}"/>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83D6D7D1-2FC2-C4CE-4179-24E22C6A9A49}"/>
              </a:ext>
            </a:extLst>
          </p:cNvPr>
          <p:cNvPicPr>
            <a:picLocks noChangeAspect="1"/>
          </p:cNvPicPr>
          <p:nvPr/>
        </p:nvPicPr>
        <p:blipFill>
          <a:blip r:embed="rId3"/>
          <a:stretch>
            <a:fillRect/>
          </a:stretch>
        </p:blipFill>
        <p:spPr>
          <a:xfrm>
            <a:off x="13525500" y="228600"/>
            <a:ext cx="876300" cy="540306"/>
          </a:xfrm>
          <a:prstGeom prst="rect">
            <a:avLst/>
          </a:prstGeom>
        </p:spPr>
      </p:pic>
      <p:sp>
        <p:nvSpPr>
          <p:cNvPr id="7" name="Metin kutusu 6">
            <a:extLst>
              <a:ext uri="{FF2B5EF4-FFF2-40B4-BE49-F238E27FC236}">
                <a16:creationId xmlns:a16="http://schemas.microsoft.com/office/drawing/2014/main" id="{7554A089-D72E-B0FA-24B5-75DF5513553E}"/>
              </a:ext>
            </a:extLst>
          </p:cNvPr>
          <p:cNvSpPr txBox="1"/>
          <p:nvPr/>
        </p:nvSpPr>
        <p:spPr>
          <a:xfrm>
            <a:off x="492234" y="935461"/>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2️⃣ Veri Setinin Yüklenmesi, Ön-İşleme ve Grafikle İlk Analiz</a:t>
            </a:r>
          </a:p>
        </p:txBody>
      </p:sp>
      <p:sp>
        <p:nvSpPr>
          <p:cNvPr id="5" name="Metin kutusu 4">
            <a:extLst>
              <a:ext uri="{FF2B5EF4-FFF2-40B4-BE49-F238E27FC236}">
                <a16:creationId xmlns:a16="http://schemas.microsoft.com/office/drawing/2014/main" id="{6A511DA1-9ADE-C90F-C7D6-8707F99D44C5}"/>
              </a:ext>
            </a:extLst>
          </p:cNvPr>
          <p:cNvSpPr txBox="1"/>
          <p:nvPr/>
        </p:nvSpPr>
        <p:spPr>
          <a:xfrm>
            <a:off x="434063" y="1543487"/>
            <a:ext cx="13529587" cy="2062103"/>
          </a:xfrm>
          <a:prstGeom prst="rect">
            <a:avLst/>
          </a:prstGeom>
          <a:noFill/>
        </p:spPr>
        <p:txBody>
          <a:bodyPr wrap="square">
            <a:spAutoFit/>
          </a:bodyPr>
          <a:lstStyle/>
          <a:p>
            <a:r>
              <a:rPr lang="tr-TR">
                <a:latin typeface="Aptos Narrow" panose="020B0004020202020204" pitchFamily="34" charset="0"/>
              </a:rPr>
              <a:t>Bu bölümde, heart.data.csv dosyası kullanılarak veri seti içe aktarılacak, gereksiz sütunlar (jenerik ID vb.) temizlenecek, değişken isimleri anlamlı hale getirilecek, ardından temel istatistiksel özetler ve çeşitli grafikler aracılığıyla (scatter plot, box plot, histogram) verinin yapısı hakkında ilk bakış elde edilecektir. Bu aşama, ileride kurulacak olan </a:t>
            </a:r>
            <a:r>
              <a:rPr lang="tr-TR" b="1">
                <a:latin typeface="Aptos Narrow" panose="020B0004020202020204" pitchFamily="34" charset="0"/>
              </a:rPr>
              <a:t>çoklu doğrusal regresyon</a:t>
            </a:r>
            <a:r>
              <a:rPr lang="tr-TR">
                <a:latin typeface="Aptos Narrow" panose="020B0004020202020204" pitchFamily="34" charset="0"/>
              </a:rPr>
              <a:t> modelinin sağlamlığı açısından kritik bir öneme sahiptir.</a:t>
            </a:r>
          </a:p>
          <a:p>
            <a:endParaRPr lang="tr-TR">
              <a:latin typeface="Aptos Narrow" panose="020B0004020202020204" pitchFamily="34" charset="0"/>
            </a:endParaRPr>
          </a:p>
          <a:p>
            <a:r>
              <a:rPr lang="tr-TR" sz="2000" b="1">
                <a:latin typeface="Aptos Narrow" panose="020B0004020202020204" pitchFamily="34" charset="0"/>
              </a:rPr>
              <a:t>Kalp Hastalığı Veri Seti: Tanıtım</a:t>
            </a:r>
          </a:p>
          <a:p>
            <a:r>
              <a:rPr lang="tr-TR" b="1">
                <a:latin typeface="Aptos Narrow" panose="020B0004020202020204" pitchFamily="34" charset="0"/>
              </a:rPr>
              <a:t>Kalp Hastalığı</a:t>
            </a:r>
            <a:r>
              <a:rPr lang="tr-TR">
                <a:latin typeface="Aptos Narrow" panose="020B0004020202020204" pitchFamily="34" charset="0"/>
              </a:rPr>
              <a:t> veri seti, bireylerin </a:t>
            </a:r>
            <a:r>
              <a:rPr lang="tr-TR" b="1">
                <a:latin typeface="Aptos Narrow" panose="020B0004020202020204" pitchFamily="34" charset="0"/>
              </a:rPr>
              <a:t>bisiklet kullanımı</a:t>
            </a:r>
            <a:r>
              <a:rPr lang="tr-TR">
                <a:latin typeface="Aptos Narrow" panose="020B0004020202020204" pitchFamily="34" charset="0"/>
              </a:rPr>
              <a:t>, </a:t>
            </a:r>
            <a:r>
              <a:rPr lang="tr-TR" b="1">
                <a:latin typeface="Aptos Narrow" panose="020B0004020202020204" pitchFamily="34" charset="0"/>
              </a:rPr>
              <a:t>sigara içme durumu</a:t>
            </a:r>
            <a:r>
              <a:rPr lang="tr-TR">
                <a:latin typeface="Aptos Narrow" panose="020B0004020202020204" pitchFamily="34" charset="0"/>
              </a:rPr>
              <a:t> gibi yaşam tarzı faktörleri ile </a:t>
            </a:r>
            <a:r>
              <a:rPr lang="tr-TR" b="1">
                <a:latin typeface="Aptos Narrow" panose="020B0004020202020204" pitchFamily="34" charset="0"/>
              </a:rPr>
              <a:t>kalp hastalığı</a:t>
            </a:r>
            <a:r>
              <a:rPr lang="tr-TR">
                <a:latin typeface="Aptos Narrow" panose="020B0004020202020204" pitchFamily="34" charset="0"/>
              </a:rPr>
              <a:t> oranları arasındaki ilişkiyi analiz edebilmek amacıyla oluşturulmuş eğitim amaçlı bir veri kümesidir. Aşağıdaki tabloda veri setinin temel sütunları özetlenmiştir</a:t>
            </a:r>
          </a:p>
        </p:txBody>
      </p:sp>
      <p:sp>
        <p:nvSpPr>
          <p:cNvPr id="3" name="Text 0">
            <a:extLst>
              <a:ext uri="{FF2B5EF4-FFF2-40B4-BE49-F238E27FC236}">
                <a16:creationId xmlns:a16="http://schemas.microsoft.com/office/drawing/2014/main" id="{C3684E2C-6A11-2642-B982-750C930E3F9C}"/>
              </a:ext>
            </a:extLst>
          </p:cNvPr>
          <p:cNvSpPr/>
          <p:nvPr/>
        </p:nvSpPr>
        <p:spPr>
          <a:xfrm>
            <a:off x="490117" y="383143"/>
            <a:ext cx="12540083"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p:txBody>
      </p:sp>
      <p:graphicFrame>
        <p:nvGraphicFramePr>
          <p:cNvPr id="4" name="Tablo 3">
            <a:extLst>
              <a:ext uri="{FF2B5EF4-FFF2-40B4-BE49-F238E27FC236}">
                <a16:creationId xmlns:a16="http://schemas.microsoft.com/office/drawing/2014/main" id="{5C845122-AEEE-98C4-1684-08B43E68E6A8}"/>
              </a:ext>
            </a:extLst>
          </p:cNvPr>
          <p:cNvGraphicFramePr>
            <a:graphicFrameLocks noGrp="1"/>
          </p:cNvGraphicFramePr>
          <p:nvPr>
            <p:extLst>
              <p:ext uri="{D42A27DB-BD31-4B8C-83A1-F6EECF244321}">
                <p14:modId xmlns:p14="http://schemas.microsoft.com/office/powerpoint/2010/main" val="455227172"/>
              </p:ext>
            </p:extLst>
          </p:nvPr>
        </p:nvGraphicFramePr>
        <p:xfrm>
          <a:off x="550406" y="3799999"/>
          <a:ext cx="9884812" cy="1828800"/>
        </p:xfrm>
        <a:graphic>
          <a:graphicData uri="http://schemas.openxmlformats.org/drawingml/2006/table">
            <a:tbl>
              <a:tblPr>
                <a:tableStyleId>{5940675A-B579-460E-94D1-54222C63F5DA}</a:tableStyleId>
              </a:tblPr>
              <a:tblGrid>
                <a:gridCol w="2171700">
                  <a:extLst>
                    <a:ext uri="{9D8B030D-6E8A-4147-A177-3AD203B41FA5}">
                      <a16:colId xmlns:a16="http://schemas.microsoft.com/office/drawing/2014/main" val="3551379168"/>
                    </a:ext>
                  </a:extLst>
                </a:gridCol>
                <a:gridCol w="5845629">
                  <a:extLst>
                    <a:ext uri="{9D8B030D-6E8A-4147-A177-3AD203B41FA5}">
                      <a16:colId xmlns:a16="http://schemas.microsoft.com/office/drawing/2014/main" val="1787431079"/>
                    </a:ext>
                  </a:extLst>
                </a:gridCol>
                <a:gridCol w="1867483">
                  <a:extLst>
                    <a:ext uri="{9D8B030D-6E8A-4147-A177-3AD203B41FA5}">
                      <a16:colId xmlns:a16="http://schemas.microsoft.com/office/drawing/2014/main" val="3413404117"/>
                    </a:ext>
                  </a:extLst>
                </a:gridCol>
              </a:tblGrid>
              <a:tr h="235265">
                <a:tc>
                  <a:txBody>
                    <a:bodyPr/>
                    <a:lstStyle/>
                    <a:p>
                      <a:pPr fontAlgn="ctr"/>
                      <a:r>
                        <a:rPr lang="tr-TR" sz="1800" b="1">
                          <a:effectLst/>
                        </a:rPr>
                        <a:t>Sütun Adı</a:t>
                      </a:r>
                    </a:p>
                  </a:txBody>
                  <a:tcPr anchor="ctr"/>
                </a:tc>
                <a:tc>
                  <a:txBody>
                    <a:bodyPr/>
                    <a:lstStyle/>
                    <a:p>
                      <a:pPr fontAlgn="ctr"/>
                      <a:r>
                        <a:rPr lang="tr-TR" sz="1800" b="1">
                          <a:effectLst/>
                        </a:rPr>
                        <a:t>Açıklama</a:t>
                      </a:r>
                    </a:p>
                  </a:txBody>
                  <a:tcPr anchor="ctr"/>
                </a:tc>
                <a:tc>
                  <a:txBody>
                    <a:bodyPr/>
                    <a:lstStyle/>
                    <a:p>
                      <a:pPr fontAlgn="ctr"/>
                      <a:r>
                        <a:rPr lang="tr-TR" sz="1800" b="1">
                          <a:effectLst/>
                        </a:rPr>
                        <a:t>Veri Tipi</a:t>
                      </a:r>
                    </a:p>
                  </a:txBody>
                  <a:tcPr anchor="ctr"/>
                </a:tc>
                <a:extLst>
                  <a:ext uri="{0D108BD9-81ED-4DB2-BD59-A6C34878D82A}">
                    <a16:rowId xmlns:a16="http://schemas.microsoft.com/office/drawing/2014/main" val="1384793332"/>
                  </a:ext>
                </a:extLst>
              </a:tr>
              <a:tr h="235265">
                <a:tc>
                  <a:txBody>
                    <a:bodyPr/>
                    <a:lstStyle/>
                    <a:p>
                      <a:pPr fontAlgn="ctr"/>
                      <a:r>
                        <a:rPr lang="tr-TR" sz="1800">
                          <a:effectLst/>
                        </a:rPr>
                        <a:t>Unnamed: 0</a:t>
                      </a:r>
                    </a:p>
                  </a:txBody>
                  <a:tcPr anchor="ctr"/>
                </a:tc>
                <a:tc>
                  <a:txBody>
                    <a:bodyPr/>
                    <a:lstStyle/>
                    <a:p>
                      <a:pPr fontAlgn="ctr"/>
                      <a:r>
                        <a:rPr lang="tr-TR" sz="1800">
                          <a:effectLst/>
                        </a:rPr>
                        <a:t>Gözlem numarası (analize dahil edilmez)</a:t>
                      </a:r>
                    </a:p>
                  </a:txBody>
                  <a:tcPr anchor="ctr"/>
                </a:tc>
                <a:tc>
                  <a:txBody>
                    <a:bodyPr/>
                    <a:lstStyle/>
                    <a:p>
                      <a:pPr fontAlgn="ctr"/>
                      <a:r>
                        <a:rPr lang="tr-TR" sz="1800">
                          <a:effectLst/>
                        </a:rPr>
                        <a:t>Ayrık</a:t>
                      </a:r>
                    </a:p>
                  </a:txBody>
                  <a:tcPr anchor="ctr"/>
                </a:tc>
                <a:extLst>
                  <a:ext uri="{0D108BD9-81ED-4DB2-BD59-A6C34878D82A}">
                    <a16:rowId xmlns:a16="http://schemas.microsoft.com/office/drawing/2014/main" val="914487416"/>
                  </a:ext>
                </a:extLst>
              </a:tr>
              <a:tr h="356256">
                <a:tc>
                  <a:txBody>
                    <a:bodyPr/>
                    <a:lstStyle/>
                    <a:p>
                      <a:pPr fontAlgn="ctr"/>
                      <a:r>
                        <a:rPr lang="tr-TR" sz="1800">
                          <a:effectLst/>
                        </a:rPr>
                        <a:t>biking</a:t>
                      </a:r>
                    </a:p>
                  </a:txBody>
                  <a:tcPr anchor="ctr"/>
                </a:tc>
                <a:tc>
                  <a:txBody>
                    <a:bodyPr/>
                    <a:lstStyle/>
                    <a:p>
                      <a:pPr fontAlgn="ctr"/>
                      <a:r>
                        <a:rPr lang="tr-TR" sz="1800">
                          <a:effectLst/>
                        </a:rPr>
                        <a:t>Bisiklet kullanımı veya fiziksel aktivite düzeyi (oran/ölçek)</a:t>
                      </a:r>
                    </a:p>
                  </a:txBody>
                  <a:tcPr anchor="ctr"/>
                </a:tc>
                <a:tc>
                  <a:txBody>
                    <a:bodyPr/>
                    <a:lstStyle/>
                    <a:p>
                      <a:pPr fontAlgn="ctr"/>
                      <a:r>
                        <a:rPr lang="tr-TR" sz="1800">
                          <a:effectLst/>
                        </a:rPr>
                        <a:t>Sürekli</a:t>
                      </a:r>
                    </a:p>
                  </a:txBody>
                  <a:tcPr anchor="ctr"/>
                </a:tc>
                <a:extLst>
                  <a:ext uri="{0D108BD9-81ED-4DB2-BD59-A6C34878D82A}">
                    <a16:rowId xmlns:a16="http://schemas.microsoft.com/office/drawing/2014/main" val="3588027126"/>
                  </a:ext>
                </a:extLst>
              </a:tr>
              <a:tr h="235265">
                <a:tc>
                  <a:txBody>
                    <a:bodyPr/>
                    <a:lstStyle/>
                    <a:p>
                      <a:pPr fontAlgn="ctr"/>
                      <a:r>
                        <a:rPr lang="tr-TR" sz="1800">
                          <a:effectLst/>
                        </a:rPr>
                        <a:t>smoking</a:t>
                      </a:r>
                    </a:p>
                  </a:txBody>
                  <a:tcPr anchor="ctr"/>
                </a:tc>
                <a:tc>
                  <a:txBody>
                    <a:bodyPr/>
                    <a:lstStyle/>
                    <a:p>
                      <a:pPr fontAlgn="ctr"/>
                      <a:r>
                        <a:rPr lang="tr-TR" sz="1800">
                          <a:effectLst/>
                        </a:rPr>
                        <a:t>Sigara içme durumu veya düzeyi</a:t>
                      </a:r>
                    </a:p>
                  </a:txBody>
                  <a:tcPr anchor="ctr"/>
                </a:tc>
                <a:tc>
                  <a:txBody>
                    <a:bodyPr/>
                    <a:lstStyle/>
                    <a:p>
                      <a:pPr fontAlgn="ctr"/>
                      <a:r>
                        <a:rPr lang="tr-TR" sz="1800">
                          <a:effectLst/>
                        </a:rPr>
                        <a:t>Sürekli</a:t>
                      </a:r>
                    </a:p>
                  </a:txBody>
                  <a:tcPr anchor="ctr"/>
                </a:tc>
                <a:extLst>
                  <a:ext uri="{0D108BD9-81ED-4DB2-BD59-A6C34878D82A}">
                    <a16:rowId xmlns:a16="http://schemas.microsoft.com/office/drawing/2014/main" val="2343808712"/>
                  </a:ext>
                </a:extLst>
              </a:tr>
              <a:tr h="235265">
                <a:tc>
                  <a:txBody>
                    <a:bodyPr/>
                    <a:lstStyle/>
                    <a:p>
                      <a:pPr fontAlgn="ctr"/>
                      <a:r>
                        <a:rPr lang="tr-TR" sz="1800">
                          <a:effectLst/>
                        </a:rPr>
                        <a:t>heart.disease</a:t>
                      </a:r>
                    </a:p>
                  </a:txBody>
                  <a:tcPr anchor="ctr"/>
                </a:tc>
                <a:tc>
                  <a:txBody>
                    <a:bodyPr/>
                    <a:lstStyle/>
                    <a:p>
                      <a:pPr fontAlgn="ctr"/>
                      <a:r>
                        <a:rPr lang="tr-TR" sz="1800">
                          <a:effectLst/>
                        </a:rPr>
                        <a:t>Kalp hastalığı oranı/risk değeri</a:t>
                      </a:r>
                    </a:p>
                  </a:txBody>
                  <a:tcPr anchor="ctr"/>
                </a:tc>
                <a:tc>
                  <a:txBody>
                    <a:bodyPr/>
                    <a:lstStyle/>
                    <a:p>
                      <a:pPr fontAlgn="ctr"/>
                      <a:r>
                        <a:rPr lang="tr-TR" sz="1800">
                          <a:effectLst/>
                        </a:rPr>
                        <a:t>Sürekli</a:t>
                      </a:r>
                    </a:p>
                  </a:txBody>
                  <a:tcPr anchor="ctr"/>
                </a:tc>
                <a:extLst>
                  <a:ext uri="{0D108BD9-81ED-4DB2-BD59-A6C34878D82A}">
                    <a16:rowId xmlns:a16="http://schemas.microsoft.com/office/drawing/2014/main" val="4083638343"/>
                  </a:ext>
                </a:extLst>
              </a:tr>
            </a:tbl>
          </a:graphicData>
        </a:graphic>
      </p:graphicFrame>
      <p:sp>
        <p:nvSpPr>
          <p:cNvPr id="9" name="Metin kutusu 8">
            <a:extLst>
              <a:ext uri="{FF2B5EF4-FFF2-40B4-BE49-F238E27FC236}">
                <a16:creationId xmlns:a16="http://schemas.microsoft.com/office/drawing/2014/main" id="{1CC94864-C9CF-B196-3C6B-22184A19318E}"/>
              </a:ext>
            </a:extLst>
          </p:cNvPr>
          <p:cNvSpPr txBox="1"/>
          <p:nvPr/>
        </p:nvSpPr>
        <p:spPr>
          <a:xfrm>
            <a:off x="550406" y="5823209"/>
            <a:ext cx="13413244" cy="2031325"/>
          </a:xfrm>
          <a:prstGeom prst="rect">
            <a:avLst/>
          </a:prstGeom>
          <a:noFill/>
        </p:spPr>
        <p:txBody>
          <a:bodyPr wrap="square">
            <a:spAutoFit/>
          </a:bodyPr>
          <a:lstStyle/>
          <a:p>
            <a:pPr algn="l">
              <a:buFont typeface="Arial" panose="020B0604020202020204" pitchFamily="34" charset="0"/>
              <a:buChar char="•"/>
            </a:pPr>
            <a:r>
              <a:rPr lang="tr-TR" b="1" i="0">
                <a:solidFill>
                  <a:srgbClr val="1F1F1F"/>
                </a:solidFill>
                <a:effectLst/>
                <a:latin typeface="Roboto" panose="02000000000000000000" pitchFamily="2" charset="0"/>
              </a:rPr>
              <a:t>biking:</a:t>
            </a:r>
            <a:r>
              <a:rPr lang="tr-TR" b="0" i="0">
                <a:solidFill>
                  <a:srgbClr val="1F1F1F"/>
                </a:solidFill>
                <a:effectLst/>
                <a:latin typeface="Roboto" panose="02000000000000000000" pitchFamily="2" charset="0"/>
              </a:rPr>
              <a:t> Bireylerin düzenli fiziksel aktivite (özellikle bisiklet sürme) düzeyini gösterir.</a:t>
            </a:r>
          </a:p>
          <a:p>
            <a:pPr algn="l">
              <a:buFont typeface="Arial" panose="020B0604020202020204" pitchFamily="34" charset="0"/>
              <a:buChar char="•"/>
            </a:pPr>
            <a:r>
              <a:rPr lang="tr-TR" b="1" i="0">
                <a:solidFill>
                  <a:srgbClr val="1F1F1F"/>
                </a:solidFill>
                <a:effectLst/>
                <a:latin typeface="Roboto" panose="02000000000000000000" pitchFamily="2" charset="0"/>
              </a:rPr>
              <a:t>smoking:</a:t>
            </a:r>
            <a:r>
              <a:rPr lang="tr-TR" b="0" i="0">
                <a:solidFill>
                  <a:srgbClr val="1F1F1F"/>
                </a:solidFill>
                <a:effectLst/>
                <a:latin typeface="Roboto" panose="02000000000000000000" pitchFamily="2" charset="0"/>
              </a:rPr>
              <a:t> Bireylerin sigara içme durumunu ya da sıklığını (paket/gün vb.) temsil eder.</a:t>
            </a:r>
          </a:p>
          <a:p>
            <a:pPr algn="l">
              <a:buFont typeface="Arial" panose="020B0604020202020204" pitchFamily="34" charset="0"/>
              <a:buChar char="•"/>
            </a:pPr>
            <a:r>
              <a:rPr lang="tr-TR" b="1" i="0">
                <a:solidFill>
                  <a:srgbClr val="1F1F1F"/>
                </a:solidFill>
                <a:effectLst/>
                <a:latin typeface="Roboto" panose="02000000000000000000" pitchFamily="2" charset="0"/>
              </a:rPr>
              <a:t>heart.disease:</a:t>
            </a:r>
            <a:r>
              <a:rPr lang="tr-TR" b="0" i="0">
                <a:solidFill>
                  <a:srgbClr val="1F1F1F"/>
                </a:solidFill>
                <a:effectLst/>
                <a:latin typeface="Roboto" panose="02000000000000000000" pitchFamily="2" charset="0"/>
              </a:rPr>
              <a:t> Kalp hastalığı riskini (% veya skor) ifade eden bağımlı değişkendir.</a:t>
            </a:r>
          </a:p>
          <a:p>
            <a:pPr algn="l">
              <a:buFont typeface="Arial" panose="020B0604020202020204" pitchFamily="34" charset="0"/>
              <a:buChar char="•"/>
            </a:pPr>
            <a:r>
              <a:rPr lang="tr-TR" b="1" i="0">
                <a:solidFill>
                  <a:srgbClr val="1F1F1F"/>
                </a:solidFill>
                <a:effectLst/>
                <a:latin typeface="Roboto" panose="02000000000000000000" pitchFamily="2" charset="0"/>
              </a:rPr>
              <a:t>Unnamed: 0:</a:t>
            </a:r>
            <a:r>
              <a:rPr lang="tr-TR" b="0" i="0">
                <a:solidFill>
                  <a:srgbClr val="1F1F1F"/>
                </a:solidFill>
                <a:effectLst/>
                <a:latin typeface="Roboto" panose="02000000000000000000" pitchFamily="2" charset="0"/>
              </a:rPr>
              <a:t> Gözlem sırasını tutan sütun olup, analiz öncesinde çıkarılması önerilir.</a:t>
            </a:r>
          </a:p>
          <a:p>
            <a:pPr algn="l"/>
            <a:endParaRPr lang="tr-TR" b="0" i="0">
              <a:solidFill>
                <a:srgbClr val="1F1F1F"/>
              </a:solidFill>
              <a:effectLst/>
              <a:latin typeface="Roboto" panose="02000000000000000000" pitchFamily="2" charset="0"/>
            </a:endParaRPr>
          </a:p>
          <a:p>
            <a:pPr algn="l"/>
            <a:r>
              <a:rPr lang="tr-TR" b="0" i="0">
                <a:solidFill>
                  <a:srgbClr val="1F1F1F"/>
                </a:solidFill>
                <a:effectLst/>
                <a:latin typeface="Roboto" panose="02000000000000000000" pitchFamily="2" charset="0"/>
              </a:rPr>
              <a:t>Bu bölümde, veri seti üzerinde temel veri temizliği, yeniden adlandırma, özet istatistikler ve keşifsel grafikler (scatter, box, histogram) yapılarak sonraki regresyon aşaması için uygun veri yapısı oluşturulacaktır.</a:t>
            </a:r>
          </a:p>
        </p:txBody>
      </p:sp>
    </p:spTree>
    <p:extLst>
      <p:ext uri="{BB962C8B-B14F-4D97-AF65-F5344CB8AC3E}">
        <p14:creationId xmlns:p14="http://schemas.microsoft.com/office/powerpoint/2010/main" val="22542299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B5879-FC5B-A0CB-03B2-7AEE1458251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AFFDB91-E173-362A-BCB7-A4BED6789B1F}"/>
              </a:ext>
            </a:extLst>
          </p:cNvPr>
          <p:cNvSpPr/>
          <p:nvPr/>
        </p:nvSpPr>
        <p:spPr>
          <a:xfrm>
            <a:off x="490117" y="383143"/>
            <a:ext cx="12719697"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2ED80620-0402-1DA8-5083-1BC03F743BF0}"/>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BD7EF141-DA82-49BD-BCF8-EAD1BCC7F299}"/>
              </a:ext>
            </a:extLst>
          </p:cNvPr>
          <p:cNvSpPr txBox="1"/>
          <p:nvPr/>
        </p:nvSpPr>
        <p:spPr>
          <a:xfrm>
            <a:off x="434063" y="971788"/>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2️⃣ Veri Setinin Yüklenmesi, Ön-İşleme ve Grafikle İlk Analiz</a:t>
            </a:r>
          </a:p>
        </p:txBody>
      </p:sp>
      <p:pic>
        <p:nvPicPr>
          <p:cNvPr id="12" name="Resim 11">
            <a:extLst>
              <a:ext uri="{FF2B5EF4-FFF2-40B4-BE49-F238E27FC236}">
                <a16:creationId xmlns:a16="http://schemas.microsoft.com/office/drawing/2014/main" id="{CA7CCA78-17BB-F118-0CD9-2F389FCF8D72}"/>
              </a:ext>
            </a:extLst>
          </p:cNvPr>
          <p:cNvPicPr>
            <a:picLocks noChangeAspect="1"/>
          </p:cNvPicPr>
          <p:nvPr/>
        </p:nvPicPr>
        <p:blipFill>
          <a:blip r:embed="rId4"/>
          <a:stretch>
            <a:fillRect/>
          </a:stretch>
        </p:blipFill>
        <p:spPr>
          <a:xfrm>
            <a:off x="490117" y="1839128"/>
            <a:ext cx="8956916" cy="5559922"/>
          </a:xfrm>
          <a:prstGeom prst="rect">
            <a:avLst/>
          </a:prstGeom>
        </p:spPr>
      </p:pic>
      <p:pic>
        <p:nvPicPr>
          <p:cNvPr id="14" name="Resim 13">
            <a:extLst>
              <a:ext uri="{FF2B5EF4-FFF2-40B4-BE49-F238E27FC236}">
                <a16:creationId xmlns:a16="http://schemas.microsoft.com/office/drawing/2014/main" id="{C7B51DF6-576D-281E-5F31-F56DFFF212FF}"/>
              </a:ext>
            </a:extLst>
          </p:cNvPr>
          <p:cNvPicPr>
            <a:picLocks noChangeAspect="1"/>
          </p:cNvPicPr>
          <p:nvPr/>
        </p:nvPicPr>
        <p:blipFill>
          <a:blip r:embed="rId5"/>
          <a:stretch>
            <a:fillRect/>
          </a:stretch>
        </p:blipFill>
        <p:spPr>
          <a:xfrm>
            <a:off x="8907078" y="1697890"/>
            <a:ext cx="5494722" cy="5871811"/>
          </a:xfrm>
          <a:prstGeom prst="rect">
            <a:avLst/>
          </a:prstGeom>
        </p:spPr>
      </p:pic>
    </p:spTree>
    <p:extLst>
      <p:ext uri="{BB962C8B-B14F-4D97-AF65-F5344CB8AC3E}">
        <p14:creationId xmlns:p14="http://schemas.microsoft.com/office/powerpoint/2010/main" val="350277633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D1055-84EE-933F-C2FB-BBF8D0F8EC4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6112FC7-DF19-3738-18FA-802A6FA93374}"/>
              </a:ext>
            </a:extLst>
          </p:cNvPr>
          <p:cNvSpPr/>
          <p:nvPr/>
        </p:nvSpPr>
        <p:spPr>
          <a:xfrm>
            <a:off x="490117" y="383143"/>
            <a:ext cx="5363077"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a:p>
            <a:pPr>
              <a:lnSpc>
                <a:spcPts val="5800"/>
              </a:lnSpc>
              <a:spcAft>
                <a:spcPts val="800"/>
              </a:spcAft>
            </a:pPr>
            <a:endParaRPr lang="tr-TR" sz="2800" dirty="0">
              <a:solidFill>
                <a:srgbClr val="272D45"/>
              </a:solidFill>
              <a:latin typeface="Kanit Light" panose="020B0604020202020204" charset="-34"/>
              <a:cs typeface="Kanit Light" panose="020B0604020202020204" charset="-34"/>
            </a:endParaRPr>
          </a:p>
        </p:txBody>
      </p:sp>
      <p:pic>
        <p:nvPicPr>
          <p:cNvPr id="6" name="Image 0" descr="preencoded.png">
            <a:extLst>
              <a:ext uri="{FF2B5EF4-FFF2-40B4-BE49-F238E27FC236}">
                <a16:creationId xmlns:a16="http://schemas.microsoft.com/office/drawing/2014/main" id="{DC952DF8-3F64-21C4-06A2-E7F8CC42283B}"/>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63EC698F-ECBA-CBD6-571C-DE2BCE98DE5E}"/>
              </a:ext>
            </a:extLst>
          </p:cNvPr>
          <p:cNvSpPr txBox="1"/>
          <p:nvPr/>
        </p:nvSpPr>
        <p:spPr>
          <a:xfrm>
            <a:off x="434063" y="971788"/>
            <a:ext cx="13529587" cy="523220"/>
          </a:xfrm>
          <a:prstGeom prst="rect">
            <a:avLst/>
          </a:prstGeom>
          <a:noFill/>
        </p:spPr>
        <p:txBody>
          <a:bodyPr wrap="square">
            <a:spAutoFit/>
          </a:bodyPr>
          <a:lstStyle/>
          <a:p>
            <a:r>
              <a:rPr lang="tr-TR" sz="2800" b="0" i="0" dirty="0">
                <a:solidFill>
                  <a:srgbClr val="1F1F1F"/>
                </a:solidFill>
                <a:effectLst/>
                <a:latin typeface="Roboto" panose="02000000000000000000" pitchFamily="2" charset="0"/>
              </a:rPr>
              <a:t>2️⃣ Veri Setinin Yüklenmesi, Ön-İşleme ve Grafikle İlk Analiz</a:t>
            </a:r>
          </a:p>
        </p:txBody>
      </p:sp>
      <p:sp>
        <p:nvSpPr>
          <p:cNvPr id="7" name="Metin kutusu 6">
            <a:extLst>
              <a:ext uri="{FF2B5EF4-FFF2-40B4-BE49-F238E27FC236}">
                <a16:creationId xmlns:a16="http://schemas.microsoft.com/office/drawing/2014/main" id="{587021D6-6A32-5AD7-4DEA-64DE2890822D}"/>
              </a:ext>
            </a:extLst>
          </p:cNvPr>
          <p:cNvSpPr txBox="1"/>
          <p:nvPr/>
        </p:nvSpPr>
        <p:spPr>
          <a:xfrm>
            <a:off x="7644493" y="1697890"/>
            <a:ext cx="6577693" cy="3508653"/>
          </a:xfrm>
          <a:prstGeom prst="rect">
            <a:avLst/>
          </a:prstGeom>
          <a:noFill/>
        </p:spPr>
        <p:txBody>
          <a:bodyPr wrap="square">
            <a:spAutoFit/>
          </a:bodyPr>
          <a:lstStyle/>
          <a:p>
            <a:r>
              <a:rPr lang="tr-TR" sz="2400"/>
              <a:t>Veri Setinin Genel Yapısı ve İlk Gözlemler</a:t>
            </a:r>
            <a:endParaRPr lang="tr-TR"/>
          </a:p>
          <a:p>
            <a:pPr algn="just"/>
            <a:endParaRPr lang="tr-TR"/>
          </a:p>
          <a:p>
            <a:pPr algn="just"/>
            <a:r>
              <a:rPr lang="tr-TR" b="1"/>
              <a:t>Merkezî Eğilim:</a:t>
            </a:r>
            <a:r>
              <a:rPr lang="tr-TR"/>
              <a:t> Ortalama ve medyan değerlerinin birbirine yakın oluşu, hem bisiklet kullanımı hem sigara durumu hem de kalp hastalığı değişkenlerinde görece dengeli bir dağılım olduğunu düşündürmektedir.</a:t>
            </a:r>
          </a:p>
          <a:p>
            <a:pPr algn="just"/>
            <a:endParaRPr lang="tr-TR"/>
          </a:p>
          <a:p>
            <a:pPr algn="just"/>
            <a:r>
              <a:rPr lang="tr-TR" b="1"/>
              <a:t>Geniş Değer Aralıkları:</a:t>
            </a:r>
            <a:r>
              <a:rPr lang="tr-TR"/>
              <a:t> Bisiklet kullanımı 1.1–74.9, sigara kullanımı 0.5–29.9 ve kalp hastalığı 0.55–20.45 aralığında değişmektedir. Bu, bireyler arasında yaşam tarzı ve risk düzeyleri bakımından belirgin farklılıklar olduğunu göstermektedir.</a:t>
            </a:r>
          </a:p>
          <a:p>
            <a:pPr algn="just"/>
            <a:endParaRPr lang="tr-TR"/>
          </a:p>
        </p:txBody>
      </p:sp>
      <p:graphicFrame>
        <p:nvGraphicFramePr>
          <p:cNvPr id="4" name="Tablo 3">
            <a:extLst>
              <a:ext uri="{FF2B5EF4-FFF2-40B4-BE49-F238E27FC236}">
                <a16:creationId xmlns:a16="http://schemas.microsoft.com/office/drawing/2014/main" id="{892C55E5-ED92-6F5E-7E11-46E06149F5C6}"/>
              </a:ext>
            </a:extLst>
          </p:cNvPr>
          <p:cNvGraphicFramePr>
            <a:graphicFrameLocks noGrp="1"/>
          </p:cNvGraphicFramePr>
          <p:nvPr>
            <p:extLst>
              <p:ext uri="{D42A27DB-BD31-4B8C-83A1-F6EECF244321}">
                <p14:modId xmlns:p14="http://schemas.microsoft.com/office/powerpoint/2010/main" val="1844982475"/>
              </p:ext>
            </p:extLst>
          </p:nvPr>
        </p:nvGraphicFramePr>
        <p:xfrm>
          <a:off x="261516" y="1792917"/>
          <a:ext cx="7216969" cy="3566160"/>
        </p:xfrm>
        <a:graphic>
          <a:graphicData uri="http://schemas.openxmlformats.org/drawingml/2006/table">
            <a:tbl>
              <a:tblPr>
                <a:tableStyleId>{5940675A-B579-460E-94D1-54222C63F5DA}</a:tableStyleId>
              </a:tblPr>
              <a:tblGrid>
                <a:gridCol w="1854768">
                  <a:extLst>
                    <a:ext uri="{9D8B030D-6E8A-4147-A177-3AD203B41FA5}">
                      <a16:colId xmlns:a16="http://schemas.microsoft.com/office/drawing/2014/main" val="1955240452"/>
                    </a:ext>
                  </a:extLst>
                </a:gridCol>
                <a:gridCol w="1949529">
                  <a:extLst>
                    <a:ext uri="{9D8B030D-6E8A-4147-A177-3AD203B41FA5}">
                      <a16:colId xmlns:a16="http://schemas.microsoft.com/office/drawing/2014/main" val="2654091741"/>
                    </a:ext>
                  </a:extLst>
                </a:gridCol>
                <a:gridCol w="1600201">
                  <a:extLst>
                    <a:ext uri="{9D8B030D-6E8A-4147-A177-3AD203B41FA5}">
                      <a16:colId xmlns:a16="http://schemas.microsoft.com/office/drawing/2014/main" val="56499684"/>
                    </a:ext>
                  </a:extLst>
                </a:gridCol>
                <a:gridCol w="1812471">
                  <a:extLst>
                    <a:ext uri="{9D8B030D-6E8A-4147-A177-3AD203B41FA5}">
                      <a16:colId xmlns:a16="http://schemas.microsoft.com/office/drawing/2014/main" val="3649450323"/>
                    </a:ext>
                  </a:extLst>
                </a:gridCol>
              </a:tblGrid>
              <a:tr h="0">
                <a:tc>
                  <a:txBody>
                    <a:bodyPr/>
                    <a:lstStyle/>
                    <a:p>
                      <a:pPr fontAlgn="ctr"/>
                      <a:r>
                        <a:rPr lang="tr-TR" sz="1800" b="1">
                          <a:effectLst/>
                        </a:rPr>
                        <a:t>Ölçüt</a:t>
                      </a:r>
                    </a:p>
                  </a:txBody>
                  <a:tcPr anchor="ctr"/>
                </a:tc>
                <a:tc>
                  <a:txBody>
                    <a:bodyPr/>
                    <a:lstStyle/>
                    <a:p>
                      <a:pPr fontAlgn="ctr"/>
                      <a:r>
                        <a:rPr lang="tr-TR" sz="1800" b="1">
                          <a:effectLst/>
                        </a:rPr>
                        <a:t>Bisiklet Kullanımı (bisikletKullanimi)</a:t>
                      </a:r>
                    </a:p>
                  </a:txBody>
                  <a:tcPr anchor="ctr"/>
                </a:tc>
                <a:tc>
                  <a:txBody>
                    <a:bodyPr/>
                    <a:lstStyle/>
                    <a:p>
                      <a:pPr fontAlgn="ctr"/>
                      <a:r>
                        <a:rPr lang="tr-TR" sz="1800" b="1">
                          <a:effectLst/>
                        </a:rPr>
                        <a:t>Sigara Durumu (sigaraDurum)</a:t>
                      </a:r>
                    </a:p>
                  </a:txBody>
                  <a:tcPr anchor="ctr"/>
                </a:tc>
                <a:tc>
                  <a:txBody>
                    <a:bodyPr/>
                    <a:lstStyle/>
                    <a:p>
                      <a:pPr fontAlgn="ctr"/>
                      <a:r>
                        <a:rPr lang="tr-TR" sz="1800" b="1">
                          <a:effectLst/>
                        </a:rPr>
                        <a:t>Kalp Hastalığı (kalpHastaligi)</a:t>
                      </a:r>
                    </a:p>
                  </a:txBody>
                  <a:tcPr anchor="ctr"/>
                </a:tc>
                <a:extLst>
                  <a:ext uri="{0D108BD9-81ED-4DB2-BD59-A6C34878D82A}">
                    <a16:rowId xmlns:a16="http://schemas.microsoft.com/office/drawing/2014/main" val="3970400390"/>
                  </a:ext>
                </a:extLst>
              </a:tr>
              <a:tr h="365760">
                <a:tc>
                  <a:txBody>
                    <a:bodyPr/>
                    <a:lstStyle/>
                    <a:p>
                      <a:pPr fontAlgn="ctr"/>
                      <a:r>
                        <a:rPr lang="tr-TR" sz="1800">
                          <a:effectLst/>
                        </a:rPr>
                        <a:t>Gözlem Sayısı</a:t>
                      </a:r>
                    </a:p>
                  </a:txBody>
                  <a:tcPr anchor="ctr"/>
                </a:tc>
                <a:tc>
                  <a:txBody>
                    <a:bodyPr/>
                    <a:lstStyle/>
                    <a:p>
                      <a:pPr fontAlgn="ctr"/>
                      <a:r>
                        <a:rPr lang="tr-TR" sz="1800">
                          <a:effectLst/>
                        </a:rPr>
                        <a:t>498</a:t>
                      </a:r>
                    </a:p>
                  </a:txBody>
                  <a:tcPr anchor="ctr"/>
                </a:tc>
                <a:tc>
                  <a:txBody>
                    <a:bodyPr/>
                    <a:lstStyle/>
                    <a:p>
                      <a:pPr fontAlgn="ctr"/>
                      <a:r>
                        <a:rPr lang="tr-TR" sz="1800">
                          <a:effectLst/>
                        </a:rPr>
                        <a:t>498</a:t>
                      </a:r>
                    </a:p>
                  </a:txBody>
                  <a:tcPr anchor="ctr"/>
                </a:tc>
                <a:tc>
                  <a:txBody>
                    <a:bodyPr/>
                    <a:lstStyle/>
                    <a:p>
                      <a:pPr fontAlgn="ctr"/>
                      <a:r>
                        <a:rPr lang="tr-TR" sz="1800">
                          <a:effectLst/>
                        </a:rPr>
                        <a:t>498</a:t>
                      </a:r>
                    </a:p>
                  </a:txBody>
                  <a:tcPr anchor="ctr"/>
                </a:tc>
                <a:extLst>
                  <a:ext uri="{0D108BD9-81ED-4DB2-BD59-A6C34878D82A}">
                    <a16:rowId xmlns:a16="http://schemas.microsoft.com/office/drawing/2014/main" val="3408151023"/>
                  </a:ext>
                </a:extLst>
              </a:tr>
              <a:tr h="365760">
                <a:tc>
                  <a:txBody>
                    <a:bodyPr/>
                    <a:lstStyle/>
                    <a:p>
                      <a:pPr fontAlgn="ctr"/>
                      <a:r>
                        <a:rPr lang="tr-TR" sz="1800">
                          <a:effectLst/>
                        </a:rPr>
                        <a:t>Ortalama</a:t>
                      </a:r>
                    </a:p>
                  </a:txBody>
                  <a:tcPr anchor="ctr"/>
                </a:tc>
                <a:tc>
                  <a:txBody>
                    <a:bodyPr/>
                    <a:lstStyle/>
                    <a:p>
                      <a:pPr fontAlgn="ctr"/>
                      <a:r>
                        <a:rPr lang="tr-TR" sz="1800">
                          <a:effectLst/>
                        </a:rPr>
                        <a:t>37.79</a:t>
                      </a:r>
                    </a:p>
                  </a:txBody>
                  <a:tcPr anchor="ctr"/>
                </a:tc>
                <a:tc>
                  <a:txBody>
                    <a:bodyPr/>
                    <a:lstStyle/>
                    <a:p>
                      <a:pPr fontAlgn="ctr"/>
                      <a:r>
                        <a:rPr lang="tr-TR" sz="1800">
                          <a:effectLst/>
                        </a:rPr>
                        <a:t>15.44</a:t>
                      </a:r>
                    </a:p>
                  </a:txBody>
                  <a:tcPr anchor="ctr"/>
                </a:tc>
                <a:tc>
                  <a:txBody>
                    <a:bodyPr/>
                    <a:lstStyle/>
                    <a:p>
                      <a:pPr fontAlgn="ctr"/>
                      <a:r>
                        <a:rPr lang="tr-TR" sz="1800">
                          <a:effectLst/>
                        </a:rPr>
                        <a:t>10.17</a:t>
                      </a:r>
                    </a:p>
                  </a:txBody>
                  <a:tcPr anchor="ctr"/>
                </a:tc>
                <a:extLst>
                  <a:ext uri="{0D108BD9-81ED-4DB2-BD59-A6C34878D82A}">
                    <a16:rowId xmlns:a16="http://schemas.microsoft.com/office/drawing/2014/main" val="3206923882"/>
                  </a:ext>
                </a:extLst>
              </a:tr>
              <a:tr h="365760">
                <a:tc>
                  <a:txBody>
                    <a:bodyPr/>
                    <a:lstStyle/>
                    <a:p>
                      <a:pPr fontAlgn="ctr"/>
                      <a:r>
                        <a:rPr lang="tr-TR" sz="1800">
                          <a:effectLst/>
                        </a:rPr>
                        <a:t>Standart Sapma</a:t>
                      </a:r>
                    </a:p>
                  </a:txBody>
                  <a:tcPr anchor="ctr"/>
                </a:tc>
                <a:tc>
                  <a:txBody>
                    <a:bodyPr/>
                    <a:lstStyle/>
                    <a:p>
                      <a:pPr fontAlgn="ctr"/>
                      <a:r>
                        <a:rPr lang="tr-TR" sz="1800">
                          <a:effectLst/>
                        </a:rPr>
                        <a:t>21.48</a:t>
                      </a:r>
                    </a:p>
                  </a:txBody>
                  <a:tcPr anchor="ctr"/>
                </a:tc>
                <a:tc>
                  <a:txBody>
                    <a:bodyPr/>
                    <a:lstStyle/>
                    <a:p>
                      <a:pPr fontAlgn="ctr"/>
                      <a:r>
                        <a:rPr lang="tr-TR" sz="1800">
                          <a:effectLst/>
                        </a:rPr>
                        <a:t>8.29</a:t>
                      </a:r>
                    </a:p>
                  </a:txBody>
                  <a:tcPr anchor="ctr"/>
                </a:tc>
                <a:tc>
                  <a:txBody>
                    <a:bodyPr/>
                    <a:lstStyle/>
                    <a:p>
                      <a:pPr fontAlgn="ctr"/>
                      <a:r>
                        <a:rPr lang="tr-TR" sz="1800">
                          <a:effectLst/>
                        </a:rPr>
                        <a:t>4.57</a:t>
                      </a:r>
                    </a:p>
                  </a:txBody>
                  <a:tcPr anchor="ctr"/>
                </a:tc>
                <a:extLst>
                  <a:ext uri="{0D108BD9-81ED-4DB2-BD59-A6C34878D82A}">
                    <a16:rowId xmlns:a16="http://schemas.microsoft.com/office/drawing/2014/main" val="877930304"/>
                  </a:ext>
                </a:extLst>
              </a:tr>
              <a:tr h="365760">
                <a:tc>
                  <a:txBody>
                    <a:bodyPr/>
                    <a:lstStyle/>
                    <a:p>
                      <a:pPr fontAlgn="ctr"/>
                      <a:r>
                        <a:rPr lang="tr-TR" sz="1800">
                          <a:effectLst/>
                        </a:rPr>
                        <a:t>Minimum</a:t>
                      </a:r>
                    </a:p>
                  </a:txBody>
                  <a:tcPr anchor="ctr"/>
                </a:tc>
                <a:tc>
                  <a:txBody>
                    <a:bodyPr/>
                    <a:lstStyle/>
                    <a:p>
                      <a:pPr fontAlgn="ctr"/>
                      <a:r>
                        <a:rPr lang="tr-TR" sz="1800">
                          <a:effectLst/>
                        </a:rPr>
                        <a:t>1.12</a:t>
                      </a:r>
                    </a:p>
                  </a:txBody>
                  <a:tcPr anchor="ctr"/>
                </a:tc>
                <a:tc>
                  <a:txBody>
                    <a:bodyPr/>
                    <a:lstStyle/>
                    <a:p>
                      <a:pPr fontAlgn="ctr"/>
                      <a:r>
                        <a:rPr lang="tr-TR" sz="1800">
                          <a:effectLst/>
                        </a:rPr>
                        <a:t>0.53</a:t>
                      </a:r>
                    </a:p>
                  </a:txBody>
                  <a:tcPr anchor="ctr"/>
                </a:tc>
                <a:tc>
                  <a:txBody>
                    <a:bodyPr/>
                    <a:lstStyle/>
                    <a:p>
                      <a:pPr fontAlgn="ctr"/>
                      <a:r>
                        <a:rPr lang="tr-TR" sz="1800">
                          <a:effectLst/>
                        </a:rPr>
                        <a:t>0.55</a:t>
                      </a:r>
                    </a:p>
                  </a:txBody>
                  <a:tcPr anchor="ctr"/>
                </a:tc>
                <a:extLst>
                  <a:ext uri="{0D108BD9-81ED-4DB2-BD59-A6C34878D82A}">
                    <a16:rowId xmlns:a16="http://schemas.microsoft.com/office/drawing/2014/main" val="3375712474"/>
                  </a:ext>
                </a:extLst>
              </a:tr>
              <a:tr h="365760">
                <a:tc>
                  <a:txBody>
                    <a:bodyPr/>
                    <a:lstStyle/>
                    <a:p>
                      <a:pPr fontAlgn="ctr"/>
                      <a:r>
                        <a:rPr lang="tr-TR" sz="1800">
                          <a:effectLst/>
                        </a:rPr>
                        <a:t>25. Yüzdelik</a:t>
                      </a:r>
                    </a:p>
                  </a:txBody>
                  <a:tcPr anchor="ctr"/>
                </a:tc>
                <a:tc>
                  <a:txBody>
                    <a:bodyPr/>
                    <a:lstStyle/>
                    <a:p>
                      <a:pPr fontAlgn="ctr"/>
                      <a:r>
                        <a:rPr lang="tr-TR" sz="1800">
                          <a:effectLst/>
                        </a:rPr>
                        <a:t>20.20</a:t>
                      </a:r>
                    </a:p>
                  </a:txBody>
                  <a:tcPr anchor="ctr"/>
                </a:tc>
                <a:tc>
                  <a:txBody>
                    <a:bodyPr/>
                    <a:lstStyle/>
                    <a:p>
                      <a:pPr fontAlgn="ctr"/>
                      <a:r>
                        <a:rPr lang="tr-TR" sz="1800">
                          <a:effectLst/>
                        </a:rPr>
                        <a:t>8.28</a:t>
                      </a:r>
                    </a:p>
                  </a:txBody>
                  <a:tcPr anchor="ctr"/>
                </a:tc>
                <a:tc>
                  <a:txBody>
                    <a:bodyPr/>
                    <a:lstStyle/>
                    <a:p>
                      <a:pPr fontAlgn="ctr"/>
                      <a:r>
                        <a:rPr lang="tr-TR" sz="1800">
                          <a:effectLst/>
                        </a:rPr>
                        <a:t>6.51</a:t>
                      </a:r>
                    </a:p>
                  </a:txBody>
                  <a:tcPr anchor="ctr"/>
                </a:tc>
                <a:extLst>
                  <a:ext uri="{0D108BD9-81ED-4DB2-BD59-A6C34878D82A}">
                    <a16:rowId xmlns:a16="http://schemas.microsoft.com/office/drawing/2014/main" val="646612288"/>
                  </a:ext>
                </a:extLst>
              </a:tr>
              <a:tr h="365760">
                <a:tc>
                  <a:txBody>
                    <a:bodyPr/>
                    <a:lstStyle/>
                    <a:p>
                      <a:pPr fontAlgn="ctr"/>
                      <a:r>
                        <a:rPr lang="tr-TR" sz="1800">
                          <a:effectLst/>
                        </a:rPr>
                        <a:t>Medyan</a:t>
                      </a:r>
                    </a:p>
                  </a:txBody>
                  <a:tcPr anchor="ctr"/>
                </a:tc>
                <a:tc>
                  <a:txBody>
                    <a:bodyPr/>
                    <a:lstStyle/>
                    <a:p>
                      <a:pPr fontAlgn="ctr"/>
                      <a:r>
                        <a:rPr lang="tr-TR" sz="1800">
                          <a:effectLst/>
                        </a:rPr>
                        <a:t>35.82</a:t>
                      </a:r>
                    </a:p>
                  </a:txBody>
                  <a:tcPr anchor="ctr"/>
                </a:tc>
                <a:tc>
                  <a:txBody>
                    <a:bodyPr/>
                    <a:lstStyle/>
                    <a:p>
                      <a:pPr fontAlgn="ctr"/>
                      <a:r>
                        <a:rPr lang="tr-TR" sz="1800">
                          <a:effectLst/>
                        </a:rPr>
                        <a:t>15.81</a:t>
                      </a:r>
                    </a:p>
                  </a:txBody>
                  <a:tcPr anchor="ctr"/>
                </a:tc>
                <a:tc>
                  <a:txBody>
                    <a:bodyPr/>
                    <a:lstStyle/>
                    <a:p>
                      <a:pPr fontAlgn="ctr"/>
                      <a:r>
                        <a:rPr lang="tr-TR" sz="1800">
                          <a:effectLst/>
                        </a:rPr>
                        <a:t>10.39</a:t>
                      </a:r>
                    </a:p>
                  </a:txBody>
                  <a:tcPr anchor="ctr"/>
                </a:tc>
                <a:extLst>
                  <a:ext uri="{0D108BD9-81ED-4DB2-BD59-A6C34878D82A}">
                    <a16:rowId xmlns:a16="http://schemas.microsoft.com/office/drawing/2014/main" val="835758928"/>
                  </a:ext>
                </a:extLst>
              </a:tr>
              <a:tr h="365760">
                <a:tc>
                  <a:txBody>
                    <a:bodyPr/>
                    <a:lstStyle/>
                    <a:p>
                      <a:pPr fontAlgn="ctr"/>
                      <a:r>
                        <a:rPr lang="tr-TR" sz="1800">
                          <a:effectLst/>
                        </a:rPr>
                        <a:t>75. Yüzdelik</a:t>
                      </a:r>
                    </a:p>
                  </a:txBody>
                  <a:tcPr anchor="ctr"/>
                </a:tc>
                <a:tc>
                  <a:txBody>
                    <a:bodyPr/>
                    <a:lstStyle/>
                    <a:p>
                      <a:pPr fontAlgn="ctr"/>
                      <a:r>
                        <a:rPr lang="tr-TR" sz="1800">
                          <a:effectLst/>
                        </a:rPr>
                        <a:t>57.85</a:t>
                      </a:r>
                    </a:p>
                  </a:txBody>
                  <a:tcPr anchor="ctr"/>
                </a:tc>
                <a:tc>
                  <a:txBody>
                    <a:bodyPr/>
                    <a:lstStyle/>
                    <a:p>
                      <a:pPr fontAlgn="ctr"/>
                      <a:r>
                        <a:rPr lang="tr-TR" sz="1800">
                          <a:effectLst/>
                        </a:rPr>
                        <a:t>22.57</a:t>
                      </a:r>
                    </a:p>
                  </a:txBody>
                  <a:tcPr anchor="ctr"/>
                </a:tc>
                <a:tc>
                  <a:txBody>
                    <a:bodyPr/>
                    <a:lstStyle/>
                    <a:p>
                      <a:pPr fontAlgn="ctr"/>
                      <a:r>
                        <a:rPr lang="tr-TR" sz="1800">
                          <a:effectLst/>
                        </a:rPr>
                        <a:t>13.72</a:t>
                      </a:r>
                    </a:p>
                  </a:txBody>
                  <a:tcPr anchor="ctr"/>
                </a:tc>
                <a:extLst>
                  <a:ext uri="{0D108BD9-81ED-4DB2-BD59-A6C34878D82A}">
                    <a16:rowId xmlns:a16="http://schemas.microsoft.com/office/drawing/2014/main" val="4245842455"/>
                  </a:ext>
                </a:extLst>
              </a:tr>
              <a:tr h="365760">
                <a:tc>
                  <a:txBody>
                    <a:bodyPr/>
                    <a:lstStyle/>
                    <a:p>
                      <a:pPr fontAlgn="ctr"/>
                      <a:r>
                        <a:rPr lang="tr-TR" sz="1800">
                          <a:effectLst/>
                        </a:rPr>
                        <a:t>Maksimum</a:t>
                      </a:r>
                    </a:p>
                  </a:txBody>
                  <a:tcPr anchor="ctr"/>
                </a:tc>
                <a:tc>
                  <a:txBody>
                    <a:bodyPr/>
                    <a:lstStyle/>
                    <a:p>
                      <a:pPr fontAlgn="ctr"/>
                      <a:r>
                        <a:rPr lang="tr-TR" sz="1800">
                          <a:effectLst/>
                        </a:rPr>
                        <a:t>74.91</a:t>
                      </a:r>
                    </a:p>
                  </a:txBody>
                  <a:tcPr anchor="ctr"/>
                </a:tc>
                <a:tc>
                  <a:txBody>
                    <a:bodyPr/>
                    <a:lstStyle/>
                    <a:p>
                      <a:pPr fontAlgn="ctr"/>
                      <a:r>
                        <a:rPr lang="tr-TR" sz="1800">
                          <a:effectLst/>
                        </a:rPr>
                        <a:t>29.95</a:t>
                      </a:r>
                    </a:p>
                  </a:txBody>
                  <a:tcPr anchor="ctr"/>
                </a:tc>
                <a:tc>
                  <a:txBody>
                    <a:bodyPr/>
                    <a:lstStyle/>
                    <a:p>
                      <a:pPr fontAlgn="ctr"/>
                      <a:r>
                        <a:rPr lang="tr-TR" sz="1800">
                          <a:effectLst/>
                        </a:rPr>
                        <a:t>20.45</a:t>
                      </a:r>
                    </a:p>
                  </a:txBody>
                  <a:tcPr anchor="ctr"/>
                </a:tc>
                <a:extLst>
                  <a:ext uri="{0D108BD9-81ED-4DB2-BD59-A6C34878D82A}">
                    <a16:rowId xmlns:a16="http://schemas.microsoft.com/office/drawing/2014/main" val="4226599866"/>
                  </a:ext>
                </a:extLst>
              </a:tr>
            </a:tbl>
          </a:graphicData>
        </a:graphic>
      </p:graphicFrame>
      <p:sp>
        <p:nvSpPr>
          <p:cNvPr id="5" name="Rectangle 1">
            <a:extLst>
              <a:ext uri="{FF2B5EF4-FFF2-40B4-BE49-F238E27FC236}">
                <a16:creationId xmlns:a16="http://schemas.microsoft.com/office/drawing/2014/main" id="{A1D83918-5F5F-1413-F056-4DB7BEBD22FB}"/>
              </a:ext>
            </a:extLst>
          </p:cNvPr>
          <p:cNvSpPr>
            <a:spLocks noChangeArrowheads="1"/>
          </p:cNvSpPr>
          <p:nvPr/>
        </p:nvSpPr>
        <p:spPr bwMode="auto">
          <a:xfrm>
            <a:off x="1103086" y="5454104"/>
            <a:ext cx="86026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800" b="0" i="0" u="none" strike="noStrike" cap="none" normalizeH="0" baseline="0">
                <a:ln>
                  <a:noFill/>
                </a:ln>
                <a:solidFill>
                  <a:schemeClr val="tx1"/>
                </a:solidFill>
                <a:effectLst/>
                <a:latin typeface="Arial" panose="020B0604020202020204" pitchFamily="34" charset="0"/>
              </a:rPr>
            </a:br>
            <a:endParaRPr kumimoji="0" lang="tr-TR" altLang="tr-T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752567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CFFC6-D5B8-56A9-886B-751463D19BF4}"/>
            </a:ext>
          </a:extLst>
        </p:cNvPr>
        <p:cNvGrpSpPr/>
        <p:nvPr/>
      </p:nvGrpSpPr>
      <p:grpSpPr>
        <a:xfrm>
          <a:off x="0" y="0"/>
          <a:ext cx="0" cy="0"/>
          <a:chOff x="0" y="0"/>
          <a:chExt cx="0" cy="0"/>
        </a:xfrm>
      </p:grpSpPr>
      <p:pic>
        <p:nvPicPr>
          <p:cNvPr id="4" name="Resim 3">
            <a:extLst>
              <a:ext uri="{FF2B5EF4-FFF2-40B4-BE49-F238E27FC236}">
                <a16:creationId xmlns:a16="http://schemas.microsoft.com/office/drawing/2014/main" id="{95089B22-065E-36EE-D82B-5BDD24F08D5E}"/>
              </a:ext>
            </a:extLst>
          </p:cNvPr>
          <p:cNvPicPr>
            <a:picLocks noChangeAspect="1"/>
          </p:cNvPicPr>
          <p:nvPr/>
        </p:nvPicPr>
        <p:blipFill>
          <a:blip r:embed="rId3"/>
          <a:stretch>
            <a:fillRect/>
          </a:stretch>
        </p:blipFill>
        <p:spPr>
          <a:xfrm>
            <a:off x="490117" y="1697890"/>
            <a:ext cx="10816025" cy="1246757"/>
          </a:xfrm>
          <a:prstGeom prst="rect">
            <a:avLst/>
          </a:prstGeom>
        </p:spPr>
      </p:pic>
      <p:pic>
        <p:nvPicPr>
          <p:cNvPr id="6" name="Image 0" descr="preencoded.png">
            <a:extLst>
              <a:ext uri="{FF2B5EF4-FFF2-40B4-BE49-F238E27FC236}">
                <a16:creationId xmlns:a16="http://schemas.microsoft.com/office/drawing/2014/main" id="{91E91317-86D8-3C6B-12C9-EA029E8A42C7}"/>
              </a:ext>
            </a:extLst>
          </p:cNvPr>
          <p:cNvPicPr>
            <a:picLocks noChangeAspect="1"/>
          </p:cNvPicPr>
          <p:nvPr/>
        </p:nvPicPr>
        <p:blipFill>
          <a:blip r:embed="rId4"/>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71F69A44-4A01-0F9A-2189-35E512FA4063}"/>
              </a:ext>
            </a:extLst>
          </p:cNvPr>
          <p:cNvSpPr txBox="1"/>
          <p:nvPr/>
        </p:nvSpPr>
        <p:spPr>
          <a:xfrm>
            <a:off x="434063" y="971788"/>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2️⃣ Veri Setinin Yüklenmesi, Ön-İşleme ve Grafikle İlk Analiz</a:t>
            </a:r>
          </a:p>
        </p:txBody>
      </p:sp>
      <p:pic>
        <p:nvPicPr>
          <p:cNvPr id="9" name="Resim 8">
            <a:extLst>
              <a:ext uri="{FF2B5EF4-FFF2-40B4-BE49-F238E27FC236}">
                <a16:creationId xmlns:a16="http://schemas.microsoft.com/office/drawing/2014/main" id="{E178214A-0394-BFCE-873D-3A1910820FC1}"/>
              </a:ext>
            </a:extLst>
          </p:cNvPr>
          <p:cNvPicPr>
            <a:picLocks noChangeAspect="1"/>
          </p:cNvPicPr>
          <p:nvPr/>
        </p:nvPicPr>
        <p:blipFill>
          <a:blip r:embed="rId5"/>
          <a:stretch>
            <a:fillRect/>
          </a:stretch>
        </p:blipFill>
        <p:spPr>
          <a:xfrm>
            <a:off x="6116406" y="2741765"/>
            <a:ext cx="6792561" cy="5238630"/>
          </a:xfrm>
          <a:prstGeom prst="rect">
            <a:avLst/>
          </a:prstGeom>
        </p:spPr>
      </p:pic>
      <p:sp>
        <p:nvSpPr>
          <p:cNvPr id="15" name="Text 0">
            <a:extLst>
              <a:ext uri="{FF2B5EF4-FFF2-40B4-BE49-F238E27FC236}">
                <a16:creationId xmlns:a16="http://schemas.microsoft.com/office/drawing/2014/main" id="{12BD24A3-9A20-6DF7-228F-C330BE314B1A}"/>
              </a:ext>
            </a:extLst>
          </p:cNvPr>
          <p:cNvSpPr/>
          <p:nvPr/>
        </p:nvSpPr>
        <p:spPr>
          <a:xfrm>
            <a:off x="490117" y="383143"/>
            <a:ext cx="12719697"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p:txBody>
      </p:sp>
      <p:sp>
        <p:nvSpPr>
          <p:cNvPr id="19" name="Metin kutusu 18">
            <a:extLst>
              <a:ext uri="{FF2B5EF4-FFF2-40B4-BE49-F238E27FC236}">
                <a16:creationId xmlns:a16="http://schemas.microsoft.com/office/drawing/2014/main" id="{F804CB99-9AA7-3E25-C234-D72508E91038}"/>
              </a:ext>
            </a:extLst>
          </p:cNvPr>
          <p:cNvSpPr txBox="1"/>
          <p:nvPr/>
        </p:nvSpPr>
        <p:spPr>
          <a:xfrm>
            <a:off x="490117" y="3264985"/>
            <a:ext cx="5844263" cy="1754326"/>
          </a:xfrm>
          <a:prstGeom prst="rect">
            <a:avLst/>
          </a:prstGeom>
          <a:noFill/>
        </p:spPr>
        <p:txBody>
          <a:bodyPr wrap="square">
            <a:spAutoFit/>
          </a:bodyPr>
          <a:lstStyle/>
          <a:p>
            <a:pPr algn="l"/>
            <a:r>
              <a:rPr lang="tr-TR" b="1" i="0">
                <a:solidFill>
                  <a:srgbClr val="1F1F1F"/>
                </a:solidFill>
                <a:effectLst/>
                <a:latin typeface="Roboto" panose="02000000000000000000" pitchFamily="2" charset="0"/>
              </a:rPr>
              <a:t>KalpHastaligi &amp; BisikletKullanimi:</a:t>
            </a:r>
            <a:r>
              <a:rPr lang="tr-TR" b="0" i="0">
                <a:solidFill>
                  <a:srgbClr val="1F1F1F"/>
                </a:solidFill>
                <a:effectLst/>
                <a:latin typeface="Roboto" panose="02000000000000000000" pitchFamily="2" charset="0"/>
              </a:rPr>
              <a:t> Grafik incelendiğinde, noktaların genel eğiliminin </a:t>
            </a:r>
            <a:r>
              <a:rPr lang="tr-TR" b="1" i="0">
                <a:solidFill>
                  <a:srgbClr val="1F1F1F"/>
                </a:solidFill>
                <a:effectLst/>
                <a:latin typeface="Roboto" panose="02000000000000000000" pitchFamily="2" charset="0"/>
              </a:rPr>
              <a:t>negatif</a:t>
            </a:r>
            <a:r>
              <a:rPr lang="tr-TR" b="0" i="0">
                <a:solidFill>
                  <a:srgbClr val="1F1F1F"/>
                </a:solidFill>
                <a:effectLst/>
                <a:latin typeface="Roboto" panose="02000000000000000000" pitchFamily="2" charset="0"/>
              </a:rPr>
              <a:t> olduğu fark edilmektedir. Bisiklet kullanım düzeyi yükseldikçe kalp hastalığı oranının düştüğüne dair bir işaret söz konusudur.</a:t>
            </a:r>
          </a:p>
          <a:p>
            <a:pPr algn="l"/>
            <a:endParaRPr lang="tr-TR" b="0" i="0">
              <a:solidFill>
                <a:srgbClr val="1F1F1F"/>
              </a:solidFill>
              <a:effectLst/>
              <a:latin typeface="Roboto" panose="02000000000000000000" pitchFamily="2" charset="0"/>
            </a:endParaRPr>
          </a:p>
        </p:txBody>
      </p:sp>
    </p:spTree>
    <p:extLst>
      <p:ext uri="{BB962C8B-B14F-4D97-AF65-F5344CB8AC3E}">
        <p14:creationId xmlns:p14="http://schemas.microsoft.com/office/powerpoint/2010/main" val="1051774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4262" y="600551"/>
            <a:ext cx="10302240" cy="682347"/>
          </a:xfrm>
          <a:prstGeom prst="rect">
            <a:avLst/>
          </a:prstGeom>
          <a:noFill/>
          <a:ln/>
        </p:spPr>
        <p:txBody>
          <a:bodyPr wrap="none" lIns="0" tIns="0" rIns="0" bIns="0" rtlCol="0" anchor="t"/>
          <a:lstStyle/>
          <a:p>
            <a:pPr marL="0" indent="0">
              <a:lnSpc>
                <a:spcPts val="5350"/>
              </a:lnSpc>
              <a:buNone/>
            </a:pPr>
            <a:r>
              <a:rPr lang="en-US" sz="4000" dirty="0">
                <a:solidFill>
                  <a:srgbClr val="272D45"/>
                </a:solidFill>
                <a:latin typeface="Kanit Light" panose="020B0604020202020204" charset="-34"/>
                <a:ea typeface="Kanit Light" pitchFamily="34" charset="-122"/>
                <a:cs typeface="Kanit Light" panose="020B0604020202020204" charset="-34"/>
              </a:rPr>
              <a:t>Yapay </a:t>
            </a:r>
            <a:r>
              <a:rPr lang="en-US" sz="4000" dirty="0" err="1">
                <a:solidFill>
                  <a:srgbClr val="272D45"/>
                </a:solidFill>
                <a:latin typeface="Kanit Light" panose="020B0604020202020204" charset="-34"/>
                <a:ea typeface="Kanit Light" pitchFamily="34" charset="-122"/>
                <a:cs typeface="Kanit Light" panose="020B0604020202020204" charset="-34"/>
              </a:rPr>
              <a:t>zekânın</a:t>
            </a:r>
            <a:r>
              <a:rPr lang="en-US" sz="4000" dirty="0">
                <a:solidFill>
                  <a:srgbClr val="272D45"/>
                </a:solidFill>
                <a:latin typeface="Kanit Light" panose="020B0604020202020204" charset="-34"/>
                <a:ea typeface="Kanit Light" pitchFamily="34" charset="-122"/>
                <a:cs typeface="Kanit Light" panose="020B0604020202020204" charset="-34"/>
              </a:rPr>
              <a:t> </a:t>
            </a:r>
            <a:r>
              <a:rPr lang="en-US" sz="4000" dirty="0" err="1">
                <a:solidFill>
                  <a:srgbClr val="272D45"/>
                </a:solidFill>
                <a:latin typeface="Kanit Light" panose="020B0604020202020204" charset="-34"/>
                <a:ea typeface="Kanit Light" pitchFamily="34" charset="-122"/>
                <a:cs typeface="Kanit Light" panose="020B0604020202020204" charset="-34"/>
              </a:rPr>
              <a:t>kullanıldığı</a:t>
            </a:r>
            <a:r>
              <a:rPr lang="en-US" sz="4000" dirty="0">
                <a:solidFill>
                  <a:srgbClr val="272D45"/>
                </a:solidFill>
                <a:latin typeface="Kanit Light" panose="020B0604020202020204" charset="-34"/>
                <a:ea typeface="Kanit Light" pitchFamily="34" charset="-122"/>
                <a:cs typeface="Kanit Light" panose="020B0604020202020204" charset="-34"/>
              </a:rPr>
              <a:t> </a:t>
            </a:r>
            <a:r>
              <a:rPr lang="en-US" sz="4000" dirty="0" err="1">
                <a:solidFill>
                  <a:srgbClr val="272D45"/>
                </a:solidFill>
                <a:latin typeface="Kanit Light" panose="020B0604020202020204" charset="-34"/>
                <a:ea typeface="Kanit Light" pitchFamily="34" charset="-122"/>
                <a:cs typeface="Kanit Light" panose="020B0604020202020204" charset="-34"/>
              </a:rPr>
              <a:t>bazı</a:t>
            </a:r>
            <a:r>
              <a:rPr lang="en-US" sz="4000" dirty="0">
                <a:solidFill>
                  <a:srgbClr val="272D45"/>
                </a:solidFill>
                <a:latin typeface="Kanit Light" panose="020B0604020202020204" charset="-34"/>
                <a:ea typeface="Kanit Light" pitchFamily="34" charset="-122"/>
                <a:cs typeface="Kanit Light" panose="020B0604020202020204" charset="-34"/>
              </a:rPr>
              <a:t> </a:t>
            </a:r>
            <a:r>
              <a:rPr lang="en-US" sz="4000" dirty="0" err="1">
                <a:solidFill>
                  <a:srgbClr val="272D45"/>
                </a:solidFill>
                <a:latin typeface="Kanit Light" panose="020B0604020202020204" charset="-34"/>
                <a:ea typeface="Kanit Light" pitchFamily="34" charset="-122"/>
                <a:cs typeface="Kanit Light" panose="020B0604020202020204" charset="-34"/>
              </a:rPr>
              <a:t>teknolojiler</a:t>
            </a:r>
            <a:endParaRPr lang="en-US" sz="4000" dirty="0">
              <a:latin typeface="Kanit Light" panose="020B0604020202020204" charset="-34"/>
            </a:endParaRPr>
          </a:p>
        </p:txBody>
      </p:sp>
      <p:sp>
        <p:nvSpPr>
          <p:cNvPr id="3" name="Shape 1"/>
          <p:cNvSpPr/>
          <p:nvPr/>
        </p:nvSpPr>
        <p:spPr>
          <a:xfrm>
            <a:off x="764262" y="1719620"/>
            <a:ext cx="12532757" cy="1622822"/>
          </a:xfrm>
          <a:prstGeom prst="roundRect">
            <a:avLst>
              <a:gd name="adj" fmla="val 5652"/>
            </a:avLst>
          </a:prstGeom>
          <a:solidFill>
            <a:srgbClr val="DFECE9"/>
          </a:solidFill>
          <a:ln w="7620">
            <a:solidFill>
              <a:srgbClr val="C5D2CF"/>
            </a:solidFill>
            <a:prstDash val="solid"/>
          </a:ln>
        </p:spPr>
        <p:txBody>
          <a:bodyPr/>
          <a:lstStyle/>
          <a:p>
            <a:endParaRPr lang="tr-TR">
              <a:latin typeface="Kanit Light" panose="020B0604020202020204" charset="-34"/>
            </a:endParaRPr>
          </a:p>
        </p:txBody>
      </p:sp>
      <p:sp>
        <p:nvSpPr>
          <p:cNvPr id="4" name="Text 2"/>
          <p:cNvSpPr/>
          <p:nvPr/>
        </p:nvSpPr>
        <p:spPr>
          <a:xfrm>
            <a:off x="990243" y="1945600"/>
            <a:ext cx="4194096" cy="341233"/>
          </a:xfrm>
          <a:prstGeom prst="rect">
            <a:avLst/>
          </a:prstGeom>
          <a:noFill/>
          <a:ln/>
        </p:spPr>
        <p:txBody>
          <a:bodyPr wrap="none" lIns="0" tIns="0" rIns="0" bIns="0" rtlCol="0" anchor="t"/>
          <a:lstStyle/>
          <a:p>
            <a:pPr marL="0" indent="0">
              <a:lnSpc>
                <a:spcPts val="2650"/>
              </a:lnSpc>
              <a:buNone/>
            </a:pPr>
            <a:r>
              <a:rPr lang="en-US" sz="2400" dirty="0" err="1">
                <a:solidFill>
                  <a:srgbClr val="2C3249"/>
                </a:solidFill>
                <a:latin typeface="Kanit Light" panose="020B0604020202020204" charset="-34"/>
                <a:ea typeface="Kanit Light" pitchFamily="34" charset="-122"/>
                <a:cs typeface="Kanit Light" panose="020B0604020202020204" charset="-34"/>
              </a:rPr>
              <a:t>Bilgisayarlı</a:t>
            </a:r>
            <a:r>
              <a:rPr lang="en-US" sz="2400" dirty="0">
                <a:solidFill>
                  <a:srgbClr val="2C3249"/>
                </a:solidFill>
                <a:latin typeface="Kanit Light" panose="020B0604020202020204" charset="-34"/>
                <a:ea typeface="Kanit Light" pitchFamily="34" charset="-122"/>
                <a:cs typeface="Kanit Light" panose="020B0604020202020204" charset="-34"/>
              </a:rPr>
              <a:t> </a:t>
            </a:r>
            <a:r>
              <a:rPr lang="en-US" sz="2400" dirty="0" err="1">
                <a:solidFill>
                  <a:srgbClr val="2C3249"/>
                </a:solidFill>
                <a:latin typeface="Kanit Light" panose="020B0604020202020204" charset="-34"/>
                <a:ea typeface="Kanit Light" pitchFamily="34" charset="-122"/>
                <a:cs typeface="Kanit Light" panose="020B0604020202020204" charset="-34"/>
              </a:rPr>
              <a:t>Görü</a:t>
            </a:r>
            <a:r>
              <a:rPr lang="en-US" sz="2400" dirty="0">
                <a:solidFill>
                  <a:srgbClr val="2C3249"/>
                </a:solidFill>
                <a:latin typeface="Kanit Light" panose="020B0604020202020204" charset="-34"/>
                <a:ea typeface="Kanit Light" pitchFamily="34" charset="-122"/>
                <a:cs typeface="Kanit Light" panose="020B0604020202020204" charset="-34"/>
              </a:rPr>
              <a:t> (Computer Vision)</a:t>
            </a:r>
            <a:endParaRPr lang="en-US" sz="2400" dirty="0">
              <a:latin typeface="Kanit Light" panose="020B0604020202020204" charset="-34"/>
            </a:endParaRPr>
          </a:p>
        </p:txBody>
      </p:sp>
      <p:sp>
        <p:nvSpPr>
          <p:cNvPr id="5" name="Text 3"/>
          <p:cNvSpPr/>
          <p:nvPr/>
        </p:nvSpPr>
        <p:spPr>
          <a:xfrm>
            <a:off x="990243" y="2417802"/>
            <a:ext cx="12080796" cy="698659"/>
          </a:xfrm>
          <a:prstGeom prst="rect">
            <a:avLst/>
          </a:prstGeom>
          <a:noFill/>
          <a:ln/>
        </p:spPr>
        <p:txBody>
          <a:bodyPr wrap="square" lIns="0" tIns="0" rIns="0" bIns="0" rtlCol="0" anchor="t"/>
          <a:lstStyle/>
          <a:p>
            <a:pPr marL="0" indent="0" algn="just">
              <a:lnSpc>
                <a:spcPts val="2750"/>
              </a:lnSpc>
              <a:buNone/>
            </a:pPr>
            <a:r>
              <a:rPr lang="en-US" dirty="0">
                <a:solidFill>
                  <a:srgbClr val="2C3249"/>
                </a:solidFill>
                <a:latin typeface="Kanit Light" panose="020B0604020202020204" charset="-34"/>
                <a:ea typeface="Martel Sans" pitchFamily="34" charset="-122"/>
                <a:cs typeface="Kanit Light" panose="020B0604020202020204" charset="-34"/>
              </a:rPr>
              <a:t>Bir </a:t>
            </a:r>
            <a:r>
              <a:rPr lang="en-US" dirty="0" err="1">
                <a:solidFill>
                  <a:srgbClr val="2C3249"/>
                </a:solidFill>
                <a:latin typeface="Kanit Light" panose="020B0604020202020204" charset="-34"/>
                <a:ea typeface="Martel Sans" pitchFamily="34" charset="-122"/>
                <a:cs typeface="Kanit Light" panose="020B0604020202020204" charset="-34"/>
              </a:rPr>
              <a:t>resim</a:t>
            </a:r>
            <a:r>
              <a:rPr lang="en-US" dirty="0">
                <a:solidFill>
                  <a:srgbClr val="2C3249"/>
                </a:solidFill>
                <a:latin typeface="Kanit Light" panose="020B0604020202020204" charset="-34"/>
                <a:ea typeface="Martel Sans" pitchFamily="34" charset="-122"/>
                <a:cs typeface="Kanit Light" panose="020B0604020202020204" charset="-34"/>
              </a:rPr>
              <a:t> veya </a:t>
            </a:r>
            <a:r>
              <a:rPr lang="en-US" dirty="0" err="1">
                <a:solidFill>
                  <a:srgbClr val="2C3249"/>
                </a:solidFill>
                <a:latin typeface="Kanit Light" panose="020B0604020202020204" charset="-34"/>
                <a:ea typeface="Martel Sans" pitchFamily="34" charset="-122"/>
                <a:cs typeface="Kanit Light" panose="020B0604020202020204" charset="-34"/>
              </a:rPr>
              <a:t>videoda</a:t>
            </a:r>
            <a:r>
              <a:rPr lang="en-US" dirty="0">
                <a:solidFill>
                  <a:srgbClr val="2C3249"/>
                </a:solidFill>
                <a:latin typeface="Kanit Light" panose="020B0604020202020204" charset="-34"/>
                <a:ea typeface="Martel Sans" pitchFamily="34" charset="-122"/>
                <a:cs typeface="Kanit Light" panose="020B0604020202020204" charset="-34"/>
              </a:rPr>
              <a:t> ne </a:t>
            </a:r>
            <a:r>
              <a:rPr lang="en-US" dirty="0" err="1">
                <a:solidFill>
                  <a:srgbClr val="2C3249"/>
                </a:solidFill>
                <a:latin typeface="Kanit Light" panose="020B0604020202020204" charset="-34"/>
                <a:ea typeface="Martel Sans" pitchFamily="34" charset="-122"/>
                <a:cs typeface="Kanit Light" panose="020B0604020202020204" charset="-34"/>
              </a:rPr>
              <a:t>olduğunu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tanımak</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örüntü</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tanıma</a:t>
            </a:r>
            <a:r>
              <a:rPr lang="en-US" dirty="0">
                <a:solidFill>
                  <a:srgbClr val="2C3249"/>
                </a:solidFill>
                <a:latin typeface="Kanit Light" panose="020B0604020202020204" charset="-34"/>
                <a:ea typeface="Martel Sans" pitchFamily="34" charset="-122"/>
                <a:cs typeface="Kanit Light" panose="020B0604020202020204" charset="-34"/>
              </a:rPr>
              <a:t> ve derin </a:t>
            </a:r>
            <a:r>
              <a:rPr lang="en-US" dirty="0" err="1">
                <a:solidFill>
                  <a:srgbClr val="2C3249"/>
                </a:solidFill>
                <a:latin typeface="Kanit Light" panose="020B0604020202020204" charset="-34"/>
                <a:ea typeface="Martel Sans" pitchFamily="34" charset="-122"/>
                <a:cs typeface="Kanit Light" panose="020B0604020202020204" charset="-34"/>
              </a:rPr>
              <a:t>öğrenmeyi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Görüntü</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işleme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sistemleri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sayesinde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gerçek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zamanlı</a:t>
            </a:r>
            <a:r>
              <a:rPr lang="en-US" dirty="0">
                <a:solidFill>
                  <a:srgbClr val="2C3249"/>
                </a:solidFill>
                <a:latin typeface="Kanit Light" panose="020B0604020202020204" charset="-34"/>
                <a:ea typeface="Martel Sans" pitchFamily="34" charset="-122"/>
                <a:cs typeface="Kanit Light" panose="020B0604020202020204" charset="-34"/>
              </a:rPr>
              <a:t> olarak </a:t>
            </a:r>
            <a:r>
              <a:rPr lang="en-US" dirty="0" err="1">
                <a:solidFill>
                  <a:srgbClr val="2C3249"/>
                </a:solidFill>
                <a:latin typeface="Kanit Light" panose="020B0604020202020204" charset="-34"/>
                <a:ea typeface="Martel Sans" pitchFamily="34" charset="-122"/>
                <a:cs typeface="Kanit Light" panose="020B0604020202020204" charset="-34"/>
              </a:rPr>
              <a:t>görüntü</a:t>
            </a:r>
            <a:r>
              <a:rPr lang="en-US" dirty="0">
                <a:solidFill>
                  <a:srgbClr val="2C3249"/>
                </a:solidFill>
                <a:latin typeface="Kanit Light" panose="020B0604020202020204" charset="-34"/>
                <a:ea typeface="Martel Sans" pitchFamily="34" charset="-122"/>
                <a:cs typeface="Kanit Light" panose="020B0604020202020204" charset="-34"/>
              </a:rPr>
              <a:t> veya video </a:t>
            </a:r>
            <a:r>
              <a:rPr lang="en-US" dirty="0" err="1">
                <a:solidFill>
                  <a:srgbClr val="2C3249"/>
                </a:solidFill>
                <a:latin typeface="Kanit Light" panose="020B0604020202020204" charset="-34"/>
                <a:ea typeface="Martel Sans" pitchFamily="34" charset="-122"/>
                <a:cs typeface="Kanit Light" panose="020B0604020202020204" charset="-34"/>
              </a:rPr>
              <a:t>içindeki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objeler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yorumlanabilir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6" name="Shape 4"/>
          <p:cNvSpPr/>
          <p:nvPr/>
        </p:nvSpPr>
        <p:spPr>
          <a:xfrm>
            <a:off x="764262" y="3560802"/>
            <a:ext cx="12532757" cy="4068128"/>
          </a:xfrm>
          <a:prstGeom prst="roundRect">
            <a:avLst>
              <a:gd name="adj" fmla="val 2255"/>
            </a:avLst>
          </a:prstGeom>
          <a:solidFill>
            <a:srgbClr val="DFECE9"/>
          </a:solidFill>
          <a:ln w="7620">
            <a:solidFill>
              <a:srgbClr val="C5D2CF"/>
            </a:solidFill>
            <a:prstDash val="solid"/>
          </a:ln>
        </p:spPr>
        <p:txBody>
          <a:bodyPr/>
          <a:lstStyle/>
          <a:p>
            <a:endParaRPr lang="tr-TR">
              <a:latin typeface="Kanit Light" panose="020B0604020202020204" charset="-34"/>
            </a:endParaRPr>
          </a:p>
        </p:txBody>
      </p:sp>
      <p:sp>
        <p:nvSpPr>
          <p:cNvPr id="7" name="Text 5"/>
          <p:cNvSpPr/>
          <p:nvPr/>
        </p:nvSpPr>
        <p:spPr>
          <a:xfrm>
            <a:off x="990243" y="3786783"/>
            <a:ext cx="7239357" cy="341233"/>
          </a:xfrm>
          <a:prstGeom prst="rect">
            <a:avLst/>
          </a:prstGeom>
          <a:noFill/>
          <a:ln/>
        </p:spPr>
        <p:txBody>
          <a:bodyPr wrap="none" lIns="0" tIns="0" rIns="0" bIns="0" rtlCol="0" anchor="t"/>
          <a:lstStyle/>
          <a:p>
            <a:pPr marL="0" indent="0">
              <a:lnSpc>
                <a:spcPts val="2650"/>
              </a:lnSpc>
              <a:buNone/>
            </a:pPr>
            <a:r>
              <a:rPr lang="en-US" sz="2400" dirty="0" err="1">
                <a:solidFill>
                  <a:srgbClr val="2C3249"/>
                </a:solidFill>
                <a:latin typeface="Kanit Light" panose="020B0604020202020204" charset="-34"/>
                <a:ea typeface="Kanit Light" pitchFamily="34" charset="-122"/>
                <a:cs typeface="Kanit Light" panose="020B0604020202020204" charset="-34"/>
              </a:rPr>
              <a:t>Doğal</a:t>
            </a:r>
            <a:r>
              <a:rPr lang="en-US" sz="2400" dirty="0">
                <a:solidFill>
                  <a:srgbClr val="2C3249"/>
                </a:solidFill>
                <a:latin typeface="Kanit Light" panose="020B0604020202020204" charset="-34"/>
                <a:ea typeface="Kanit Light" pitchFamily="34" charset="-122"/>
                <a:cs typeface="Kanit Light" panose="020B0604020202020204" charset="-34"/>
              </a:rPr>
              <a:t> Dil İşleme (Natural Language Processing- NLP)</a:t>
            </a:r>
            <a:endParaRPr lang="en-US" sz="2400" dirty="0">
              <a:latin typeface="Kanit Light" panose="020B0604020202020204" charset="-34"/>
            </a:endParaRPr>
          </a:p>
        </p:txBody>
      </p:sp>
      <p:sp>
        <p:nvSpPr>
          <p:cNvPr id="8" name="Text 6"/>
          <p:cNvSpPr/>
          <p:nvPr/>
        </p:nvSpPr>
        <p:spPr>
          <a:xfrm>
            <a:off x="990243" y="4258985"/>
            <a:ext cx="12080796" cy="3143964"/>
          </a:xfrm>
          <a:prstGeom prst="rect">
            <a:avLst/>
          </a:prstGeom>
          <a:noFill/>
          <a:ln/>
        </p:spPr>
        <p:txBody>
          <a:bodyPr wrap="square" lIns="0" tIns="0" rIns="0" bIns="0" rtlCol="0" anchor="t"/>
          <a:lstStyle/>
          <a:p>
            <a:pPr marL="0" indent="0" algn="just">
              <a:lnSpc>
                <a:spcPts val="2750"/>
              </a:lnSpc>
              <a:buNone/>
            </a:pPr>
            <a:r>
              <a:rPr lang="en-US" dirty="0" err="1">
                <a:solidFill>
                  <a:srgbClr val="2C3249"/>
                </a:solidFill>
                <a:latin typeface="Kanit Light" panose="020B0604020202020204" charset="-34"/>
                <a:ea typeface="Martel Sans" pitchFamily="34" charset="-122"/>
                <a:cs typeface="Kanit Light" panose="020B0604020202020204" charset="-34"/>
              </a:rPr>
              <a:t>Bilgisayarların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konuşma</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dâhil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olmak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üzere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insan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dilini</a:t>
            </a:r>
            <a:r>
              <a:rPr lang="en-US" dirty="0">
                <a:solidFill>
                  <a:srgbClr val="2C3249"/>
                </a:solidFill>
                <a:latin typeface="Kanit Light" panose="020B0604020202020204" charset="-34"/>
                <a:ea typeface="Martel Sans" pitchFamily="34" charset="-122"/>
                <a:cs typeface="Kanit Light" panose="020B0604020202020204" charset="-34"/>
              </a:rPr>
              <a:t> analiz etme, </a:t>
            </a:r>
            <a:r>
              <a:rPr lang="en-US" dirty="0" err="1">
                <a:solidFill>
                  <a:srgbClr val="2C3249"/>
                </a:solidFill>
                <a:latin typeface="Kanit Light" panose="020B0604020202020204" charset="-34"/>
                <a:ea typeface="Martel Sans" pitchFamily="34" charset="-122"/>
                <a:cs typeface="Kanit Light" panose="020B0604020202020204" charset="-34"/>
              </a:rPr>
              <a:t>anlama</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cevap</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yeteneğidir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Günümüzde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yalnızca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araştırmacıları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arasında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değil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hemen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hemen</a:t>
            </a:r>
            <a:r>
              <a:rPr lang="en-US" dirty="0">
                <a:solidFill>
                  <a:srgbClr val="2C3249"/>
                </a:solidFill>
                <a:latin typeface="Kanit Light" panose="020B0604020202020204" charset="-34"/>
                <a:ea typeface="Martel Sans" pitchFamily="34" charset="-122"/>
                <a:cs typeface="Kanit Light" panose="020B0604020202020204" charset="-34"/>
              </a:rPr>
              <a:t> her </a:t>
            </a:r>
            <a:r>
              <a:rPr lang="en-US" dirty="0" err="1">
                <a:solidFill>
                  <a:srgbClr val="2C3249"/>
                </a:solidFill>
                <a:latin typeface="Kanit Light" panose="020B0604020202020204" charset="-34"/>
                <a:ea typeface="Martel Sans" pitchFamily="34" charset="-122"/>
                <a:cs typeface="Kanit Light" panose="020B0604020202020204" charset="-34"/>
              </a:rPr>
              <a:t>kesim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tarafından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kullanılan</a:t>
            </a:r>
            <a:r>
              <a:rPr lang="en-US" dirty="0">
                <a:solidFill>
                  <a:srgbClr val="2C3249"/>
                </a:solidFill>
                <a:latin typeface="Kanit Light" panose="020B0604020202020204" charset="-34"/>
                <a:ea typeface="Martel Sans" pitchFamily="34" charset="-122"/>
                <a:cs typeface="Kanit Light" panose="020B0604020202020204" charset="-34"/>
              </a:rPr>
              <a:t> ChatGPT </a:t>
            </a:r>
            <a:r>
              <a:rPr lang="en-US" dirty="0" err="1">
                <a:solidFill>
                  <a:srgbClr val="2C3249"/>
                </a:solidFill>
                <a:latin typeface="Kanit Light" panose="020B0604020202020204" charset="-34"/>
                <a:ea typeface="Martel Sans" pitchFamily="34" charset="-122"/>
                <a:cs typeface="Kanit Light" panose="020B0604020202020204" charset="-34"/>
              </a:rPr>
              <a:t>doğal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dil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işleme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çalışmalarına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güzel</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örnek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teşkil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etmektedir</a:t>
            </a:r>
            <a:r>
              <a:rPr lang="en-US" dirty="0">
                <a:solidFill>
                  <a:srgbClr val="2C3249"/>
                </a:solidFill>
                <a:latin typeface="Kanit Light" panose="020B0604020202020204" charset="-34"/>
                <a:ea typeface="Martel Sans" pitchFamily="34" charset="-122"/>
                <a:cs typeface="Kanit Light" panose="020B0604020202020204" charset="-34"/>
              </a:rPr>
              <a:t>. ChatGPT, OpenAI </a:t>
            </a:r>
            <a:r>
              <a:rPr lang="en-US" dirty="0" err="1">
                <a:solidFill>
                  <a:srgbClr val="2C3249"/>
                </a:solidFill>
                <a:latin typeface="Kanit Light" panose="020B0604020202020204" charset="-34"/>
                <a:ea typeface="Martel Sans" pitchFamily="34" charset="-122"/>
                <a:cs typeface="Kanit Light" panose="020B0604020202020204" charset="-34"/>
              </a:rPr>
              <a:t>tarafından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geliştirilen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konuşma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tabanlı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sistemlerinden </a:t>
            </a:r>
            <a:r>
              <a:rPr lang="en-US" dirty="0" err="1">
                <a:solidFill>
                  <a:srgbClr val="2C3249"/>
                </a:solidFill>
                <a:latin typeface="Kanit Light" panose="020B0604020202020204" charset="-34"/>
                <a:ea typeface="Martel Sans" pitchFamily="34" charset="-122"/>
                <a:cs typeface="Kanit Light" panose="020B0604020202020204" charset="-34"/>
              </a:rPr>
              <a:t>biridir</a:t>
            </a:r>
            <a:r>
              <a:rPr lang="en-US" dirty="0">
                <a:solidFill>
                  <a:srgbClr val="2C3249"/>
                </a:solidFill>
                <a:latin typeface="Kanit Light" panose="020B0604020202020204" charset="-34"/>
                <a:ea typeface="Martel Sans" pitchFamily="34" charset="-122"/>
                <a:cs typeface="Kanit Light" panose="020B0604020202020204" charset="-34"/>
              </a:rPr>
              <a:t>. ChatGPT, GPT (Generative Pre-trained Transformer) model </a:t>
            </a:r>
            <a:r>
              <a:rPr lang="en-US" dirty="0" err="1">
                <a:solidFill>
                  <a:srgbClr val="2C3249"/>
                </a:solidFill>
                <a:latin typeface="Kanit Light" panose="020B0604020202020204" charset="-34"/>
                <a:ea typeface="Martel Sans" pitchFamily="34" charset="-122"/>
                <a:cs typeface="Kanit Light" panose="020B0604020202020204" charset="-34"/>
              </a:rPr>
              <a:t>ailesinin</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üyesidir</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büyük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metin</a:t>
            </a:r>
            <a:r>
              <a:rPr lang="en-US" dirty="0">
                <a:solidFill>
                  <a:srgbClr val="2C3249"/>
                </a:solidFill>
                <a:latin typeface="Kanit Light" panose="020B0604020202020204" charset="-34"/>
                <a:ea typeface="Martel Sans" pitchFamily="34" charset="-122"/>
                <a:cs typeface="Kanit Light" panose="020B0604020202020204" charset="-34"/>
              </a:rPr>
              <a:t> verileri ile </a:t>
            </a:r>
            <a:r>
              <a:rPr lang="en-US" dirty="0" err="1">
                <a:solidFill>
                  <a:srgbClr val="2C3249"/>
                </a:solidFill>
                <a:latin typeface="Kanit Light" panose="020B0604020202020204" charset="-34"/>
                <a:ea typeface="Martel Sans" pitchFamily="34" charset="-122"/>
                <a:cs typeface="Kanit Light" panose="020B0604020202020204" charset="-34"/>
              </a:rPr>
              <a:t>eğitilmiş</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dil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modelidir</a:t>
            </a:r>
            <a:r>
              <a:rPr lang="en-US" dirty="0">
                <a:solidFill>
                  <a:srgbClr val="2C3249"/>
                </a:solidFill>
                <a:latin typeface="Kanit Light" panose="020B0604020202020204" charset="-34"/>
                <a:ea typeface="Martel Sans" pitchFamily="34" charset="-122"/>
                <a:cs typeface="Kanit Light" panose="020B0604020202020204" charset="-34"/>
              </a:rPr>
              <a:t> (LLM). Bu model, </a:t>
            </a:r>
            <a:r>
              <a:rPr lang="en-US" dirty="0" err="1">
                <a:solidFill>
                  <a:srgbClr val="2C3249"/>
                </a:solidFill>
                <a:latin typeface="Kanit Light" panose="020B0604020202020204" charset="-34"/>
                <a:ea typeface="Martel Sans" pitchFamily="34" charset="-122"/>
                <a:cs typeface="Kanit Light" panose="020B0604020202020204" charset="-34"/>
              </a:rPr>
              <a:t>kullanıcılarla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doğal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dilde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sohbet</a:t>
            </a:r>
            <a:r>
              <a:rPr lang="en-US" dirty="0">
                <a:solidFill>
                  <a:srgbClr val="2C3249"/>
                </a:solidFill>
                <a:latin typeface="Kanit Light" panose="020B0604020202020204" charset="-34"/>
                <a:ea typeface="Martel Sans" pitchFamily="34" charset="-122"/>
                <a:cs typeface="Kanit Light" panose="020B0604020202020204" charset="-34"/>
              </a:rPr>
              <a:t> etme </a:t>
            </a:r>
            <a:r>
              <a:rPr lang="en-US" dirty="0" err="1">
                <a:solidFill>
                  <a:srgbClr val="2C3249"/>
                </a:solidFill>
                <a:latin typeface="Kanit Light" panose="020B0604020202020204" charset="-34"/>
                <a:ea typeface="Martel Sans" pitchFamily="34" charset="-122"/>
                <a:cs typeface="Kanit Light" panose="020B0604020202020204" charset="-34"/>
              </a:rPr>
              <a:t>yeteneğine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sahiptir</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genellikle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metin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tabanlı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soruları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yanıtlama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metin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oluşturma</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genel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metin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tabanlı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etkileşimler</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kullanılmaktadır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ChatGPT'nin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rakipleri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arasında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alan</a:t>
            </a:r>
            <a:r>
              <a:rPr lang="en-US" dirty="0">
                <a:solidFill>
                  <a:srgbClr val="2C3249"/>
                </a:solidFill>
                <a:latin typeface="Kanit Light" panose="020B0604020202020204" charset="-34"/>
                <a:ea typeface="Martel Sans" pitchFamily="34" charset="-122"/>
                <a:cs typeface="Kanit Light" panose="020B0604020202020204" charset="-34"/>
              </a:rPr>
              <a:t> ve Google </a:t>
            </a:r>
            <a:r>
              <a:rPr lang="en-US" dirty="0" err="1">
                <a:solidFill>
                  <a:srgbClr val="2C3249"/>
                </a:solidFill>
                <a:latin typeface="Kanit Light" panose="020B0604020202020204" charset="-34"/>
                <a:ea typeface="Martel Sans" pitchFamily="34" charset="-122"/>
                <a:cs typeface="Kanit Light" panose="020B0604020202020204" charset="-34"/>
              </a:rPr>
              <a:t>tarafından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geliştirilen</a:t>
            </a:r>
            <a:r>
              <a:rPr lang="en-US" dirty="0">
                <a:solidFill>
                  <a:srgbClr val="2C3249"/>
                </a:solidFill>
                <a:latin typeface="Kanit Light" panose="020B0604020202020204" charset="-34"/>
                <a:ea typeface="Martel Sans" pitchFamily="34" charset="-122"/>
                <a:cs typeface="Kanit Light" panose="020B0604020202020204" charset="-34"/>
              </a:rPr>
              <a:t> Gemini, BERT (Bidirectional Encoder Representations from Transformers) </a:t>
            </a:r>
            <a:r>
              <a:rPr lang="en-US" dirty="0" err="1">
                <a:solidFill>
                  <a:srgbClr val="2C3249"/>
                </a:solidFill>
                <a:latin typeface="Kanit Light" panose="020B0604020202020204" charset="-34"/>
                <a:ea typeface="Martel Sans" pitchFamily="34" charset="-122"/>
                <a:cs typeface="Kanit Light" panose="020B0604020202020204" charset="-34"/>
              </a:rPr>
              <a:t>altyapısını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kullanmaktadır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pic>
        <p:nvPicPr>
          <p:cNvPr id="9" name="Image 0" descr="preencoded.png"/>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6DE61-2BF3-A604-5ADE-63DFDCB00580}"/>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948775FD-FF86-5F0F-51F2-0EBE97F1B064}"/>
              </a:ext>
            </a:extLst>
          </p:cNvPr>
          <p:cNvPicPr>
            <a:picLocks noChangeAspect="1"/>
          </p:cNvPicPr>
          <p:nvPr/>
        </p:nvPicPr>
        <p:blipFill>
          <a:blip r:embed="rId3"/>
          <a:stretch>
            <a:fillRect/>
          </a:stretch>
        </p:blipFill>
        <p:spPr>
          <a:xfrm>
            <a:off x="490115" y="1743312"/>
            <a:ext cx="8882485" cy="1138023"/>
          </a:xfrm>
          <a:prstGeom prst="rect">
            <a:avLst/>
          </a:prstGeom>
        </p:spPr>
      </p:pic>
      <p:pic>
        <p:nvPicPr>
          <p:cNvPr id="6" name="Image 0" descr="preencoded.png">
            <a:extLst>
              <a:ext uri="{FF2B5EF4-FFF2-40B4-BE49-F238E27FC236}">
                <a16:creationId xmlns:a16="http://schemas.microsoft.com/office/drawing/2014/main" id="{9903DA55-EC54-1115-704C-AAB479BE1AB7}"/>
              </a:ext>
            </a:extLst>
          </p:cNvPr>
          <p:cNvPicPr>
            <a:picLocks noChangeAspect="1"/>
          </p:cNvPicPr>
          <p:nvPr/>
        </p:nvPicPr>
        <p:blipFill>
          <a:blip r:embed="rId4"/>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DD7D9DB6-9D09-5AC3-4450-D4A5F3FFB7B8}"/>
              </a:ext>
            </a:extLst>
          </p:cNvPr>
          <p:cNvSpPr txBox="1"/>
          <p:nvPr/>
        </p:nvSpPr>
        <p:spPr>
          <a:xfrm>
            <a:off x="434063" y="971788"/>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2️⃣ Veri Setinin Yüklenmesi, Ön-İşleme ve Grafikle İlk Analiz</a:t>
            </a:r>
          </a:p>
        </p:txBody>
      </p:sp>
      <p:sp>
        <p:nvSpPr>
          <p:cNvPr id="5" name="Text 0">
            <a:extLst>
              <a:ext uri="{FF2B5EF4-FFF2-40B4-BE49-F238E27FC236}">
                <a16:creationId xmlns:a16="http://schemas.microsoft.com/office/drawing/2014/main" id="{73617C91-1926-8506-BBD3-C50CF2A28EA1}"/>
              </a:ext>
            </a:extLst>
          </p:cNvPr>
          <p:cNvSpPr/>
          <p:nvPr/>
        </p:nvSpPr>
        <p:spPr>
          <a:xfrm>
            <a:off x="490117" y="383143"/>
            <a:ext cx="12719697"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10" name="Resim 9">
            <a:extLst>
              <a:ext uri="{FF2B5EF4-FFF2-40B4-BE49-F238E27FC236}">
                <a16:creationId xmlns:a16="http://schemas.microsoft.com/office/drawing/2014/main" id="{95F3EF45-B88C-81C8-1EF8-24445ACA0A99}"/>
              </a:ext>
            </a:extLst>
          </p:cNvPr>
          <p:cNvPicPr>
            <a:picLocks noChangeAspect="1"/>
          </p:cNvPicPr>
          <p:nvPr/>
        </p:nvPicPr>
        <p:blipFill>
          <a:blip r:embed="rId5"/>
          <a:stretch>
            <a:fillRect/>
          </a:stretch>
        </p:blipFill>
        <p:spPr>
          <a:xfrm>
            <a:off x="6482444" y="2371545"/>
            <a:ext cx="6874328" cy="5474912"/>
          </a:xfrm>
          <a:prstGeom prst="rect">
            <a:avLst/>
          </a:prstGeom>
        </p:spPr>
      </p:pic>
      <p:sp>
        <p:nvSpPr>
          <p:cNvPr id="12" name="Metin kutusu 11">
            <a:extLst>
              <a:ext uri="{FF2B5EF4-FFF2-40B4-BE49-F238E27FC236}">
                <a16:creationId xmlns:a16="http://schemas.microsoft.com/office/drawing/2014/main" id="{40EBC4DD-131C-BAD0-290F-FD276DE4892B}"/>
              </a:ext>
            </a:extLst>
          </p:cNvPr>
          <p:cNvSpPr txBox="1"/>
          <p:nvPr/>
        </p:nvSpPr>
        <p:spPr>
          <a:xfrm>
            <a:off x="490115" y="3377404"/>
            <a:ext cx="5992329" cy="1200329"/>
          </a:xfrm>
          <a:prstGeom prst="rect">
            <a:avLst/>
          </a:prstGeom>
          <a:noFill/>
        </p:spPr>
        <p:txBody>
          <a:bodyPr wrap="square">
            <a:spAutoFit/>
          </a:bodyPr>
          <a:lstStyle/>
          <a:p>
            <a:pPr algn="l"/>
            <a:r>
              <a:rPr lang="tr-TR" b="1" i="0">
                <a:solidFill>
                  <a:srgbClr val="1F1F1F"/>
                </a:solidFill>
                <a:effectLst/>
                <a:latin typeface="Roboto" panose="02000000000000000000" pitchFamily="2" charset="0"/>
              </a:rPr>
              <a:t>KalpHastaligi &amp; SigaraDurum:</a:t>
            </a:r>
            <a:r>
              <a:rPr lang="tr-TR" b="0" i="0">
                <a:solidFill>
                  <a:srgbClr val="1F1F1F"/>
                </a:solidFill>
                <a:effectLst/>
                <a:latin typeface="Roboto" panose="02000000000000000000" pitchFamily="2" charset="0"/>
              </a:rPr>
              <a:t> Bu dağılım grafiğinde ise </a:t>
            </a:r>
            <a:r>
              <a:rPr lang="tr-TR" b="1" i="0">
                <a:solidFill>
                  <a:srgbClr val="1F1F1F"/>
                </a:solidFill>
                <a:effectLst/>
                <a:latin typeface="Roboto" panose="02000000000000000000" pitchFamily="2" charset="0"/>
              </a:rPr>
              <a:t>pozitif</a:t>
            </a:r>
            <a:r>
              <a:rPr lang="tr-TR" b="0" i="0">
                <a:solidFill>
                  <a:srgbClr val="1F1F1F"/>
                </a:solidFill>
                <a:effectLst/>
                <a:latin typeface="Roboto" panose="02000000000000000000" pitchFamily="2" charset="0"/>
              </a:rPr>
              <a:t> bir yönlü ilişki mevcuttur. Sigara içme düzeyi arttıkça kalp hastalığı oranının da yükseldiğini düşünebiliriz.</a:t>
            </a:r>
          </a:p>
        </p:txBody>
      </p:sp>
    </p:spTree>
    <p:extLst>
      <p:ext uri="{BB962C8B-B14F-4D97-AF65-F5344CB8AC3E}">
        <p14:creationId xmlns:p14="http://schemas.microsoft.com/office/powerpoint/2010/main" val="265416288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7AE09-0DEA-581A-D934-913CCD372FF0}"/>
            </a:ext>
          </a:extLst>
        </p:cNvPr>
        <p:cNvGrpSpPr/>
        <p:nvPr/>
      </p:nvGrpSpPr>
      <p:grpSpPr>
        <a:xfrm>
          <a:off x="0" y="0"/>
          <a:ext cx="0" cy="0"/>
          <a:chOff x="0" y="0"/>
          <a:chExt cx="0" cy="0"/>
        </a:xfrm>
      </p:grpSpPr>
      <p:pic>
        <p:nvPicPr>
          <p:cNvPr id="4" name="Resim 3">
            <a:extLst>
              <a:ext uri="{FF2B5EF4-FFF2-40B4-BE49-F238E27FC236}">
                <a16:creationId xmlns:a16="http://schemas.microsoft.com/office/drawing/2014/main" id="{4F3C9D01-B41B-6713-833D-AE34B8A42F46}"/>
              </a:ext>
            </a:extLst>
          </p:cNvPr>
          <p:cNvPicPr>
            <a:picLocks noChangeAspect="1"/>
          </p:cNvPicPr>
          <p:nvPr/>
        </p:nvPicPr>
        <p:blipFill>
          <a:blip r:embed="rId3"/>
          <a:stretch>
            <a:fillRect/>
          </a:stretch>
        </p:blipFill>
        <p:spPr>
          <a:xfrm>
            <a:off x="490115" y="1645339"/>
            <a:ext cx="10823835" cy="1247657"/>
          </a:xfrm>
          <a:prstGeom prst="rect">
            <a:avLst/>
          </a:prstGeom>
        </p:spPr>
      </p:pic>
      <p:pic>
        <p:nvPicPr>
          <p:cNvPr id="6" name="Image 0" descr="preencoded.png">
            <a:extLst>
              <a:ext uri="{FF2B5EF4-FFF2-40B4-BE49-F238E27FC236}">
                <a16:creationId xmlns:a16="http://schemas.microsoft.com/office/drawing/2014/main" id="{89C7F6E2-AFAC-66DE-BD39-6A72B2F340C7}"/>
              </a:ext>
            </a:extLst>
          </p:cNvPr>
          <p:cNvPicPr>
            <a:picLocks noChangeAspect="1"/>
          </p:cNvPicPr>
          <p:nvPr/>
        </p:nvPicPr>
        <p:blipFill>
          <a:blip r:embed="rId4"/>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A4611EDC-3418-2C68-A99D-16D9AB9DD294}"/>
              </a:ext>
            </a:extLst>
          </p:cNvPr>
          <p:cNvSpPr txBox="1"/>
          <p:nvPr/>
        </p:nvSpPr>
        <p:spPr>
          <a:xfrm>
            <a:off x="434063" y="971788"/>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2️⃣ Veri Setinin Yüklenmesi, Ön-İşleme ve Grafikle İlk Analiz</a:t>
            </a:r>
          </a:p>
        </p:txBody>
      </p:sp>
      <p:sp>
        <p:nvSpPr>
          <p:cNvPr id="7" name="Text 0">
            <a:extLst>
              <a:ext uri="{FF2B5EF4-FFF2-40B4-BE49-F238E27FC236}">
                <a16:creationId xmlns:a16="http://schemas.microsoft.com/office/drawing/2014/main" id="{E833AF2C-2866-5311-B077-C13F14F5461F}"/>
              </a:ext>
            </a:extLst>
          </p:cNvPr>
          <p:cNvSpPr/>
          <p:nvPr/>
        </p:nvSpPr>
        <p:spPr>
          <a:xfrm>
            <a:off x="490117" y="383143"/>
            <a:ext cx="12719697"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a:p>
            <a:pPr>
              <a:lnSpc>
                <a:spcPts val="5800"/>
              </a:lnSpc>
              <a:spcAft>
                <a:spcPts val="800"/>
              </a:spcAft>
            </a:pPr>
            <a:endParaRPr lang="tr-TR" sz="3600" dirty="0">
              <a:solidFill>
                <a:srgbClr val="272D45"/>
              </a:solidFill>
              <a:latin typeface="Kanit Light" panose="020B0604020202020204" charset="-34"/>
              <a:cs typeface="Kanit Light" panose="020B0604020202020204" charset="-34"/>
            </a:endParaRPr>
          </a:p>
        </p:txBody>
      </p:sp>
      <p:pic>
        <p:nvPicPr>
          <p:cNvPr id="10" name="Resim 9">
            <a:extLst>
              <a:ext uri="{FF2B5EF4-FFF2-40B4-BE49-F238E27FC236}">
                <a16:creationId xmlns:a16="http://schemas.microsoft.com/office/drawing/2014/main" id="{92D31FAF-1312-CDF7-53F5-BC91CCA401DE}"/>
              </a:ext>
            </a:extLst>
          </p:cNvPr>
          <p:cNvPicPr>
            <a:picLocks noChangeAspect="1"/>
          </p:cNvPicPr>
          <p:nvPr/>
        </p:nvPicPr>
        <p:blipFill>
          <a:blip r:embed="rId5"/>
          <a:stretch>
            <a:fillRect/>
          </a:stretch>
        </p:blipFill>
        <p:spPr>
          <a:xfrm>
            <a:off x="6294430" y="2583820"/>
            <a:ext cx="6915384" cy="5505569"/>
          </a:xfrm>
          <a:prstGeom prst="rect">
            <a:avLst/>
          </a:prstGeom>
        </p:spPr>
      </p:pic>
      <p:sp>
        <p:nvSpPr>
          <p:cNvPr id="12" name="Metin kutusu 11">
            <a:extLst>
              <a:ext uri="{FF2B5EF4-FFF2-40B4-BE49-F238E27FC236}">
                <a16:creationId xmlns:a16="http://schemas.microsoft.com/office/drawing/2014/main" id="{35768CB1-1FEE-42BA-7B00-DE69B19C51CF}"/>
              </a:ext>
            </a:extLst>
          </p:cNvPr>
          <p:cNvSpPr txBox="1"/>
          <p:nvPr/>
        </p:nvSpPr>
        <p:spPr>
          <a:xfrm>
            <a:off x="434063" y="3514635"/>
            <a:ext cx="5656494" cy="1754326"/>
          </a:xfrm>
          <a:prstGeom prst="rect">
            <a:avLst/>
          </a:prstGeom>
          <a:noFill/>
        </p:spPr>
        <p:txBody>
          <a:bodyPr wrap="square">
            <a:spAutoFit/>
          </a:bodyPr>
          <a:lstStyle/>
          <a:p>
            <a:pPr algn="just"/>
            <a:r>
              <a:rPr lang="tr-TR" b="1" i="0">
                <a:solidFill>
                  <a:srgbClr val="1F1F1F"/>
                </a:solidFill>
                <a:effectLst/>
                <a:latin typeface="Roboto" panose="02000000000000000000" pitchFamily="2" charset="0"/>
              </a:rPr>
              <a:t>BisikletKullanimi &amp; SigaraDurum:</a:t>
            </a:r>
            <a:r>
              <a:rPr lang="tr-TR" b="0" i="0">
                <a:solidFill>
                  <a:srgbClr val="1F1F1F"/>
                </a:solidFill>
                <a:effectLst/>
                <a:latin typeface="Roboto" panose="02000000000000000000" pitchFamily="2" charset="0"/>
              </a:rPr>
              <a:t> İki bağımsız değişken arasındaki etkileşim, regresyon modeli açısından önemli olabilir (kollinearite). Grafik üzerinde gözle görülür bir korelasyon yoksa, modelde bu iki değişken birbirini gölgede bırakmadan anlamlı sonuçlar verebilir.</a:t>
            </a:r>
          </a:p>
        </p:txBody>
      </p:sp>
    </p:spTree>
    <p:extLst>
      <p:ext uri="{BB962C8B-B14F-4D97-AF65-F5344CB8AC3E}">
        <p14:creationId xmlns:p14="http://schemas.microsoft.com/office/powerpoint/2010/main" val="136524325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2FBCB-34D4-18A5-A2DF-191E63C3642D}"/>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03F78737-CA77-1D68-F202-209BD5F12C9D}"/>
              </a:ext>
            </a:extLst>
          </p:cNvPr>
          <p:cNvPicPr>
            <a:picLocks noChangeAspect="1"/>
          </p:cNvPicPr>
          <p:nvPr/>
        </p:nvPicPr>
        <p:blipFill>
          <a:blip r:embed="rId3"/>
          <a:stretch>
            <a:fillRect/>
          </a:stretch>
        </p:blipFill>
        <p:spPr>
          <a:xfrm>
            <a:off x="490117" y="1572226"/>
            <a:ext cx="12205802" cy="2462469"/>
          </a:xfrm>
          <a:prstGeom prst="rect">
            <a:avLst/>
          </a:prstGeom>
        </p:spPr>
      </p:pic>
      <p:sp>
        <p:nvSpPr>
          <p:cNvPr id="2" name="Text 0">
            <a:extLst>
              <a:ext uri="{FF2B5EF4-FFF2-40B4-BE49-F238E27FC236}">
                <a16:creationId xmlns:a16="http://schemas.microsoft.com/office/drawing/2014/main" id="{83599E6C-2193-92F5-536A-F3F68F8C598A}"/>
              </a:ext>
            </a:extLst>
          </p:cNvPr>
          <p:cNvSpPr/>
          <p:nvPr/>
        </p:nvSpPr>
        <p:spPr>
          <a:xfrm>
            <a:off x="490117" y="383143"/>
            <a:ext cx="10613312"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p:txBody>
      </p:sp>
      <p:pic>
        <p:nvPicPr>
          <p:cNvPr id="6" name="Image 0" descr="preencoded.png">
            <a:extLst>
              <a:ext uri="{FF2B5EF4-FFF2-40B4-BE49-F238E27FC236}">
                <a16:creationId xmlns:a16="http://schemas.microsoft.com/office/drawing/2014/main" id="{EDA6929C-B2EE-69FD-B995-3A1CE7A2D639}"/>
              </a:ext>
            </a:extLst>
          </p:cNvPr>
          <p:cNvPicPr>
            <a:picLocks noChangeAspect="1"/>
          </p:cNvPicPr>
          <p:nvPr/>
        </p:nvPicPr>
        <p:blipFill>
          <a:blip r:embed="rId4"/>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8F1589F2-128E-CFF0-0E16-926173339234}"/>
              </a:ext>
            </a:extLst>
          </p:cNvPr>
          <p:cNvSpPr txBox="1"/>
          <p:nvPr/>
        </p:nvSpPr>
        <p:spPr>
          <a:xfrm>
            <a:off x="434063" y="971788"/>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2️⃣ Veri Setinin Yüklenmesi, Ön-İşleme ve Grafikle İlk Analiz</a:t>
            </a:r>
          </a:p>
        </p:txBody>
      </p:sp>
      <p:pic>
        <p:nvPicPr>
          <p:cNvPr id="7" name="Resim 6">
            <a:extLst>
              <a:ext uri="{FF2B5EF4-FFF2-40B4-BE49-F238E27FC236}">
                <a16:creationId xmlns:a16="http://schemas.microsoft.com/office/drawing/2014/main" id="{BD3D29B5-60F7-81E7-7FDD-86BDF7080E20}"/>
              </a:ext>
            </a:extLst>
          </p:cNvPr>
          <p:cNvPicPr>
            <a:picLocks noChangeAspect="1"/>
          </p:cNvPicPr>
          <p:nvPr/>
        </p:nvPicPr>
        <p:blipFill>
          <a:blip r:embed="rId5"/>
          <a:stretch>
            <a:fillRect/>
          </a:stretch>
        </p:blipFill>
        <p:spPr>
          <a:xfrm>
            <a:off x="6020786" y="3209117"/>
            <a:ext cx="6976116" cy="4833282"/>
          </a:xfrm>
          <a:prstGeom prst="rect">
            <a:avLst/>
          </a:prstGeom>
        </p:spPr>
      </p:pic>
      <p:sp>
        <p:nvSpPr>
          <p:cNvPr id="10" name="Metin kutusu 9">
            <a:extLst>
              <a:ext uri="{FF2B5EF4-FFF2-40B4-BE49-F238E27FC236}">
                <a16:creationId xmlns:a16="http://schemas.microsoft.com/office/drawing/2014/main" id="{C17DC284-56AC-60B2-9464-F383D611799A}"/>
              </a:ext>
            </a:extLst>
          </p:cNvPr>
          <p:cNvSpPr txBox="1"/>
          <p:nvPr/>
        </p:nvSpPr>
        <p:spPr>
          <a:xfrm>
            <a:off x="434063" y="4682422"/>
            <a:ext cx="4660451" cy="2031325"/>
          </a:xfrm>
          <a:prstGeom prst="rect">
            <a:avLst/>
          </a:prstGeom>
          <a:noFill/>
        </p:spPr>
        <p:txBody>
          <a:bodyPr wrap="square">
            <a:spAutoFit/>
          </a:bodyPr>
          <a:lstStyle/>
          <a:p>
            <a:pPr algn="l">
              <a:buNone/>
            </a:pPr>
            <a:r>
              <a:rPr lang="tr-TR" b="1" i="0">
                <a:solidFill>
                  <a:srgbClr val="1F1F1F"/>
                </a:solidFill>
                <a:effectLst/>
                <a:latin typeface="Roboto" panose="02000000000000000000" pitchFamily="2" charset="0"/>
              </a:rPr>
              <a:t>Ortalama ve Medyan Konumu:</a:t>
            </a:r>
            <a:endParaRPr lang="tr-TR" b="0" i="0">
              <a:solidFill>
                <a:srgbClr val="1F1F1F"/>
              </a:solidFill>
              <a:effectLst/>
              <a:latin typeface="Roboto" panose="02000000000000000000" pitchFamily="2" charset="0"/>
            </a:endParaRPr>
          </a:p>
          <a:p>
            <a:pPr lvl="1">
              <a:buFont typeface="Arial" panose="020B0604020202020204" pitchFamily="34" charset="0"/>
              <a:buChar char="•"/>
            </a:pPr>
            <a:r>
              <a:rPr lang="tr-TR" b="1" i="0">
                <a:solidFill>
                  <a:srgbClr val="1F1F1F"/>
                </a:solidFill>
                <a:effectLst/>
                <a:latin typeface="Roboto" panose="02000000000000000000" pitchFamily="2" charset="0"/>
              </a:rPr>
              <a:t>Kırmızı kesikli çizgi:</a:t>
            </a:r>
            <a:r>
              <a:rPr lang="tr-TR" b="0" i="0">
                <a:solidFill>
                  <a:srgbClr val="1F1F1F"/>
                </a:solidFill>
                <a:effectLst/>
                <a:latin typeface="Roboto" panose="02000000000000000000" pitchFamily="2" charset="0"/>
              </a:rPr>
              <a:t> Ortalama (10.17)</a:t>
            </a:r>
          </a:p>
          <a:p>
            <a:pPr lvl="1">
              <a:buFont typeface="Arial" panose="020B0604020202020204" pitchFamily="34" charset="0"/>
              <a:buChar char="•"/>
            </a:pPr>
            <a:r>
              <a:rPr lang="tr-TR" b="1" i="0">
                <a:solidFill>
                  <a:srgbClr val="1F1F1F"/>
                </a:solidFill>
                <a:effectLst/>
                <a:latin typeface="Roboto" panose="02000000000000000000" pitchFamily="2" charset="0"/>
              </a:rPr>
              <a:t>Mavi düz çizgi:</a:t>
            </a:r>
            <a:r>
              <a:rPr lang="tr-TR" b="0" i="0">
                <a:solidFill>
                  <a:srgbClr val="1F1F1F"/>
                </a:solidFill>
                <a:effectLst/>
                <a:latin typeface="Roboto" panose="02000000000000000000" pitchFamily="2" charset="0"/>
              </a:rPr>
              <a:t> Medyan (10.39)</a:t>
            </a:r>
          </a:p>
          <a:p>
            <a:pPr algn="l"/>
            <a:br>
              <a:rPr lang="tr-TR" b="0" i="0">
                <a:solidFill>
                  <a:srgbClr val="1F1F1F"/>
                </a:solidFill>
                <a:effectLst/>
                <a:latin typeface="Roboto" panose="02000000000000000000" pitchFamily="2" charset="0"/>
              </a:rPr>
            </a:br>
            <a:r>
              <a:rPr lang="tr-TR" b="0" i="0">
                <a:solidFill>
                  <a:srgbClr val="1F1F1F"/>
                </a:solidFill>
                <a:effectLst/>
                <a:latin typeface="Roboto" panose="02000000000000000000" pitchFamily="2" charset="0"/>
              </a:rPr>
              <a:t>Bu iki değer birbirine oldukça yakın yerleşmiştir. Bu durum, verinin simetrik ve dengeli dağıldığını düşündürür.</a:t>
            </a:r>
          </a:p>
        </p:txBody>
      </p:sp>
    </p:spTree>
    <p:extLst>
      <p:ext uri="{BB962C8B-B14F-4D97-AF65-F5344CB8AC3E}">
        <p14:creationId xmlns:p14="http://schemas.microsoft.com/office/powerpoint/2010/main" val="185047855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AE571-5A24-D0E9-DE95-4F2F47DB9B75}"/>
            </a:ext>
          </a:extLst>
        </p:cNvPr>
        <p:cNvGrpSpPr/>
        <p:nvPr/>
      </p:nvGrpSpPr>
      <p:grpSpPr>
        <a:xfrm>
          <a:off x="0" y="0"/>
          <a:ext cx="0" cy="0"/>
          <a:chOff x="0" y="0"/>
          <a:chExt cx="0" cy="0"/>
        </a:xfrm>
      </p:grpSpPr>
      <p:pic>
        <p:nvPicPr>
          <p:cNvPr id="5" name="Resim 4">
            <a:extLst>
              <a:ext uri="{FF2B5EF4-FFF2-40B4-BE49-F238E27FC236}">
                <a16:creationId xmlns:a16="http://schemas.microsoft.com/office/drawing/2014/main" id="{44364A6F-24E4-A50C-83E4-B364F0B91BCE}"/>
              </a:ext>
            </a:extLst>
          </p:cNvPr>
          <p:cNvPicPr>
            <a:picLocks noChangeAspect="1"/>
          </p:cNvPicPr>
          <p:nvPr/>
        </p:nvPicPr>
        <p:blipFill>
          <a:blip r:embed="rId3"/>
          <a:srcRect b="9912"/>
          <a:stretch>
            <a:fillRect/>
          </a:stretch>
        </p:blipFill>
        <p:spPr>
          <a:xfrm>
            <a:off x="434064" y="1721983"/>
            <a:ext cx="9526366" cy="1162171"/>
          </a:xfrm>
          <a:prstGeom prst="rect">
            <a:avLst/>
          </a:prstGeom>
        </p:spPr>
      </p:pic>
      <p:sp>
        <p:nvSpPr>
          <p:cNvPr id="2" name="Text 0">
            <a:extLst>
              <a:ext uri="{FF2B5EF4-FFF2-40B4-BE49-F238E27FC236}">
                <a16:creationId xmlns:a16="http://schemas.microsoft.com/office/drawing/2014/main" id="{7EFA5357-DE38-2F99-046E-88BD8E1E4A5B}"/>
              </a:ext>
            </a:extLst>
          </p:cNvPr>
          <p:cNvSpPr/>
          <p:nvPr/>
        </p:nvSpPr>
        <p:spPr>
          <a:xfrm>
            <a:off x="490117" y="383143"/>
            <a:ext cx="5363077"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p:txBody>
      </p:sp>
      <p:pic>
        <p:nvPicPr>
          <p:cNvPr id="6" name="Image 0" descr="preencoded.png">
            <a:extLst>
              <a:ext uri="{FF2B5EF4-FFF2-40B4-BE49-F238E27FC236}">
                <a16:creationId xmlns:a16="http://schemas.microsoft.com/office/drawing/2014/main" id="{E84D0246-A5BF-A9F2-1557-B8A790D11777}"/>
              </a:ext>
            </a:extLst>
          </p:cNvPr>
          <p:cNvPicPr>
            <a:picLocks noChangeAspect="1"/>
          </p:cNvPicPr>
          <p:nvPr/>
        </p:nvPicPr>
        <p:blipFill>
          <a:blip r:embed="rId4"/>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BED4B379-52B3-7982-B4CD-63697765AD2F}"/>
              </a:ext>
            </a:extLst>
          </p:cNvPr>
          <p:cNvSpPr txBox="1"/>
          <p:nvPr/>
        </p:nvSpPr>
        <p:spPr>
          <a:xfrm>
            <a:off x="434063" y="971788"/>
            <a:ext cx="13529587" cy="523220"/>
          </a:xfrm>
          <a:prstGeom prst="rect">
            <a:avLst/>
          </a:prstGeom>
          <a:noFill/>
        </p:spPr>
        <p:txBody>
          <a:bodyPr wrap="square">
            <a:spAutoFit/>
          </a:bodyPr>
          <a:lstStyle/>
          <a:p>
            <a:pPr algn="l"/>
            <a:r>
              <a:rPr lang="tr-TR" sz="2800" b="0" i="0" dirty="0">
                <a:solidFill>
                  <a:srgbClr val="1F1F1F"/>
                </a:solidFill>
                <a:effectLst/>
                <a:latin typeface="Roboto" panose="02000000000000000000" pitchFamily="2" charset="0"/>
              </a:rPr>
              <a:t>2️⃣ Veri Setinin Yüklenmesi, Ön-İşleme ve Grafikle İlk Analiz</a:t>
            </a:r>
          </a:p>
        </p:txBody>
      </p:sp>
      <p:pic>
        <p:nvPicPr>
          <p:cNvPr id="11" name="Resim 10">
            <a:extLst>
              <a:ext uri="{FF2B5EF4-FFF2-40B4-BE49-F238E27FC236}">
                <a16:creationId xmlns:a16="http://schemas.microsoft.com/office/drawing/2014/main" id="{CAE9125A-3C43-0CCC-9C09-597E4D70612E}"/>
              </a:ext>
            </a:extLst>
          </p:cNvPr>
          <p:cNvPicPr>
            <a:picLocks noChangeAspect="1"/>
          </p:cNvPicPr>
          <p:nvPr/>
        </p:nvPicPr>
        <p:blipFill>
          <a:blip r:embed="rId5"/>
          <a:stretch>
            <a:fillRect/>
          </a:stretch>
        </p:blipFill>
        <p:spPr>
          <a:xfrm>
            <a:off x="6000150" y="2358357"/>
            <a:ext cx="6964735" cy="5626316"/>
          </a:xfrm>
          <a:prstGeom prst="rect">
            <a:avLst/>
          </a:prstGeom>
        </p:spPr>
      </p:pic>
      <p:sp>
        <p:nvSpPr>
          <p:cNvPr id="13" name="Metin kutusu 12">
            <a:extLst>
              <a:ext uri="{FF2B5EF4-FFF2-40B4-BE49-F238E27FC236}">
                <a16:creationId xmlns:a16="http://schemas.microsoft.com/office/drawing/2014/main" id="{52253310-6B15-002A-5C32-E450BADD1442}"/>
              </a:ext>
            </a:extLst>
          </p:cNvPr>
          <p:cNvSpPr txBox="1"/>
          <p:nvPr/>
        </p:nvSpPr>
        <p:spPr>
          <a:xfrm>
            <a:off x="434063" y="3542136"/>
            <a:ext cx="5404757" cy="2585323"/>
          </a:xfrm>
          <a:prstGeom prst="rect">
            <a:avLst/>
          </a:prstGeom>
          <a:noFill/>
        </p:spPr>
        <p:txBody>
          <a:bodyPr wrap="square">
            <a:spAutoFit/>
          </a:bodyPr>
          <a:lstStyle/>
          <a:p>
            <a:pPr algn="l">
              <a:buNone/>
            </a:pPr>
            <a:r>
              <a:rPr lang="tr-TR" b="0" i="0">
                <a:solidFill>
                  <a:srgbClr val="1F1F1F"/>
                </a:solidFill>
                <a:effectLst/>
                <a:latin typeface="Roboto" panose="02000000000000000000" pitchFamily="2" charset="0"/>
              </a:rPr>
              <a:t>Bu grafik, kalp hastalığı skorlarının veri setindeki bireyler arasında nasıl dağıldığını gösterir.</a:t>
            </a:r>
          </a:p>
          <a:p>
            <a:pPr algn="l">
              <a:buNone/>
            </a:pPr>
            <a:endParaRPr lang="tr-TR" b="0" i="0">
              <a:solidFill>
                <a:srgbClr val="1F1F1F"/>
              </a:solidFill>
              <a:effectLst/>
              <a:latin typeface="Roboto" panose="02000000000000000000" pitchFamily="2" charset="0"/>
            </a:endParaRPr>
          </a:p>
          <a:p>
            <a:pPr algn="l">
              <a:buFont typeface="Arial" panose="020B0604020202020204" pitchFamily="34" charset="0"/>
              <a:buChar char="•"/>
            </a:pPr>
            <a:r>
              <a:rPr lang="tr-TR" b="1" i="0">
                <a:solidFill>
                  <a:srgbClr val="1F1F1F"/>
                </a:solidFill>
                <a:effectLst/>
                <a:latin typeface="Roboto" panose="02000000000000000000" pitchFamily="2" charset="0"/>
              </a:rPr>
              <a:t>En çok değer</a:t>
            </a:r>
            <a:r>
              <a:rPr lang="tr-TR" b="0" i="0">
                <a:solidFill>
                  <a:srgbClr val="1F1F1F"/>
                </a:solidFill>
                <a:effectLst/>
                <a:latin typeface="Roboto" panose="02000000000000000000" pitchFamily="2" charset="0"/>
              </a:rPr>
              <a:t>, 12–15 aralığında toplanmıştır → çoğu kişi </a:t>
            </a:r>
            <a:r>
              <a:rPr lang="tr-TR" b="1" i="0">
                <a:solidFill>
                  <a:srgbClr val="1F1F1F"/>
                </a:solidFill>
                <a:effectLst/>
                <a:latin typeface="Roboto" panose="02000000000000000000" pitchFamily="2" charset="0"/>
              </a:rPr>
              <a:t>orta düzeyde risk</a:t>
            </a:r>
            <a:r>
              <a:rPr lang="tr-TR" b="0" i="0">
                <a:solidFill>
                  <a:srgbClr val="1F1F1F"/>
                </a:solidFill>
                <a:effectLst/>
                <a:latin typeface="Roboto" panose="02000000000000000000" pitchFamily="2" charset="0"/>
              </a:rPr>
              <a:t> taşıyor.</a:t>
            </a:r>
          </a:p>
          <a:p>
            <a:pPr algn="l">
              <a:buFont typeface="Arial" panose="020B0604020202020204" pitchFamily="34" charset="0"/>
              <a:buChar char="•"/>
            </a:pPr>
            <a:endParaRPr lang="tr-TR" b="0" i="0">
              <a:solidFill>
                <a:srgbClr val="1F1F1F"/>
              </a:solidFill>
              <a:effectLst/>
              <a:latin typeface="Roboto" panose="02000000000000000000" pitchFamily="2" charset="0"/>
            </a:endParaRPr>
          </a:p>
          <a:p>
            <a:pPr algn="l">
              <a:buFont typeface="Arial" panose="020B0604020202020204" pitchFamily="34" charset="0"/>
              <a:buChar char="•"/>
            </a:pPr>
            <a:r>
              <a:rPr lang="tr-TR" b="1" i="0">
                <a:solidFill>
                  <a:srgbClr val="1F1F1F"/>
                </a:solidFill>
                <a:effectLst/>
                <a:latin typeface="Roboto" panose="02000000000000000000" pitchFamily="2" charset="0"/>
              </a:rPr>
              <a:t>Uç değerler</a:t>
            </a:r>
            <a:r>
              <a:rPr lang="tr-TR" b="0" i="0">
                <a:solidFill>
                  <a:srgbClr val="1F1F1F"/>
                </a:solidFill>
                <a:effectLst/>
                <a:latin typeface="Roboto" panose="02000000000000000000" pitchFamily="2" charset="0"/>
              </a:rPr>
              <a:t> (0–2 ve 18–20) çok az → veri dengeli görünüyor.</a:t>
            </a:r>
          </a:p>
          <a:p>
            <a:pPr algn="l">
              <a:buFont typeface="Arial" panose="020B0604020202020204" pitchFamily="34" charset="0"/>
              <a:buChar char="•"/>
            </a:pPr>
            <a:endParaRPr lang="tr-TR" b="0" i="0">
              <a:solidFill>
                <a:srgbClr val="1F1F1F"/>
              </a:solidFill>
              <a:effectLst/>
              <a:latin typeface="Roboto" panose="02000000000000000000" pitchFamily="2" charset="0"/>
            </a:endParaRPr>
          </a:p>
        </p:txBody>
      </p:sp>
    </p:spTree>
    <p:extLst>
      <p:ext uri="{BB962C8B-B14F-4D97-AF65-F5344CB8AC3E}">
        <p14:creationId xmlns:p14="http://schemas.microsoft.com/office/powerpoint/2010/main" val="352422503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8B1A0-314C-8273-085A-CEA88012309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777FDA0-AD97-77E1-56D0-DD64A13D001E}"/>
              </a:ext>
            </a:extLst>
          </p:cNvPr>
          <p:cNvSpPr/>
          <p:nvPr/>
        </p:nvSpPr>
        <p:spPr>
          <a:xfrm>
            <a:off x="490117" y="383143"/>
            <a:ext cx="5363077"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p:txBody>
      </p:sp>
      <p:pic>
        <p:nvPicPr>
          <p:cNvPr id="6" name="Image 0" descr="preencoded.png">
            <a:extLst>
              <a:ext uri="{FF2B5EF4-FFF2-40B4-BE49-F238E27FC236}">
                <a16:creationId xmlns:a16="http://schemas.microsoft.com/office/drawing/2014/main" id="{E5CC2CD2-784B-072C-FA8E-20EFFF0EB6C7}"/>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B299E835-95B2-90D9-0649-FEB78BFFAA09}"/>
              </a:ext>
            </a:extLst>
          </p:cNvPr>
          <p:cNvSpPr txBox="1"/>
          <p:nvPr/>
        </p:nvSpPr>
        <p:spPr>
          <a:xfrm>
            <a:off x="434063" y="971788"/>
            <a:ext cx="13529587" cy="523220"/>
          </a:xfrm>
          <a:prstGeom prst="rect">
            <a:avLst/>
          </a:prstGeom>
          <a:noFill/>
        </p:spPr>
        <p:txBody>
          <a:bodyPr wrap="square">
            <a:spAutoFit/>
          </a:bodyPr>
          <a:lstStyle/>
          <a:p>
            <a:r>
              <a:rPr lang="tr-TR" sz="2800" dirty="0">
                <a:solidFill>
                  <a:srgbClr val="1F1F1F"/>
                </a:solidFill>
                <a:latin typeface="Roboto" panose="02000000000000000000" pitchFamily="2" charset="0"/>
              </a:rPr>
              <a:t>3️⃣ </a:t>
            </a:r>
            <a:r>
              <a:rPr lang="tr-TR" sz="2800">
                <a:latin typeface="Aptos Narrow" panose="020B0004020202020204" pitchFamily="34" charset="0"/>
              </a:rPr>
              <a:t>Çoklu Doğrusal Regresyon Modelinin Kurulması ve Temel Değerlendirme</a:t>
            </a:r>
          </a:p>
        </p:txBody>
      </p:sp>
      <p:sp>
        <p:nvSpPr>
          <p:cNvPr id="4" name="Metin kutusu 3">
            <a:extLst>
              <a:ext uri="{FF2B5EF4-FFF2-40B4-BE49-F238E27FC236}">
                <a16:creationId xmlns:a16="http://schemas.microsoft.com/office/drawing/2014/main" id="{70F9EF2E-65AB-6A2F-5CE6-38331CD2D16C}"/>
              </a:ext>
            </a:extLst>
          </p:cNvPr>
          <p:cNvSpPr txBox="1"/>
          <p:nvPr/>
        </p:nvSpPr>
        <p:spPr>
          <a:xfrm>
            <a:off x="490117" y="1743313"/>
            <a:ext cx="13258540" cy="5324535"/>
          </a:xfrm>
          <a:prstGeom prst="rect">
            <a:avLst/>
          </a:prstGeom>
          <a:noFill/>
        </p:spPr>
        <p:txBody>
          <a:bodyPr wrap="square">
            <a:spAutoFit/>
          </a:bodyPr>
          <a:lstStyle/>
          <a:p>
            <a:pPr algn="l">
              <a:buNone/>
            </a:pPr>
            <a:r>
              <a:rPr lang="tr-TR" b="0" i="0">
                <a:solidFill>
                  <a:srgbClr val="1F1F1F"/>
                </a:solidFill>
                <a:effectLst/>
                <a:latin typeface="Aptos Narrow" panose="020B0004020202020204" pitchFamily="34" charset="0"/>
              </a:rPr>
              <a:t>Bu bölümde, veri setindeki </a:t>
            </a:r>
            <a:r>
              <a:rPr lang="tr-TR" b="1" i="0">
                <a:solidFill>
                  <a:srgbClr val="1F1F1F"/>
                </a:solidFill>
                <a:effectLst/>
                <a:latin typeface="Aptos Narrow" panose="020B0004020202020204" pitchFamily="34" charset="0"/>
              </a:rPr>
              <a:t>bisiklet kullanımı</a:t>
            </a:r>
            <a:r>
              <a:rPr lang="tr-TR" b="0" i="0">
                <a:solidFill>
                  <a:srgbClr val="1F1F1F"/>
                </a:solidFill>
                <a:effectLst/>
                <a:latin typeface="Aptos Narrow" panose="020B0004020202020204" pitchFamily="34" charset="0"/>
              </a:rPr>
              <a:t> ve </a:t>
            </a:r>
            <a:r>
              <a:rPr lang="tr-TR" b="1" i="0">
                <a:solidFill>
                  <a:srgbClr val="1F1F1F"/>
                </a:solidFill>
                <a:effectLst/>
                <a:latin typeface="Aptos Narrow" panose="020B0004020202020204" pitchFamily="34" charset="0"/>
              </a:rPr>
              <a:t>sigara içme durumu</a:t>
            </a:r>
            <a:r>
              <a:rPr lang="tr-TR" b="0" i="0">
                <a:solidFill>
                  <a:srgbClr val="1F1F1F"/>
                </a:solidFill>
                <a:effectLst/>
                <a:latin typeface="Aptos Narrow" panose="020B0004020202020204" pitchFamily="34" charset="0"/>
              </a:rPr>
              <a:t> değişkenlerinin, </a:t>
            </a:r>
            <a:r>
              <a:rPr lang="tr-TR" b="1" i="0">
                <a:solidFill>
                  <a:srgbClr val="1F1F1F"/>
                </a:solidFill>
                <a:effectLst/>
                <a:latin typeface="Aptos Narrow" panose="020B0004020202020204" pitchFamily="34" charset="0"/>
              </a:rPr>
              <a:t>kalp hastalığı</a:t>
            </a:r>
            <a:r>
              <a:rPr lang="tr-TR" b="0" i="0">
                <a:solidFill>
                  <a:srgbClr val="1F1F1F"/>
                </a:solidFill>
                <a:effectLst/>
                <a:latin typeface="Aptos Narrow" panose="020B0004020202020204" pitchFamily="34" charset="0"/>
              </a:rPr>
              <a:t> üzerindeki etkileri </a:t>
            </a:r>
            <a:r>
              <a:rPr lang="tr-TR" b="1" i="0">
                <a:solidFill>
                  <a:srgbClr val="1F1F1F"/>
                </a:solidFill>
                <a:effectLst/>
                <a:latin typeface="Aptos Narrow" panose="020B0004020202020204" pitchFamily="34" charset="0"/>
              </a:rPr>
              <a:t>çoklu doğrusal regresyon modeli</a:t>
            </a:r>
            <a:r>
              <a:rPr lang="tr-TR" b="0" i="0">
                <a:solidFill>
                  <a:srgbClr val="1F1F1F"/>
                </a:solidFill>
                <a:effectLst/>
                <a:latin typeface="Aptos Narrow" panose="020B0004020202020204" pitchFamily="34" charset="0"/>
              </a:rPr>
              <a:t> ile analiz edilmiştir. Modelin kurulması, parametrelerin tahmin edilmesi ve sonuçların yorumlanması bu adımda gerçekleştirilmiştir.</a:t>
            </a:r>
          </a:p>
          <a:p>
            <a:pPr algn="l">
              <a:buNone/>
            </a:pPr>
            <a:endParaRPr lang="tr-TR" sz="2400" b="0" i="0">
              <a:solidFill>
                <a:srgbClr val="1F1F1F"/>
              </a:solidFill>
              <a:effectLst/>
              <a:latin typeface="Aptos Narrow" panose="020B0004020202020204" pitchFamily="34" charset="0"/>
            </a:endParaRPr>
          </a:p>
          <a:p>
            <a:pPr algn="l">
              <a:buNone/>
            </a:pPr>
            <a:r>
              <a:rPr lang="tr-TR" sz="2400" b="1" i="0">
                <a:solidFill>
                  <a:srgbClr val="1F1F1F"/>
                </a:solidFill>
                <a:effectLst/>
                <a:latin typeface="Aptos Narrow" panose="020B0004020202020204" pitchFamily="34" charset="0"/>
              </a:rPr>
              <a:t>Regresyon Modeli</a:t>
            </a:r>
          </a:p>
          <a:p>
            <a:pPr algn="l">
              <a:buNone/>
            </a:pPr>
            <a:r>
              <a:rPr lang="tr-TR" b="0" i="0">
                <a:solidFill>
                  <a:srgbClr val="1F1F1F"/>
                </a:solidFill>
                <a:effectLst/>
                <a:latin typeface="Aptos Narrow" panose="020B0004020202020204" pitchFamily="34" charset="0"/>
              </a:rPr>
              <a:t>Çoklu doğrusal regresyon, birden fazla bağımsız değişkenin (X₁, X₂, ...) bir bağımlı değişken (Y) üzerindeki doğrusal etkilerini aynı anda analiz etmeye yarayan temel bir istatistiksel modeldir. Bu çalışmada:</a:t>
            </a:r>
          </a:p>
          <a:p>
            <a:pPr lvl="1">
              <a:buFont typeface="Arial" panose="020B0604020202020204" pitchFamily="34" charset="0"/>
              <a:buChar char="•"/>
            </a:pPr>
            <a:r>
              <a:rPr lang="tr-TR" b="1" i="0">
                <a:solidFill>
                  <a:srgbClr val="1F1F1F"/>
                </a:solidFill>
                <a:effectLst/>
                <a:latin typeface="Aptos Narrow" panose="020B0004020202020204" pitchFamily="34" charset="0"/>
              </a:rPr>
              <a:t>Bağımlı değişken (Y):</a:t>
            </a:r>
            <a:r>
              <a:rPr lang="tr-TR" b="0" i="0">
                <a:solidFill>
                  <a:srgbClr val="1F1F1F"/>
                </a:solidFill>
                <a:effectLst/>
                <a:latin typeface="Aptos Narrow" panose="020B0004020202020204" pitchFamily="34" charset="0"/>
              </a:rPr>
              <a:t> Kalp hastalığı (</a:t>
            </a:r>
            <a:r>
              <a:rPr lang="tr-TR" b="0" i="1">
                <a:solidFill>
                  <a:srgbClr val="1F1F1F"/>
                </a:solidFill>
                <a:effectLst/>
                <a:latin typeface="Aptos Narrow" panose="020B0004020202020204" pitchFamily="34" charset="0"/>
              </a:rPr>
              <a:t>kalpHastaligi</a:t>
            </a:r>
            <a:r>
              <a:rPr lang="tr-TR" b="0" i="0">
                <a:solidFill>
                  <a:srgbClr val="1F1F1F"/>
                </a:solidFill>
                <a:effectLst/>
                <a:latin typeface="Aptos Narrow" panose="020B0004020202020204" pitchFamily="34" charset="0"/>
              </a:rPr>
              <a:t>)</a:t>
            </a:r>
          </a:p>
          <a:p>
            <a:pPr lvl="1">
              <a:buFont typeface="Arial" panose="020B0604020202020204" pitchFamily="34" charset="0"/>
              <a:buChar char="•"/>
            </a:pPr>
            <a:r>
              <a:rPr lang="tr-TR" b="1" i="0">
                <a:solidFill>
                  <a:srgbClr val="1F1F1F"/>
                </a:solidFill>
                <a:effectLst/>
                <a:latin typeface="Aptos Narrow" panose="020B0004020202020204" pitchFamily="34" charset="0"/>
              </a:rPr>
              <a:t>Bağımsız değişkenler:</a:t>
            </a:r>
            <a:endParaRPr lang="tr-TR" b="0" i="0">
              <a:solidFill>
                <a:srgbClr val="1F1F1F"/>
              </a:solidFill>
              <a:effectLst/>
              <a:latin typeface="Aptos Narrow" panose="020B0004020202020204" pitchFamily="34" charset="0"/>
            </a:endParaRPr>
          </a:p>
          <a:p>
            <a:pPr marL="1200150" lvl="2" indent="-285750">
              <a:buFont typeface="Arial" panose="020B0604020202020204" pitchFamily="34" charset="0"/>
              <a:buChar char="•"/>
            </a:pPr>
            <a:r>
              <a:rPr lang="tr-TR" b="1" i="0">
                <a:solidFill>
                  <a:srgbClr val="1F1F1F"/>
                </a:solidFill>
                <a:effectLst/>
                <a:latin typeface="Aptos Narrow" panose="020B0004020202020204" pitchFamily="34" charset="0"/>
              </a:rPr>
              <a:t>X₁:</a:t>
            </a:r>
            <a:r>
              <a:rPr lang="tr-TR" b="0" i="0">
                <a:solidFill>
                  <a:srgbClr val="1F1F1F"/>
                </a:solidFill>
                <a:effectLst/>
                <a:latin typeface="Aptos Narrow" panose="020B0004020202020204" pitchFamily="34" charset="0"/>
              </a:rPr>
              <a:t> Bisiklet kullanımı (</a:t>
            </a:r>
            <a:r>
              <a:rPr lang="tr-TR" b="0" i="1">
                <a:solidFill>
                  <a:srgbClr val="1F1F1F"/>
                </a:solidFill>
                <a:effectLst/>
                <a:latin typeface="Aptos Narrow" panose="020B0004020202020204" pitchFamily="34" charset="0"/>
              </a:rPr>
              <a:t>bisikletKullanimi</a:t>
            </a:r>
            <a:r>
              <a:rPr lang="tr-TR" b="0" i="0">
                <a:solidFill>
                  <a:srgbClr val="1F1F1F"/>
                </a:solidFill>
                <a:effectLst/>
                <a:latin typeface="Aptos Narrow" panose="020B0004020202020204" pitchFamily="34" charset="0"/>
              </a:rPr>
              <a:t>)</a:t>
            </a:r>
          </a:p>
          <a:p>
            <a:pPr marL="1200150" lvl="2" indent="-285750">
              <a:buFont typeface="Arial" panose="020B0604020202020204" pitchFamily="34" charset="0"/>
              <a:buChar char="•"/>
            </a:pPr>
            <a:r>
              <a:rPr lang="tr-TR" b="1" i="0">
                <a:solidFill>
                  <a:srgbClr val="1F1F1F"/>
                </a:solidFill>
                <a:effectLst/>
                <a:latin typeface="Aptos Narrow" panose="020B0004020202020204" pitchFamily="34" charset="0"/>
              </a:rPr>
              <a:t>X₂:</a:t>
            </a:r>
            <a:r>
              <a:rPr lang="tr-TR" b="0" i="0">
                <a:solidFill>
                  <a:srgbClr val="1F1F1F"/>
                </a:solidFill>
                <a:effectLst/>
                <a:latin typeface="Aptos Narrow" panose="020B0004020202020204" pitchFamily="34" charset="0"/>
              </a:rPr>
              <a:t> Sigara içme durumu (</a:t>
            </a:r>
            <a:r>
              <a:rPr lang="tr-TR" b="0" i="1">
                <a:solidFill>
                  <a:srgbClr val="1F1F1F"/>
                </a:solidFill>
                <a:effectLst/>
                <a:latin typeface="Aptos Narrow" panose="020B0004020202020204" pitchFamily="34" charset="0"/>
              </a:rPr>
              <a:t>sigaraDurum</a:t>
            </a:r>
            <a:r>
              <a:rPr lang="tr-TR" b="0" i="0">
                <a:solidFill>
                  <a:srgbClr val="1F1F1F"/>
                </a:solidFill>
                <a:effectLst/>
                <a:latin typeface="Aptos Narrow" panose="020B0004020202020204" pitchFamily="34" charset="0"/>
              </a:rPr>
              <a:t>)</a:t>
            </a:r>
          </a:p>
          <a:p>
            <a:pPr algn="l"/>
            <a:endParaRPr lang="tr-TR" b="0" i="0">
              <a:solidFill>
                <a:srgbClr val="1F1F1F"/>
              </a:solidFill>
              <a:effectLst/>
              <a:latin typeface="Aptos Narrow" panose="020B0004020202020204" pitchFamily="34" charset="0"/>
            </a:endParaRPr>
          </a:p>
          <a:p>
            <a:r>
              <a:rPr lang="tr-TR" b="0" i="0">
                <a:solidFill>
                  <a:srgbClr val="1F1F1F"/>
                </a:solidFill>
                <a:effectLst/>
                <a:latin typeface="Aptos Narrow" panose="020B0004020202020204" pitchFamily="34" charset="0"/>
              </a:rPr>
              <a:t>Modelin matematiksel ifadesi: </a:t>
            </a:r>
            <a:r>
              <a:rPr lang="tr-TR" sz="2000" b="1">
                <a:solidFill>
                  <a:srgbClr val="004483"/>
                </a:solidFill>
                <a:latin typeface="Aptos Narrow" panose="020B0004020202020204" pitchFamily="34" charset="0"/>
              </a:rPr>
              <a:t>kalpHastaligi = </a:t>
            </a:r>
            <a:r>
              <a:rPr lang="el-GR" sz="2000" b="1">
                <a:solidFill>
                  <a:srgbClr val="004483"/>
                </a:solidFill>
                <a:latin typeface="Aptos Narrow" panose="020B0004020202020204" pitchFamily="34" charset="0"/>
              </a:rPr>
              <a:t>β₀ + β₁ × </a:t>
            </a:r>
            <a:r>
              <a:rPr lang="tr-TR" sz="2000" b="1">
                <a:solidFill>
                  <a:srgbClr val="004483"/>
                </a:solidFill>
                <a:latin typeface="Aptos Narrow" panose="020B0004020202020204" pitchFamily="34" charset="0"/>
              </a:rPr>
              <a:t>bisikletKullanimi + </a:t>
            </a:r>
            <a:r>
              <a:rPr lang="el-GR" sz="2000" b="1">
                <a:solidFill>
                  <a:srgbClr val="004483"/>
                </a:solidFill>
                <a:latin typeface="Aptos Narrow" panose="020B0004020202020204" pitchFamily="34" charset="0"/>
              </a:rPr>
              <a:t>β₂ × </a:t>
            </a:r>
            <a:r>
              <a:rPr lang="tr-TR" sz="2000" b="1">
                <a:solidFill>
                  <a:srgbClr val="004483"/>
                </a:solidFill>
                <a:latin typeface="Aptos Narrow" panose="020B0004020202020204" pitchFamily="34" charset="0"/>
              </a:rPr>
              <a:t>sigaraDurum + </a:t>
            </a:r>
            <a:r>
              <a:rPr lang="el-GR" sz="2000" b="1">
                <a:solidFill>
                  <a:srgbClr val="004483"/>
                </a:solidFill>
                <a:latin typeface="Aptos Narrow" panose="020B0004020202020204" pitchFamily="34" charset="0"/>
              </a:rPr>
              <a:t>ε</a:t>
            </a:r>
            <a:endParaRPr lang="tr-TR" sz="2000" b="1">
              <a:solidFill>
                <a:srgbClr val="004483"/>
              </a:solidFill>
              <a:latin typeface="Aptos Narrow" panose="020B0004020202020204" pitchFamily="34" charset="0"/>
            </a:endParaRPr>
          </a:p>
          <a:p>
            <a:endParaRPr lang="tr-TR" sz="2000" b="1" i="0">
              <a:solidFill>
                <a:srgbClr val="004483"/>
              </a:solidFill>
              <a:effectLst/>
              <a:latin typeface="Aptos Narrow" panose="020B0004020202020204" pitchFamily="34" charset="0"/>
            </a:endParaRPr>
          </a:p>
          <a:p>
            <a:pPr lvl="1"/>
            <a:r>
              <a:rPr lang="el-GR" b="1"/>
              <a:t>β₀ (</a:t>
            </a:r>
            <a:r>
              <a:rPr lang="tr-TR" b="1"/>
              <a:t>sabit terim):</a:t>
            </a:r>
            <a:r>
              <a:rPr lang="tr-TR"/>
              <a:t> Diğer değişkenler sıfırken tahmin edilen kalp hastalığı değeri</a:t>
            </a:r>
          </a:p>
          <a:p>
            <a:pPr lvl="1"/>
            <a:r>
              <a:rPr lang="el-GR" b="1"/>
              <a:t>β₁:</a:t>
            </a:r>
            <a:r>
              <a:rPr lang="el-GR"/>
              <a:t> </a:t>
            </a:r>
            <a:r>
              <a:rPr lang="tr-TR"/>
              <a:t>Bisiklet kullanımının kalp hastalığı üzerindeki ortalama etkisi</a:t>
            </a:r>
          </a:p>
          <a:p>
            <a:pPr lvl="1"/>
            <a:r>
              <a:rPr lang="el-GR" b="1"/>
              <a:t>β₂:</a:t>
            </a:r>
            <a:r>
              <a:rPr lang="el-GR"/>
              <a:t> </a:t>
            </a:r>
            <a:r>
              <a:rPr lang="tr-TR"/>
              <a:t>Sigara kullanımının kalp hastalığı üzerindeki ortalama etkisi</a:t>
            </a:r>
          </a:p>
          <a:p>
            <a:pPr lvl="1"/>
            <a:r>
              <a:rPr lang="el-GR" b="1"/>
              <a:t>ε (</a:t>
            </a:r>
            <a:r>
              <a:rPr lang="tr-TR" b="1"/>
              <a:t>hata):</a:t>
            </a:r>
            <a:r>
              <a:rPr lang="tr-TR"/>
              <a:t> Modelin açıklayamadığı rastlantısal sapmalar</a:t>
            </a:r>
          </a:p>
          <a:p>
            <a:endParaRPr lang="tr-TR" b="1" i="0">
              <a:solidFill>
                <a:srgbClr val="004483"/>
              </a:solidFill>
              <a:effectLst/>
              <a:latin typeface="Aptos Narrow" panose="020B0004020202020204" pitchFamily="34" charset="0"/>
            </a:endParaRPr>
          </a:p>
        </p:txBody>
      </p:sp>
    </p:spTree>
    <p:extLst>
      <p:ext uri="{BB962C8B-B14F-4D97-AF65-F5344CB8AC3E}">
        <p14:creationId xmlns:p14="http://schemas.microsoft.com/office/powerpoint/2010/main" val="17252417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2BD5B-9A33-2062-1DC3-1EAF5120F9B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F05D56B-CF20-8AA1-A68C-4C9D9B1BED5C}"/>
              </a:ext>
            </a:extLst>
          </p:cNvPr>
          <p:cNvSpPr/>
          <p:nvPr/>
        </p:nvSpPr>
        <p:spPr>
          <a:xfrm>
            <a:off x="490117" y="383143"/>
            <a:ext cx="5363077"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p:txBody>
      </p:sp>
      <p:pic>
        <p:nvPicPr>
          <p:cNvPr id="6" name="Image 0" descr="preencoded.png">
            <a:extLst>
              <a:ext uri="{FF2B5EF4-FFF2-40B4-BE49-F238E27FC236}">
                <a16:creationId xmlns:a16="http://schemas.microsoft.com/office/drawing/2014/main" id="{FC80EEC8-23AC-8F31-5F5C-563B29DD11F7}"/>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11DB2ED7-0EB9-21F2-672E-56AB48D568F2}"/>
              </a:ext>
            </a:extLst>
          </p:cNvPr>
          <p:cNvSpPr txBox="1"/>
          <p:nvPr/>
        </p:nvSpPr>
        <p:spPr>
          <a:xfrm>
            <a:off x="434063" y="971788"/>
            <a:ext cx="13529587" cy="523220"/>
          </a:xfrm>
          <a:prstGeom prst="rect">
            <a:avLst/>
          </a:prstGeom>
          <a:noFill/>
        </p:spPr>
        <p:txBody>
          <a:bodyPr wrap="square">
            <a:spAutoFit/>
          </a:bodyPr>
          <a:lstStyle/>
          <a:p>
            <a:r>
              <a:rPr lang="tr-TR" sz="2800" dirty="0">
                <a:solidFill>
                  <a:srgbClr val="1F1F1F"/>
                </a:solidFill>
                <a:latin typeface="Roboto" panose="02000000000000000000" pitchFamily="2" charset="0"/>
              </a:rPr>
              <a:t>3️⃣ </a:t>
            </a:r>
            <a:r>
              <a:rPr lang="tr-TR" sz="2800">
                <a:latin typeface="Aptos Narrow" panose="020B0004020202020204" pitchFamily="34" charset="0"/>
              </a:rPr>
              <a:t>Çoklu Doğrusal Regresyon Modelinin Kurulması ve Temel Değerlendirme</a:t>
            </a:r>
          </a:p>
        </p:txBody>
      </p:sp>
      <p:sp>
        <p:nvSpPr>
          <p:cNvPr id="4" name="Metin kutusu 3">
            <a:extLst>
              <a:ext uri="{FF2B5EF4-FFF2-40B4-BE49-F238E27FC236}">
                <a16:creationId xmlns:a16="http://schemas.microsoft.com/office/drawing/2014/main" id="{A326616B-D7B1-722B-1DF3-AA8425BAF083}"/>
              </a:ext>
            </a:extLst>
          </p:cNvPr>
          <p:cNvSpPr txBox="1"/>
          <p:nvPr/>
        </p:nvSpPr>
        <p:spPr>
          <a:xfrm>
            <a:off x="434063" y="1743313"/>
            <a:ext cx="13258540" cy="3631763"/>
          </a:xfrm>
          <a:prstGeom prst="rect">
            <a:avLst/>
          </a:prstGeom>
          <a:noFill/>
        </p:spPr>
        <p:txBody>
          <a:bodyPr wrap="square">
            <a:spAutoFit/>
          </a:bodyPr>
          <a:lstStyle/>
          <a:p>
            <a:r>
              <a:rPr lang="tr-TR" sz="2400" b="1">
                <a:latin typeface="Aptos Narrow" panose="020B0004020202020204" pitchFamily="34" charset="0"/>
              </a:rPr>
              <a:t>Regresyon Sonuçları</a:t>
            </a:r>
          </a:p>
          <a:p>
            <a:endParaRPr lang="tr-TR" sz="2400" b="1">
              <a:latin typeface="Aptos Narrow" panose="020B0004020202020204" pitchFamily="34" charset="0"/>
            </a:endParaRPr>
          </a:p>
          <a:p>
            <a:r>
              <a:rPr lang="tr-TR">
                <a:latin typeface="Aptos Narrow" panose="020B0004020202020204" pitchFamily="34" charset="0"/>
              </a:rPr>
              <a:t>Aşağıdaki sonuçlar, modelin eğitim verisi ile oluşturulmuş </a:t>
            </a:r>
            <a:r>
              <a:rPr lang="tr-TR" b="1">
                <a:latin typeface="Aptos Narrow" panose="020B0004020202020204" pitchFamily="34" charset="0"/>
              </a:rPr>
              <a:t>çoklu doğrusal regresyon çıktılarından</a:t>
            </a:r>
            <a:r>
              <a:rPr lang="tr-TR">
                <a:latin typeface="Aptos Narrow" panose="020B0004020202020204" pitchFamily="34" charset="0"/>
              </a:rPr>
              <a:t> elde edilmiştir:</a:t>
            </a:r>
          </a:p>
          <a:p>
            <a:endParaRPr lang="tr-TR" b="1">
              <a:latin typeface="Aptos Narrow" panose="020B0004020202020204" pitchFamily="34" charset="0"/>
            </a:endParaRPr>
          </a:p>
          <a:p>
            <a:r>
              <a:rPr lang="tr-TR" b="1">
                <a:latin typeface="Aptos Narrow" panose="020B0004020202020204" pitchFamily="34" charset="0"/>
              </a:rPr>
              <a:t>Regresyon denklemi: </a:t>
            </a:r>
            <a:r>
              <a:rPr lang="tr-TR" sz="2000" b="1">
                <a:solidFill>
                  <a:srgbClr val="004483"/>
                </a:solidFill>
                <a:latin typeface="Aptos Narrow" panose="020B0004020202020204" pitchFamily="34" charset="0"/>
              </a:rPr>
              <a:t>kalpHastaligi = 14.93 − 0.20 × bisikletKullanimi + 0.18 × sigaraDurum</a:t>
            </a:r>
          </a:p>
          <a:p>
            <a:endParaRPr lang="tr-TR">
              <a:latin typeface="Aptos Narrow" panose="020B0004020202020204" pitchFamily="34" charset="0"/>
            </a:endParaRPr>
          </a:p>
          <a:p>
            <a:pPr marL="285750" indent="-141288">
              <a:buFont typeface="Wingdings" pitchFamily="2" charset="2"/>
              <a:buChar char="§"/>
            </a:pPr>
            <a:r>
              <a:rPr lang="tr-TR" b="1">
                <a:latin typeface="Aptos Narrow" panose="020B0004020202020204" pitchFamily="34" charset="0"/>
              </a:rPr>
              <a:t>Sabit terim (</a:t>
            </a:r>
            <a:r>
              <a:rPr lang="el-GR" b="1">
                <a:latin typeface="Aptos Narrow" panose="020B0004020202020204" pitchFamily="34" charset="0"/>
              </a:rPr>
              <a:t>β₀):</a:t>
            </a:r>
            <a:r>
              <a:rPr lang="el-GR">
                <a:latin typeface="Aptos Narrow" panose="020B0004020202020204" pitchFamily="34" charset="0"/>
              </a:rPr>
              <a:t> 14.93</a:t>
            </a:r>
          </a:p>
          <a:p>
            <a:pPr marL="285750" indent="-141288">
              <a:buFont typeface="Wingdings" pitchFamily="2" charset="2"/>
              <a:buChar char="§"/>
            </a:pPr>
            <a:r>
              <a:rPr lang="tr-TR" b="1">
                <a:latin typeface="Aptos Narrow" panose="020B0004020202020204" pitchFamily="34" charset="0"/>
              </a:rPr>
              <a:t>Bisiklet katsayısı (</a:t>
            </a:r>
            <a:r>
              <a:rPr lang="el-GR" b="1">
                <a:latin typeface="Aptos Narrow" panose="020B0004020202020204" pitchFamily="34" charset="0"/>
              </a:rPr>
              <a:t>β₁):</a:t>
            </a:r>
            <a:r>
              <a:rPr lang="el-GR">
                <a:latin typeface="Aptos Narrow" panose="020B0004020202020204" pitchFamily="34" charset="0"/>
              </a:rPr>
              <a:t> −0.20</a:t>
            </a:r>
          </a:p>
          <a:p>
            <a:pPr marL="285750" indent="-141288">
              <a:buFont typeface="Wingdings" pitchFamily="2" charset="2"/>
              <a:buChar char="§"/>
            </a:pPr>
            <a:r>
              <a:rPr lang="tr-TR" b="1">
                <a:latin typeface="Aptos Narrow" panose="020B0004020202020204" pitchFamily="34" charset="0"/>
              </a:rPr>
              <a:t>Sigara katsayısı (</a:t>
            </a:r>
            <a:r>
              <a:rPr lang="el-GR" b="1">
                <a:latin typeface="Aptos Narrow" panose="020B0004020202020204" pitchFamily="34" charset="0"/>
              </a:rPr>
              <a:t>β₂):</a:t>
            </a:r>
            <a:r>
              <a:rPr lang="el-GR">
                <a:latin typeface="Aptos Narrow" panose="020B0004020202020204" pitchFamily="34" charset="0"/>
              </a:rPr>
              <a:t> +0.181</a:t>
            </a:r>
          </a:p>
          <a:p>
            <a:pPr marL="285750" indent="-141288">
              <a:buFont typeface="Wingdings" pitchFamily="2" charset="2"/>
              <a:buChar char="§"/>
            </a:pPr>
            <a:r>
              <a:rPr lang="tr-TR" b="1">
                <a:latin typeface="Aptos Narrow" panose="020B0004020202020204" pitchFamily="34" charset="0"/>
              </a:rPr>
              <a:t>p-değeri (her iki değişken için):</a:t>
            </a:r>
            <a:r>
              <a:rPr lang="tr-TR">
                <a:latin typeface="Aptos Narrow" panose="020B0004020202020204" pitchFamily="34" charset="0"/>
              </a:rPr>
              <a:t> 0.000 → İstatistiksel olarak anlamlı</a:t>
            </a:r>
          </a:p>
          <a:p>
            <a:pPr marL="285750" indent="-141288">
              <a:buFont typeface="Wingdings" pitchFamily="2" charset="2"/>
              <a:buChar char="§"/>
            </a:pPr>
            <a:r>
              <a:rPr lang="tr-TR" b="1">
                <a:latin typeface="Aptos Narrow" panose="020B0004020202020204" pitchFamily="34" charset="0"/>
              </a:rPr>
              <a:t>R² (determinasyon katsayısı):</a:t>
            </a:r>
            <a:r>
              <a:rPr lang="tr-TR">
                <a:latin typeface="Aptos Narrow" panose="020B0004020202020204" pitchFamily="34" charset="0"/>
              </a:rPr>
              <a:t> 0.978 → model, kalp hastalığı değişkenindeki varyansın %97.8’ini açıklamaktadır</a:t>
            </a:r>
          </a:p>
          <a:p>
            <a:endParaRPr lang="tr-TR" b="1" i="0">
              <a:solidFill>
                <a:srgbClr val="004483"/>
              </a:solidFill>
              <a:effectLst/>
              <a:latin typeface="Aptos Narrow" panose="020B0004020202020204" pitchFamily="34" charset="0"/>
            </a:endParaRPr>
          </a:p>
        </p:txBody>
      </p:sp>
      <p:sp>
        <p:nvSpPr>
          <p:cNvPr id="5" name="Metin kutusu 4">
            <a:extLst>
              <a:ext uri="{FF2B5EF4-FFF2-40B4-BE49-F238E27FC236}">
                <a16:creationId xmlns:a16="http://schemas.microsoft.com/office/drawing/2014/main" id="{73D4E8A7-3403-4A27-0D19-C36C089D1869}"/>
              </a:ext>
            </a:extLst>
          </p:cNvPr>
          <p:cNvSpPr txBox="1"/>
          <p:nvPr/>
        </p:nvSpPr>
        <p:spPr>
          <a:xfrm>
            <a:off x="490117" y="5455235"/>
            <a:ext cx="12164785" cy="1508105"/>
          </a:xfrm>
          <a:prstGeom prst="rect">
            <a:avLst/>
          </a:prstGeom>
          <a:noFill/>
        </p:spPr>
        <p:txBody>
          <a:bodyPr wrap="square">
            <a:spAutoFit/>
          </a:bodyPr>
          <a:lstStyle/>
          <a:p>
            <a:pPr algn="l">
              <a:buNone/>
            </a:pPr>
            <a:r>
              <a:rPr lang="tr-TR" b="1">
                <a:solidFill>
                  <a:srgbClr val="1F1F1F"/>
                </a:solidFill>
                <a:latin typeface="Roboto" panose="02000000000000000000" pitchFamily="2" charset="0"/>
              </a:rPr>
              <a:t>T</a:t>
            </a:r>
            <a:r>
              <a:rPr lang="tr-TR" b="1" i="0">
                <a:solidFill>
                  <a:srgbClr val="1F1F1F"/>
                </a:solidFill>
                <a:effectLst/>
                <a:latin typeface="Roboto" panose="02000000000000000000" pitchFamily="2" charset="0"/>
              </a:rPr>
              <a:t>ahmin Örneği</a:t>
            </a:r>
          </a:p>
          <a:p>
            <a:pPr algn="l">
              <a:buNone/>
            </a:pPr>
            <a:r>
              <a:rPr lang="tr-TR" b="0" i="0">
                <a:solidFill>
                  <a:srgbClr val="1F1F1F"/>
                </a:solidFill>
                <a:effectLst/>
                <a:latin typeface="Aptos Narrow" panose="020B0004020202020204" pitchFamily="34" charset="0"/>
              </a:rPr>
              <a:t>Eğer bir bireyin:</a:t>
            </a:r>
          </a:p>
          <a:p>
            <a:pPr lvl="1">
              <a:buFont typeface="Arial" panose="020B0604020202020204" pitchFamily="34" charset="0"/>
              <a:buChar char="•"/>
            </a:pPr>
            <a:r>
              <a:rPr lang="tr-TR" b="1" i="0">
                <a:solidFill>
                  <a:srgbClr val="1F1F1F"/>
                </a:solidFill>
                <a:effectLst/>
                <a:latin typeface="Aptos Narrow" panose="020B0004020202020204" pitchFamily="34" charset="0"/>
              </a:rPr>
              <a:t>Bisiklet kullanımı = 40</a:t>
            </a:r>
            <a:endParaRPr lang="tr-TR" b="0" i="0">
              <a:solidFill>
                <a:srgbClr val="1F1F1F"/>
              </a:solidFill>
              <a:effectLst/>
              <a:latin typeface="Aptos Narrow" panose="020B0004020202020204" pitchFamily="34" charset="0"/>
            </a:endParaRPr>
          </a:p>
          <a:p>
            <a:pPr lvl="1">
              <a:buFont typeface="Arial" panose="020B0604020202020204" pitchFamily="34" charset="0"/>
              <a:buChar char="•"/>
            </a:pPr>
            <a:r>
              <a:rPr lang="tr-TR" b="1" i="0">
                <a:solidFill>
                  <a:srgbClr val="1F1F1F"/>
                </a:solidFill>
                <a:effectLst/>
                <a:latin typeface="Aptos Narrow" panose="020B0004020202020204" pitchFamily="34" charset="0"/>
              </a:rPr>
              <a:t>Sigara durumu = 15</a:t>
            </a:r>
            <a:endParaRPr lang="tr-TR" b="0" i="0">
              <a:solidFill>
                <a:srgbClr val="1F1F1F"/>
              </a:solidFill>
              <a:effectLst/>
              <a:latin typeface="Aptos Narrow" panose="020B0004020202020204" pitchFamily="34" charset="0"/>
            </a:endParaRPr>
          </a:p>
          <a:p>
            <a:r>
              <a:rPr lang="tr-TR" b="0" i="0">
                <a:solidFill>
                  <a:srgbClr val="1F1F1F"/>
                </a:solidFill>
                <a:effectLst/>
                <a:latin typeface="Aptos Narrow" panose="020B0004020202020204" pitchFamily="34" charset="0"/>
              </a:rPr>
              <a:t>ise, kalp hastalığı puanı şöyle tahmin edilir:  </a:t>
            </a:r>
            <a:r>
              <a:rPr lang="tr-TR" sz="2000" b="1">
                <a:solidFill>
                  <a:srgbClr val="004483"/>
                </a:solidFill>
                <a:latin typeface="Aptos Narrow" panose="020B0004020202020204" pitchFamily="34" charset="0"/>
              </a:rPr>
              <a:t>kalpHastaligi = 14.93 − 0.20 × 40 + 0.18 × 15 ≈ 11.62</a:t>
            </a:r>
            <a:endParaRPr lang="tr-TR" b="0" i="0">
              <a:solidFill>
                <a:srgbClr val="1F1F1F"/>
              </a:solidFill>
              <a:effectLst/>
              <a:latin typeface="Aptos Narrow" panose="020B0004020202020204" pitchFamily="34" charset="0"/>
            </a:endParaRPr>
          </a:p>
        </p:txBody>
      </p:sp>
    </p:spTree>
    <p:extLst>
      <p:ext uri="{BB962C8B-B14F-4D97-AF65-F5344CB8AC3E}">
        <p14:creationId xmlns:p14="http://schemas.microsoft.com/office/powerpoint/2010/main" val="256911162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A317C-A9B5-35AC-70ED-90689459D65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C5CA500-9283-DD63-1CD5-D7CE07CA6ED4}"/>
              </a:ext>
            </a:extLst>
          </p:cNvPr>
          <p:cNvSpPr/>
          <p:nvPr/>
        </p:nvSpPr>
        <p:spPr>
          <a:xfrm>
            <a:off x="490117" y="383143"/>
            <a:ext cx="5363077"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p:txBody>
      </p:sp>
      <p:pic>
        <p:nvPicPr>
          <p:cNvPr id="6" name="Image 0" descr="preencoded.png">
            <a:extLst>
              <a:ext uri="{FF2B5EF4-FFF2-40B4-BE49-F238E27FC236}">
                <a16:creationId xmlns:a16="http://schemas.microsoft.com/office/drawing/2014/main" id="{9D508731-E000-1D07-0DCD-13E83C6C0EFF}"/>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5A69B480-3F2B-A631-DAFC-D4BCD5DEBDB9}"/>
              </a:ext>
            </a:extLst>
          </p:cNvPr>
          <p:cNvSpPr txBox="1"/>
          <p:nvPr/>
        </p:nvSpPr>
        <p:spPr>
          <a:xfrm>
            <a:off x="434063" y="971788"/>
            <a:ext cx="13529587" cy="523220"/>
          </a:xfrm>
          <a:prstGeom prst="rect">
            <a:avLst/>
          </a:prstGeom>
          <a:noFill/>
        </p:spPr>
        <p:txBody>
          <a:bodyPr wrap="square">
            <a:spAutoFit/>
          </a:bodyPr>
          <a:lstStyle/>
          <a:p>
            <a:r>
              <a:rPr lang="tr-TR" sz="2800" dirty="0">
                <a:solidFill>
                  <a:srgbClr val="1F1F1F"/>
                </a:solidFill>
                <a:latin typeface="Roboto" panose="02000000000000000000" pitchFamily="2" charset="0"/>
              </a:rPr>
              <a:t>3️⃣ </a:t>
            </a:r>
            <a:r>
              <a:rPr lang="tr-TR" sz="2800">
                <a:latin typeface="Aptos Narrow" panose="020B0004020202020204" pitchFamily="34" charset="0"/>
              </a:rPr>
              <a:t>Çoklu Doğrusal Regresyon Modelinin Kurulması ve Temel Değerlendirme</a:t>
            </a:r>
          </a:p>
        </p:txBody>
      </p:sp>
      <p:sp>
        <p:nvSpPr>
          <p:cNvPr id="4" name="Metin kutusu 3">
            <a:extLst>
              <a:ext uri="{FF2B5EF4-FFF2-40B4-BE49-F238E27FC236}">
                <a16:creationId xmlns:a16="http://schemas.microsoft.com/office/drawing/2014/main" id="{BC269D3B-E4DE-C9BA-06F6-830AF47D7359}"/>
              </a:ext>
            </a:extLst>
          </p:cNvPr>
          <p:cNvSpPr txBox="1"/>
          <p:nvPr/>
        </p:nvSpPr>
        <p:spPr>
          <a:xfrm>
            <a:off x="311051" y="2083653"/>
            <a:ext cx="14498964" cy="3693319"/>
          </a:xfrm>
          <a:prstGeom prst="rect">
            <a:avLst/>
          </a:prstGeom>
          <a:noFill/>
        </p:spPr>
        <p:txBody>
          <a:bodyPr wrap="square">
            <a:spAutoFit/>
          </a:bodyPr>
          <a:lstStyle/>
          <a:p>
            <a:pPr>
              <a:lnSpc>
                <a:spcPct val="150000"/>
              </a:lnSpc>
            </a:pPr>
            <a:r>
              <a:rPr lang="tr-TR" sz="2400" b="1">
                <a:latin typeface="Aptos Narrow" panose="020B0004020202020204" pitchFamily="34" charset="0"/>
              </a:rPr>
              <a:t>Değerlendirme</a:t>
            </a:r>
          </a:p>
          <a:p>
            <a:pPr>
              <a:lnSpc>
                <a:spcPct val="150000"/>
              </a:lnSpc>
            </a:pPr>
            <a:r>
              <a:rPr lang="tr-TR" sz="2000" b="1">
                <a:latin typeface="Aptos Narrow" panose="020B0004020202020204" pitchFamily="34" charset="0"/>
              </a:rPr>
              <a:t>Bisiklet kullanımı ile kalp hastalığı arasında negatif bir ilişki</a:t>
            </a:r>
            <a:r>
              <a:rPr lang="tr-TR" sz="2000">
                <a:latin typeface="Aptos Narrow" panose="020B0004020202020204" pitchFamily="34" charset="0"/>
              </a:rPr>
              <a:t> vardır.</a:t>
            </a:r>
            <a:r>
              <a:rPr lang="tr-TR" sz="2000">
                <a:latin typeface="Aptos Narrow" panose="020B0004020202020204" pitchFamily="34" charset="0"/>
                <a:sym typeface="Wingdings" pitchFamily="2" charset="2"/>
              </a:rPr>
              <a:t></a:t>
            </a:r>
            <a:r>
              <a:rPr lang="tr-TR" sz="2000">
                <a:latin typeface="Aptos Narrow" panose="020B0004020202020204" pitchFamily="34" charset="0"/>
              </a:rPr>
              <a:t> Bisiklet kullanımı arttıkça kalp hastalığı skoru azalmaktadır.</a:t>
            </a:r>
          </a:p>
          <a:p>
            <a:pPr>
              <a:lnSpc>
                <a:spcPct val="150000"/>
              </a:lnSpc>
            </a:pPr>
            <a:r>
              <a:rPr lang="tr-TR" sz="2000" b="1">
                <a:latin typeface="Aptos Narrow" panose="020B0004020202020204" pitchFamily="34" charset="0"/>
              </a:rPr>
              <a:t>Sigara kullanımı ile kalp hastalığı arasında pozitif bir ilişki</a:t>
            </a:r>
            <a:r>
              <a:rPr lang="tr-TR" sz="2000">
                <a:latin typeface="Aptos Narrow" panose="020B0004020202020204" pitchFamily="34" charset="0"/>
              </a:rPr>
              <a:t> bulunmaktadır.</a:t>
            </a:r>
            <a:r>
              <a:rPr lang="tr-TR" sz="2000">
                <a:latin typeface="Aptos Narrow" panose="020B0004020202020204" pitchFamily="34" charset="0"/>
                <a:sym typeface="Wingdings" pitchFamily="2" charset="2"/>
              </a:rPr>
              <a:t></a:t>
            </a:r>
            <a:r>
              <a:rPr lang="tr-TR" sz="2000">
                <a:latin typeface="Aptos Narrow" panose="020B0004020202020204" pitchFamily="34" charset="0"/>
              </a:rPr>
              <a:t>Sigara içme düzeyi arttıkça kalp hastalığı riski de artmaktadır.</a:t>
            </a:r>
          </a:p>
          <a:p>
            <a:pPr>
              <a:lnSpc>
                <a:spcPct val="150000"/>
              </a:lnSpc>
            </a:pPr>
            <a:r>
              <a:rPr lang="tr-TR" sz="2000" b="1">
                <a:latin typeface="Aptos Narrow" panose="020B0004020202020204" pitchFamily="34" charset="0"/>
              </a:rPr>
              <a:t>Her iki değişkenin etkisi de istatistiksel olarak anlamlıdır</a:t>
            </a:r>
            <a:r>
              <a:rPr lang="tr-TR" sz="2000">
                <a:latin typeface="Aptos Narrow" panose="020B0004020202020204" pitchFamily="34" charset="0"/>
              </a:rPr>
              <a:t> (p &lt; 0.001)</a:t>
            </a:r>
            <a:r>
              <a:rPr lang="tr-TR" sz="2000">
                <a:latin typeface="Aptos Narrow" panose="020B0004020202020204" pitchFamily="34" charset="0"/>
                <a:sym typeface="Wingdings" pitchFamily="2" charset="2"/>
              </a:rPr>
              <a:t></a:t>
            </a:r>
            <a:r>
              <a:rPr lang="tr-TR" sz="2000">
                <a:latin typeface="Aptos Narrow" panose="020B0004020202020204" pitchFamily="34" charset="0"/>
              </a:rPr>
              <a:t> bu da modelin güçlü ve güvenilir olduğunu gösterir.</a:t>
            </a:r>
          </a:p>
          <a:p>
            <a:pPr>
              <a:lnSpc>
                <a:spcPct val="150000"/>
              </a:lnSpc>
            </a:pPr>
            <a:r>
              <a:rPr lang="tr-TR" sz="2000" b="1">
                <a:latin typeface="Aptos Narrow" panose="020B0004020202020204" pitchFamily="34" charset="0"/>
              </a:rPr>
              <a:t>R² değeri oldukça yüksektir (0.978)</a:t>
            </a:r>
            <a:r>
              <a:rPr lang="tr-TR" sz="2000" b="1">
                <a:latin typeface="Aptos Narrow" panose="020B0004020202020204" pitchFamily="34" charset="0"/>
                <a:sym typeface="Wingdings" pitchFamily="2" charset="2"/>
              </a:rPr>
              <a:t></a:t>
            </a:r>
            <a:r>
              <a:rPr lang="tr-TR" sz="2000">
                <a:latin typeface="Aptos Narrow" panose="020B0004020202020204" pitchFamily="34" charset="0"/>
              </a:rPr>
              <a:t> Model, kalp hastalığı değişkenindeki varyansın neredeyse tamamını açıklamaktadır.</a:t>
            </a:r>
          </a:p>
          <a:p>
            <a:pPr>
              <a:lnSpc>
                <a:spcPct val="150000"/>
              </a:lnSpc>
            </a:pPr>
            <a:endParaRPr lang="tr-TR" sz="2000">
              <a:latin typeface="Aptos Narrow" panose="020B0004020202020204" pitchFamily="34" charset="0"/>
            </a:endParaRPr>
          </a:p>
          <a:p>
            <a:pPr>
              <a:lnSpc>
                <a:spcPct val="150000"/>
              </a:lnSpc>
            </a:pPr>
            <a:r>
              <a:rPr lang="tr-TR" sz="2000" b="1">
                <a:latin typeface="Aptos Narrow" panose="020B0004020202020204" pitchFamily="34" charset="0"/>
              </a:rPr>
              <a:t>Model çıktıları pratik uygulamalar için uygundur.</a:t>
            </a:r>
            <a:r>
              <a:rPr lang="tr-TR" sz="2000" b="1">
                <a:latin typeface="Aptos Narrow" panose="020B0004020202020204" pitchFamily="34" charset="0"/>
                <a:sym typeface="Wingdings" pitchFamily="2" charset="2"/>
              </a:rPr>
              <a:t></a:t>
            </a:r>
            <a:r>
              <a:rPr lang="tr-TR" sz="2000">
                <a:latin typeface="Aptos Narrow" panose="020B0004020202020204" pitchFamily="34" charset="0"/>
              </a:rPr>
              <a:t> Yaşam tarzı verileriyle bireylerin sağlık riskleri önceden tahmin edilebilir.</a:t>
            </a:r>
          </a:p>
          <a:p>
            <a:endParaRPr lang="tr-TR" b="1" i="0">
              <a:solidFill>
                <a:srgbClr val="004483"/>
              </a:solidFill>
              <a:effectLst/>
              <a:latin typeface="Aptos Narrow" panose="020B0004020202020204" pitchFamily="34" charset="0"/>
            </a:endParaRPr>
          </a:p>
        </p:txBody>
      </p:sp>
    </p:spTree>
    <p:extLst>
      <p:ext uri="{BB962C8B-B14F-4D97-AF65-F5344CB8AC3E}">
        <p14:creationId xmlns:p14="http://schemas.microsoft.com/office/powerpoint/2010/main" val="364543010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2930E-F3ED-B6D3-E224-83E3FED49B5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D80722E-9E3B-10A1-3D05-EB4619172ACA}"/>
              </a:ext>
            </a:extLst>
          </p:cNvPr>
          <p:cNvSpPr/>
          <p:nvPr/>
        </p:nvSpPr>
        <p:spPr>
          <a:xfrm>
            <a:off x="490117" y="383143"/>
            <a:ext cx="5363077"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p:txBody>
      </p:sp>
      <p:pic>
        <p:nvPicPr>
          <p:cNvPr id="6" name="Image 0" descr="preencoded.png">
            <a:extLst>
              <a:ext uri="{FF2B5EF4-FFF2-40B4-BE49-F238E27FC236}">
                <a16:creationId xmlns:a16="http://schemas.microsoft.com/office/drawing/2014/main" id="{52B96FF0-7B4C-269F-7ECA-C455FB8A7359}"/>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858B807F-062C-A0C4-DA9A-8FB8E4E69827}"/>
              </a:ext>
            </a:extLst>
          </p:cNvPr>
          <p:cNvSpPr txBox="1"/>
          <p:nvPr/>
        </p:nvSpPr>
        <p:spPr>
          <a:xfrm>
            <a:off x="490117" y="797009"/>
            <a:ext cx="13529587" cy="523220"/>
          </a:xfrm>
          <a:prstGeom prst="rect">
            <a:avLst/>
          </a:prstGeom>
          <a:noFill/>
        </p:spPr>
        <p:txBody>
          <a:bodyPr wrap="square">
            <a:spAutoFit/>
          </a:bodyPr>
          <a:lstStyle/>
          <a:p>
            <a:r>
              <a:rPr lang="tr-TR" sz="2800" dirty="0">
                <a:solidFill>
                  <a:srgbClr val="1F1F1F"/>
                </a:solidFill>
                <a:latin typeface="Roboto" panose="02000000000000000000" pitchFamily="2" charset="0"/>
              </a:rPr>
              <a:t>3️⃣ </a:t>
            </a:r>
            <a:r>
              <a:rPr lang="tr-TR" sz="2400">
                <a:latin typeface="Aptos Narrow" panose="020B0004020202020204" pitchFamily="34" charset="0"/>
              </a:rPr>
              <a:t>Çoklu Doğrusal Regresyon Modelinin Kurulması ve Temel Değerlendirme</a:t>
            </a:r>
            <a:endParaRPr lang="tr-TR" sz="2800">
              <a:latin typeface="Aptos Narrow" panose="020B0004020202020204" pitchFamily="34" charset="0"/>
            </a:endParaRPr>
          </a:p>
        </p:txBody>
      </p:sp>
      <p:sp>
        <p:nvSpPr>
          <p:cNvPr id="5" name="Metin kutusu 4">
            <a:extLst>
              <a:ext uri="{FF2B5EF4-FFF2-40B4-BE49-F238E27FC236}">
                <a16:creationId xmlns:a16="http://schemas.microsoft.com/office/drawing/2014/main" id="{F6A2D82E-3635-7502-201A-24C6B43D6C9A}"/>
              </a:ext>
            </a:extLst>
          </p:cNvPr>
          <p:cNvSpPr txBox="1"/>
          <p:nvPr/>
        </p:nvSpPr>
        <p:spPr>
          <a:xfrm>
            <a:off x="748145" y="1568534"/>
            <a:ext cx="7315200" cy="6001643"/>
          </a:xfrm>
          <a:prstGeom prst="rect">
            <a:avLst/>
          </a:prstGeom>
          <a:noFill/>
        </p:spPr>
        <p:txBody>
          <a:bodyPr wrap="square">
            <a:spAutoFit/>
          </a:bodyPr>
          <a:lstStyle/>
          <a:p>
            <a:pPr>
              <a:buNone/>
            </a:pPr>
            <a:r>
              <a:rPr lang="tr-TR" sz="1600" b="1"/>
              <a:t>Verileri hazırla</a:t>
            </a:r>
            <a:r>
              <a:rPr lang="tr-TR" sz="1600"/>
              <a:t>: 		Eksik veya uç değer varsa kontrol et.</a:t>
            </a:r>
          </a:p>
          <a:p>
            <a:pPr>
              <a:buNone/>
            </a:pPr>
            <a:endParaRPr lang="tr-TR" sz="1600"/>
          </a:p>
          <a:p>
            <a:pPr>
              <a:buNone/>
            </a:pPr>
            <a:endParaRPr lang="tr-TR" sz="1600"/>
          </a:p>
          <a:p>
            <a:pPr>
              <a:buNone/>
            </a:pPr>
            <a:endParaRPr lang="tr-TR" sz="1600"/>
          </a:p>
          <a:p>
            <a:pPr>
              <a:buNone/>
            </a:pPr>
            <a:endParaRPr lang="tr-TR" sz="1600"/>
          </a:p>
          <a:p>
            <a:pPr>
              <a:buNone/>
            </a:pPr>
            <a:endParaRPr lang="tr-TR" sz="1600"/>
          </a:p>
          <a:p>
            <a:pPr>
              <a:buNone/>
            </a:pPr>
            <a:r>
              <a:rPr lang="tr-TR" sz="1600" b="1"/>
              <a:t>Değişkenler nasıl ilişkili, ölç?</a:t>
            </a:r>
            <a:r>
              <a:rPr lang="tr-TR" sz="1600"/>
              <a:t>: 	.</a:t>
            </a:r>
          </a:p>
          <a:p>
            <a:pPr>
              <a:buNone/>
            </a:pPr>
            <a:endParaRPr lang="tr-TR" sz="1600"/>
          </a:p>
          <a:p>
            <a:pPr>
              <a:buNone/>
            </a:pPr>
            <a:endParaRPr lang="tr-TR" sz="1600"/>
          </a:p>
          <a:p>
            <a:pPr>
              <a:buNone/>
            </a:pPr>
            <a:endParaRPr lang="tr-TR" sz="1600"/>
          </a:p>
          <a:p>
            <a:pPr>
              <a:buNone/>
            </a:pPr>
            <a:endParaRPr lang="tr-TR" sz="1600"/>
          </a:p>
          <a:p>
            <a:pPr>
              <a:buNone/>
            </a:pPr>
            <a:r>
              <a:rPr lang="tr-TR" sz="1600" b="1"/>
              <a:t>Veriyi ikiye ayır</a:t>
            </a:r>
            <a:r>
              <a:rPr lang="tr-TR" sz="1600"/>
              <a:t>: 		%70 eğitim, %30 test.</a:t>
            </a:r>
          </a:p>
          <a:p>
            <a:pPr>
              <a:buNone/>
            </a:pPr>
            <a:endParaRPr lang="tr-TR" sz="1600"/>
          </a:p>
          <a:p>
            <a:pPr>
              <a:buNone/>
            </a:pPr>
            <a:endParaRPr lang="tr-TR" sz="1600"/>
          </a:p>
          <a:p>
            <a:pPr>
              <a:buNone/>
            </a:pPr>
            <a:endParaRPr lang="tr-TR" sz="1600"/>
          </a:p>
          <a:p>
            <a:pPr>
              <a:buNone/>
            </a:pPr>
            <a:endParaRPr lang="tr-TR" sz="1600"/>
          </a:p>
          <a:p>
            <a:pPr>
              <a:buNone/>
            </a:pPr>
            <a:endParaRPr lang="tr-TR" sz="1600"/>
          </a:p>
          <a:p>
            <a:pPr>
              <a:buNone/>
            </a:pPr>
            <a:r>
              <a:rPr lang="tr-TR" sz="1600" b="1"/>
              <a:t>Model kur</a:t>
            </a:r>
            <a:r>
              <a:rPr lang="tr-TR" sz="1600"/>
              <a:t>: 	.</a:t>
            </a:r>
          </a:p>
          <a:p>
            <a:endParaRPr lang="tr-TR" sz="1600" b="1"/>
          </a:p>
          <a:p>
            <a:endParaRPr lang="tr-TR" sz="1600" b="1"/>
          </a:p>
          <a:p>
            <a:endParaRPr lang="tr-TR" sz="1600" b="1"/>
          </a:p>
          <a:p>
            <a:endParaRPr lang="tr-TR" sz="1600" b="1"/>
          </a:p>
          <a:p>
            <a:endParaRPr lang="tr-TR" sz="1600" b="1"/>
          </a:p>
          <a:p>
            <a:r>
              <a:rPr lang="tr-TR" sz="1600" b="1"/>
              <a:t>Sonuçları yorumla</a:t>
            </a:r>
            <a:r>
              <a:rPr lang="tr-TR" sz="1600"/>
              <a:t>: 		Katsayılar, anlamlılık, başarı oranı (R²)...</a:t>
            </a:r>
          </a:p>
        </p:txBody>
      </p:sp>
      <p:pic>
        <p:nvPicPr>
          <p:cNvPr id="9" name="Resim 8">
            <a:extLst>
              <a:ext uri="{FF2B5EF4-FFF2-40B4-BE49-F238E27FC236}">
                <a16:creationId xmlns:a16="http://schemas.microsoft.com/office/drawing/2014/main" id="{4CB4EF34-7C8C-23CB-D49B-03D561D74A1B}"/>
              </a:ext>
            </a:extLst>
          </p:cNvPr>
          <p:cNvPicPr>
            <a:picLocks noChangeAspect="1"/>
          </p:cNvPicPr>
          <p:nvPr/>
        </p:nvPicPr>
        <p:blipFill>
          <a:blip r:embed="rId4"/>
          <a:stretch>
            <a:fillRect/>
          </a:stretch>
        </p:blipFill>
        <p:spPr>
          <a:xfrm>
            <a:off x="3449782" y="1320229"/>
            <a:ext cx="6093691" cy="994416"/>
          </a:xfrm>
          <a:prstGeom prst="rect">
            <a:avLst/>
          </a:prstGeom>
          <a:ln>
            <a:noFill/>
          </a:ln>
          <a:effectLst>
            <a:outerShdw blurRad="292100" dist="139700" dir="2700000" algn="tl" rotWithShape="0">
              <a:srgbClr val="333333">
                <a:alpha val="65000"/>
              </a:srgbClr>
            </a:outerShdw>
          </a:effectLst>
        </p:spPr>
      </p:pic>
      <p:pic>
        <p:nvPicPr>
          <p:cNvPr id="11" name="Resim 10">
            <a:extLst>
              <a:ext uri="{FF2B5EF4-FFF2-40B4-BE49-F238E27FC236}">
                <a16:creationId xmlns:a16="http://schemas.microsoft.com/office/drawing/2014/main" id="{23F1A1BB-662C-799E-E5D2-7B62C0FB6ACF}"/>
              </a:ext>
            </a:extLst>
          </p:cNvPr>
          <p:cNvPicPr>
            <a:picLocks noChangeAspect="1"/>
          </p:cNvPicPr>
          <p:nvPr/>
        </p:nvPicPr>
        <p:blipFill>
          <a:blip r:embed="rId5"/>
          <a:srcRect b="43082"/>
          <a:stretch>
            <a:fillRect/>
          </a:stretch>
        </p:blipFill>
        <p:spPr>
          <a:xfrm>
            <a:off x="9591894" y="2381247"/>
            <a:ext cx="3861208" cy="1597717"/>
          </a:xfrm>
          <a:prstGeom prst="rect">
            <a:avLst/>
          </a:prstGeom>
          <a:ln>
            <a:noFill/>
          </a:ln>
          <a:effectLst>
            <a:outerShdw blurRad="292100" dist="139700" dir="2700000" algn="tl" rotWithShape="0">
              <a:srgbClr val="333333">
                <a:alpha val="65000"/>
              </a:srgbClr>
            </a:outerShdw>
          </a:effectLst>
        </p:spPr>
      </p:pic>
      <p:pic>
        <p:nvPicPr>
          <p:cNvPr id="14" name="Resim 13">
            <a:extLst>
              <a:ext uri="{FF2B5EF4-FFF2-40B4-BE49-F238E27FC236}">
                <a16:creationId xmlns:a16="http://schemas.microsoft.com/office/drawing/2014/main" id="{5CA3AD37-F731-F916-A60B-6F91448777FD}"/>
              </a:ext>
            </a:extLst>
          </p:cNvPr>
          <p:cNvPicPr>
            <a:picLocks noChangeAspect="1"/>
          </p:cNvPicPr>
          <p:nvPr/>
        </p:nvPicPr>
        <p:blipFill>
          <a:blip r:embed="rId6"/>
          <a:stretch>
            <a:fillRect/>
          </a:stretch>
        </p:blipFill>
        <p:spPr>
          <a:xfrm>
            <a:off x="3449782" y="3957451"/>
            <a:ext cx="5458691" cy="1014825"/>
          </a:xfrm>
          <a:prstGeom prst="rect">
            <a:avLst/>
          </a:prstGeom>
          <a:ln>
            <a:noFill/>
          </a:ln>
          <a:effectLst>
            <a:outerShdw blurRad="292100" dist="139700" dir="2700000" algn="tl" rotWithShape="0">
              <a:srgbClr val="333333">
                <a:alpha val="65000"/>
              </a:srgbClr>
            </a:outerShdw>
          </a:effectLst>
        </p:spPr>
      </p:pic>
      <p:pic>
        <p:nvPicPr>
          <p:cNvPr id="16" name="Resim 15">
            <a:extLst>
              <a:ext uri="{FF2B5EF4-FFF2-40B4-BE49-F238E27FC236}">
                <a16:creationId xmlns:a16="http://schemas.microsoft.com/office/drawing/2014/main" id="{503F8370-41BB-1961-3BDF-34B4017D7680}"/>
              </a:ext>
            </a:extLst>
          </p:cNvPr>
          <p:cNvPicPr>
            <a:picLocks noChangeAspect="1"/>
          </p:cNvPicPr>
          <p:nvPr/>
        </p:nvPicPr>
        <p:blipFill>
          <a:blip r:embed="rId7"/>
          <a:stretch>
            <a:fillRect/>
          </a:stretch>
        </p:blipFill>
        <p:spPr>
          <a:xfrm>
            <a:off x="9543473" y="5019837"/>
            <a:ext cx="4267874" cy="1597717"/>
          </a:xfrm>
          <a:prstGeom prst="rect">
            <a:avLst/>
          </a:prstGeom>
          <a:ln>
            <a:noFill/>
          </a:ln>
          <a:effectLst>
            <a:outerShdw blurRad="292100" dist="139700" dir="2700000" algn="tl" rotWithShape="0">
              <a:srgbClr val="333333">
                <a:alpha val="65000"/>
              </a:srgbClr>
            </a:outerShdw>
          </a:effectLst>
        </p:spPr>
      </p:pic>
      <p:pic>
        <p:nvPicPr>
          <p:cNvPr id="18" name="Resim 17">
            <a:extLst>
              <a:ext uri="{FF2B5EF4-FFF2-40B4-BE49-F238E27FC236}">
                <a16:creationId xmlns:a16="http://schemas.microsoft.com/office/drawing/2014/main" id="{857AE117-A455-3683-3ECE-0AAB4075A6CD}"/>
              </a:ext>
            </a:extLst>
          </p:cNvPr>
          <p:cNvPicPr>
            <a:picLocks noChangeAspect="1"/>
          </p:cNvPicPr>
          <p:nvPr/>
        </p:nvPicPr>
        <p:blipFill>
          <a:blip r:embed="rId8"/>
          <a:stretch>
            <a:fillRect/>
          </a:stretch>
        </p:blipFill>
        <p:spPr>
          <a:xfrm>
            <a:off x="3449782" y="6617554"/>
            <a:ext cx="3799778" cy="1534886"/>
          </a:xfrm>
          <a:prstGeom prst="rect">
            <a:avLst/>
          </a:prstGeom>
          <a:ln>
            <a:noFill/>
          </a:ln>
          <a:effectLst>
            <a:outerShdw blurRad="292100" dist="139700" dir="2700000" algn="tl" rotWithShape="0">
              <a:srgbClr val="333333">
                <a:alpha val="65000"/>
              </a:srgbClr>
            </a:outerShdw>
          </a:effectLst>
        </p:spPr>
      </p:pic>
      <p:cxnSp>
        <p:nvCxnSpPr>
          <p:cNvPr id="20" name="Düz Ok Bağlayıcısı 19">
            <a:extLst>
              <a:ext uri="{FF2B5EF4-FFF2-40B4-BE49-F238E27FC236}">
                <a16:creationId xmlns:a16="http://schemas.microsoft.com/office/drawing/2014/main" id="{14C659D2-82BE-28B4-8D83-2868E071EE62}"/>
              </a:ext>
            </a:extLst>
          </p:cNvPr>
          <p:cNvCxnSpPr/>
          <p:nvPr/>
        </p:nvCxnSpPr>
        <p:spPr>
          <a:xfrm>
            <a:off x="3449782" y="3180105"/>
            <a:ext cx="597130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Düz Ok Bağlayıcısı 20">
            <a:extLst>
              <a:ext uri="{FF2B5EF4-FFF2-40B4-BE49-F238E27FC236}">
                <a16:creationId xmlns:a16="http://schemas.microsoft.com/office/drawing/2014/main" id="{C9815A2F-9B96-6D73-F4A1-31565BAF92DE}"/>
              </a:ext>
            </a:extLst>
          </p:cNvPr>
          <p:cNvCxnSpPr/>
          <p:nvPr/>
        </p:nvCxnSpPr>
        <p:spPr>
          <a:xfrm>
            <a:off x="3193472" y="5848352"/>
            <a:ext cx="5971309" cy="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67498510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F0B7E-7070-518F-D760-95116761BBE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1088819-EDA5-E685-7BDA-47067086DB74}"/>
              </a:ext>
            </a:extLst>
          </p:cNvPr>
          <p:cNvSpPr/>
          <p:nvPr/>
        </p:nvSpPr>
        <p:spPr>
          <a:xfrm>
            <a:off x="490117" y="383143"/>
            <a:ext cx="5363077"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p:txBody>
      </p:sp>
      <p:pic>
        <p:nvPicPr>
          <p:cNvPr id="6" name="Image 0" descr="preencoded.png">
            <a:extLst>
              <a:ext uri="{FF2B5EF4-FFF2-40B4-BE49-F238E27FC236}">
                <a16:creationId xmlns:a16="http://schemas.microsoft.com/office/drawing/2014/main" id="{2C02BCC1-7628-380E-4E2C-04684C9779D6}"/>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41F72C22-A432-0507-F33B-5708D9A290A6}"/>
              </a:ext>
            </a:extLst>
          </p:cNvPr>
          <p:cNvSpPr txBox="1"/>
          <p:nvPr/>
        </p:nvSpPr>
        <p:spPr>
          <a:xfrm>
            <a:off x="490117" y="797009"/>
            <a:ext cx="13529587" cy="523220"/>
          </a:xfrm>
          <a:prstGeom prst="rect">
            <a:avLst/>
          </a:prstGeom>
          <a:noFill/>
        </p:spPr>
        <p:txBody>
          <a:bodyPr wrap="square">
            <a:spAutoFit/>
          </a:bodyPr>
          <a:lstStyle/>
          <a:p>
            <a:r>
              <a:rPr lang="tr-TR" sz="2800" dirty="0">
                <a:solidFill>
                  <a:srgbClr val="1F1F1F"/>
                </a:solidFill>
                <a:latin typeface="Roboto" panose="02000000000000000000" pitchFamily="2" charset="0"/>
              </a:rPr>
              <a:t>3️⃣ </a:t>
            </a:r>
            <a:r>
              <a:rPr lang="tr-TR" sz="2400">
                <a:latin typeface="Aptos Narrow" panose="020B0004020202020204" pitchFamily="34" charset="0"/>
              </a:rPr>
              <a:t>Çoklu Doğrusal Regresyon Modelinin Kurulması ve Temel Değerlendirme</a:t>
            </a:r>
            <a:endParaRPr lang="tr-TR" sz="2800">
              <a:latin typeface="Aptos Narrow" panose="020B0004020202020204" pitchFamily="34" charset="0"/>
            </a:endParaRPr>
          </a:p>
        </p:txBody>
      </p:sp>
      <p:pic>
        <p:nvPicPr>
          <p:cNvPr id="4" name="Resim 3">
            <a:extLst>
              <a:ext uri="{FF2B5EF4-FFF2-40B4-BE49-F238E27FC236}">
                <a16:creationId xmlns:a16="http://schemas.microsoft.com/office/drawing/2014/main" id="{310F17B4-A129-4753-2785-239310BAD70B}"/>
              </a:ext>
            </a:extLst>
          </p:cNvPr>
          <p:cNvPicPr>
            <a:picLocks noChangeAspect="1"/>
          </p:cNvPicPr>
          <p:nvPr/>
        </p:nvPicPr>
        <p:blipFill>
          <a:blip r:embed="rId4"/>
          <a:stretch>
            <a:fillRect/>
          </a:stretch>
        </p:blipFill>
        <p:spPr>
          <a:xfrm>
            <a:off x="604753" y="1320229"/>
            <a:ext cx="12300935" cy="5544600"/>
          </a:xfrm>
          <a:prstGeom prst="rect">
            <a:avLst/>
          </a:prstGeom>
        </p:spPr>
      </p:pic>
      <p:pic>
        <p:nvPicPr>
          <p:cNvPr id="12" name="Resim 11">
            <a:extLst>
              <a:ext uri="{FF2B5EF4-FFF2-40B4-BE49-F238E27FC236}">
                <a16:creationId xmlns:a16="http://schemas.microsoft.com/office/drawing/2014/main" id="{FCE1532C-9C98-845C-4F1F-54265DFE5A19}"/>
              </a:ext>
            </a:extLst>
          </p:cNvPr>
          <p:cNvPicPr>
            <a:picLocks noChangeAspect="1"/>
          </p:cNvPicPr>
          <p:nvPr/>
        </p:nvPicPr>
        <p:blipFill>
          <a:blip r:embed="rId5"/>
          <a:srcRect l="555"/>
          <a:stretch>
            <a:fillRect/>
          </a:stretch>
        </p:blipFill>
        <p:spPr>
          <a:xfrm>
            <a:off x="604753" y="6816440"/>
            <a:ext cx="12404665" cy="1286920"/>
          </a:xfrm>
          <a:prstGeom prst="rect">
            <a:avLst/>
          </a:prstGeom>
        </p:spPr>
      </p:pic>
    </p:spTree>
    <p:extLst>
      <p:ext uri="{BB962C8B-B14F-4D97-AF65-F5344CB8AC3E}">
        <p14:creationId xmlns:p14="http://schemas.microsoft.com/office/powerpoint/2010/main" val="415250582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4E77E-224D-7970-7E75-DAFCB163D5B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2A7538C-8F6B-C820-A141-631290B03F34}"/>
              </a:ext>
            </a:extLst>
          </p:cNvPr>
          <p:cNvSpPr/>
          <p:nvPr/>
        </p:nvSpPr>
        <p:spPr>
          <a:xfrm>
            <a:off x="490117" y="383143"/>
            <a:ext cx="5363077"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p:txBody>
      </p:sp>
      <p:pic>
        <p:nvPicPr>
          <p:cNvPr id="6" name="Image 0" descr="preencoded.png">
            <a:extLst>
              <a:ext uri="{FF2B5EF4-FFF2-40B4-BE49-F238E27FC236}">
                <a16:creationId xmlns:a16="http://schemas.microsoft.com/office/drawing/2014/main" id="{F0A2BAD9-82B3-AF6E-0BE9-CCE8633B8648}"/>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B668753D-C0B1-A775-9E05-9393CAA52FB8}"/>
              </a:ext>
            </a:extLst>
          </p:cNvPr>
          <p:cNvSpPr txBox="1"/>
          <p:nvPr/>
        </p:nvSpPr>
        <p:spPr>
          <a:xfrm>
            <a:off x="490117" y="797009"/>
            <a:ext cx="13529587" cy="523220"/>
          </a:xfrm>
          <a:prstGeom prst="rect">
            <a:avLst/>
          </a:prstGeom>
          <a:noFill/>
        </p:spPr>
        <p:txBody>
          <a:bodyPr wrap="square">
            <a:spAutoFit/>
          </a:bodyPr>
          <a:lstStyle/>
          <a:p>
            <a:r>
              <a:rPr lang="tr-TR" sz="2800" dirty="0">
                <a:solidFill>
                  <a:srgbClr val="1F1F1F"/>
                </a:solidFill>
                <a:latin typeface="Roboto" panose="02000000000000000000" pitchFamily="2" charset="0"/>
              </a:rPr>
              <a:t>3️⃣ </a:t>
            </a:r>
            <a:r>
              <a:rPr lang="tr-TR" sz="2400">
                <a:latin typeface="Aptos Narrow" panose="020B0004020202020204" pitchFamily="34" charset="0"/>
              </a:rPr>
              <a:t>Çoklu Doğrusal Regresyon Modelinin Kurulması ve Temel Değerlendirme</a:t>
            </a:r>
            <a:endParaRPr lang="tr-TR" sz="2800">
              <a:latin typeface="Aptos Narrow" panose="020B0004020202020204" pitchFamily="34" charset="0"/>
            </a:endParaRPr>
          </a:p>
        </p:txBody>
      </p:sp>
      <p:pic>
        <p:nvPicPr>
          <p:cNvPr id="4" name="Resim 3">
            <a:extLst>
              <a:ext uri="{FF2B5EF4-FFF2-40B4-BE49-F238E27FC236}">
                <a16:creationId xmlns:a16="http://schemas.microsoft.com/office/drawing/2014/main" id="{9DC4B5FC-8F70-792B-ED1C-83F5141E8B66}"/>
              </a:ext>
            </a:extLst>
          </p:cNvPr>
          <p:cNvPicPr>
            <a:picLocks noChangeAspect="1"/>
          </p:cNvPicPr>
          <p:nvPr/>
        </p:nvPicPr>
        <p:blipFill>
          <a:blip r:embed="rId4"/>
          <a:stretch>
            <a:fillRect/>
          </a:stretch>
        </p:blipFill>
        <p:spPr>
          <a:xfrm>
            <a:off x="282918" y="1568534"/>
            <a:ext cx="14064564" cy="694546"/>
          </a:xfrm>
          <a:prstGeom prst="rect">
            <a:avLst/>
          </a:prstGeom>
        </p:spPr>
      </p:pic>
      <p:pic>
        <p:nvPicPr>
          <p:cNvPr id="7" name="Resim 6">
            <a:extLst>
              <a:ext uri="{FF2B5EF4-FFF2-40B4-BE49-F238E27FC236}">
                <a16:creationId xmlns:a16="http://schemas.microsoft.com/office/drawing/2014/main" id="{5CB689F3-923E-DA3A-50AD-0CCF16E5E3CA}"/>
              </a:ext>
            </a:extLst>
          </p:cNvPr>
          <p:cNvPicPr>
            <a:picLocks noChangeAspect="1"/>
          </p:cNvPicPr>
          <p:nvPr/>
        </p:nvPicPr>
        <p:blipFill>
          <a:blip r:embed="rId5"/>
          <a:stretch>
            <a:fillRect/>
          </a:stretch>
        </p:blipFill>
        <p:spPr>
          <a:xfrm>
            <a:off x="8465127" y="2316910"/>
            <a:ext cx="3657600" cy="1333500"/>
          </a:xfrm>
          <a:prstGeom prst="rect">
            <a:avLst/>
          </a:prstGeom>
          <a:ln>
            <a:noFill/>
          </a:ln>
          <a:effectLst>
            <a:outerShdw blurRad="292100" dist="139700" dir="2700000" algn="tl" rotWithShape="0">
              <a:srgbClr val="333333">
                <a:alpha val="65000"/>
              </a:srgbClr>
            </a:outerShdw>
          </a:effectLst>
        </p:spPr>
      </p:pic>
      <p:pic>
        <p:nvPicPr>
          <p:cNvPr id="12" name="Resim 11">
            <a:extLst>
              <a:ext uri="{FF2B5EF4-FFF2-40B4-BE49-F238E27FC236}">
                <a16:creationId xmlns:a16="http://schemas.microsoft.com/office/drawing/2014/main" id="{2E89A656-E1BF-8B9B-B050-3D7C925E82DB}"/>
              </a:ext>
            </a:extLst>
          </p:cNvPr>
          <p:cNvPicPr>
            <a:picLocks noChangeAspect="1"/>
          </p:cNvPicPr>
          <p:nvPr/>
        </p:nvPicPr>
        <p:blipFill>
          <a:blip r:embed="rId6"/>
          <a:stretch>
            <a:fillRect/>
          </a:stretch>
        </p:blipFill>
        <p:spPr>
          <a:xfrm>
            <a:off x="268825" y="4087935"/>
            <a:ext cx="13521234" cy="982511"/>
          </a:xfrm>
          <a:prstGeom prst="rect">
            <a:avLst/>
          </a:prstGeom>
        </p:spPr>
      </p:pic>
      <p:pic>
        <p:nvPicPr>
          <p:cNvPr id="16" name="Resim 15">
            <a:extLst>
              <a:ext uri="{FF2B5EF4-FFF2-40B4-BE49-F238E27FC236}">
                <a16:creationId xmlns:a16="http://schemas.microsoft.com/office/drawing/2014/main" id="{856D5BBC-269E-778E-FF23-91A99E99A744}"/>
              </a:ext>
            </a:extLst>
          </p:cNvPr>
          <p:cNvPicPr>
            <a:picLocks noChangeAspect="1"/>
          </p:cNvPicPr>
          <p:nvPr/>
        </p:nvPicPr>
        <p:blipFill>
          <a:blip r:embed="rId7"/>
          <a:stretch>
            <a:fillRect/>
          </a:stretch>
        </p:blipFill>
        <p:spPr>
          <a:xfrm>
            <a:off x="7029442" y="5065749"/>
            <a:ext cx="6320080" cy="777856"/>
          </a:xfrm>
          <a:prstGeom prst="rect">
            <a:avLst/>
          </a:prstGeom>
          <a:ln>
            <a:noFill/>
          </a:ln>
          <a:effectLst>
            <a:outerShdw blurRad="292100" dist="139700" dir="2700000" algn="tl" rotWithShape="0">
              <a:srgbClr val="333333">
                <a:alpha val="65000"/>
              </a:srgbClr>
            </a:outerShdw>
          </a:effectLst>
        </p:spPr>
      </p:pic>
      <p:pic>
        <p:nvPicPr>
          <p:cNvPr id="17" name="Resim 16">
            <a:extLst>
              <a:ext uri="{FF2B5EF4-FFF2-40B4-BE49-F238E27FC236}">
                <a16:creationId xmlns:a16="http://schemas.microsoft.com/office/drawing/2014/main" id="{BA0D859A-9E8C-A57D-47A9-73ED543E58D7}"/>
              </a:ext>
            </a:extLst>
          </p:cNvPr>
          <p:cNvPicPr>
            <a:picLocks noChangeAspect="1"/>
          </p:cNvPicPr>
          <p:nvPr/>
        </p:nvPicPr>
        <p:blipFill>
          <a:blip r:embed="rId8"/>
          <a:stretch>
            <a:fillRect/>
          </a:stretch>
        </p:blipFill>
        <p:spPr>
          <a:xfrm>
            <a:off x="530055" y="6683291"/>
            <a:ext cx="5283200" cy="749300"/>
          </a:xfrm>
          <a:prstGeom prst="rect">
            <a:avLst/>
          </a:prstGeom>
        </p:spPr>
      </p:pic>
      <p:pic>
        <p:nvPicPr>
          <p:cNvPr id="18" name="Resim 17">
            <a:extLst>
              <a:ext uri="{FF2B5EF4-FFF2-40B4-BE49-F238E27FC236}">
                <a16:creationId xmlns:a16="http://schemas.microsoft.com/office/drawing/2014/main" id="{2FD73D2E-66D7-383D-3995-7E30D0F08369}"/>
              </a:ext>
            </a:extLst>
          </p:cNvPr>
          <p:cNvPicPr>
            <a:picLocks noChangeAspect="1"/>
          </p:cNvPicPr>
          <p:nvPr/>
        </p:nvPicPr>
        <p:blipFill>
          <a:blip r:embed="rId9"/>
          <a:stretch>
            <a:fillRect/>
          </a:stretch>
        </p:blipFill>
        <p:spPr>
          <a:xfrm>
            <a:off x="5903740" y="6878023"/>
            <a:ext cx="3535270" cy="5232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5430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13184" y="744855"/>
            <a:ext cx="9528691" cy="636746"/>
          </a:xfrm>
          <a:prstGeom prst="rect">
            <a:avLst/>
          </a:prstGeom>
          <a:noFill/>
          <a:ln/>
        </p:spPr>
        <p:txBody>
          <a:bodyPr wrap="none" lIns="0" tIns="0" rIns="0" bIns="0" rtlCol="0" anchor="t"/>
          <a:lstStyle/>
          <a:p>
            <a:pPr marL="0" indent="0">
              <a:lnSpc>
                <a:spcPts val="5000"/>
              </a:lnSpc>
              <a:buNone/>
            </a:pPr>
            <a:r>
              <a:rPr lang="en-US" sz="4000" dirty="0">
                <a:solidFill>
                  <a:srgbClr val="272D45"/>
                </a:solidFill>
                <a:latin typeface="Kanit Light" panose="020B0604020202020204" charset="-34"/>
                <a:ea typeface="Kanit Light" pitchFamily="34" charset="-122"/>
                <a:cs typeface="Kanit Light" panose="020B0604020202020204" charset="-34"/>
              </a:rPr>
              <a:t>Yapay </a:t>
            </a:r>
            <a:r>
              <a:rPr lang="en-US" sz="4000" dirty="0" err="1">
                <a:solidFill>
                  <a:srgbClr val="272D45"/>
                </a:solidFill>
                <a:latin typeface="Kanit Light" panose="020B0604020202020204" charset="-34"/>
                <a:ea typeface="Kanit Light" pitchFamily="34" charset="-122"/>
                <a:cs typeface="Kanit Light" panose="020B0604020202020204" charset="-34"/>
              </a:rPr>
              <a:t>zekânın</a:t>
            </a:r>
            <a:r>
              <a:rPr lang="en-US" sz="4000" dirty="0">
                <a:solidFill>
                  <a:srgbClr val="272D45"/>
                </a:solidFill>
                <a:latin typeface="Kanit Light" panose="020B0604020202020204" charset="-34"/>
                <a:ea typeface="Kanit Light" pitchFamily="34" charset="-122"/>
                <a:cs typeface="Kanit Light" panose="020B0604020202020204" charset="-34"/>
              </a:rPr>
              <a:t> </a:t>
            </a:r>
            <a:r>
              <a:rPr lang="en-US" sz="4000" dirty="0" err="1">
                <a:solidFill>
                  <a:srgbClr val="272D45"/>
                </a:solidFill>
                <a:latin typeface="Kanit Light" panose="020B0604020202020204" charset="-34"/>
                <a:ea typeface="Kanit Light" pitchFamily="34" charset="-122"/>
                <a:cs typeface="Kanit Light" panose="020B0604020202020204" charset="-34"/>
              </a:rPr>
              <a:t>kullanıldığı</a:t>
            </a:r>
            <a:r>
              <a:rPr lang="en-US" sz="4000" dirty="0">
                <a:solidFill>
                  <a:srgbClr val="272D45"/>
                </a:solidFill>
                <a:latin typeface="Kanit Light" panose="020B0604020202020204" charset="-34"/>
                <a:ea typeface="Kanit Light" pitchFamily="34" charset="-122"/>
                <a:cs typeface="Kanit Light" panose="020B0604020202020204" charset="-34"/>
              </a:rPr>
              <a:t> </a:t>
            </a:r>
            <a:r>
              <a:rPr lang="en-US" sz="4000" dirty="0" err="1">
                <a:solidFill>
                  <a:srgbClr val="272D45"/>
                </a:solidFill>
                <a:latin typeface="Kanit Light" panose="020B0604020202020204" charset="-34"/>
                <a:ea typeface="Kanit Light" pitchFamily="34" charset="-122"/>
                <a:cs typeface="Kanit Light" panose="020B0604020202020204" charset="-34"/>
              </a:rPr>
              <a:t>bazı</a:t>
            </a:r>
            <a:r>
              <a:rPr lang="en-US" sz="4000" dirty="0">
                <a:solidFill>
                  <a:srgbClr val="272D45"/>
                </a:solidFill>
                <a:latin typeface="Kanit Light" panose="020B0604020202020204" charset="-34"/>
                <a:ea typeface="Kanit Light" pitchFamily="34" charset="-122"/>
                <a:cs typeface="Kanit Light" panose="020B0604020202020204" charset="-34"/>
              </a:rPr>
              <a:t> </a:t>
            </a:r>
            <a:r>
              <a:rPr lang="en-US" sz="4000" dirty="0" err="1">
                <a:solidFill>
                  <a:srgbClr val="272D45"/>
                </a:solidFill>
                <a:latin typeface="Kanit Light" panose="020B0604020202020204" charset="-34"/>
                <a:ea typeface="Kanit Light" pitchFamily="34" charset="-122"/>
                <a:cs typeface="Kanit Light" panose="020B0604020202020204" charset="-34"/>
              </a:rPr>
              <a:t>teknolojiler</a:t>
            </a:r>
            <a:endParaRPr lang="en-US" sz="4000" dirty="0">
              <a:latin typeface="Kanit Light" panose="020B0604020202020204" charset="-34"/>
            </a:endParaRPr>
          </a:p>
        </p:txBody>
      </p:sp>
      <p:sp>
        <p:nvSpPr>
          <p:cNvPr id="3" name="Shape 1"/>
          <p:cNvSpPr/>
          <p:nvPr/>
        </p:nvSpPr>
        <p:spPr>
          <a:xfrm>
            <a:off x="713184" y="1789152"/>
            <a:ext cx="12583835" cy="1189553"/>
          </a:xfrm>
          <a:prstGeom prst="roundRect">
            <a:avLst>
              <a:gd name="adj" fmla="val 7196"/>
            </a:avLst>
          </a:prstGeom>
          <a:solidFill>
            <a:srgbClr val="DFECE9"/>
          </a:solidFill>
          <a:ln w="7620">
            <a:solidFill>
              <a:srgbClr val="C5D2CF"/>
            </a:solidFill>
            <a:prstDash val="solid"/>
          </a:ln>
        </p:spPr>
        <p:txBody>
          <a:bodyPr/>
          <a:lstStyle/>
          <a:p>
            <a:endParaRPr lang="tr-TR">
              <a:latin typeface="Kanit Light" panose="020B0604020202020204" charset="-34"/>
            </a:endParaRPr>
          </a:p>
        </p:txBody>
      </p:sp>
      <p:sp>
        <p:nvSpPr>
          <p:cNvPr id="4" name="Text 2"/>
          <p:cNvSpPr/>
          <p:nvPr/>
        </p:nvSpPr>
        <p:spPr>
          <a:xfrm>
            <a:off x="924520" y="2000488"/>
            <a:ext cx="6590228" cy="318492"/>
          </a:xfrm>
          <a:prstGeom prst="rect">
            <a:avLst/>
          </a:prstGeom>
          <a:noFill/>
          <a:ln/>
        </p:spPr>
        <p:txBody>
          <a:bodyPr wrap="none" lIns="0" tIns="0" rIns="0" bIns="0" rtlCol="0" anchor="t"/>
          <a:lstStyle/>
          <a:p>
            <a:pPr marL="0" indent="0">
              <a:lnSpc>
                <a:spcPts val="2500"/>
              </a:lnSpc>
              <a:buNone/>
            </a:pPr>
            <a:r>
              <a:rPr lang="en-US" sz="2000">
                <a:solidFill>
                  <a:srgbClr val="2C3249"/>
                </a:solidFill>
                <a:latin typeface="Kanit Light" panose="020B0604020202020204" charset="-34"/>
                <a:ea typeface="Kanit Light" pitchFamily="34" charset="-122"/>
                <a:cs typeface="Kanit Light" panose="020B0604020202020204" charset="-34"/>
              </a:rPr>
              <a:t>Grafiksel İşlem Birimleri (Graphical Processing Units- GPUs)</a:t>
            </a:r>
            <a:endParaRPr lang="en-US" sz="2000">
              <a:latin typeface="Kanit Light" panose="020B0604020202020204" charset="-34"/>
            </a:endParaRPr>
          </a:p>
        </p:txBody>
      </p:sp>
      <p:sp>
        <p:nvSpPr>
          <p:cNvPr id="5" name="Text 3"/>
          <p:cNvSpPr/>
          <p:nvPr/>
        </p:nvSpPr>
        <p:spPr>
          <a:xfrm>
            <a:off x="924520" y="2441258"/>
            <a:ext cx="12161163" cy="326112"/>
          </a:xfrm>
          <a:prstGeom prst="rect">
            <a:avLst/>
          </a:prstGeom>
          <a:noFill/>
          <a:ln/>
        </p:spPr>
        <p:txBody>
          <a:bodyPr wrap="none" lIns="0" tIns="0" rIns="0" bIns="0" rtlCol="0" anchor="t"/>
          <a:lstStyle/>
          <a:p>
            <a:pPr marL="0" indent="0">
              <a:lnSpc>
                <a:spcPts val="2550"/>
              </a:lnSpc>
              <a:buNone/>
            </a:pPr>
            <a:r>
              <a:rPr lang="en-US" sz="1600" dirty="0">
                <a:solidFill>
                  <a:srgbClr val="2C3249"/>
                </a:solidFill>
                <a:latin typeface="Kanit Light" panose="020B0604020202020204" charset="-34"/>
                <a:ea typeface="Martel Sans" pitchFamily="34" charset="-122"/>
                <a:cs typeface="Kanit Light" panose="020B0604020202020204" charset="-34"/>
              </a:rPr>
              <a:t>Yapay </a:t>
            </a:r>
            <a:r>
              <a:rPr lang="en-US" sz="1600" dirty="0" err="1">
                <a:solidFill>
                  <a:srgbClr val="2C3249"/>
                </a:solidFill>
                <a:latin typeface="Kanit Light" panose="020B0604020202020204" charset="-34"/>
                <a:ea typeface="Martel Sans" pitchFamily="34" charset="-122"/>
                <a:cs typeface="Kanit Light" panose="020B0604020202020204" charset="-34"/>
              </a:rPr>
              <a:t>zekânın</a:t>
            </a:r>
            <a:r>
              <a:rPr lang="en-US" sz="1600" dirty="0">
                <a:solidFill>
                  <a:srgbClr val="2C3249"/>
                </a:solidFill>
                <a:latin typeface="Kanit Light" panose="020B0604020202020204" charset="-34"/>
                <a:ea typeface="Martel Sans" pitchFamily="34" charset="-122"/>
                <a:cs typeface="Kanit Light" panose="020B0604020202020204" charset="-34"/>
              </a:rPr>
              <a:t> temel </a:t>
            </a:r>
            <a:r>
              <a:rPr lang="en-US" sz="1600" dirty="0" err="1">
                <a:solidFill>
                  <a:srgbClr val="2C3249"/>
                </a:solidFill>
                <a:latin typeface="Kanit Light" panose="020B0604020202020204" charset="-34"/>
                <a:ea typeface="Martel Sans" pitchFamily="34" charset="-122"/>
                <a:cs typeface="Kanit Light" panose="020B0604020202020204" charset="-34"/>
              </a:rPr>
              <a:t>donanımı</a:t>
            </a:r>
            <a:r>
              <a:rPr lang="en-US" sz="1600" dirty="0">
                <a:solidFill>
                  <a:srgbClr val="2C3249"/>
                </a:solidFill>
                <a:latin typeface="Kanit Light" panose="020B0604020202020204" charset="-34"/>
                <a:ea typeface="Martel Sans" pitchFamily="34" charset="-122"/>
                <a:cs typeface="Kanit Light" panose="020B0604020202020204" charset="-34"/>
              </a:rPr>
              <a:t> olarak </a:t>
            </a:r>
            <a:r>
              <a:rPr lang="en-US" sz="1600" dirty="0" err="1">
                <a:solidFill>
                  <a:srgbClr val="2C3249"/>
                </a:solidFill>
                <a:latin typeface="Kanit Light" panose="020B0604020202020204" charset="-34"/>
                <a:ea typeface="Martel Sans" pitchFamily="34" charset="-122"/>
                <a:cs typeface="Kanit Light" panose="020B0604020202020204" charset="-34"/>
              </a:rPr>
              <a:t>görülmektedir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çünkü</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yinelemeli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işleme</a:t>
            </a:r>
            <a:r>
              <a:rPr lang="en-US" sz="1600" dirty="0">
                <a:solidFill>
                  <a:srgbClr val="2C3249"/>
                </a:solidFill>
                <a:latin typeface="Kanit Light" panose="020B0604020202020204" charset="-34"/>
                <a:ea typeface="Martel Sans" pitchFamily="34" charset="-122"/>
                <a:cs typeface="Kanit Light" panose="020B0604020202020204" charset="-34"/>
              </a:rPr>
              <a:t> için </a:t>
            </a:r>
            <a:r>
              <a:rPr lang="en-US" sz="1600" dirty="0" err="1">
                <a:solidFill>
                  <a:srgbClr val="2C3249"/>
                </a:solidFill>
                <a:latin typeface="Kanit Light" panose="020B0604020202020204" charset="-34"/>
                <a:ea typeface="Martel Sans" pitchFamily="34" charset="-122"/>
                <a:cs typeface="Kanit Light" panose="020B0604020202020204" charset="-34"/>
              </a:rPr>
              <a:t>gereken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yoğun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bilgi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işlem</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gücünü</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sunar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sp>
        <p:nvSpPr>
          <p:cNvPr id="6" name="Shape 4"/>
          <p:cNvSpPr/>
          <p:nvPr/>
        </p:nvSpPr>
        <p:spPr>
          <a:xfrm>
            <a:off x="713184" y="3182422"/>
            <a:ext cx="12583835" cy="1515666"/>
          </a:xfrm>
          <a:prstGeom prst="roundRect">
            <a:avLst>
              <a:gd name="adj" fmla="val 5647"/>
            </a:avLst>
          </a:prstGeom>
          <a:solidFill>
            <a:srgbClr val="DFECE9"/>
          </a:solidFill>
          <a:ln w="7620">
            <a:solidFill>
              <a:srgbClr val="C5D2CF"/>
            </a:solidFill>
            <a:prstDash val="solid"/>
          </a:ln>
        </p:spPr>
        <p:txBody>
          <a:bodyPr/>
          <a:lstStyle/>
          <a:p>
            <a:endParaRPr lang="tr-TR">
              <a:latin typeface="Kanit Light" panose="020B0604020202020204" charset="-34"/>
            </a:endParaRPr>
          </a:p>
        </p:txBody>
      </p:sp>
      <p:sp>
        <p:nvSpPr>
          <p:cNvPr id="7" name="Text 5"/>
          <p:cNvSpPr/>
          <p:nvPr/>
        </p:nvSpPr>
        <p:spPr>
          <a:xfrm>
            <a:off x="924520" y="3393758"/>
            <a:ext cx="4907161" cy="318492"/>
          </a:xfrm>
          <a:prstGeom prst="rect">
            <a:avLst/>
          </a:prstGeom>
          <a:noFill/>
          <a:ln/>
        </p:spPr>
        <p:txBody>
          <a:bodyPr wrap="none" lIns="0" tIns="0" rIns="0" bIns="0" rtlCol="0" anchor="t"/>
          <a:lstStyle/>
          <a:p>
            <a:pPr marL="0" indent="0">
              <a:lnSpc>
                <a:spcPts val="2500"/>
              </a:lnSpc>
              <a:buNone/>
            </a:pPr>
            <a:r>
              <a:rPr lang="en-US" sz="2000">
                <a:solidFill>
                  <a:srgbClr val="2C3249"/>
                </a:solidFill>
                <a:latin typeface="Kanit Light" panose="020B0604020202020204" charset="-34"/>
                <a:ea typeface="Kanit Light" pitchFamily="34" charset="-122"/>
                <a:cs typeface="Kanit Light" panose="020B0604020202020204" charset="-34"/>
              </a:rPr>
              <a:t>Nesnelerin İnterneti (Internet of Things- IoT)</a:t>
            </a:r>
            <a:endParaRPr lang="en-US" sz="2000">
              <a:latin typeface="Kanit Light" panose="020B0604020202020204" charset="-34"/>
            </a:endParaRPr>
          </a:p>
        </p:txBody>
      </p:sp>
      <p:sp>
        <p:nvSpPr>
          <p:cNvPr id="8" name="Text 6"/>
          <p:cNvSpPr/>
          <p:nvPr/>
        </p:nvSpPr>
        <p:spPr>
          <a:xfrm>
            <a:off x="924520" y="3834527"/>
            <a:ext cx="12161163" cy="652224"/>
          </a:xfrm>
          <a:prstGeom prst="rect">
            <a:avLst/>
          </a:prstGeom>
          <a:noFill/>
          <a:ln/>
        </p:spPr>
        <p:txBody>
          <a:bodyPr wrap="square" lIns="0" tIns="0" rIns="0" bIns="0" rtlCol="0" anchor="t"/>
          <a:lstStyle/>
          <a:p>
            <a:pPr marL="0" indent="0">
              <a:lnSpc>
                <a:spcPts val="2550"/>
              </a:lnSpc>
              <a:buNone/>
            </a:pPr>
            <a:r>
              <a:rPr lang="en-US" sz="1600" dirty="0" err="1">
                <a:solidFill>
                  <a:srgbClr val="2C3249"/>
                </a:solidFill>
                <a:latin typeface="Kanit Light" panose="020B0604020202020204" charset="-34"/>
                <a:ea typeface="Martel Sans" pitchFamily="34" charset="-122"/>
                <a:cs typeface="Kanit Light" panose="020B0604020202020204" charset="-34"/>
              </a:rPr>
              <a:t>Birbirleriyle</a:t>
            </a:r>
            <a:r>
              <a:rPr lang="en-US" sz="1600" dirty="0">
                <a:solidFill>
                  <a:srgbClr val="2C3249"/>
                </a:solidFill>
                <a:latin typeface="Kanit Light" panose="020B0604020202020204" charset="-34"/>
                <a:ea typeface="Martel Sans" pitchFamily="34" charset="-122"/>
                <a:cs typeface="Kanit Light" panose="020B0604020202020204" charset="-34"/>
              </a:rPr>
              <a:t> ve </a:t>
            </a:r>
            <a:r>
              <a:rPr lang="en-US" sz="1600" dirty="0" err="1">
                <a:solidFill>
                  <a:srgbClr val="2C3249"/>
                </a:solidFill>
                <a:latin typeface="Kanit Light" panose="020B0604020202020204" charset="-34"/>
                <a:ea typeface="Martel Sans" pitchFamily="34" charset="-122"/>
                <a:cs typeface="Kanit Light" panose="020B0604020202020204" charset="-34"/>
              </a:rPr>
              <a:t>sunucuyla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kablosuz</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ağlar</a:t>
            </a:r>
            <a:r>
              <a:rPr lang="en-US" sz="1600" dirty="0">
                <a:solidFill>
                  <a:srgbClr val="2C3249"/>
                </a:solidFill>
                <a:latin typeface="Kanit Light" panose="020B0604020202020204" charset="-34"/>
                <a:ea typeface="Martel Sans" pitchFamily="34" charset="-122"/>
                <a:cs typeface="Kanit Light" panose="020B0604020202020204" charset="-34"/>
              </a:rPr>
              <a:t> (Wi-Fi) </a:t>
            </a:r>
            <a:r>
              <a:rPr lang="en-US" sz="1600" dirty="0" err="1">
                <a:solidFill>
                  <a:srgbClr val="2C3249"/>
                </a:solidFill>
                <a:latin typeface="Kanit Light" panose="020B0604020202020204" charset="-34"/>
                <a:ea typeface="Martel Sans" pitchFamily="34" charset="-122"/>
                <a:cs typeface="Kanit Light" panose="020B0604020202020204" charset="-34"/>
              </a:rPr>
              <a:t>vasıtasıyla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iletişim</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kuran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cihazlardan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büyük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miktarda</a:t>
            </a:r>
            <a:r>
              <a:rPr lang="en-US" sz="1600" dirty="0">
                <a:solidFill>
                  <a:srgbClr val="2C3249"/>
                </a:solidFill>
                <a:latin typeface="Kanit Light" panose="020B0604020202020204" charset="-34"/>
                <a:ea typeface="Martel Sans" pitchFamily="34" charset="-122"/>
                <a:cs typeface="Kanit Light" panose="020B0604020202020204" charset="-34"/>
              </a:rPr>
              <a:t> veri </a:t>
            </a:r>
            <a:r>
              <a:rPr lang="en-US" sz="1600" dirty="0" err="1">
                <a:solidFill>
                  <a:srgbClr val="2C3249"/>
                </a:solidFill>
                <a:latin typeface="Kanit Light" panose="020B0604020202020204" charset="-34"/>
                <a:ea typeface="Martel Sans" pitchFamily="34" charset="-122"/>
                <a:cs typeface="Kanit Light" panose="020B0604020202020204" charset="-34"/>
              </a:rPr>
              <a:t>üretilmektedir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Geliştirilen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yapay</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zekâ</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sistemleri</a:t>
            </a:r>
            <a:r>
              <a:rPr lang="en-US" sz="1600" dirty="0">
                <a:solidFill>
                  <a:srgbClr val="2C3249"/>
                </a:solidFill>
                <a:latin typeface="Kanit Light" panose="020B0604020202020204" charset="-34"/>
                <a:ea typeface="Martel Sans" pitchFamily="34" charset="-122"/>
                <a:cs typeface="Kanit Light" panose="020B0604020202020204" charset="-34"/>
              </a:rPr>
              <a:t> ile </a:t>
            </a:r>
            <a:r>
              <a:rPr lang="en-US" sz="1600" dirty="0" err="1">
                <a:solidFill>
                  <a:srgbClr val="2C3249"/>
                </a:solidFill>
                <a:latin typeface="Kanit Light" panose="020B0604020202020204" charset="-34"/>
                <a:ea typeface="Martel Sans" pitchFamily="34" charset="-122"/>
                <a:cs typeface="Kanit Light" panose="020B0604020202020204" charset="-34"/>
              </a:rPr>
              <a:t>verinin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gerçek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zamanlı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işlenmesi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veriden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daha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çok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katma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değer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sağlayacaktır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sp>
        <p:nvSpPr>
          <p:cNvPr id="9" name="Shape 7"/>
          <p:cNvSpPr/>
          <p:nvPr/>
        </p:nvSpPr>
        <p:spPr>
          <a:xfrm>
            <a:off x="713184" y="4901803"/>
            <a:ext cx="12583835" cy="1189553"/>
          </a:xfrm>
          <a:prstGeom prst="roundRect">
            <a:avLst>
              <a:gd name="adj" fmla="val 7196"/>
            </a:avLst>
          </a:prstGeom>
          <a:solidFill>
            <a:srgbClr val="DFECE9"/>
          </a:solidFill>
          <a:ln w="7620">
            <a:solidFill>
              <a:srgbClr val="C5D2CF"/>
            </a:solidFill>
            <a:prstDash val="solid"/>
          </a:ln>
        </p:spPr>
        <p:txBody>
          <a:bodyPr/>
          <a:lstStyle/>
          <a:p>
            <a:endParaRPr lang="tr-TR">
              <a:latin typeface="Kanit Light" panose="020B0604020202020204" charset="-34"/>
            </a:endParaRPr>
          </a:p>
        </p:txBody>
      </p:sp>
      <p:sp>
        <p:nvSpPr>
          <p:cNvPr id="10" name="Text 8"/>
          <p:cNvSpPr/>
          <p:nvPr/>
        </p:nvSpPr>
        <p:spPr>
          <a:xfrm>
            <a:off x="924520" y="5113139"/>
            <a:ext cx="3503057" cy="318492"/>
          </a:xfrm>
          <a:prstGeom prst="rect">
            <a:avLst/>
          </a:prstGeom>
          <a:noFill/>
          <a:ln/>
        </p:spPr>
        <p:txBody>
          <a:bodyPr wrap="none" lIns="0" tIns="0" rIns="0" bIns="0" rtlCol="0" anchor="t"/>
          <a:lstStyle/>
          <a:p>
            <a:pPr marL="0" indent="0">
              <a:lnSpc>
                <a:spcPts val="2500"/>
              </a:lnSpc>
              <a:buNone/>
            </a:pPr>
            <a:r>
              <a:rPr lang="en-US" sz="2000" dirty="0">
                <a:solidFill>
                  <a:srgbClr val="2C3249"/>
                </a:solidFill>
                <a:latin typeface="Kanit Light" panose="020B0604020202020204" charset="-34"/>
                <a:ea typeface="Kanit Light" pitchFamily="34" charset="-122"/>
                <a:cs typeface="Kanit Light" panose="020B0604020202020204" charset="-34"/>
              </a:rPr>
              <a:t>Özel </a:t>
            </a:r>
            <a:r>
              <a:rPr lang="en-US" sz="2000" dirty="0" err="1">
                <a:solidFill>
                  <a:srgbClr val="2C3249"/>
                </a:solidFill>
                <a:latin typeface="Kanit Light" panose="020B0604020202020204" charset="-34"/>
                <a:ea typeface="Kanit Light" pitchFamily="34" charset="-122"/>
                <a:cs typeface="Kanit Light" panose="020B0604020202020204" charset="-34"/>
              </a:rPr>
              <a:t>Algoritmalar</a:t>
            </a:r>
            <a:r>
              <a:rPr lang="en-US" sz="2000" dirty="0">
                <a:solidFill>
                  <a:srgbClr val="2C3249"/>
                </a:solidFill>
                <a:latin typeface="Kanit Light" panose="020B0604020202020204" charset="-34"/>
                <a:ea typeface="Kanit Light" pitchFamily="34" charset="-122"/>
                <a:cs typeface="Kanit Light" panose="020B0604020202020204" charset="-34"/>
              </a:rPr>
              <a:t> ve </a:t>
            </a:r>
            <a:r>
              <a:rPr lang="en-US" sz="2000" dirty="0" err="1">
                <a:solidFill>
                  <a:srgbClr val="2C3249"/>
                </a:solidFill>
                <a:latin typeface="Kanit Light" panose="020B0604020202020204" charset="-34"/>
                <a:ea typeface="Kanit Light" pitchFamily="34" charset="-122"/>
                <a:cs typeface="Kanit Light" panose="020B0604020202020204" charset="-34"/>
              </a:rPr>
              <a:t>Yöntemler</a:t>
            </a:r>
            <a:endParaRPr lang="en-US" sz="2000" dirty="0">
              <a:latin typeface="Kanit Light" panose="020B0604020202020204" charset="-34"/>
            </a:endParaRPr>
          </a:p>
        </p:txBody>
      </p:sp>
      <p:sp>
        <p:nvSpPr>
          <p:cNvPr id="11" name="Text 9"/>
          <p:cNvSpPr/>
          <p:nvPr/>
        </p:nvSpPr>
        <p:spPr>
          <a:xfrm>
            <a:off x="924520" y="5553908"/>
            <a:ext cx="12161163" cy="326112"/>
          </a:xfrm>
          <a:prstGeom prst="rect">
            <a:avLst/>
          </a:prstGeom>
          <a:noFill/>
          <a:ln/>
        </p:spPr>
        <p:txBody>
          <a:bodyPr wrap="none" lIns="0" tIns="0" rIns="0" bIns="0" rtlCol="0" anchor="t"/>
          <a:lstStyle/>
          <a:p>
            <a:pPr marL="0" indent="0">
              <a:lnSpc>
                <a:spcPts val="2550"/>
              </a:lnSpc>
              <a:buNone/>
            </a:pPr>
            <a:r>
              <a:rPr lang="en-US" sz="1600" dirty="0">
                <a:solidFill>
                  <a:srgbClr val="2C3249"/>
                </a:solidFill>
                <a:latin typeface="Kanit Light" panose="020B0604020202020204" charset="-34"/>
                <a:ea typeface="Martel Sans" pitchFamily="34" charset="-122"/>
                <a:cs typeface="Kanit Light" panose="020B0604020202020204" charset="-34"/>
              </a:rPr>
              <a:t>Daha </a:t>
            </a:r>
            <a:r>
              <a:rPr lang="en-US" sz="1600" dirty="0" err="1">
                <a:solidFill>
                  <a:srgbClr val="2C3249"/>
                </a:solidFill>
                <a:latin typeface="Kanit Light" panose="020B0604020202020204" charset="-34"/>
                <a:ea typeface="Martel Sans" pitchFamily="34" charset="-122"/>
                <a:cs typeface="Kanit Light" panose="020B0604020202020204" charset="-34"/>
              </a:rPr>
              <a:t>fazla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verinin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daha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hızlı</a:t>
            </a:r>
            <a:r>
              <a:rPr lang="en-US" sz="1600" dirty="0">
                <a:solidFill>
                  <a:srgbClr val="2C3249"/>
                </a:solidFill>
                <a:latin typeface="Kanit Light" panose="020B0604020202020204" charset="-34"/>
                <a:ea typeface="Martel Sans" pitchFamily="34" charset="-122"/>
                <a:cs typeface="Kanit Light" panose="020B0604020202020204" charset="-34"/>
              </a:rPr>
              <a:t> ve </a:t>
            </a:r>
            <a:r>
              <a:rPr lang="en-US" sz="1600" dirty="0" err="1">
                <a:solidFill>
                  <a:srgbClr val="2C3249"/>
                </a:solidFill>
                <a:latin typeface="Kanit Light" panose="020B0604020202020204" charset="-34"/>
                <a:ea typeface="Martel Sans" pitchFamily="34" charset="-122"/>
                <a:cs typeface="Kanit Light" panose="020B0604020202020204" charset="-34"/>
              </a:rPr>
              <a:t>birden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çok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seviyede</a:t>
            </a:r>
            <a:r>
              <a:rPr lang="en-US" sz="1600" dirty="0">
                <a:solidFill>
                  <a:srgbClr val="2C3249"/>
                </a:solidFill>
                <a:latin typeface="Kanit Light" panose="020B0604020202020204" charset="-34"/>
                <a:ea typeface="Martel Sans" pitchFamily="34" charset="-122"/>
                <a:cs typeface="Kanit Light" panose="020B0604020202020204" charset="-34"/>
              </a:rPr>
              <a:t> analiz </a:t>
            </a:r>
            <a:r>
              <a:rPr lang="en-US" sz="1600" dirty="0" err="1">
                <a:solidFill>
                  <a:srgbClr val="2C3249"/>
                </a:solidFill>
                <a:latin typeface="Kanit Light" panose="020B0604020202020204" charset="-34"/>
                <a:ea typeface="Martel Sans" pitchFamily="34" charset="-122"/>
                <a:cs typeface="Kanit Light" panose="020B0604020202020204" charset="-34"/>
              </a:rPr>
              <a:t>edilmesi</a:t>
            </a:r>
            <a:r>
              <a:rPr lang="en-US" sz="1600" dirty="0">
                <a:solidFill>
                  <a:srgbClr val="2C3249"/>
                </a:solidFill>
                <a:latin typeface="Kanit Light" panose="020B0604020202020204" charset="-34"/>
                <a:ea typeface="Martel Sans" pitchFamily="34" charset="-122"/>
                <a:cs typeface="Kanit Light" panose="020B0604020202020204" charset="-34"/>
              </a:rPr>
              <a:t> için </a:t>
            </a:r>
            <a:r>
              <a:rPr lang="en-US" sz="1600" dirty="0" err="1">
                <a:solidFill>
                  <a:srgbClr val="2C3249"/>
                </a:solidFill>
                <a:latin typeface="Kanit Light" panose="020B0604020202020204" charset="-34"/>
                <a:ea typeface="Martel Sans" pitchFamily="34" charset="-122"/>
                <a:cs typeface="Kanit Light" panose="020B0604020202020204" charset="-34"/>
              </a:rPr>
              <a:t>özel</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algoritmalar</a:t>
            </a:r>
            <a:r>
              <a:rPr lang="en-US" sz="1600" dirty="0">
                <a:solidFill>
                  <a:srgbClr val="2C3249"/>
                </a:solidFill>
                <a:latin typeface="Kanit Light" panose="020B0604020202020204" charset="-34"/>
                <a:ea typeface="Martel Sans" pitchFamily="34" charset="-122"/>
                <a:cs typeface="Kanit Light" panose="020B0604020202020204" charset="-34"/>
              </a:rPr>
              <a:t> ve </a:t>
            </a:r>
            <a:r>
              <a:rPr lang="en-US" sz="1600" dirty="0" err="1">
                <a:solidFill>
                  <a:srgbClr val="2C3249"/>
                </a:solidFill>
                <a:latin typeface="Kanit Light" panose="020B0604020202020204" charset="-34"/>
                <a:ea typeface="Martel Sans" pitchFamily="34" charset="-122"/>
                <a:cs typeface="Kanit Light" panose="020B0604020202020204" charset="-34"/>
              </a:rPr>
              <a:t>yöntemler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geliştirilmektedir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sp>
        <p:nvSpPr>
          <p:cNvPr id="12" name="Shape 10"/>
          <p:cNvSpPr/>
          <p:nvPr/>
        </p:nvSpPr>
        <p:spPr>
          <a:xfrm>
            <a:off x="713184" y="6295073"/>
            <a:ext cx="12583835" cy="1189553"/>
          </a:xfrm>
          <a:prstGeom prst="roundRect">
            <a:avLst>
              <a:gd name="adj" fmla="val 7196"/>
            </a:avLst>
          </a:prstGeom>
          <a:solidFill>
            <a:srgbClr val="DFECE9"/>
          </a:solidFill>
          <a:ln w="7620">
            <a:solidFill>
              <a:srgbClr val="C5D2CF"/>
            </a:solidFill>
            <a:prstDash val="solid"/>
          </a:ln>
        </p:spPr>
        <p:txBody>
          <a:bodyPr/>
          <a:lstStyle/>
          <a:p>
            <a:endParaRPr lang="tr-TR">
              <a:latin typeface="Kanit Light" panose="020B0604020202020204" charset="-34"/>
            </a:endParaRPr>
          </a:p>
        </p:txBody>
      </p:sp>
      <p:sp>
        <p:nvSpPr>
          <p:cNvPr id="13" name="Text 11"/>
          <p:cNvSpPr/>
          <p:nvPr/>
        </p:nvSpPr>
        <p:spPr>
          <a:xfrm>
            <a:off x="924520" y="6506408"/>
            <a:ext cx="4954786" cy="318492"/>
          </a:xfrm>
          <a:prstGeom prst="rect">
            <a:avLst/>
          </a:prstGeom>
          <a:noFill/>
          <a:ln/>
        </p:spPr>
        <p:txBody>
          <a:bodyPr wrap="none" lIns="0" tIns="0" rIns="0" bIns="0" rtlCol="0" anchor="t"/>
          <a:lstStyle/>
          <a:p>
            <a:pPr marL="0" indent="0">
              <a:lnSpc>
                <a:spcPts val="2500"/>
              </a:lnSpc>
              <a:buNone/>
            </a:pPr>
            <a:r>
              <a:rPr lang="en-US" sz="2000">
                <a:solidFill>
                  <a:srgbClr val="2C3249"/>
                </a:solidFill>
                <a:latin typeface="Kanit Light" panose="020B0604020202020204" charset="-34"/>
                <a:ea typeface="Kanit Light" pitchFamily="34" charset="-122"/>
                <a:cs typeface="Kanit Light" panose="020B0604020202020204" charset="-34"/>
              </a:rPr>
              <a:t>API'ler (Application Programming Interfaces)</a:t>
            </a:r>
            <a:endParaRPr lang="en-US" sz="2000">
              <a:latin typeface="Kanit Light" panose="020B0604020202020204" charset="-34"/>
            </a:endParaRPr>
          </a:p>
        </p:txBody>
      </p:sp>
      <p:sp>
        <p:nvSpPr>
          <p:cNvPr id="14" name="Text 12"/>
          <p:cNvSpPr/>
          <p:nvPr/>
        </p:nvSpPr>
        <p:spPr>
          <a:xfrm>
            <a:off x="924520" y="6947178"/>
            <a:ext cx="12161163" cy="326112"/>
          </a:xfrm>
          <a:prstGeom prst="rect">
            <a:avLst/>
          </a:prstGeom>
          <a:noFill/>
          <a:ln/>
        </p:spPr>
        <p:txBody>
          <a:bodyPr wrap="none" lIns="0" tIns="0" rIns="0" bIns="0" rtlCol="0" anchor="t"/>
          <a:lstStyle/>
          <a:p>
            <a:pPr marL="0" indent="0">
              <a:lnSpc>
                <a:spcPts val="2550"/>
              </a:lnSpc>
              <a:buNone/>
            </a:pPr>
            <a:r>
              <a:rPr lang="en-US" sz="1600" dirty="0" err="1">
                <a:solidFill>
                  <a:srgbClr val="2C3249"/>
                </a:solidFill>
                <a:latin typeface="Kanit Light" panose="020B0604020202020204" charset="-34"/>
                <a:ea typeface="Martel Sans" pitchFamily="34" charset="-122"/>
                <a:cs typeface="Kanit Light" panose="020B0604020202020204" charset="-34"/>
              </a:rPr>
              <a:t>Mevcut</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ürün</a:t>
            </a:r>
            <a:r>
              <a:rPr lang="en-US" sz="1600" dirty="0">
                <a:solidFill>
                  <a:srgbClr val="2C3249"/>
                </a:solidFill>
                <a:latin typeface="Kanit Light" panose="020B0604020202020204" charset="-34"/>
                <a:ea typeface="Martel Sans" pitchFamily="34" charset="-122"/>
                <a:cs typeface="Kanit Light" panose="020B0604020202020204" charset="-34"/>
              </a:rPr>
              <a:t> ve yazılım </a:t>
            </a:r>
            <a:r>
              <a:rPr lang="en-US" sz="1600" dirty="0" err="1">
                <a:solidFill>
                  <a:srgbClr val="2C3249"/>
                </a:solidFill>
                <a:latin typeface="Kanit Light" panose="020B0604020202020204" charset="-34"/>
                <a:ea typeface="Martel Sans" pitchFamily="34" charset="-122"/>
                <a:cs typeface="Kanit Light" panose="020B0604020202020204" charset="-34"/>
              </a:rPr>
              <a:t>paketlerine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yapay</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zekâ</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işlevselliğinin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entegrasyonunu</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sağlayan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taşınabilir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kod</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paketleridir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pic>
        <p:nvPicPr>
          <p:cNvPr id="15" name="Image 0" descr="preencoded.png"/>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0ACF7-6E4B-6985-AF68-2DDE4A8E43A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E8B28ED-8346-9B06-689D-DC268B548691}"/>
              </a:ext>
            </a:extLst>
          </p:cNvPr>
          <p:cNvSpPr/>
          <p:nvPr/>
        </p:nvSpPr>
        <p:spPr>
          <a:xfrm>
            <a:off x="490117" y="383143"/>
            <a:ext cx="5363077"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p:txBody>
      </p:sp>
      <p:pic>
        <p:nvPicPr>
          <p:cNvPr id="6" name="Image 0" descr="preencoded.png">
            <a:extLst>
              <a:ext uri="{FF2B5EF4-FFF2-40B4-BE49-F238E27FC236}">
                <a16:creationId xmlns:a16="http://schemas.microsoft.com/office/drawing/2014/main" id="{AAB3B660-941F-26D1-8B22-E34C7BE55DFC}"/>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95D62EB8-5EEE-C614-78A0-7B186B0D40BE}"/>
              </a:ext>
            </a:extLst>
          </p:cNvPr>
          <p:cNvSpPr txBox="1"/>
          <p:nvPr/>
        </p:nvSpPr>
        <p:spPr>
          <a:xfrm>
            <a:off x="490117" y="797009"/>
            <a:ext cx="13529587" cy="523220"/>
          </a:xfrm>
          <a:prstGeom prst="rect">
            <a:avLst/>
          </a:prstGeom>
          <a:noFill/>
        </p:spPr>
        <p:txBody>
          <a:bodyPr wrap="square">
            <a:spAutoFit/>
          </a:bodyPr>
          <a:lstStyle/>
          <a:p>
            <a:r>
              <a:rPr lang="tr-TR" sz="2800" dirty="0">
                <a:solidFill>
                  <a:srgbClr val="1F1F1F"/>
                </a:solidFill>
                <a:latin typeface="Roboto" panose="02000000000000000000" pitchFamily="2" charset="0"/>
              </a:rPr>
              <a:t>3️⃣ </a:t>
            </a:r>
            <a:r>
              <a:rPr lang="tr-TR" sz="2400">
                <a:latin typeface="Aptos Narrow" panose="020B0004020202020204" pitchFamily="34" charset="0"/>
              </a:rPr>
              <a:t>Çoklu Doğrusal Regresyon Modelinin Kurulması ve Temel Değerlendirme</a:t>
            </a:r>
            <a:endParaRPr lang="tr-TR" sz="2800">
              <a:latin typeface="Aptos Narrow" panose="020B0004020202020204" pitchFamily="34" charset="0"/>
            </a:endParaRPr>
          </a:p>
        </p:txBody>
      </p:sp>
      <p:pic>
        <p:nvPicPr>
          <p:cNvPr id="13" name="Resim 12">
            <a:extLst>
              <a:ext uri="{FF2B5EF4-FFF2-40B4-BE49-F238E27FC236}">
                <a16:creationId xmlns:a16="http://schemas.microsoft.com/office/drawing/2014/main" id="{7F115056-C7D1-71FC-EA6C-6E50A2457998}"/>
              </a:ext>
            </a:extLst>
          </p:cNvPr>
          <p:cNvPicPr>
            <a:picLocks noChangeAspect="1"/>
          </p:cNvPicPr>
          <p:nvPr/>
        </p:nvPicPr>
        <p:blipFill>
          <a:blip r:embed="rId4"/>
          <a:stretch>
            <a:fillRect/>
          </a:stretch>
        </p:blipFill>
        <p:spPr>
          <a:xfrm>
            <a:off x="490117" y="1278666"/>
            <a:ext cx="12322249" cy="1853539"/>
          </a:xfrm>
          <a:prstGeom prst="rect">
            <a:avLst/>
          </a:prstGeom>
        </p:spPr>
      </p:pic>
      <p:pic>
        <p:nvPicPr>
          <p:cNvPr id="15" name="Resim 14">
            <a:extLst>
              <a:ext uri="{FF2B5EF4-FFF2-40B4-BE49-F238E27FC236}">
                <a16:creationId xmlns:a16="http://schemas.microsoft.com/office/drawing/2014/main" id="{0C5A9E7F-8E37-DE57-4AFD-3F891ED327DE}"/>
              </a:ext>
            </a:extLst>
          </p:cNvPr>
          <p:cNvPicPr>
            <a:picLocks noChangeAspect="1"/>
          </p:cNvPicPr>
          <p:nvPr/>
        </p:nvPicPr>
        <p:blipFill>
          <a:blip r:embed="rId5"/>
          <a:srcRect r="5962"/>
          <a:stretch>
            <a:fillRect/>
          </a:stretch>
        </p:blipFill>
        <p:spPr>
          <a:xfrm>
            <a:off x="6284023" y="2701637"/>
            <a:ext cx="8020795" cy="54171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65782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6D2E3-C8CD-302A-5B71-2272A4E98A6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7696632-F9F5-8B97-6515-F987DE5C4E71}"/>
              </a:ext>
            </a:extLst>
          </p:cNvPr>
          <p:cNvSpPr/>
          <p:nvPr/>
        </p:nvSpPr>
        <p:spPr>
          <a:xfrm>
            <a:off x="490117" y="383143"/>
            <a:ext cx="5363077"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p:txBody>
      </p:sp>
      <p:pic>
        <p:nvPicPr>
          <p:cNvPr id="6" name="Image 0" descr="preencoded.png">
            <a:extLst>
              <a:ext uri="{FF2B5EF4-FFF2-40B4-BE49-F238E27FC236}">
                <a16:creationId xmlns:a16="http://schemas.microsoft.com/office/drawing/2014/main" id="{829D0AFA-5280-AE0A-E01F-4054C22AE6BD}"/>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9B87CF37-E571-E8EC-4CDF-4B5B94471C31}"/>
              </a:ext>
            </a:extLst>
          </p:cNvPr>
          <p:cNvSpPr txBox="1"/>
          <p:nvPr/>
        </p:nvSpPr>
        <p:spPr>
          <a:xfrm>
            <a:off x="490117" y="797009"/>
            <a:ext cx="13529587" cy="523220"/>
          </a:xfrm>
          <a:prstGeom prst="rect">
            <a:avLst/>
          </a:prstGeom>
          <a:noFill/>
        </p:spPr>
        <p:txBody>
          <a:bodyPr wrap="square">
            <a:spAutoFit/>
          </a:bodyPr>
          <a:lstStyle/>
          <a:p>
            <a:r>
              <a:rPr lang="tr-TR" sz="2800" dirty="0">
                <a:solidFill>
                  <a:srgbClr val="1F1F1F"/>
                </a:solidFill>
                <a:latin typeface="Roboto" panose="02000000000000000000" pitchFamily="2" charset="0"/>
              </a:rPr>
              <a:t>3️⃣ </a:t>
            </a:r>
            <a:r>
              <a:rPr lang="tr-TR" sz="2400">
                <a:latin typeface="Aptos Narrow" panose="020B0004020202020204" pitchFamily="34" charset="0"/>
              </a:rPr>
              <a:t>Çoklu Doğrusal Regresyon Modelinin Kurulması ve Temel Değerlendirme</a:t>
            </a:r>
            <a:endParaRPr lang="tr-TR" sz="2800">
              <a:latin typeface="Aptos Narrow" panose="020B0004020202020204" pitchFamily="34" charset="0"/>
            </a:endParaRPr>
          </a:p>
        </p:txBody>
      </p:sp>
      <p:sp>
        <p:nvSpPr>
          <p:cNvPr id="4" name="Metin kutusu 3">
            <a:extLst>
              <a:ext uri="{FF2B5EF4-FFF2-40B4-BE49-F238E27FC236}">
                <a16:creationId xmlns:a16="http://schemas.microsoft.com/office/drawing/2014/main" id="{CF38566D-10F4-4437-6C50-8FC45830354C}"/>
              </a:ext>
            </a:extLst>
          </p:cNvPr>
          <p:cNvSpPr txBox="1"/>
          <p:nvPr/>
        </p:nvSpPr>
        <p:spPr>
          <a:xfrm>
            <a:off x="490117" y="4369567"/>
            <a:ext cx="13035383" cy="3139321"/>
          </a:xfrm>
          <a:prstGeom prst="rect">
            <a:avLst/>
          </a:prstGeom>
          <a:noFill/>
        </p:spPr>
        <p:txBody>
          <a:bodyPr wrap="square">
            <a:spAutoFit/>
          </a:bodyPr>
          <a:lstStyle/>
          <a:p>
            <a:pPr algn="l"/>
            <a:r>
              <a:rPr lang="tr-TR" b="1" i="0">
                <a:solidFill>
                  <a:srgbClr val="1F1F1F"/>
                </a:solidFill>
                <a:effectLst/>
                <a:latin typeface="Aptos Narrow" panose="020B0004020202020204" pitchFamily="34" charset="0"/>
              </a:rPr>
              <a:t>Analiz</a:t>
            </a:r>
          </a:p>
          <a:p>
            <a:pPr marL="285750" indent="-285750" algn="l">
              <a:buFont typeface="Wingdings" pitchFamily="2" charset="2"/>
              <a:buChar char="Ø"/>
            </a:pPr>
            <a:r>
              <a:rPr lang="tr-TR" b="1" i="0">
                <a:solidFill>
                  <a:srgbClr val="1F1F1F"/>
                </a:solidFill>
                <a:effectLst/>
                <a:latin typeface="Aptos Narrow" panose="020B0004020202020204" pitchFamily="34" charset="0"/>
              </a:rPr>
              <a:t>Intercept (</a:t>
            </a:r>
            <a:r>
              <a:rPr lang="el-GR" b="1" i="0">
                <a:solidFill>
                  <a:srgbClr val="1F1F1F"/>
                </a:solidFill>
                <a:effectLst/>
                <a:latin typeface="Aptos Narrow" panose="020B0004020202020204" pitchFamily="34" charset="0"/>
              </a:rPr>
              <a:t>β₀ = 14.9</a:t>
            </a:r>
            <a:r>
              <a:rPr lang="tr-TR" b="1" i="0">
                <a:solidFill>
                  <a:srgbClr val="1F1F1F"/>
                </a:solidFill>
                <a:effectLst/>
                <a:latin typeface="Aptos Narrow" panose="020B0004020202020204" pitchFamily="34" charset="0"/>
              </a:rPr>
              <a:t>4</a:t>
            </a:r>
            <a:r>
              <a:rPr lang="el-GR" b="1" i="0">
                <a:solidFill>
                  <a:srgbClr val="1F1F1F"/>
                </a:solidFill>
                <a:effectLst/>
                <a:latin typeface="Aptos Narrow" panose="020B0004020202020204" pitchFamily="34" charset="0"/>
              </a:rPr>
              <a:t>):</a:t>
            </a:r>
            <a:r>
              <a:rPr lang="el-GR" b="0" i="0">
                <a:solidFill>
                  <a:srgbClr val="1F1F1F"/>
                </a:solidFill>
                <a:effectLst/>
                <a:latin typeface="Aptos Narrow" panose="020B0004020202020204" pitchFamily="34" charset="0"/>
              </a:rPr>
              <a:t> </a:t>
            </a:r>
            <a:r>
              <a:rPr lang="tr-TR" b="0" i="0">
                <a:solidFill>
                  <a:srgbClr val="1F1F1F"/>
                </a:solidFill>
                <a:effectLst/>
                <a:latin typeface="Aptos Narrow" panose="020B0004020202020204" pitchFamily="34" charset="0"/>
              </a:rPr>
              <a:t>Hem bisiklet kullanımı hem de sigara içme düzeyi sıfır olan bireylerde kalp hastalığı skoru yaklaşık 14.94’tir.</a:t>
            </a:r>
          </a:p>
          <a:p>
            <a:pPr marL="285750" indent="-285750" algn="l">
              <a:buFont typeface="Wingdings" pitchFamily="2" charset="2"/>
              <a:buChar char="Ø"/>
            </a:pPr>
            <a:r>
              <a:rPr lang="tr-TR" b="1" i="0">
                <a:solidFill>
                  <a:srgbClr val="1F1F1F"/>
                </a:solidFill>
                <a:effectLst/>
                <a:latin typeface="Aptos Narrow" panose="020B0004020202020204" pitchFamily="34" charset="0"/>
              </a:rPr>
              <a:t>bisikletKullanimi (</a:t>
            </a:r>
            <a:r>
              <a:rPr lang="el-GR" b="1" i="0">
                <a:solidFill>
                  <a:srgbClr val="1F1F1F"/>
                </a:solidFill>
                <a:effectLst/>
                <a:latin typeface="Aptos Narrow" panose="020B0004020202020204" pitchFamily="34" charset="0"/>
              </a:rPr>
              <a:t>β₁ = -0.</a:t>
            </a:r>
            <a:r>
              <a:rPr lang="tr-TR" b="1" i="0">
                <a:solidFill>
                  <a:srgbClr val="1F1F1F"/>
                </a:solidFill>
                <a:effectLst/>
                <a:latin typeface="Aptos Narrow" panose="020B0004020202020204" pitchFamily="34" charset="0"/>
              </a:rPr>
              <a:t>20</a:t>
            </a:r>
            <a:r>
              <a:rPr lang="el-GR" b="1" i="0">
                <a:solidFill>
                  <a:srgbClr val="1F1F1F"/>
                </a:solidFill>
                <a:effectLst/>
                <a:latin typeface="Aptos Narrow" panose="020B0004020202020204" pitchFamily="34" charset="0"/>
              </a:rPr>
              <a:t>):</a:t>
            </a:r>
            <a:r>
              <a:rPr lang="el-GR" b="0" i="0">
                <a:solidFill>
                  <a:srgbClr val="1F1F1F"/>
                </a:solidFill>
                <a:effectLst/>
                <a:latin typeface="Aptos Narrow" panose="020B0004020202020204" pitchFamily="34" charset="0"/>
              </a:rPr>
              <a:t> </a:t>
            </a:r>
            <a:r>
              <a:rPr lang="tr-TR" b="0" i="0">
                <a:solidFill>
                  <a:srgbClr val="1F1F1F"/>
                </a:solidFill>
                <a:effectLst/>
                <a:latin typeface="Aptos Narrow" panose="020B0004020202020204" pitchFamily="34" charset="0"/>
              </a:rPr>
              <a:t>Bisiklet kullanımında her bir birimlik artış, kalp hastalığı değerini ortalama </a:t>
            </a:r>
            <a:r>
              <a:rPr lang="tr-TR" b="1" i="0">
                <a:solidFill>
                  <a:srgbClr val="1F1F1F"/>
                </a:solidFill>
                <a:effectLst/>
                <a:latin typeface="Aptos Narrow" panose="020B0004020202020204" pitchFamily="34" charset="0"/>
              </a:rPr>
              <a:t>0.20 puan azaltmaktadır</a:t>
            </a:r>
            <a:r>
              <a:rPr lang="tr-TR" b="0" i="0">
                <a:solidFill>
                  <a:srgbClr val="1F1F1F"/>
                </a:solidFill>
                <a:effectLst/>
                <a:latin typeface="Aptos Narrow" panose="020B0004020202020204" pitchFamily="34" charset="0"/>
              </a:rPr>
              <a:t>.</a:t>
            </a:r>
          </a:p>
          <a:p>
            <a:pPr marL="285750" indent="-285750" algn="l">
              <a:buFont typeface="Wingdings" pitchFamily="2" charset="2"/>
              <a:buChar char="Ø"/>
            </a:pPr>
            <a:r>
              <a:rPr lang="tr-TR" b="1" i="0">
                <a:solidFill>
                  <a:srgbClr val="1F1F1F"/>
                </a:solidFill>
                <a:effectLst/>
                <a:latin typeface="Aptos Narrow" panose="020B0004020202020204" pitchFamily="34" charset="0"/>
              </a:rPr>
              <a:t>sigaraDurum (</a:t>
            </a:r>
            <a:r>
              <a:rPr lang="el-GR" b="1" i="0">
                <a:solidFill>
                  <a:srgbClr val="1F1F1F"/>
                </a:solidFill>
                <a:effectLst/>
                <a:latin typeface="Aptos Narrow" panose="020B0004020202020204" pitchFamily="34" charset="0"/>
              </a:rPr>
              <a:t>β₂ = 0.18):</a:t>
            </a:r>
            <a:r>
              <a:rPr lang="el-GR" b="0" i="0">
                <a:solidFill>
                  <a:srgbClr val="1F1F1F"/>
                </a:solidFill>
                <a:effectLst/>
                <a:latin typeface="Aptos Narrow" panose="020B0004020202020204" pitchFamily="34" charset="0"/>
              </a:rPr>
              <a:t> </a:t>
            </a:r>
            <a:r>
              <a:rPr lang="tr-TR" b="0" i="0">
                <a:solidFill>
                  <a:srgbClr val="1F1F1F"/>
                </a:solidFill>
                <a:effectLst/>
                <a:latin typeface="Aptos Narrow" panose="020B0004020202020204" pitchFamily="34" charset="0"/>
              </a:rPr>
              <a:t>Sigara içme düzeyinde her bir birimlik artış, kalp hastalığı değerini ortalama </a:t>
            </a:r>
            <a:r>
              <a:rPr lang="tr-TR" b="1" i="0">
                <a:solidFill>
                  <a:srgbClr val="1F1F1F"/>
                </a:solidFill>
                <a:effectLst/>
                <a:latin typeface="Aptos Narrow" panose="020B0004020202020204" pitchFamily="34" charset="0"/>
              </a:rPr>
              <a:t>0.18 puan artırmaktadır</a:t>
            </a:r>
            <a:r>
              <a:rPr lang="tr-TR" b="0" i="0">
                <a:solidFill>
                  <a:srgbClr val="1F1F1F"/>
                </a:solidFill>
                <a:effectLst/>
                <a:latin typeface="Aptos Narrow" panose="020B0004020202020204" pitchFamily="34" charset="0"/>
              </a:rPr>
              <a:t>.</a:t>
            </a:r>
          </a:p>
          <a:p>
            <a:pPr marL="285750" indent="-285750" algn="l">
              <a:buFont typeface="Wingdings" pitchFamily="2" charset="2"/>
              <a:buChar char="Ø"/>
            </a:pPr>
            <a:r>
              <a:rPr lang="tr-TR" b="1" i="0">
                <a:solidFill>
                  <a:srgbClr val="1F1F1F"/>
                </a:solidFill>
                <a:effectLst/>
                <a:latin typeface="Aptos Narrow" panose="020B0004020202020204" pitchFamily="34" charset="0"/>
              </a:rPr>
              <a:t>p-değerleri:</a:t>
            </a:r>
            <a:r>
              <a:rPr lang="tr-TR" b="0" i="0">
                <a:solidFill>
                  <a:srgbClr val="1F1F1F"/>
                </a:solidFill>
                <a:effectLst/>
                <a:latin typeface="Aptos Narrow" panose="020B0004020202020204" pitchFamily="34" charset="0"/>
              </a:rPr>
              <a:t> Tüm değişkenler için p &lt; 0.05 olduğundan, </a:t>
            </a:r>
            <a:r>
              <a:rPr lang="tr-TR" b="1" i="0">
                <a:solidFill>
                  <a:srgbClr val="1F1F1F"/>
                </a:solidFill>
                <a:effectLst/>
                <a:latin typeface="Aptos Narrow" panose="020B0004020202020204" pitchFamily="34" charset="0"/>
              </a:rPr>
              <a:t>tüm katsayılar istatistiksel olarak anlamlıdır</a:t>
            </a:r>
            <a:r>
              <a:rPr lang="tr-TR" b="0" i="0">
                <a:solidFill>
                  <a:srgbClr val="1F1F1F"/>
                </a:solidFill>
                <a:effectLst/>
                <a:latin typeface="Aptos Narrow" panose="020B0004020202020204" pitchFamily="34" charset="0"/>
              </a:rPr>
              <a:t>.</a:t>
            </a:r>
          </a:p>
          <a:p>
            <a:pPr algn="l">
              <a:buFont typeface="Arial" panose="020B0604020202020204" pitchFamily="34" charset="0"/>
              <a:buChar char="•"/>
            </a:pPr>
            <a:endParaRPr lang="tr-TR">
              <a:solidFill>
                <a:srgbClr val="1F1F1F"/>
              </a:solidFill>
              <a:latin typeface="Aptos Narrow" panose="020B0004020202020204" pitchFamily="34" charset="0"/>
            </a:endParaRPr>
          </a:p>
          <a:p>
            <a:pPr algn="l">
              <a:buFont typeface="Arial" panose="020B0604020202020204" pitchFamily="34" charset="0"/>
              <a:buChar char="•"/>
            </a:pPr>
            <a:endParaRPr lang="tr-TR" b="1" i="0">
              <a:solidFill>
                <a:srgbClr val="1F1F1F"/>
              </a:solidFill>
              <a:effectLst/>
              <a:latin typeface="Aptos Narrow" panose="020B0004020202020204" pitchFamily="34" charset="0"/>
            </a:endParaRPr>
          </a:p>
          <a:p>
            <a:r>
              <a:rPr lang="tr-TR" b="1">
                <a:latin typeface="Aptos Narrow" panose="020B0004020202020204" pitchFamily="34" charset="0"/>
              </a:rPr>
              <a:t>Modelin Açıklayıcılığı</a:t>
            </a:r>
          </a:p>
          <a:p>
            <a:pPr marL="285750" indent="-285750">
              <a:buFont typeface="Wingdings" pitchFamily="2" charset="2"/>
              <a:buChar char="Ø"/>
            </a:pPr>
            <a:r>
              <a:rPr lang="tr-TR" b="1">
                <a:latin typeface="Aptos Narrow" panose="020B0004020202020204" pitchFamily="34" charset="0"/>
              </a:rPr>
              <a:t>R² = 0.978</a:t>
            </a:r>
            <a:r>
              <a:rPr lang="tr-TR">
                <a:latin typeface="Aptos Narrow" panose="020B0004020202020204" pitchFamily="34" charset="0"/>
              </a:rPr>
              <a:t> → Kalp hastalığı değişkenindeki varyansın %97.8’i model tarafından açıklanabilmektedir.</a:t>
            </a:r>
          </a:p>
          <a:p>
            <a:pPr marL="285750" indent="-285750">
              <a:buFont typeface="Wingdings" pitchFamily="2" charset="2"/>
              <a:buChar char="Ø"/>
            </a:pPr>
            <a:r>
              <a:rPr lang="tr-TR" b="1">
                <a:latin typeface="Aptos Narrow" panose="020B0004020202020204" pitchFamily="34" charset="0"/>
              </a:rPr>
              <a:t>F-istatistiği = 7670, p &lt; 0.0001</a:t>
            </a:r>
            <a:r>
              <a:rPr lang="tr-TR">
                <a:latin typeface="Aptos Narrow" panose="020B0004020202020204" pitchFamily="34" charset="0"/>
              </a:rPr>
              <a:t> → Modelin genel olarak anlamlı olduğunu göstermektedir.</a:t>
            </a:r>
          </a:p>
          <a:p>
            <a:pPr algn="l">
              <a:buFont typeface="Arial" panose="020B0604020202020204" pitchFamily="34" charset="0"/>
              <a:buChar char="•"/>
            </a:pPr>
            <a:endParaRPr lang="tr-TR" b="0" i="0">
              <a:solidFill>
                <a:srgbClr val="1F1F1F"/>
              </a:solidFill>
              <a:effectLst/>
              <a:latin typeface="Aptos Narrow" panose="020B0004020202020204" pitchFamily="34" charset="0"/>
            </a:endParaRPr>
          </a:p>
        </p:txBody>
      </p:sp>
      <p:sp>
        <p:nvSpPr>
          <p:cNvPr id="7" name="Metin kutusu 6">
            <a:extLst>
              <a:ext uri="{FF2B5EF4-FFF2-40B4-BE49-F238E27FC236}">
                <a16:creationId xmlns:a16="http://schemas.microsoft.com/office/drawing/2014/main" id="{25CD3173-B308-8475-E977-03DD19E73FE6}"/>
              </a:ext>
            </a:extLst>
          </p:cNvPr>
          <p:cNvSpPr txBox="1"/>
          <p:nvPr/>
        </p:nvSpPr>
        <p:spPr>
          <a:xfrm>
            <a:off x="490117" y="1569660"/>
            <a:ext cx="13212028" cy="923330"/>
          </a:xfrm>
          <a:prstGeom prst="rect">
            <a:avLst/>
          </a:prstGeom>
          <a:noFill/>
        </p:spPr>
        <p:txBody>
          <a:bodyPr wrap="square">
            <a:spAutoFit/>
          </a:bodyPr>
          <a:lstStyle/>
          <a:p>
            <a:r>
              <a:rPr lang="tr-TR" b="0" i="0">
                <a:solidFill>
                  <a:srgbClr val="1F1F1F"/>
                </a:solidFill>
                <a:effectLst/>
                <a:latin typeface="Roboto" panose="02000000000000000000" pitchFamily="2" charset="0"/>
              </a:rPr>
              <a:t>Model çıktısına göre, </a:t>
            </a:r>
            <a:r>
              <a:rPr lang="tr-TR"/>
              <a:t>bisikletKullanimi</a:t>
            </a:r>
            <a:r>
              <a:rPr lang="tr-TR" b="0" i="0">
                <a:solidFill>
                  <a:srgbClr val="1F1F1F"/>
                </a:solidFill>
                <a:effectLst/>
                <a:latin typeface="Roboto" panose="02000000000000000000" pitchFamily="2" charset="0"/>
              </a:rPr>
              <a:t> ve </a:t>
            </a:r>
            <a:r>
              <a:rPr lang="tr-TR"/>
              <a:t>sigaraDurum</a:t>
            </a:r>
            <a:r>
              <a:rPr lang="tr-TR" b="0" i="0">
                <a:solidFill>
                  <a:srgbClr val="1F1F1F"/>
                </a:solidFill>
                <a:effectLst/>
                <a:latin typeface="Roboto" panose="02000000000000000000" pitchFamily="2" charset="0"/>
              </a:rPr>
              <a:t> değişkenlerinin </a:t>
            </a:r>
            <a:r>
              <a:rPr lang="tr-TR"/>
              <a:t>kalpHastaligi</a:t>
            </a:r>
            <a:r>
              <a:rPr lang="tr-TR" b="0" i="0">
                <a:solidFill>
                  <a:srgbClr val="1F1F1F"/>
                </a:solidFill>
                <a:effectLst/>
                <a:latin typeface="Roboto" panose="02000000000000000000" pitchFamily="2" charset="0"/>
              </a:rPr>
              <a:t> üzerindeki etkileri </a:t>
            </a:r>
            <a:r>
              <a:rPr lang="tr-TR" b="1" i="0">
                <a:solidFill>
                  <a:srgbClr val="1F1F1F"/>
                </a:solidFill>
                <a:effectLst/>
                <a:latin typeface="Roboto" panose="02000000000000000000" pitchFamily="2" charset="0"/>
              </a:rPr>
              <a:t>istatistiksel olarak anlamlıdır</a:t>
            </a:r>
            <a:r>
              <a:rPr lang="tr-TR" b="0" i="0">
                <a:solidFill>
                  <a:srgbClr val="1F1F1F"/>
                </a:solidFill>
                <a:effectLst/>
                <a:latin typeface="Roboto" panose="02000000000000000000" pitchFamily="2" charset="0"/>
              </a:rPr>
              <a:t>. Kurulan çoklu doğrusal regresyon modeli, yüksek düzeyde açıklayıcılığa sahiptir ve sağlık alanında kullanılabilecek güvenilir bir tahminleme imkânı sunmaktadır.</a:t>
            </a:r>
            <a:endParaRPr lang="tr-TR"/>
          </a:p>
        </p:txBody>
      </p:sp>
      <p:graphicFrame>
        <p:nvGraphicFramePr>
          <p:cNvPr id="9" name="Tablo 8">
            <a:extLst>
              <a:ext uri="{FF2B5EF4-FFF2-40B4-BE49-F238E27FC236}">
                <a16:creationId xmlns:a16="http://schemas.microsoft.com/office/drawing/2014/main" id="{939608C4-CD27-32CB-DEB9-60F9E1A4C6E2}"/>
              </a:ext>
            </a:extLst>
          </p:cNvPr>
          <p:cNvGraphicFramePr>
            <a:graphicFrameLocks noGrp="1"/>
          </p:cNvGraphicFramePr>
          <p:nvPr>
            <p:extLst>
              <p:ext uri="{D42A27DB-BD31-4B8C-83A1-F6EECF244321}">
                <p14:modId xmlns:p14="http://schemas.microsoft.com/office/powerpoint/2010/main" val="1232065075"/>
              </p:ext>
            </p:extLst>
          </p:nvPr>
        </p:nvGraphicFramePr>
        <p:xfrm>
          <a:off x="881784" y="2590154"/>
          <a:ext cx="11725854" cy="1463040"/>
        </p:xfrm>
        <a:graphic>
          <a:graphicData uri="http://schemas.openxmlformats.org/drawingml/2006/table">
            <a:tbl>
              <a:tblPr>
                <a:tableStyleId>{5940675A-B579-460E-94D1-54222C63F5DA}</a:tableStyleId>
              </a:tblPr>
              <a:tblGrid>
                <a:gridCol w="1954309">
                  <a:extLst>
                    <a:ext uri="{9D8B030D-6E8A-4147-A177-3AD203B41FA5}">
                      <a16:colId xmlns:a16="http://schemas.microsoft.com/office/drawing/2014/main" val="2325319567"/>
                    </a:ext>
                  </a:extLst>
                </a:gridCol>
                <a:gridCol w="1954309">
                  <a:extLst>
                    <a:ext uri="{9D8B030D-6E8A-4147-A177-3AD203B41FA5}">
                      <a16:colId xmlns:a16="http://schemas.microsoft.com/office/drawing/2014/main" val="3095082871"/>
                    </a:ext>
                  </a:extLst>
                </a:gridCol>
                <a:gridCol w="1954309">
                  <a:extLst>
                    <a:ext uri="{9D8B030D-6E8A-4147-A177-3AD203B41FA5}">
                      <a16:colId xmlns:a16="http://schemas.microsoft.com/office/drawing/2014/main" val="1406574284"/>
                    </a:ext>
                  </a:extLst>
                </a:gridCol>
                <a:gridCol w="1954309">
                  <a:extLst>
                    <a:ext uri="{9D8B030D-6E8A-4147-A177-3AD203B41FA5}">
                      <a16:colId xmlns:a16="http://schemas.microsoft.com/office/drawing/2014/main" val="3099668243"/>
                    </a:ext>
                  </a:extLst>
                </a:gridCol>
                <a:gridCol w="1276253">
                  <a:extLst>
                    <a:ext uri="{9D8B030D-6E8A-4147-A177-3AD203B41FA5}">
                      <a16:colId xmlns:a16="http://schemas.microsoft.com/office/drawing/2014/main" val="128192902"/>
                    </a:ext>
                  </a:extLst>
                </a:gridCol>
                <a:gridCol w="2632365">
                  <a:extLst>
                    <a:ext uri="{9D8B030D-6E8A-4147-A177-3AD203B41FA5}">
                      <a16:colId xmlns:a16="http://schemas.microsoft.com/office/drawing/2014/main" val="3803818251"/>
                    </a:ext>
                  </a:extLst>
                </a:gridCol>
              </a:tblGrid>
              <a:tr h="0">
                <a:tc>
                  <a:txBody>
                    <a:bodyPr/>
                    <a:lstStyle/>
                    <a:p>
                      <a:pPr fontAlgn="ctr"/>
                      <a:r>
                        <a:rPr lang="tr-TR" b="1">
                          <a:effectLst/>
                        </a:rPr>
                        <a:t>Değişken</a:t>
                      </a:r>
                    </a:p>
                  </a:txBody>
                  <a:tcPr anchor="ctr"/>
                </a:tc>
                <a:tc>
                  <a:txBody>
                    <a:bodyPr/>
                    <a:lstStyle/>
                    <a:p>
                      <a:pPr fontAlgn="ctr"/>
                      <a:r>
                        <a:rPr lang="tr-TR" b="1">
                          <a:effectLst/>
                        </a:rPr>
                        <a:t>Katsayı (</a:t>
                      </a:r>
                      <a:r>
                        <a:rPr lang="el-GR" b="1">
                          <a:effectLst/>
                        </a:rPr>
                        <a:t>β)</a:t>
                      </a:r>
                    </a:p>
                  </a:txBody>
                  <a:tcPr anchor="ctr"/>
                </a:tc>
                <a:tc>
                  <a:txBody>
                    <a:bodyPr/>
                    <a:lstStyle/>
                    <a:p>
                      <a:pPr fontAlgn="ctr"/>
                      <a:r>
                        <a:rPr lang="tr-TR" b="1">
                          <a:effectLst/>
                        </a:rPr>
                        <a:t>Std. Hata</a:t>
                      </a:r>
                    </a:p>
                  </a:txBody>
                  <a:tcPr anchor="ctr"/>
                </a:tc>
                <a:tc>
                  <a:txBody>
                    <a:bodyPr/>
                    <a:lstStyle/>
                    <a:p>
                      <a:pPr fontAlgn="ctr"/>
                      <a:r>
                        <a:rPr lang="tr-TR" b="1">
                          <a:effectLst/>
                        </a:rPr>
                        <a:t>t-değeri</a:t>
                      </a:r>
                    </a:p>
                  </a:txBody>
                  <a:tcPr anchor="ctr"/>
                </a:tc>
                <a:tc>
                  <a:txBody>
                    <a:bodyPr/>
                    <a:lstStyle/>
                    <a:p>
                      <a:pPr fontAlgn="ctr"/>
                      <a:r>
                        <a:rPr lang="tr-TR" b="1">
                          <a:effectLst/>
                        </a:rPr>
                        <a:t>p-değeri</a:t>
                      </a:r>
                    </a:p>
                  </a:txBody>
                  <a:tcPr anchor="ctr"/>
                </a:tc>
                <a:tc>
                  <a:txBody>
                    <a:bodyPr/>
                    <a:lstStyle/>
                    <a:p>
                      <a:pPr fontAlgn="ctr"/>
                      <a:r>
                        <a:rPr lang="tr-TR" b="1">
                          <a:effectLst/>
                        </a:rPr>
                        <a:t>%95 Güven Aralığı</a:t>
                      </a:r>
                    </a:p>
                  </a:txBody>
                  <a:tcPr anchor="ctr"/>
                </a:tc>
                <a:extLst>
                  <a:ext uri="{0D108BD9-81ED-4DB2-BD59-A6C34878D82A}">
                    <a16:rowId xmlns:a16="http://schemas.microsoft.com/office/drawing/2014/main" val="861567719"/>
                  </a:ext>
                </a:extLst>
              </a:tr>
              <a:tr h="0">
                <a:tc>
                  <a:txBody>
                    <a:bodyPr/>
                    <a:lstStyle/>
                    <a:p>
                      <a:pPr fontAlgn="ctr"/>
                      <a:r>
                        <a:rPr lang="tr-TR">
                          <a:effectLst/>
                        </a:rPr>
                        <a:t>Intercept</a:t>
                      </a:r>
                    </a:p>
                  </a:txBody>
                  <a:tcPr anchor="ctr"/>
                </a:tc>
                <a:tc>
                  <a:txBody>
                    <a:bodyPr/>
                    <a:lstStyle/>
                    <a:p>
                      <a:pPr fontAlgn="ctr"/>
                      <a:r>
                        <a:rPr lang="tr-TR">
                          <a:effectLst/>
                        </a:rPr>
                        <a:t>14.94</a:t>
                      </a:r>
                    </a:p>
                  </a:txBody>
                  <a:tcPr anchor="ctr"/>
                </a:tc>
                <a:tc>
                  <a:txBody>
                    <a:bodyPr/>
                    <a:lstStyle/>
                    <a:p>
                      <a:pPr fontAlgn="ctr"/>
                      <a:r>
                        <a:rPr lang="tr-TR">
                          <a:effectLst/>
                        </a:rPr>
                        <a:t>0.094</a:t>
                      </a:r>
                    </a:p>
                  </a:txBody>
                  <a:tcPr anchor="ctr"/>
                </a:tc>
                <a:tc>
                  <a:txBody>
                    <a:bodyPr/>
                    <a:lstStyle/>
                    <a:p>
                      <a:pPr fontAlgn="ctr"/>
                      <a:r>
                        <a:rPr lang="tr-TR">
                          <a:effectLst/>
                        </a:rPr>
                        <a:t>158.30</a:t>
                      </a:r>
                    </a:p>
                  </a:txBody>
                  <a:tcPr anchor="ctr"/>
                </a:tc>
                <a:tc>
                  <a:txBody>
                    <a:bodyPr/>
                    <a:lstStyle/>
                    <a:p>
                      <a:pPr fontAlgn="ctr"/>
                      <a:r>
                        <a:rPr lang="tr-TR">
                          <a:effectLst/>
                        </a:rPr>
                        <a:t>0.000</a:t>
                      </a:r>
                    </a:p>
                  </a:txBody>
                  <a:tcPr anchor="ctr"/>
                </a:tc>
                <a:tc>
                  <a:txBody>
                    <a:bodyPr/>
                    <a:lstStyle/>
                    <a:p>
                      <a:pPr fontAlgn="ctr"/>
                      <a:r>
                        <a:rPr lang="tr-TR">
                          <a:effectLst/>
                        </a:rPr>
                        <a:t>14.74 - 15.12</a:t>
                      </a:r>
                    </a:p>
                  </a:txBody>
                  <a:tcPr anchor="ctr"/>
                </a:tc>
                <a:extLst>
                  <a:ext uri="{0D108BD9-81ED-4DB2-BD59-A6C34878D82A}">
                    <a16:rowId xmlns:a16="http://schemas.microsoft.com/office/drawing/2014/main" val="3035633737"/>
                  </a:ext>
                </a:extLst>
              </a:tr>
              <a:tr h="0">
                <a:tc>
                  <a:txBody>
                    <a:bodyPr/>
                    <a:lstStyle/>
                    <a:p>
                      <a:pPr fontAlgn="ctr"/>
                      <a:r>
                        <a:rPr lang="tr-TR">
                          <a:effectLst/>
                        </a:rPr>
                        <a:t>bisikletKullanimi</a:t>
                      </a:r>
                    </a:p>
                  </a:txBody>
                  <a:tcPr anchor="ctr"/>
                </a:tc>
                <a:tc>
                  <a:txBody>
                    <a:bodyPr/>
                    <a:lstStyle/>
                    <a:p>
                      <a:pPr fontAlgn="ctr"/>
                      <a:r>
                        <a:rPr lang="tr-TR">
                          <a:effectLst/>
                        </a:rPr>
                        <a:t>-0.20</a:t>
                      </a:r>
                    </a:p>
                  </a:txBody>
                  <a:tcPr anchor="ctr"/>
                </a:tc>
                <a:tc>
                  <a:txBody>
                    <a:bodyPr/>
                    <a:lstStyle/>
                    <a:p>
                      <a:pPr fontAlgn="ctr"/>
                      <a:r>
                        <a:rPr lang="tr-TR">
                          <a:effectLst/>
                        </a:rPr>
                        <a:t>0.002</a:t>
                      </a:r>
                    </a:p>
                  </a:txBody>
                  <a:tcPr anchor="ctr"/>
                </a:tc>
                <a:tc>
                  <a:txBody>
                    <a:bodyPr/>
                    <a:lstStyle/>
                    <a:p>
                      <a:pPr fontAlgn="ctr"/>
                      <a:r>
                        <a:rPr lang="tr-TR">
                          <a:effectLst/>
                        </a:rPr>
                        <a:t>-119.85</a:t>
                      </a:r>
                    </a:p>
                  </a:txBody>
                  <a:tcPr anchor="ctr"/>
                </a:tc>
                <a:tc>
                  <a:txBody>
                    <a:bodyPr/>
                    <a:lstStyle/>
                    <a:p>
                      <a:pPr fontAlgn="ctr"/>
                      <a:r>
                        <a:rPr lang="tr-TR">
                          <a:effectLst/>
                        </a:rPr>
                        <a:t>0.000</a:t>
                      </a:r>
                    </a:p>
                  </a:txBody>
                  <a:tcPr anchor="ctr"/>
                </a:tc>
                <a:tc>
                  <a:txBody>
                    <a:bodyPr/>
                    <a:lstStyle/>
                    <a:p>
                      <a:pPr fontAlgn="ctr"/>
                      <a:r>
                        <a:rPr lang="tr-TR">
                          <a:effectLst/>
                        </a:rPr>
                        <a:t>-0.20 - -0.19</a:t>
                      </a:r>
                    </a:p>
                  </a:txBody>
                  <a:tcPr anchor="ctr"/>
                </a:tc>
                <a:extLst>
                  <a:ext uri="{0D108BD9-81ED-4DB2-BD59-A6C34878D82A}">
                    <a16:rowId xmlns:a16="http://schemas.microsoft.com/office/drawing/2014/main" val="3316187366"/>
                  </a:ext>
                </a:extLst>
              </a:tr>
              <a:tr h="0">
                <a:tc>
                  <a:txBody>
                    <a:bodyPr/>
                    <a:lstStyle/>
                    <a:p>
                      <a:pPr fontAlgn="ctr"/>
                      <a:r>
                        <a:rPr lang="tr-TR">
                          <a:effectLst/>
                        </a:rPr>
                        <a:t>sigaraDurum</a:t>
                      </a:r>
                    </a:p>
                  </a:txBody>
                  <a:tcPr anchor="ctr"/>
                </a:tc>
                <a:tc>
                  <a:txBody>
                    <a:bodyPr/>
                    <a:lstStyle/>
                    <a:p>
                      <a:pPr fontAlgn="ctr"/>
                      <a:r>
                        <a:rPr lang="tr-TR">
                          <a:effectLst/>
                        </a:rPr>
                        <a:t>0.18</a:t>
                      </a:r>
                    </a:p>
                  </a:txBody>
                  <a:tcPr anchor="ctr"/>
                </a:tc>
                <a:tc>
                  <a:txBody>
                    <a:bodyPr/>
                    <a:lstStyle/>
                    <a:p>
                      <a:pPr fontAlgn="ctr"/>
                      <a:r>
                        <a:rPr lang="tr-TR">
                          <a:effectLst/>
                        </a:rPr>
                        <a:t>0.004</a:t>
                      </a:r>
                    </a:p>
                  </a:txBody>
                  <a:tcPr anchor="ctr"/>
                </a:tc>
                <a:tc>
                  <a:txBody>
                    <a:bodyPr/>
                    <a:lstStyle/>
                    <a:p>
                      <a:pPr fontAlgn="ctr"/>
                      <a:r>
                        <a:rPr lang="tr-TR">
                          <a:effectLst/>
                        </a:rPr>
                        <a:t>41.56</a:t>
                      </a:r>
                    </a:p>
                  </a:txBody>
                  <a:tcPr anchor="ctr"/>
                </a:tc>
                <a:tc>
                  <a:txBody>
                    <a:bodyPr/>
                    <a:lstStyle/>
                    <a:p>
                      <a:pPr fontAlgn="ctr"/>
                      <a:r>
                        <a:rPr lang="tr-TR">
                          <a:effectLst/>
                        </a:rPr>
                        <a:t>0.000</a:t>
                      </a:r>
                    </a:p>
                  </a:txBody>
                  <a:tcPr anchor="ctr"/>
                </a:tc>
                <a:tc>
                  <a:txBody>
                    <a:bodyPr/>
                    <a:lstStyle/>
                    <a:p>
                      <a:pPr fontAlgn="ctr"/>
                      <a:r>
                        <a:rPr lang="tr-TR">
                          <a:effectLst/>
                        </a:rPr>
                        <a:t>0.17 - 0.18</a:t>
                      </a:r>
                    </a:p>
                  </a:txBody>
                  <a:tcPr anchor="ctr"/>
                </a:tc>
                <a:extLst>
                  <a:ext uri="{0D108BD9-81ED-4DB2-BD59-A6C34878D82A}">
                    <a16:rowId xmlns:a16="http://schemas.microsoft.com/office/drawing/2014/main" val="2102890763"/>
                  </a:ext>
                </a:extLst>
              </a:tr>
            </a:tbl>
          </a:graphicData>
        </a:graphic>
      </p:graphicFrame>
      <p:sp>
        <p:nvSpPr>
          <p:cNvPr id="10" name="Rectangle 1">
            <a:extLst>
              <a:ext uri="{FF2B5EF4-FFF2-40B4-BE49-F238E27FC236}">
                <a16:creationId xmlns:a16="http://schemas.microsoft.com/office/drawing/2014/main" id="{C6617E54-B3C4-DFE9-452F-BE39EFE3651E}"/>
              </a:ext>
            </a:extLst>
          </p:cNvPr>
          <p:cNvSpPr>
            <a:spLocks noChangeArrowheads="1"/>
          </p:cNvSpPr>
          <p:nvPr/>
        </p:nvSpPr>
        <p:spPr bwMode="auto">
          <a:xfrm>
            <a:off x="770948" y="2398344"/>
            <a:ext cx="135965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800" b="0" i="0" u="none" strike="noStrike" cap="none" normalizeH="0" baseline="0">
                <a:ln>
                  <a:noFill/>
                </a:ln>
                <a:solidFill>
                  <a:schemeClr val="tx1"/>
                </a:solidFill>
                <a:effectLst/>
                <a:latin typeface="Arial" panose="020B0604020202020204" pitchFamily="34" charset="0"/>
              </a:rPr>
            </a:br>
            <a:endParaRPr kumimoji="0" lang="tr-TR" altLang="tr-T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360261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72C2D-202D-5F6E-782A-47513A1065E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C15B40D-6034-4D77-0405-1F1369C316DF}"/>
              </a:ext>
            </a:extLst>
          </p:cNvPr>
          <p:cNvSpPr/>
          <p:nvPr/>
        </p:nvSpPr>
        <p:spPr>
          <a:xfrm>
            <a:off x="490117" y="383143"/>
            <a:ext cx="5363077"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p:txBody>
      </p:sp>
      <p:pic>
        <p:nvPicPr>
          <p:cNvPr id="6" name="Image 0" descr="preencoded.png">
            <a:extLst>
              <a:ext uri="{FF2B5EF4-FFF2-40B4-BE49-F238E27FC236}">
                <a16:creationId xmlns:a16="http://schemas.microsoft.com/office/drawing/2014/main" id="{C015BE2F-576F-52A4-AFCE-D09F0C47EC7C}"/>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E641D019-747F-2101-C87B-ED718003595B}"/>
              </a:ext>
            </a:extLst>
          </p:cNvPr>
          <p:cNvSpPr txBox="1"/>
          <p:nvPr/>
        </p:nvSpPr>
        <p:spPr>
          <a:xfrm>
            <a:off x="490117" y="797009"/>
            <a:ext cx="13529587" cy="461665"/>
          </a:xfrm>
          <a:prstGeom prst="rect">
            <a:avLst/>
          </a:prstGeom>
          <a:noFill/>
        </p:spPr>
        <p:txBody>
          <a:bodyPr wrap="square">
            <a:spAutoFit/>
          </a:bodyPr>
          <a:lstStyle/>
          <a:p>
            <a:r>
              <a:rPr lang="tr-TR" sz="2400" dirty="0">
                <a:solidFill>
                  <a:srgbClr val="1F1F1F"/>
                </a:solidFill>
                <a:latin typeface="Roboto" panose="02000000000000000000" pitchFamily="2" charset="0"/>
              </a:rPr>
              <a:t>4️⃣ </a:t>
            </a:r>
            <a:r>
              <a:rPr lang="tr-TR" sz="2400">
                <a:latin typeface="Aptos Narrow" panose="020B0004020202020204" pitchFamily="34" charset="0"/>
              </a:rPr>
              <a:t>Modelin Performans Değerlendirmesi ve Hata Analizi</a:t>
            </a:r>
            <a:endParaRPr lang="tr-TR">
              <a:latin typeface="Aptos Narrow" panose="020B0004020202020204" pitchFamily="34" charset="0"/>
            </a:endParaRPr>
          </a:p>
        </p:txBody>
      </p:sp>
      <p:sp>
        <p:nvSpPr>
          <p:cNvPr id="10" name="Rectangle 1">
            <a:extLst>
              <a:ext uri="{FF2B5EF4-FFF2-40B4-BE49-F238E27FC236}">
                <a16:creationId xmlns:a16="http://schemas.microsoft.com/office/drawing/2014/main" id="{9FDDB87E-F454-0C9F-8264-346A5C7B56DC}"/>
              </a:ext>
            </a:extLst>
          </p:cNvPr>
          <p:cNvSpPr>
            <a:spLocks noChangeArrowheads="1"/>
          </p:cNvSpPr>
          <p:nvPr/>
        </p:nvSpPr>
        <p:spPr bwMode="auto">
          <a:xfrm>
            <a:off x="770948" y="2398344"/>
            <a:ext cx="135965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800" b="0" i="0" u="none" strike="noStrike" cap="none" normalizeH="0" baseline="0">
                <a:ln>
                  <a:noFill/>
                </a:ln>
                <a:solidFill>
                  <a:schemeClr val="tx1"/>
                </a:solidFill>
                <a:effectLst/>
                <a:latin typeface="Arial" panose="020B0604020202020204" pitchFamily="34" charset="0"/>
              </a:rPr>
            </a:br>
            <a:endParaRPr kumimoji="0" lang="tr-TR" altLang="tr-TR" sz="1800" b="0" i="0" u="none" strike="noStrike" cap="none" normalizeH="0" baseline="0">
              <a:ln>
                <a:noFill/>
              </a:ln>
              <a:solidFill>
                <a:schemeClr val="tx1"/>
              </a:solidFill>
              <a:effectLst/>
              <a:latin typeface="Arial" panose="020B0604020202020204" pitchFamily="34" charset="0"/>
            </a:endParaRPr>
          </a:p>
        </p:txBody>
      </p:sp>
      <p:sp>
        <p:nvSpPr>
          <p:cNvPr id="5" name="Metin kutusu 4">
            <a:extLst>
              <a:ext uri="{FF2B5EF4-FFF2-40B4-BE49-F238E27FC236}">
                <a16:creationId xmlns:a16="http://schemas.microsoft.com/office/drawing/2014/main" id="{809F15C2-60BD-653A-A3C3-655873BC6855}"/>
              </a:ext>
            </a:extLst>
          </p:cNvPr>
          <p:cNvSpPr txBox="1"/>
          <p:nvPr/>
        </p:nvSpPr>
        <p:spPr>
          <a:xfrm>
            <a:off x="490116" y="1568534"/>
            <a:ext cx="13369335" cy="3908762"/>
          </a:xfrm>
          <a:prstGeom prst="rect">
            <a:avLst/>
          </a:prstGeom>
          <a:noFill/>
        </p:spPr>
        <p:txBody>
          <a:bodyPr wrap="square">
            <a:spAutoFit/>
          </a:bodyPr>
          <a:lstStyle/>
          <a:p>
            <a:pPr algn="l">
              <a:buNone/>
            </a:pPr>
            <a:r>
              <a:rPr lang="tr-TR" b="0" i="0">
                <a:solidFill>
                  <a:srgbClr val="1F1F1F"/>
                </a:solidFill>
                <a:effectLst/>
                <a:latin typeface="Aptos Narrow" panose="020B0004020202020204" pitchFamily="34" charset="0"/>
              </a:rPr>
              <a:t>Bu bölümde, oluşturulan çoklu doğrusal regresyon modelinin </a:t>
            </a:r>
            <a:r>
              <a:rPr lang="tr-TR" b="1" i="0">
                <a:solidFill>
                  <a:srgbClr val="1F1F1F"/>
                </a:solidFill>
                <a:effectLst/>
                <a:latin typeface="Aptos Narrow" panose="020B0004020202020204" pitchFamily="34" charset="0"/>
              </a:rPr>
              <a:t>tahmin gücü</a:t>
            </a:r>
            <a:r>
              <a:rPr lang="tr-TR" b="0" i="0">
                <a:solidFill>
                  <a:srgbClr val="1F1F1F"/>
                </a:solidFill>
                <a:effectLst/>
                <a:latin typeface="Aptos Narrow" panose="020B0004020202020204" pitchFamily="34" charset="0"/>
              </a:rPr>
              <a:t>, test veri seti üzerinden değerlendirilmiştir.</a:t>
            </a:r>
            <a:br>
              <a:rPr lang="tr-TR" b="0" i="0">
                <a:solidFill>
                  <a:srgbClr val="1F1F1F"/>
                </a:solidFill>
                <a:effectLst/>
                <a:latin typeface="Aptos Narrow" panose="020B0004020202020204" pitchFamily="34" charset="0"/>
              </a:rPr>
            </a:br>
            <a:r>
              <a:rPr lang="tr-TR" b="0" i="0">
                <a:solidFill>
                  <a:srgbClr val="1F1F1F"/>
                </a:solidFill>
                <a:effectLst/>
                <a:latin typeface="Aptos Narrow" panose="020B0004020202020204" pitchFamily="34" charset="0"/>
              </a:rPr>
              <a:t>Amaç, modelin yalnızca eğitim verisine değil, </a:t>
            </a:r>
            <a:r>
              <a:rPr lang="tr-TR" b="1" i="0">
                <a:solidFill>
                  <a:srgbClr val="1F1F1F"/>
                </a:solidFill>
                <a:effectLst/>
                <a:latin typeface="Aptos Narrow" panose="020B0004020202020204" pitchFamily="34" charset="0"/>
              </a:rPr>
              <a:t>görmediği (yeni) verilere</a:t>
            </a:r>
            <a:r>
              <a:rPr lang="tr-TR" b="0" i="0">
                <a:solidFill>
                  <a:srgbClr val="1F1F1F"/>
                </a:solidFill>
                <a:effectLst/>
                <a:latin typeface="Aptos Narrow" panose="020B0004020202020204" pitchFamily="34" charset="0"/>
              </a:rPr>
              <a:t> karşı da ne derece başarılı tahminler üretebildiğini </a:t>
            </a:r>
            <a:r>
              <a:rPr lang="tr-TR" b="1" i="0">
                <a:solidFill>
                  <a:srgbClr val="1F1F1F"/>
                </a:solidFill>
                <a:effectLst/>
                <a:latin typeface="Aptos Narrow" panose="020B0004020202020204" pitchFamily="34" charset="0"/>
              </a:rPr>
              <a:t>nicel metrikler</a:t>
            </a:r>
            <a:r>
              <a:rPr lang="tr-TR" b="0" i="0">
                <a:solidFill>
                  <a:srgbClr val="1F1F1F"/>
                </a:solidFill>
                <a:effectLst/>
                <a:latin typeface="Aptos Narrow" panose="020B0004020202020204" pitchFamily="34" charset="0"/>
              </a:rPr>
              <a:t> ile ortaya koymaktır.</a:t>
            </a:r>
          </a:p>
          <a:p>
            <a:pPr algn="l">
              <a:buNone/>
            </a:pPr>
            <a:endParaRPr lang="tr-TR" sz="2000" b="0" i="0">
              <a:solidFill>
                <a:srgbClr val="1F1F1F"/>
              </a:solidFill>
              <a:effectLst/>
              <a:latin typeface="Aptos Narrow" panose="020B0004020202020204" pitchFamily="34" charset="0"/>
            </a:endParaRPr>
          </a:p>
          <a:p>
            <a:pPr algn="l">
              <a:buNone/>
            </a:pPr>
            <a:r>
              <a:rPr lang="tr-TR" sz="2400" b="0" i="0">
                <a:solidFill>
                  <a:srgbClr val="1F1F1F"/>
                </a:solidFill>
                <a:effectLst/>
                <a:latin typeface="Aptos Narrow" panose="020B0004020202020204" pitchFamily="34" charset="0"/>
              </a:rPr>
              <a:t>Performans Değerlendirmenin Önemi</a:t>
            </a:r>
          </a:p>
          <a:p>
            <a:pPr algn="l">
              <a:buNone/>
            </a:pPr>
            <a:r>
              <a:rPr lang="tr-TR" b="0" i="0">
                <a:solidFill>
                  <a:srgbClr val="1F1F1F"/>
                </a:solidFill>
                <a:effectLst/>
                <a:latin typeface="Aptos Narrow" panose="020B0004020202020204" pitchFamily="34" charset="0"/>
              </a:rPr>
              <a:t>Eğitim verisinde elde edilen yüksek doğruluk, modelin genellenebilirliğini garanti etmez.</a:t>
            </a:r>
            <a:br>
              <a:rPr lang="tr-TR" b="0" i="0">
                <a:solidFill>
                  <a:srgbClr val="1F1F1F"/>
                </a:solidFill>
                <a:effectLst/>
                <a:latin typeface="Aptos Narrow" panose="020B0004020202020204" pitchFamily="34" charset="0"/>
              </a:rPr>
            </a:br>
            <a:r>
              <a:rPr lang="tr-TR" b="0" i="0">
                <a:solidFill>
                  <a:srgbClr val="1F1F1F"/>
                </a:solidFill>
                <a:effectLst/>
                <a:latin typeface="Aptos Narrow" panose="020B0004020202020204" pitchFamily="34" charset="0"/>
              </a:rPr>
              <a:t>Bu nedenle modelin performansı, bağımsız bir test veri seti üzerinde ölçülmelidir.</a:t>
            </a:r>
          </a:p>
          <a:p>
            <a:pPr algn="l">
              <a:buNone/>
            </a:pPr>
            <a:br>
              <a:rPr lang="tr-TR" b="0" i="0">
                <a:solidFill>
                  <a:srgbClr val="1F1F1F"/>
                </a:solidFill>
                <a:effectLst/>
                <a:latin typeface="Aptos Narrow" panose="020B0004020202020204" pitchFamily="34" charset="0"/>
              </a:rPr>
            </a:br>
            <a:r>
              <a:rPr lang="tr-TR" b="0" i="0">
                <a:solidFill>
                  <a:srgbClr val="1F1F1F"/>
                </a:solidFill>
                <a:effectLst/>
                <a:latin typeface="Aptos Narrow" panose="020B0004020202020204" pitchFamily="34" charset="0"/>
              </a:rPr>
              <a:t>Bu değerlendirme süreci şu şekilde gerçekleştirilmiştir:</a:t>
            </a:r>
          </a:p>
          <a:p>
            <a:pPr marL="579438" lvl="1" indent="-125413">
              <a:buFont typeface="Arial" panose="020B0604020202020204" pitchFamily="34" charset="0"/>
              <a:buChar char="•"/>
            </a:pPr>
            <a:r>
              <a:rPr lang="tr-TR" b="0" i="0">
                <a:solidFill>
                  <a:srgbClr val="1F1F1F"/>
                </a:solidFill>
                <a:effectLst/>
                <a:latin typeface="Aptos Narrow" panose="020B0004020202020204" pitchFamily="34" charset="0"/>
              </a:rPr>
              <a:t>Model çıktıları, </a:t>
            </a:r>
            <a:r>
              <a:rPr lang="tr-TR" b="1" i="0">
                <a:solidFill>
                  <a:srgbClr val="1F1F1F"/>
                </a:solidFill>
                <a:effectLst/>
                <a:latin typeface="Aptos Narrow" panose="020B0004020202020204" pitchFamily="34" charset="0"/>
              </a:rPr>
              <a:t>gerçek gözlem değerleriyle karşılaştırılmıştır</a:t>
            </a:r>
            <a:endParaRPr lang="tr-TR" b="0" i="0">
              <a:solidFill>
                <a:srgbClr val="1F1F1F"/>
              </a:solidFill>
              <a:effectLst/>
              <a:latin typeface="Aptos Narrow" panose="020B0004020202020204" pitchFamily="34" charset="0"/>
            </a:endParaRPr>
          </a:p>
          <a:p>
            <a:pPr marL="579438" lvl="1" indent="-125413">
              <a:buFont typeface="Arial" panose="020B0604020202020204" pitchFamily="34" charset="0"/>
              <a:buChar char="•"/>
            </a:pPr>
            <a:r>
              <a:rPr lang="tr-TR" b="1" i="0">
                <a:solidFill>
                  <a:srgbClr val="1F1F1F"/>
                </a:solidFill>
                <a:effectLst/>
                <a:latin typeface="Aptos Narrow" panose="020B0004020202020204" pitchFamily="34" charset="0"/>
              </a:rPr>
              <a:t>Hata metrikleri</a:t>
            </a:r>
            <a:r>
              <a:rPr lang="tr-TR" b="0" i="0">
                <a:solidFill>
                  <a:srgbClr val="1F1F1F"/>
                </a:solidFill>
                <a:effectLst/>
                <a:latin typeface="Aptos Narrow" panose="020B0004020202020204" pitchFamily="34" charset="0"/>
              </a:rPr>
              <a:t> kullanılarak tahmin doğruluğu sayısallaştırılmıştır</a:t>
            </a:r>
          </a:p>
          <a:p>
            <a:pPr algn="l"/>
            <a:endParaRPr lang="tr-TR" b="0" i="0">
              <a:solidFill>
                <a:srgbClr val="1F1F1F"/>
              </a:solidFill>
              <a:effectLst/>
              <a:latin typeface="Aptos Narrow" panose="020B0004020202020204" pitchFamily="34" charset="0"/>
            </a:endParaRPr>
          </a:p>
          <a:p>
            <a:r>
              <a:rPr lang="tr-TR" sz="2400">
                <a:latin typeface="Aptos Narrow" panose="020B0004020202020204" pitchFamily="34" charset="0"/>
              </a:rPr>
              <a:t>Kullanılan Temel Hata Metrikleri</a:t>
            </a:r>
          </a:p>
        </p:txBody>
      </p:sp>
      <p:graphicFrame>
        <p:nvGraphicFramePr>
          <p:cNvPr id="11" name="Tablo 10">
            <a:extLst>
              <a:ext uri="{FF2B5EF4-FFF2-40B4-BE49-F238E27FC236}">
                <a16:creationId xmlns:a16="http://schemas.microsoft.com/office/drawing/2014/main" id="{981F48DF-25EA-A726-DF7E-C378BD8E6FAB}"/>
              </a:ext>
            </a:extLst>
          </p:cNvPr>
          <p:cNvGraphicFramePr>
            <a:graphicFrameLocks noGrp="1"/>
          </p:cNvGraphicFramePr>
          <p:nvPr>
            <p:extLst>
              <p:ext uri="{D42A27DB-BD31-4B8C-83A1-F6EECF244321}">
                <p14:modId xmlns:p14="http://schemas.microsoft.com/office/powerpoint/2010/main" val="820207303"/>
              </p:ext>
            </p:extLst>
          </p:nvPr>
        </p:nvGraphicFramePr>
        <p:xfrm>
          <a:off x="490115" y="5519092"/>
          <a:ext cx="13596561" cy="1378745"/>
        </p:xfrm>
        <a:graphic>
          <a:graphicData uri="http://schemas.openxmlformats.org/drawingml/2006/table">
            <a:tbl>
              <a:tblPr>
                <a:tableStyleId>{5940675A-B579-460E-94D1-54222C63F5DA}</a:tableStyleId>
              </a:tblPr>
              <a:tblGrid>
                <a:gridCol w="2765703">
                  <a:extLst>
                    <a:ext uri="{9D8B030D-6E8A-4147-A177-3AD203B41FA5}">
                      <a16:colId xmlns:a16="http://schemas.microsoft.com/office/drawing/2014/main" val="1506129775"/>
                    </a:ext>
                  </a:extLst>
                </a:gridCol>
                <a:gridCol w="4599709">
                  <a:extLst>
                    <a:ext uri="{9D8B030D-6E8A-4147-A177-3AD203B41FA5}">
                      <a16:colId xmlns:a16="http://schemas.microsoft.com/office/drawing/2014/main" val="952236613"/>
                    </a:ext>
                  </a:extLst>
                </a:gridCol>
                <a:gridCol w="6231149">
                  <a:extLst>
                    <a:ext uri="{9D8B030D-6E8A-4147-A177-3AD203B41FA5}">
                      <a16:colId xmlns:a16="http://schemas.microsoft.com/office/drawing/2014/main" val="2441795477"/>
                    </a:ext>
                  </a:extLst>
                </a:gridCol>
              </a:tblGrid>
              <a:tr h="236995">
                <a:tc>
                  <a:txBody>
                    <a:bodyPr/>
                    <a:lstStyle/>
                    <a:p>
                      <a:pPr fontAlgn="ctr"/>
                      <a:r>
                        <a:rPr lang="tr-TR" sz="1400" b="1">
                          <a:effectLst/>
                        </a:rPr>
                        <a:t>Metrik</a:t>
                      </a:r>
                      <a:endParaRPr lang="tr-TR" sz="1400" b="1">
                        <a:effectLst/>
                        <a:latin typeface="Aptos Narrow" panose="020B0004020202020204" pitchFamily="34" charset="0"/>
                      </a:endParaRPr>
                    </a:p>
                  </a:txBody>
                  <a:tcPr anchor="ctr"/>
                </a:tc>
                <a:tc>
                  <a:txBody>
                    <a:bodyPr/>
                    <a:lstStyle/>
                    <a:p>
                      <a:pPr fontAlgn="ctr"/>
                      <a:r>
                        <a:rPr lang="tr-TR" sz="1400" b="1">
                          <a:effectLst/>
                        </a:rPr>
                        <a:t>Tanım</a:t>
                      </a:r>
                      <a:endParaRPr lang="tr-TR" sz="1400" b="1">
                        <a:effectLst/>
                        <a:latin typeface="Aptos Narrow" panose="020B0004020202020204" pitchFamily="34" charset="0"/>
                      </a:endParaRPr>
                    </a:p>
                  </a:txBody>
                  <a:tcPr anchor="ctr"/>
                </a:tc>
                <a:tc>
                  <a:txBody>
                    <a:bodyPr/>
                    <a:lstStyle/>
                    <a:p>
                      <a:pPr fontAlgn="ctr"/>
                      <a:r>
                        <a:rPr lang="tr-TR" sz="1400" b="1">
                          <a:effectLst/>
                        </a:rPr>
                        <a:t>Yorumu</a:t>
                      </a:r>
                      <a:endParaRPr lang="tr-TR" sz="1400" b="1">
                        <a:effectLst/>
                        <a:latin typeface="Aptos Narrow" panose="020B0004020202020204" pitchFamily="34" charset="0"/>
                      </a:endParaRPr>
                    </a:p>
                  </a:txBody>
                  <a:tcPr anchor="ctr"/>
                </a:tc>
                <a:extLst>
                  <a:ext uri="{0D108BD9-81ED-4DB2-BD59-A6C34878D82A}">
                    <a16:rowId xmlns:a16="http://schemas.microsoft.com/office/drawing/2014/main" val="2812831801"/>
                  </a:ext>
                </a:extLst>
              </a:tr>
              <a:tr h="402891">
                <a:tc>
                  <a:txBody>
                    <a:bodyPr/>
                    <a:lstStyle/>
                    <a:p>
                      <a:pPr fontAlgn="ctr"/>
                      <a:r>
                        <a:rPr lang="tr-TR" sz="1400" b="1">
                          <a:effectLst/>
                        </a:rPr>
                        <a:t>MAE</a:t>
                      </a:r>
                      <a:r>
                        <a:rPr lang="tr-TR" sz="1400">
                          <a:effectLst/>
                        </a:rPr>
                        <a:t> (Mean Absolute Error)</a:t>
                      </a:r>
                      <a:endParaRPr lang="tr-TR" sz="1400">
                        <a:effectLst/>
                        <a:latin typeface="Aptos Narrow" panose="020B0004020202020204" pitchFamily="34" charset="0"/>
                      </a:endParaRPr>
                    </a:p>
                  </a:txBody>
                  <a:tcPr anchor="ctr"/>
                </a:tc>
                <a:tc>
                  <a:txBody>
                    <a:bodyPr/>
                    <a:lstStyle/>
                    <a:p>
                      <a:pPr fontAlgn="ctr"/>
                      <a:r>
                        <a:rPr lang="tr-TR" sz="1400">
                          <a:effectLst/>
                        </a:rPr>
                        <a:t>Gerçek ve tahmin değerleri arasındaki ortalama mutlak fark</a:t>
                      </a:r>
                      <a:endParaRPr lang="tr-TR" sz="1400">
                        <a:effectLst/>
                        <a:latin typeface="Aptos Narrow" panose="020B0004020202020204" pitchFamily="34" charset="0"/>
                      </a:endParaRPr>
                    </a:p>
                  </a:txBody>
                  <a:tcPr anchor="ctr"/>
                </a:tc>
                <a:tc>
                  <a:txBody>
                    <a:bodyPr/>
                    <a:lstStyle/>
                    <a:p>
                      <a:pPr fontAlgn="ctr"/>
                      <a:r>
                        <a:rPr lang="tr-TR" sz="1400">
                          <a:effectLst/>
                        </a:rPr>
                        <a:t>Modelin tahminlerde ortalama ne kadar sapma gösterdiğini ifade eder</a:t>
                      </a:r>
                      <a:endParaRPr lang="tr-TR" sz="1400">
                        <a:effectLst/>
                        <a:latin typeface="Aptos Narrow" panose="020B0004020202020204" pitchFamily="34" charset="0"/>
                      </a:endParaRPr>
                    </a:p>
                  </a:txBody>
                  <a:tcPr anchor="ctr"/>
                </a:tc>
                <a:extLst>
                  <a:ext uri="{0D108BD9-81ED-4DB2-BD59-A6C34878D82A}">
                    <a16:rowId xmlns:a16="http://schemas.microsoft.com/office/drawing/2014/main" val="3191528191"/>
                  </a:ext>
                </a:extLst>
              </a:tr>
              <a:tr h="289910">
                <a:tc>
                  <a:txBody>
                    <a:bodyPr/>
                    <a:lstStyle/>
                    <a:p>
                      <a:pPr fontAlgn="ctr"/>
                      <a:r>
                        <a:rPr lang="tr-TR" sz="1400" b="1">
                          <a:effectLst/>
                        </a:rPr>
                        <a:t>MSE</a:t>
                      </a:r>
                      <a:r>
                        <a:rPr lang="tr-TR" sz="1400">
                          <a:effectLst/>
                        </a:rPr>
                        <a:t> (Mean Squared Error)</a:t>
                      </a:r>
                      <a:endParaRPr lang="tr-TR" sz="1400">
                        <a:effectLst/>
                        <a:latin typeface="Aptos Narrow" panose="020B0004020202020204" pitchFamily="34" charset="0"/>
                      </a:endParaRPr>
                    </a:p>
                  </a:txBody>
                  <a:tcPr anchor="ctr"/>
                </a:tc>
                <a:tc>
                  <a:txBody>
                    <a:bodyPr/>
                    <a:lstStyle/>
                    <a:p>
                      <a:pPr fontAlgn="ctr"/>
                      <a:r>
                        <a:rPr lang="tr-TR" sz="1400">
                          <a:effectLst/>
                        </a:rPr>
                        <a:t>Hataların karelerinin ortalaması</a:t>
                      </a:r>
                      <a:endParaRPr lang="tr-TR" sz="1400">
                        <a:effectLst/>
                        <a:latin typeface="Aptos Narrow" panose="020B0004020202020204" pitchFamily="34" charset="0"/>
                      </a:endParaRPr>
                    </a:p>
                  </a:txBody>
                  <a:tcPr anchor="ctr"/>
                </a:tc>
                <a:tc>
                  <a:txBody>
                    <a:bodyPr/>
                    <a:lstStyle/>
                    <a:p>
                      <a:pPr fontAlgn="ctr"/>
                      <a:r>
                        <a:rPr lang="tr-TR" sz="1400">
                          <a:effectLst/>
                        </a:rPr>
                        <a:t>Büyük hatalara daha fazla ağırlık vererek cezalandırır</a:t>
                      </a:r>
                      <a:endParaRPr lang="tr-TR" sz="1400">
                        <a:effectLst/>
                        <a:latin typeface="Aptos Narrow" panose="020B0004020202020204" pitchFamily="34" charset="0"/>
                      </a:endParaRPr>
                    </a:p>
                  </a:txBody>
                  <a:tcPr anchor="ctr"/>
                </a:tc>
                <a:extLst>
                  <a:ext uri="{0D108BD9-81ED-4DB2-BD59-A6C34878D82A}">
                    <a16:rowId xmlns:a16="http://schemas.microsoft.com/office/drawing/2014/main" val="3500576575"/>
                  </a:ext>
                </a:extLst>
              </a:tr>
              <a:tr h="366254">
                <a:tc>
                  <a:txBody>
                    <a:bodyPr/>
                    <a:lstStyle/>
                    <a:p>
                      <a:pPr fontAlgn="ctr"/>
                      <a:r>
                        <a:rPr lang="tr-TR" sz="1400" b="1">
                          <a:effectLst/>
                        </a:rPr>
                        <a:t>RMSE</a:t>
                      </a:r>
                      <a:r>
                        <a:rPr lang="tr-TR" sz="1400">
                          <a:effectLst/>
                        </a:rPr>
                        <a:t> (Root Mean Squared Error)</a:t>
                      </a:r>
                      <a:endParaRPr lang="tr-TR" sz="1400">
                        <a:effectLst/>
                        <a:latin typeface="Aptos Narrow" panose="020B0004020202020204" pitchFamily="34" charset="0"/>
                      </a:endParaRPr>
                    </a:p>
                  </a:txBody>
                  <a:tcPr anchor="ctr"/>
                </a:tc>
                <a:tc>
                  <a:txBody>
                    <a:bodyPr/>
                    <a:lstStyle/>
                    <a:p>
                      <a:pPr fontAlgn="ctr"/>
                      <a:r>
                        <a:rPr lang="tr-TR" sz="1400">
                          <a:effectLst/>
                        </a:rPr>
                        <a:t>MSE'nin karekökü</a:t>
                      </a:r>
                      <a:endParaRPr lang="tr-TR" sz="1400">
                        <a:effectLst/>
                        <a:latin typeface="Aptos Narrow" panose="020B0004020202020204" pitchFamily="34" charset="0"/>
                      </a:endParaRPr>
                    </a:p>
                  </a:txBody>
                  <a:tcPr anchor="ctr"/>
                </a:tc>
                <a:tc>
                  <a:txBody>
                    <a:bodyPr/>
                    <a:lstStyle/>
                    <a:p>
                      <a:pPr fontAlgn="ctr"/>
                      <a:r>
                        <a:rPr lang="tr-TR" sz="1400">
                          <a:effectLst/>
                        </a:rPr>
                        <a:t>Ortalama hata düzeyini orijinal ölçüm birimiyle ifade eder (örn. kalp puanı)</a:t>
                      </a:r>
                      <a:endParaRPr lang="tr-TR" sz="1400">
                        <a:effectLst/>
                        <a:latin typeface="Aptos Narrow" panose="020B0004020202020204" pitchFamily="34" charset="0"/>
                      </a:endParaRPr>
                    </a:p>
                  </a:txBody>
                  <a:tcPr anchor="ctr"/>
                </a:tc>
                <a:extLst>
                  <a:ext uri="{0D108BD9-81ED-4DB2-BD59-A6C34878D82A}">
                    <a16:rowId xmlns:a16="http://schemas.microsoft.com/office/drawing/2014/main" val="2673072595"/>
                  </a:ext>
                </a:extLst>
              </a:tr>
            </a:tbl>
          </a:graphicData>
        </a:graphic>
      </p:graphicFrame>
      <p:sp>
        <p:nvSpPr>
          <p:cNvPr id="12" name="Rectangle 1">
            <a:extLst>
              <a:ext uri="{FF2B5EF4-FFF2-40B4-BE49-F238E27FC236}">
                <a16:creationId xmlns:a16="http://schemas.microsoft.com/office/drawing/2014/main" id="{0F706182-4CB2-9F9D-73FF-BBC3A7C3A4D6}"/>
              </a:ext>
            </a:extLst>
          </p:cNvPr>
          <p:cNvSpPr>
            <a:spLocks noChangeArrowheads="1"/>
          </p:cNvSpPr>
          <p:nvPr/>
        </p:nvSpPr>
        <p:spPr bwMode="auto">
          <a:xfrm>
            <a:off x="2776116" y="4382520"/>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600" b="0" i="0" u="none" strike="noStrike" cap="none" normalizeH="0" baseline="0">
                <a:ln>
                  <a:noFill/>
                </a:ln>
                <a:solidFill>
                  <a:schemeClr val="tx1"/>
                </a:solidFill>
                <a:effectLst/>
                <a:latin typeface="Arial" panose="020B0604020202020204" pitchFamily="34" charset="0"/>
              </a:rPr>
            </a:br>
            <a:endParaRPr kumimoji="0" lang="tr-TR" altLang="tr-TR" sz="1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44704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B4FD0-C4B1-37A3-7C68-CFE95E4618F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4DD8E3C-F38A-2A26-83B3-8D6DD9C52640}"/>
              </a:ext>
            </a:extLst>
          </p:cNvPr>
          <p:cNvSpPr/>
          <p:nvPr/>
        </p:nvSpPr>
        <p:spPr>
          <a:xfrm>
            <a:off x="490117" y="383143"/>
            <a:ext cx="5363077"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p:txBody>
      </p:sp>
      <p:pic>
        <p:nvPicPr>
          <p:cNvPr id="6" name="Image 0" descr="preencoded.png">
            <a:extLst>
              <a:ext uri="{FF2B5EF4-FFF2-40B4-BE49-F238E27FC236}">
                <a16:creationId xmlns:a16="http://schemas.microsoft.com/office/drawing/2014/main" id="{D8043952-236A-F133-9C3B-AE64598290B5}"/>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D036A951-DA18-6BE2-E0D3-6B87C0B4A0D4}"/>
              </a:ext>
            </a:extLst>
          </p:cNvPr>
          <p:cNvSpPr txBox="1"/>
          <p:nvPr/>
        </p:nvSpPr>
        <p:spPr>
          <a:xfrm>
            <a:off x="490117" y="797009"/>
            <a:ext cx="13529587" cy="461665"/>
          </a:xfrm>
          <a:prstGeom prst="rect">
            <a:avLst/>
          </a:prstGeom>
          <a:noFill/>
        </p:spPr>
        <p:txBody>
          <a:bodyPr wrap="square">
            <a:spAutoFit/>
          </a:bodyPr>
          <a:lstStyle/>
          <a:p>
            <a:r>
              <a:rPr lang="tr-TR" sz="2400" dirty="0">
                <a:solidFill>
                  <a:srgbClr val="1F1F1F"/>
                </a:solidFill>
                <a:latin typeface="Roboto" panose="02000000000000000000" pitchFamily="2" charset="0"/>
              </a:rPr>
              <a:t>4️⃣ </a:t>
            </a:r>
            <a:r>
              <a:rPr lang="tr-TR" sz="2400">
                <a:latin typeface="Aptos Narrow" panose="020B0004020202020204" pitchFamily="34" charset="0"/>
              </a:rPr>
              <a:t>Modelin Performans Değerlendirmesi ve Hata Analizi</a:t>
            </a:r>
          </a:p>
        </p:txBody>
      </p:sp>
      <p:sp>
        <p:nvSpPr>
          <p:cNvPr id="10" name="Rectangle 1">
            <a:extLst>
              <a:ext uri="{FF2B5EF4-FFF2-40B4-BE49-F238E27FC236}">
                <a16:creationId xmlns:a16="http://schemas.microsoft.com/office/drawing/2014/main" id="{0774C0A1-DC43-69A3-1615-16A5FCC34617}"/>
              </a:ext>
            </a:extLst>
          </p:cNvPr>
          <p:cNvSpPr>
            <a:spLocks noChangeArrowheads="1"/>
          </p:cNvSpPr>
          <p:nvPr/>
        </p:nvSpPr>
        <p:spPr bwMode="auto">
          <a:xfrm>
            <a:off x="770948" y="2398344"/>
            <a:ext cx="135965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800" b="0" i="0" u="none" strike="noStrike" cap="none" normalizeH="0" baseline="0">
                <a:ln>
                  <a:noFill/>
                </a:ln>
                <a:solidFill>
                  <a:schemeClr val="tx1"/>
                </a:solidFill>
                <a:effectLst/>
                <a:latin typeface="Arial" panose="020B0604020202020204" pitchFamily="34" charset="0"/>
              </a:rPr>
            </a:br>
            <a:endParaRPr kumimoji="0" lang="tr-TR" altLang="tr-TR" sz="1800" b="0" i="0" u="none" strike="noStrike" cap="none" normalizeH="0" baseline="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C161A3AA-0475-8718-EC3A-E975B958BACB}"/>
              </a:ext>
            </a:extLst>
          </p:cNvPr>
          <p:cNvSpPr>
            <a:spLocks noChangeArrowheads="1"/>
          </p:cNvSpPr>
          <p:nvPr/>
        </p:nvSpPr>
        <p:spPr bwMode="auto">
          <a:xfrm>
            <a:off x="2776116" y="4382520"/>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600" b="0" i="0" u="none" strike="noStrike" cap="none" normalizeH="0" baseline="0">
                <a:ln>
                  <a:noFill/>
                </a:ln>
                <a:solidFill>
                  <a:schemeClr val="tx1"/>
                </a:solidFill>
                <a:effectLst/>
                <a:latin typeface="Arial" panose="020B0604020202020204" pitchFamily="34" charset="0"/>
              </a:rPr>
            </a:br>
            <a:endParaRPr kumimoji="0" lang="tr-TR" altLang="tr-TR" sz="1600" b="0" i="0" u="none" strike="noStrike" cap="none" normalizeH="0" baseline="0">
              <a:ln>
                <a:noFill/>
              </a:ln>
              <a:solidFill>
                <a:schemeClr val="tx1"/>
              </a:solidFill>
              <a:effectLst/>
              <a:latin typeface="Arial" panose="020B0604020202020204" pitchFamily="34" charset="0"/>
            </a:endParaRPr>
          </a:p>
        </p:txBody>
      </p:sp>
      <p:pic>
        <p:nvPicPr>
          <p:cNvPr id="4" name="Resim 3">
            <a:extLst>
              <a:ext uri="{FF2B5EF4-FFF2-40B4-BE49-F238E27FC236}">
                <a16:creationId xmlns:a16="http://schemas.microsoft.com/office/drawing/2014/main" id="{87C1785D-8AD1-1C49-7EE9-0AE36869EC3D}"/>
              </a:ext>
            </a:extLst>
          </p:cNvPr>
          <p:cNvPicPr>
            <a:picLocks noChangeAspect="1"/>
          </p:cNvPicPr>
          <p:nvPr/>
        </p:nvPicPr>
        <p:blipFill>
          <a:blip r:embed="rId4"/>
          <a:stretch>
            <a:fillRect/>
          </a:stretch>
        </p:blipFill>
        <p:spPr>
          <a:xfrm>
            <a:off x="610696" y="1320229"/>
            <a:ext cx="7984258" cy="6758370"/>
          </a:xfrm>
          <a:prstGeom prst="rect">
            <a:avLst/>
          </a:prstGeom>
        </p:spPr>
      </p:pic>
      <p:pic>
        <p:nvPicPr>
          <p:cNvPr id="9" name="Resim 8">
            <a:extLst>
              <a:ext uri="{FF2B5EF4-FFF2-40B4-BE49-F238E27FC236}">
                <a16:creationId xmlns:a16="http://schemas.microsoft.com/office/drawing/2014/main" id="{2FB0658A-D91A-B569-1509-F51809DDC589}"/>
              </a:ext>
            </a:extLst>
          </p:cNvPr>
          <p:cNvPicPr>
            <a:picLocks noChangeAspect="1"/>
          </p:cNvPicPr>
          <p:nvPr/>
        </p:nvPicPr>
        <p:blipFill>
          <a:blip r:embed="rId5"/>
          <a:srcRect b="41250"/>
          <a:stretch>
            <a:fillRect/>
          </a:stretch>
        </p:blipFill>
        <p:spPr>
          <a:xfrm>
            <a:off x="8555963" y="2932095"/>
            <a:ext cx="5712090" cy="1589948"/>
          </a:xfrm>
          <a:prstGeom prst="rect">
            <a:avLst/>
          </a:prstGeom>
          <a:ln>
            <a:noFill/>
          </a:ln>
          <a:effectLst>
            <a:outerShdw blurRad="292100" dist="139700" dir="2700000" algn="tl" rotWithShape="0">
              <a:srgbClr val="333333">
                <a:alpha val="65000"/>
              </a:srgbClr>
            </a:outerShdw>
          </a:effectLst>
        </p:spPr>
      </p:pic>
      <p:pic>
        <p:nvPicPr>
          <p:cNvPr id="5" name="Resim 4">
            <a:extLst>
              <a:ext uri="{FF2B5EF4-FFF2-40B4-BE49-F238E27FC236}">
                <a16:creationId xmlns:a16="http://schemas.microsoft.com/office/drawing/2014/main" id="{0BEC9155-6A73-548B-DEF2-D9E367AC31BE}"/>
              </a:ext>
            </a:extLst>
          </p:cNvPr>
          <p:cNvPicPr>
            <a:picLocks noChangeAspect="1"/>
          </p:cNvPicPr>
          <p:nvPr/>
        </p:nvPicPr>
        <p:blipFill>
          <a:blip r:embed="rId6"/>
          <a:stretch>
            <a:fillRect/>
          </a:stretch>
        </p:blipFill>
        <p:spPr>
          <a:xfrm>
            <a:off x="6030767" y="6137258"/>
            <a:ext cx="3162905" cy="2002896"/>
          </a:xfrm>
          <a:prstGeom prst="rect">
            <a:avLst/>
          </a:prstGeom>
        </p:spPr>
      </p:pic>
      <p:pic>
        <p:nvPicPr>
          <p:cNvPr id="11" name="Resim 10">
            <a:extLst>
              <a:ext uri="{FF2B5EF4-FFF2-40B4-BE49-F238E27FC236}">
                <a16:creationId xmlns:a16="http://schemas.microsoft.com/office/drawing/2014/main" id="{F09871A9-6C8C-3396-D45B-E0C87A6A11AE}"/>
              </a:ext>
            </a:extLst>
          </p:cNvPr>
          <p:cNvPicPr>
            <a:picLocks noChangeAspect="1"/>
          </p:cNvPicPr>
          <p:nvPr/>
        </p:nvPicPr>
        <p:blipFill>
          <a:blip r:embed="rId7"/>
          <a:stretch>
            <a:fillRect/>
          </a:stretch>
        </p:blipFill>
        <p:spPr>
          <a:xfrm>
            <a:off x="9471916" y="6275106"/>
            <a:ext cx="4229100" cy="1727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6958647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71F4B-E012-2697-572F-524FAE0A89E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979050B-C631-DC06-5B7A-EF274A48EBB1}"/>
              </a:ext>
            </a:extLst>
          </p:cNvPr>
          <p:cNvSpPr/>
          <p:nvPr/>
        </p:nvSpPr>
        <p:spPr>
          <a:xfrm>
            <a:off x="490117" y="383143"/>
            <a:ext cx="5363077"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p:txBody>
      </p:sp>
      <p:pic>
        <p:nvPicPr>
          <p:cNvPr id="6" name="Image 0" descr="preencoded.png">
            <a:extLst>
              <a:ext uri="{FF2B5EF4-FFF2-40B4-BE49-F238E27FC236}">
                <a16:creationId xmlns:a16="http://schemas.microsoft.com/office/drawing/2014/main" id="{0E29E3C4-062A-0F27-8CC6-9F6E357AD08F}"/>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65D15829-8DA8-5373-6EBC-C106BEE24E7C}"/>
              </a:ext>
            </a:extLst>
          </p:cNvPr>
          <p:cNvSpPr txBox="1"/>
          <p:nvPr/>
        </p:nvSpPr>
        <p:spPr>
          <a:xfrm>
            <a:off x="490117" y="797009"/>
            <a:ext cx="13529587" cy="461665"/>
          </a:xfrm>
          <a:prstGeom prst="rect">
            <a:avLst/>
          </a:prstGeom>
          <a:noFill/>
        </p:spPr>
        <p:txBody>
          <a:bodyPr wrap="square">
            <a:spAutoFit/>
          </a:bodyPr>
          <a:lstStyle/>
          <a:p>
            <a:r>
              <a:rPr lang="tr-TR" sz="2400" dirty="0">
                <a:solidFill>
                  <a:srgbClr val="1F1F1F"/>
                </a:solidFill>
                <a:latin typeface="Roboto" panose="02000000000000000000" pitchFamily="2" charset="0"/>
              </a:rPr>
              <a:t>4️⃣ </a:t>
            </a:r>
            <a:r>
              <a:rPr lang="tr-TR" sz="2400">
                <a:latin typeface="Aptos Narrow" panose="020B0004020202020204" pitchFamily="34" charset="0"/>
              </a:rPr>
              <a:t>Modelin Performans Değerlendirmesi ve Hata Analizi</a:t>
            </a:r>
          </a:p>
        </p:txBody>
      </p:sp>
      <p:sp>
        <p:nvSpPr>
          <p:cNvPr id="10" name="Rectangle 1">
            <a:extLst>
              <a:ext uri="{FF2B5EF4-FFF2-40B4-BE49-F238E27FC236}">
                <a16:creationId xmlns:a16="http://schemas.microsoft.com/office/drawing/2014/main" id="{5F561E23-B248-AC31-40C8-4B86AD036CAE}"/>
              </a:ext>
            </a:extLst>
          </p:cNvPr>
          <p:cNvSpPr>
            <a:spLocks noChangeArrowheads="1"/>
          </p:cNvSpPr>
          <p:nvPr/>
        </p:nvSpPr>
        <p:spPr bwMode="auto">
          <a:xfrm>
            <a:off x="665320" y="2938671"/>
            <a:ext cx="135965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800" b="0" i="0" u="none" strike="noStrike" cap="none" normalizeH="0" baseline="0">
                <a:ln>
                  <a:noFill/>
                </a:ln>
                <a:solidFill>
                  <a:schemeClr val="tx1"/>
                </a:solidFill>
                <a:effectLst/>
                <a:latin typeface="Arial" panose="020B0604020202020204" pitchFamily="34" charset="0"/>
              </a:rPr>
            </a:br>
            <a:endParaRPr kumimoji="0" lang="tr-TR" altLang="tr-TR" sz="1800" b="0" i="0" u="none" strike="noStrike" cap="none" normalizeH="0" baseline="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12A1BE38-60E2-1749-2C30-22E305C4E462}"/>
              </a:ext>
            </a:extLst>
          </p:cNvPr>
          <p:cNvSpPr>
            <a:spLocks noChangeArrowheads="1"/>
          </p:cNvSpPr>
          <p:nvPr/>
        </p:nvSpPr>
        <p:spPr bwMode="auto">
          <a:xfrm>
            <a:off x="2670488" y="492284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600" b="0" i="0" u="none" strike="noStrike" cap="none" normalizeH="0" baseline="0">
                <a:ln>
                  <a:noFill/>
                </a:ln>
                <a:solidFill>
                  <a:schemeClr val="tx1"/>
                </a:solidFill>
                <a:effectLst/>
                <a:latin typeface="Arial" panose="020B0604020202020204" pitchFamily="34" charset="0"/>
              </a:rPr>
            </a:br>
            <a:endParaRPr kumimoji="0" lang="tr-TR" altLang="tr-TR" sz="1600" b="0" i="0" u="none" strike="noStrike" cap="none" normalizeH="0" baseline="0">
              <a:ln>
                <a:noFill/>
              </a:ln>
              <a:solidFill>
                <a:schemeClr val="tx1"/>
              </a:solidFill>
              <a:effectLst/>
              <a:latin typeface="Arial" panose="020B0604020202020204" pitchFamily="34" charset="0"/>
            </a:endParaRPr>
          </a:p>
        </p:txBody>
      </p:sp>
      <p:graphicFrame>
        <p:nvGraphicFramePr>
          <p:cNvPr id="3" name="Tablo 2">
            <a:extLst>
              <a:ext uri="{FF2B5EF4-FFF2-40B4-BE49-F238E27FC236}">
                <a16:creationId xmlns:a16="http://schemas.microsoft.com/office/drawing/2014/main" id="{D6AD2B82-D0AE-3071-1288-3CB07038585E}"/>
              </a:ext>
            </a:extLst>
          </p:cNvPr>
          <p:cNvGraphicFramePr>
            <a:graphicFrameLocks noGrp="1"/>
          </p:cNvGraphicFramePr>
          <p:nvPr>
            <p:extLst>
              <p:ext uri="{D42A27DB-BD31-4B8C-83A1-F6EECF244321}">
                <p14:modId xmlns:p14="http://schemas.microsoft.com/office/powerpoint/2010/main" val="886098579"/>
              </p:ext>
            </p:extLst>
          </p:nvPr>
        </p:nvGraphicFramePr>
        <p:xfrm>
          <a:off x="606173" y="2453967"/>
          <a:ext cx="4498091" cy="2468880"/>
        </p:xfrm>
        <a:graphic>
          <a:graphicData uri="http://schemas.openxmlformats.org/drawingml/2006/table">
            <a:tbl>
              <a:tblPr>
                <a:tableStyleId>{5940675A-B579-460E-94D1-54222C63F5DA}</a:tableStyleId>
              </a:tblPr>
              <a:tblGrid>
                <a:gridCol w="1103303">
                  <a:extLst>
                    <a:ext uri="{9D8B030D-6E8A-4147-A177-3AD203B41FA5}">
                      <a16:colId xmlns:a16="http://schemas.microsoft.com/office/drawing/2014/main" val="1997543383"/>
                    </a:ext>
                  </a:extLst>
                </a:gridCol>
                <a:gridCol w="1082003">
                  <a:extLst>
                    <a:ext uri="{9D8B030D-6E8A-4147-A177-3AD203B41FA5}">
                      <a16:colId xmlns:a16="http://schemas.microsoft.com/office/drawing/2014/main" val="961960741"/>
                    </a:ext>
                  </a:extLst>
                </a:gridCol>
                <a:gridCol w="892429">
                  <a:extLst>
                    <a:ext uri="{9D8B030D-6E8A-4147-A177-3AD203B41FA5}">
                      <a16:colId xmlns:a16="http://schemas.microsoft.com/office/drawing/2014/main" val="3100122906"/>
                    </a:ext>
                  </a:extLst>
                </a:gridCol>
                <a:gridCol w="1420356">
                  <a:extLst>
                    <a:ext uri="{9D8B030D-6E8A-4147-A177-3AD203B41FA5}">
                      <a16:colId xmlns:a16="http://schemas.microsoft.com/office/drawing/2014/main" val="779544347"/>
                    </a:ext>
                  </a:extLst>
                </a:gridCol>
              </a:tblGrid>
              <a:tr h="365760">
                <a:tc>
                  <a:txBody>
                    <a:bodyPr/>
                    <a:lstStyle/>
                    <a:p>
                      <a:pPr fontAlgn="ctr"/>
                      <a:r>
                        <a:rPr lang="tr-TR" sz="1800" b="1">
                          <a:effectLst/>
                        </a:rPr>
                        <a:t>Gözlem</a:t>
                      </a:r>
                    </a:p>
                  </a:txBody>
                  <a:tcPr anchor="ctr"/>
                </a:tc>
                <a:tc>
                  <a:txBody>
                    <a:bodyPr/>
                    <a:lstStyle/>
                    <a:p>
                      <a:pPr fontAlgn="ctr"/>
                      <a:r>
                        <a:rPr lang="tr-TR" sz="1800" b="1">
                          <a:effectLst/>
                        </a:rPr>
                        <a:t>Tahmin</a:t>
                      </a:r>
                    </a:p>
                  </a:txBody>
                  <a:tcPr anchor="ctr"/>
                </a:tc>
                <a:tc>
                  <a:txBody>
                    <a:bodyPr/>
                    <a:lstStyle/>
                    <a:p>
                      <a:pPr fontAlgn="ctr"/>
                      <a:r>
                        <a:rPr lang="tr-TR" sz="1800" b="1">
                          <a:effectLst/>
                        </a:rPr>
                        <a:t>Gerçek</a:t>
                      </a:r>
                    </a:p>
                  </a:txBody>
                  <a:tcPr anchor="ctr"/>
                </a:tc>
                <a:tc>
                  <a:txBody>
                    <a:bodyPr/>
                    <a:lstStyle/>
                    <a:p>
                      <a:pPr fontAlgn="ctr"/>
                      <a:r>
                        <a:rPr lang="tr-TR" sz="1800" b="1">
                          <a:effectLst/>
                        </a:rPr>
                        <a:t>Fark (Tahmin – Gerçek)</a:t>
                      </a:r>
                    </a:p>
                  </a:txBody>
                  <a:tcPr anchor="ctr"/>
                </a:tc>
                <a:extLst>
                  <a:ext uri="{0D108BD9-81ED-4DB2-BD59-A6C34878D82A}">
                    <a16:rowId xmlns:a16="http://schemas.microsoft.com/office/drawing/2014/main" val="2793452734"/>
                  </a:ext>
                </a:extLst>
              </a:tr>
              <a:tr h="365760">
                <a:tc>
                  <a:txBody>
                    <a:bodyPr/>
                    <a:lstStyle/>
                    <a:p>
                      <a:pPr fontAlgn="ctr"/>
                      <a:r>
                        <a:rPr lang="tr-TR" sz="1800">
                          <a:effectLst/>
                        </a:rPr>
                        <a:t>1</a:t>
                      </a:r>
                    </a:p>
                  </a:txBody>
                  <a:tcPr anchor="ctr"/>
                </a:tc>
                <a:tc>
                  <a:txBody>
                    <a:bodyPr/>
                    <a:lstStyle/>
                    <a:p>
                      <a:pPr fontAlgn="ctr"/>
                      <a:r>
                        <a:rPr lang="tr-TR" sz="1800">
                          <a:effectLst/>
                        </a:rPr>
                        <a:t>2.33</a:t>
                      </a:r>
                    </a:p>
                  </a:txBody>
                  <a:tcPr anchor="ctr"/>
                </a:tc>
                <a:tc>
                  <a:txBody>
                    <a:bodyPr/>
                    <a:lstStyle/>
                    <a:p>
                      <a:pPr fontAlgn="ctr"/>
                      <a:r>
                        <a:rPr lang="tr-TR" sz="1800">
                          <a:effectLst/>
                        </a:rPr>
                        <a:t>2.85</a:t>
                      </a:r>
                    </a:p>
                  </a:txBody>
                  <a:tcPr anchor="ctr"/>
                </a:tc>
                <a:tc>
                  <a:txBody>
                    <a:bodyPr/>
                    <a:lstStyle/>
                    <a:p>
                      <a:pPr fontAlgn="ctr"/>
                      <a:r>
                        <a:rPr lang="tr-TR" sz="1800">
                          <a:effectLst/>
                        </a:rPr>
                        <a:t>–0.52</a:t>
                      </a:r>
                    </a:p>
                  </a:txBody>
                  <a:tcPr anchor="ctr"/>
                </a:tc>
                <a:extLst>
                  <a:ext uri="{0D108BD9-81ED-4DB2-BD59-A6C34878D82A}">
                    <a16:rowId xmlns:a16="http://schemas.microsoft.com/office/drawing/2014/main" val="388992005"/>
                  </a:ext>
                </a:extLst>
              </a:tr>
              <a:tr h="365760">
                <a:tc>
                  <a:txBody>
                    <a:bodyPr/>
                    <a:lstStyle/>
                    <a:p>
                      <a:pPr fontAlgn="ctr"/>
                      <a:r>
                        <a:rPr lang="tr-TR" sz="1800">
                          <a:effectLst/>
                        </a:rPr>
                        <a:t>2</a:t>
                      </a:r>
                    </a:p>
                  </a:txBody>
                  <a:tcPr anchor="ctr"/>
                </a:tc>
                <a:tc>
                  <a:txBody>
                    <a:bodyPr/>
                    <a:lstStyle/>
                    <a:p>
                      <a:pPr fontAlgn="ctr"/>
                      <a:r>
                        <a:rPr lang="tr-TR" sz="1800">
                          <a:effectLst/>
                        </a:rPr>
                        <a:t>17.72</a:t>
                      </a:r>
                    </a:p>
                  </a:txBody>
                  <a:tcPr anchor="ctr"/>
                </a:tc>
                <a:tc>
                  <a:txBody>
                    <a:bodyPr/>
                    <a:lstStyle/>
                    <a:p>
                      <a:pPr fontAlgn="ctr"/>
                      <a:r>
                        <a:rPr lang="tr-TR" sz="1800">
                          <a:effectLst/>
                        </a:rPr>
                        <a:t>17.18</a:t>
                      </a:r>
                    </a:p>
                  </a:txBody>
                  <a:tcPr anchor="ctr"/>
                </a:tc>
                <a:tc>
                  <a:txBody>
                    <a:bodyPr/>
                    <a:lstStyle/>
                    <a:p>
                      <a:pPr fontAlgn="ctr"/>
                      <a:r>
                        <a:rPr lang="tr-TR" sz="1800">
                          <a:effectLst/>
                        </a:rPr>
                        <a:t>+0.54</a:t>
                      </a:r>
                    </a:p>
                  </a:txBody>
                  <a:tcPr anchor="ctr"/>
                </a:tc>
                <a:extLst>
                  <a:ext uri="{0D108BD9-81ED-4DB2-BD59-A6C34878D82A}">
                    <a16:rowId xmlns:a16="http://schemas.microsoft.com/office/drawing/2014/main" val="2917815965"/>
                  </a:ext>
                </a:extLst>
              </a:tr>
              <a:tr h="365760">
                <a:tc>
                  <a:txBody>
                    <a:bodyPr/>
                    <a:lstStyle/>
                    <a:p>
                      <a:pPr fontAlgn="ctr"/>
                      <a:r>
                        <a:rPr lang="tr-TR" sz="1800">
                          <a:effectLst/>
                        </a:rPr>
                        <a:t>3</a:t>
                      </a:r>
                    </a:p>
                  </a:txBody>
                  <a:tcPr anchor="ctr"/>
                </a:tc>
                <a:tc>
                  <a:txBody>
                    <a:bodyPr/>
                    <a:lstStyle/>
                    <a:p>
                      <a:pPr fontAlgn="ctr"/>
                      <a:r>
                        <a:rPr lang="tr-TR" sz="1800">
                          <a:effectLst/>
                        </a:rPr>
                        <a:t>6.49</a:t>
                      </a:r>
                    </a:p>
                  </a:txBody>
                  <a:tcPr anchor="ctr"/>
                </a:tc>
                <a:tc>
                  <a:txBody>
                    <a:bodyPr/>
                    <a:lstStyle/>
                    <a:p>
                      <a:pPr fontAlgn="ctr"/>
                      <a:r>
                        <a:rPr lang="tr-TR" sz="1800">
                          <a:effectLst/>
                        </a:rPr>
                        <a:t>6.82</a:t>
                      </a:r>
                    </a:p>
                  </a:txBody>
                  <a:tcPr anchor="ctr"/>
                </a:tc>
                <a:tc>
                  <a:txBody>
                    <a:bodyPr/>
                    <a:lstStyle/>
                    <a:p>
                      <a:pPr fontAlgn="ctr"/>
                      <a:r>
                        <a:rPr lang="tr-TR" sz="1800">
                          <a:effectLst/>
                        </a:rPr>
                        <a:t>–0.33</a:t>
                      </a:r>
                    </a:p>
                  </a:txBody>
                  <a:tcPr anchor="ctr"/>
                </a:tc>
                <a:extLst>
                  <a:ext uri="{0D108BD9-81ED-4DB2-BD59-A6C34878D82A}">
                    <a16:rowId xmlns:a16="http://schemas.microsoft.com/office/drawing/2014/main" val="3319991994"/>
                  </a:ext>
                </a:extLst>
              </a:tr>
              <a:tr h="365760">
                <a:tc>
                  <a:txBody>
                    <a:bodyPr/>
                    <a:lstStyle/>
                    <a:p>
                      <a:pPr fontAlgn="ctr"/>
                      <a:r>
                        <a:rPr lang="tr-TR" sz="1800">
                          <a:effectLst/>
                        </a:rPr>
                        <a:t>4</a:t>
                      </a:r>
                    </a:p>
                  </a:txBody>
                  <a:tcPr anchor="ctr"/>
                </a:tc>
                <a:tc>
                  <a:txBody>
                    <a:bodyPr/>
                    <a:lstStyle/>
                    <a:p>
                      <a:pPr fontAlgn="ctr"/>
                      <a:r>
                        <a:rPr lang="tr-TR" sz="1800">
                          <a:effectLst/>
                        </a:rPr>
                        <a:t>16.30</a:t>
                      </a:r>
                    </a:p>
                  </a:txBody>
                  <a:tcPr anchor="ctr"/>
                </a:tc>
                <a:tc>
                  <a:txBody>
                    <a:bodyPr/>
                    <a:lstStyle/>
                    <a:p>
                      <a:pPr fontAlgn="ctr"/>
                      <a:r>
                        <a:rPr lang="tr-TR" sz="1800">
                          <a:effectLst/>
                        </a:rPr>
                        <a:t>15.85</a:t>
                      </a:r>
                    </a:p>
                  </a:txBody>
                  <a:tcPr anchor="ctr"/>
                </a:tc>
                <a:tc>
                  <a:txBody>
                    <a:bodyPr/>
                    <a:lstStyle/>
                    <a:p>
                      <a:pPr fontAlgn="ctr"/>
                      <a:r>
                        <a:rPr lang="tr-TR" sz="1800">
                          <a:effectLst/>
                        </a:rPr>
                        <a:t>+0.45</a:t>
                      </a:r>
                    </a:p>
                  </a:txBody>
                  <a:tcPr anchor="ctr"/>
                </a:tc>
                <a:extLst>
                  <a:ext uri="{0D108BD9-81ED-4DB2-BD59-A6C34878D82A}">
                    <a16:rowId xmlns:a16="http://schemas.microsoft.com/office/drawing/2014/main" val="4226021475"/>
                  </a:ext>
                </a:extLst>
              </a:tr>
              <a:tr h="365760">
                <a:tc>
                  <a:txBody>
                    <a:bodyPr/>
                    <a:lstStyle/>
                    <a:p>
                      <a:pPr fontAlgn="ctr"/>
                      <a:r>
                        <a:rPr lang="tr-TR" sz="1800">
                          <a:effectLst/>
                        </a:rPr>
                        <a:t>5</a:t>
                      </a:r>
                    </a:p>
                  </a:txBody>
                  <a:tcPr anchor="ctr"/>
                </a:tc>
                <a:tc>
                  <a:txBody>
                    <a:bodyPr/>
                    <a:lstStyle/>
                    <a:p>
                      <a:pPr fontAlgn="ctr"/>
                      <a:r>
                        <a:rPr lang="tr-TR" sz="1800">
                          <a:effectLst/>
                        </a:rPr>
                        <a:t>7.19</a:t>
                      </a:r>
                    </a:p>
                  </a:txBody>
                  <a:tcPr anchor="ctr"/>
                </a:tc>
                <a:tc>
                  <a:txBody>
                    <a:bodyPr/>
                    <a:lstStyle/>
                    <a:p>
                      <a:pPr fontAlgn="ctr"/>
                      <a:r>
                        <a:rPr lang="tr-TR" sz="1800">
                          <a:effectLst/>
                        </a:rPr>
                        <a:t>6.43</a:t>
                      </a:r>
                    </a:p>
                  </a:txBody>
                  <a:tcPr anchor="ctr"/>
                </a:tc>
                <a:tc>
                  <a:txBody>
                    <a:bodyPr/>
                    <a:lstStyle/>
                    <a:p>
                      <a:pPr fontAlgn="ctr"/>
                      <a:r>
                        <a:rPr lang="tr-TR" sz="1800">
                          <a:effectLst/>
                        </a:rPr>
                        <a:t>+0.76</a:t>
                      </a:r>
                    </a:p>
                  </a:txBody>
                  <a:tcPr anchor="ctr"/>
                </a:tc>
                <a:extLst>
                  <a:ext uri="{0D108BD9-81ED-4DB2-BD59-A6C34878D82A}">
                    <a16:rowId xmlns:a16="http://schemas.microsoft.com/office/drawing/2014/main" val="1513982078"/>
                  </a:ext>
                </a:extLst>
              </a:tr>
            </a:tbl>
          </a:graphicData>
        </a:graphic>
      </p:graphicFrame>
      <p:sp>
        <p:nvSpPr>
          <p:cNvPr id="9" name="Metin kutusu 8">
            <a:extLst>
              <a:ext uri="{FF2B5EF4-FFF2-40B4-BE49-F238E27FC236}">
                <a16:creationId xmlns:a16="http://schemas.microsoft.com/office/drawing/2014/main" id="{B4F9C6E9-6428-CA10-3E21-195199918417}"/>
              </a:ext>
            </a:extLst>
          </p:cNvPr>
          <p:cNvSpPr txBox="1"/>
          <p:nvPr/>
        </p:nvSpPr>
        <p:spPr>
          <a:xfrm>
            <a:off x="490117" y="1994585"/>
            <a:ext cx="4614147" cy="400110"/>
          </a:xfrm>
          <a:prstGeom prst="rect">
            <a:avLst/>
          </a:prstGeom>
          <a:noFill/>
        </p:spPr>
        <p:txBody>
          <a:bodyPr wrap="square">
            <a:spAutoFit/>
          </a:bodyPr>
          <a:lstStyle/>
          <a:p>
            <a:pPr algn="l"/>
            <a:r>
              <a:rPr lang="tr-TR" sz="2000" b="0" i="0">
                <a:solidFill>
                  <a:srgbClr val="1F1F1F"/>
                </a:solidFill>
                <a:effectLst/>
                <a:latin typeface="Roboto" panose="02000000000000000000" pitchFamily="2" charset="0"/>
              </a:rPr>
              <a:t>Örnek Tahminler (İlk 5 Satır)</a:t>
            </a:r>
          </a:p>
        </p:txBody>
      </p:sp>
      <p:sp>
        <p:nvSpPr>
          <p:cNvPr id="13" name="Metin kutusu 12">
            <a:extLst>
              <a:ext uri="{FF2B5EF4-FFF2-40B4-BE49-F238E27FC236}">
                <a16:creationId xmlns:a16="http://schemas.microsoft.com/office/drawing/2014/main" id="{E3DDE322-8EF4-3D8B-FFE1-0846925A50AA}"/>
              </a:ext>
            </a:extLst>
          </p:cNvPr>
          <p:cNvSpPr txBox="1"/>
          <p:nvPr/>
        </p:nvSpPr>
        <p:spPr>
          <a:xfrm>
            <a:off x="395437" y="5084385"/>
            <a:ext cx="5680364" cy="646331"/>
          </a:xfrm>
          <a:prstGeom prst="rect">
            <a:avLst/>
          </a:prstGeom>
          <a:noFill/>
        </p:spPr>
        <p:txBody>
          <a:bodyPr wrap="square">
            <a:spAutoFit/>
          </a:bodyPr>
          <a:lstStyle/>
          <a:p>
            <a:r>
              <a:rPr lang="tr-TR" b="0" i="0">
                <a:solidFill>
                  <a:srgbClr val="1F1F1F"/>
                </a:solidFill>
                <a:effectLst/>
                <a:latin typeface="Roboto" panose="02000000000000000000" pitchFamily="2" charset="0"/>
              </a:rPr>
              <a:t>Tahmin edilen değerler genellikle gerçek değerlere oldukça yakındır. Büyük hatalar gözlemlenmemiştir.</a:t>
            </a:r>
            <a:endParaRPr lang="tr-TR"/>
          </a:p>
        </p:txBody>
      </p:sp>
      <p:sp>
        <p:nvSpPr>
          <p:cNvPr id="19" name="Metin kutusu 18">
            <a:extLst>
              <a:ext uri="{FF2B5EF4-FFF2-40B4-BE49-F238E27FC236}">
                <a16:creationId xmlns:a16="http://schemas.microsoft.com/office/drawing/2014/main" id="{B62FF0D1-A077-80B4-1E3A-4B6ECB9ED783}"/>
              </a:ext>
            </a:extLst>
          </p:cNvPr>
          <p:cNvSpPr txBox="1"/>
          <p:nvPr/>
        </p:nvSpPr>
        <p:spPr>
          <a:xfrm>
            <a:off x="6741981" y="2039719"/>
            <a:ext cx="2157846" cy="400110"/>
          </a:xfrm>
          <a:prstGeom prst="rect">
            <a:avLst/>
          </a:prstGeom>
          <a:noFill/>
        </p:spPr>
        <p:txBody>
          <a:bodyPr wrap="square">
            <a:spAutoFit/>
          </a:bodyPr>
          <a:lstStyle/>
          <a:p>
            <a:pPr algn="l"/>
            <a:r>
              <a:rPr lang="tr-TR" b="0" i="0">
                <a:solidFill>
                  <a:srgbClr val="1F1F1F"/>
                </a:solidFill>
                <a:effectLst/>
                <a:latin typeface="Roboto" panose="02000000000000000000" pitchFamily="2" charset="0"/>
              </a:rPr>
              <a:t> </a:t>
            </a:r>
            <a:r>
              <a:rPr lang="tr-TR" sz="2000" b="0" i="0">
                <a:solidFill>
                  <a:srgbClr val="1F1F1F"/>
                </a:solidFill>
                <a:effectLst/>
                <a:latin typeface="Roboto" panose="02000000000000000000" pitchFamily="2" charset="0"/>
              </a:rPr>
              <a:t>Sonuçlar</a:t>
            </a:r>
            <a:endParaRPr lang="tr-TR" b="0" i="0">
              <a:solidFill>
                <a:srgbClr val="1F1F1F"/>
              </a:solidFill>
              <a:effectLst/>
              <a:latin typeface="Roboto" panose="02000000000000000000" pitchFamily="2" charset="0"/>
            </a:endParaRPr>
          </a:p>
        </p:txBody>
      </p:sp>
      <p:sp>
        <p:nvSpPr>
          <p:cNvPr id="21" name="Metin kutusu 20">
            <a:extLst>
              <a:ext uri="{FF2B5EF4-FFF2-40B4-BE49-F238E27FC236}">
                <a16:creationId xmlns:a16="http://schemas.microsoft.com/office/drawing/2014/main" id="{FF2955C1-D125-9B90-1CFD-A972FC0299FA}"/>
              </a:ext>
            </a:extLst>
          </p:cNvPr>
          <p:cNvSpPr txBox="1"/>
          <p:nvPr/>
        </p:nvSpPr>
        <p:spPr>
          <a:xfrm>
            <a:off x="6443751" y="4449460"/>
            <a:ext cx="7818129" cy="2031325"/>
          </a:xfrm>
          <a:prstGeom prst="rect">
            <a:avLst/>
          </a:prstGeom>
          <a:noFill/>
        </p:spPr>
        <p:txBody>
          <a:bodyPr wrap="square">
            <a:spAutoFit/>
          </a:bodyPr>
          <a:lstStyle/>
          <a:p>
            <a:r>
              <a:rPr lang="tr-TR"/>
              <a:t>Model, hem istatistiksel hem de pratik anlamda güvenilir tahminler üretmektedir.</a:t>
            </a:r>
            <a:br>
              <a:rPr lang="tr-TR"/>
            </a:br>
            <a:endParaRPr lang="tr-TR"/>
          </a:p>
          <a:p>
            <a:r>
              <a:rPr lang="tr-TR"/>
              <a:t>Kalp hastalığı gibi hassas bir konuda %5–7 aralığında hata ile çalışan bir modelin performansı </a:t>
            </a:r>
            <a:r>
              <a:rPr lang="tr-TR" b="1"/>
              <a:t>son derece başarılıdır</a:t>
            </a:r>
            <a:r>
              <a:rPr lang="tr-TR"/>
              <a:t>.</a:t>
            </a:r>
          </a:p>
          <a:p>
            <a:br>
              <a:rPr lang="tr-TR"/>
            </a:br>
            <a:r>
              <a:rPr lang="tr-TR"/>
              <a:t>Bu düzeyde düşük hata oranları, modelin hem sağlık hem de veri bilimi uygulamaları açısından kullanılabilirliğini göstermektedir.</a:t>
            </a:r>
          </a:p>
        </p:txBody>
      </p:sp>
      <p:graphicFrame>
        <p:nvGraphicFramePr>
          <p:cNvPr id="4" name="Tablo 3">
            <a:extLst>
              <a:ext uri="{FF2B5EF4-FFF2-40B4-BE49-F238E27FC236}">
                <a16:creationId xmlns:a16="http://schemas.microsoft.com/office/drawing/2014/main" id="{C122D68F-29FE-442A-8118-67D94520D749}"/>
              </a:ext>
            </a:extLst>
          </p:cNvPr>
          <p:cNvGraphicFramePr>
            <a:graphicFrameLocks noGrp="1"/>
          </p:cNvGraphicFramePr>
          <p:nvPr>
            <p:extLst>
              <p:ext uri="{D42A27DB-BD31-4B8C-83A1-F6EECF244321}">
                <p14:modId xmlns:p14="http://schemas.microsoft.com/office/powerpoint/2010/main" val="2193503016"/>
              </p:ext>
            </p:extLst>
          </p:nvPr>
        </p:nvGraphicFramePr>
        <p:xfrm>
          <a:off x="6546205" y="2516664"/>
          <a:ext cx="7980034" cy="1598136"/>
        </p:xfrm>
        <a:graphic>
          <a:graphicData uri="http://schemas.openxmlformats.org/drawingml/2006/table">
            <a:tbl>
              <a:tblPr>
                <a:tableStyleId>{5940675A-B579-460E-94D1-54222C63F5DA}</a:tableStyleId>
              </a:tblPr>
              <a:tblGrid>
                <a:gridCol w="875030">
                  <a:extLst>
                    <a:ext uri="{9D8B030D-6E8A-4147-A177-3AD203B41FA5}">
                      <a16:colId xmlns:a16="http://schemas.microsoft.com/office/drawing/2014/main" val="834665836"/>
                    </a:ext>
                  </a:extLst>
                </a:gridCol>
                <a:gridCol w="794766">
                  <a:extLst>
                    <a:ext uri="{9D8B030D-6E8A-4147-A177-3AD203B41FA5}">
                      <a16:colId xmlns:a16="http://schemas.microsoft.com/office/drawing/2014/main" val="2349647919"/>
                    </a:ext>
                  </a:extLst>
                </a:gridCol>
                <a:gridCol w="899287">
                  <a:extLst>
                    <a:ext uri="{9D8B030D-6E8A-4147-A177-3AD203B41FA5}">
                      <a16:colId xmlns:a16="http://schemas.microsoft.com/office/drawing/2014/main" val="1333260531"/>
                    </a:ext>
                  </a:extLst>
                </a:gridCol>
                <a:gridCol w="5410951">
                  <a:extLst>
                    <a:ext uri="{9D8B030D-6E8A-4147-A177-3AD203B41FA5}">
                      <a16:colId xmlns:a16="http://schemas.microsoft.com/office/drawing/2014/main" val="450279650"/>
                    </a:ext>
                  </a:extLst>
                </a:gridCol>
              </a:tblGrid>
              <a:tr h="234738">
                <a:tc>
                  <a:txBody>
                    <a:bodyPr/>
                    <a:lstStyle/>
                    <a:p>
                      <a:r>
                        <a:rPr lang="tr-TR" sz="1800" b="1"/>
                        <a:t>Metrik</a:t>
                      </a:r>
                      <a:endParaRPr lang="tr-TR" sz="1800"/>
                    </a:p>
                  </a:txBody>
                  <a:tcPr anchor="ctr"/>
                </a:tc>
                <a:tc>
                  <a:txBody>
                    <a:bodyPr/>
                    <a:lstStyle/>
                    <a:p>
                      <a:r>
                        <a:rPr lang="tr-TR" sz="1800" b="1"/>
                        <a:t>Değer</a:t>
                      </a:r>
                      <a:endParaRPr lang="tr-TR" sz="1800"/>
                    </a:p>
                  </a:txBody>
                  <a:tcPr anchor="ctr"/>
                </a:tc>
                <a:tc>
                  <a:txBody>
                    <a:bodyPr/>
                    <a:lstStyle/>
                    <a:p>
                      <a:r>
                        <a:rPr lang="tr-TR" sz="1800" b="1"/>
                        <a:t>% Hata</a:t>
                      </a:r>
                      <a:endParaRPr lang="tr-TR" sz="1800"/>
                    </a:p>
                  </a:txBody>
                  <a:tcPr anchor="ctr"/>
                </a:tc>
                <a:tc>
                  <a:txBody>
                    <a:bodyPr/>
                    <a:lstStyle/>
                    <a:p>
                      <a:r>
                        <a:rPr lang="tr-TR" sz="1800" b="1"/>
                        <a:t>Açıklama</a:t>
                      </a:r>
                      <a:endParaRPr lang="tr-TR" sz="1800"/>
                    </a:p>
                  </a:txBody>
                  <a:tcPr anchor="ctr"/>
                </a:tc>
                <a:extLst>
                  <a:ext uri="{0D108BD9-81ED-4DB2-BD59-A6C34878D82A}">
                    <a16:rowId xmlns:a16="http://schemas.microsoft.com/office/drawing/2014/main" val="2412927836"/>
                  </a:ext>
                </a:extLst>
              </a:tr>
              <a:tr h="410792">
                <a:tc>
                  <a:txBody>
                    <a:bodyPr/>
                    <a:lstStyle/>
                    <a:p>
                      <a:r>
                        <a:rPr lang="tr-TR" sz="1800" b="1"/>
                        <a:t>MAE</a:t>
                      </a:r>
                      <a:endParaRPr lang="tr-TR" sz="1800"/>
                    </a:p>
                  </a:txBody>
                  <a:tcPr anchor="ctr"/>
                </a:tc>
                <a:tc>
                  <a:txBody>
                    <a:bodyPr/>
                    <a:lstStyle/>
                    <a:p>
                      <a:r>
                        <a:rPr lang="tr-TR" sz="1800"/>
                        <a:t>0.51</a:t>
                      </a:r>
                    </a:p>
                  </a:txBody>
                  <a:tcPr anchor="ctr"/>
                </a:tc>
                <a:tc>
                  <a:txBody>
                    <a:bodyPr/>
                    <a:lstStyle/>
                    <a:p>
                      <a:r>
                        <a:rPr lang="tr-TR" sz="1800"/>
                        <a:t>%5.47</a:t>
                      </a:r>
                    </a:p>
                  </a:txBody>
                  <a:tcPr anchor="ctr"/>
                </a:tc>
                <a:tc>
                  <a:txBody>
                    <a:bodyPr/>
                    <a:lstStyle/>
                    <a:p>
                      <a:r>
                        <a:rPr lang="tr-TR" sz="1800"/>
                        <a:t>Ortalama %5.5 sapmayla tahmin yapıyor</a:t>
                      </a:r>
                    </a:p>
                  </a:txBody>
                  <a:tcPr anchor="ctr"/>
                </a:tc>
                <a:extLst>
                  <a:ext uri="{0D108BD9-81ED-4DB2-BD59-A6C34878D82A}">
                    <a16:rowId xmlns:a16="http://schemas.microsoft.com/office/drawing/2014/main" val="2584385840"/>
                  </a:ext>
                </a:extLst>
              </a:tr>
              <a:tr h="410792">
                <a:tc>
                  <a:txBody>
                    <a:bodyPr/>
                    <a:lstStyle/>
                    <a:p>
                      <a:r>
                        <a:rPr lang="tr-TR" sz="1800" b="1"/>
                        <a:t>MSE</a:t>
                      </a:r>
                      <a:endParaRPr lang="tr-TR" sz="1800"/>
                    </a:p>
                  </a:txBody>
                  <a:tcPr anchor="ctr"/>
                </a:tc>
                <a:tc>
                  <a:txBody>
                    <a:bodyPr/>
                    <a:lstStyle/>
                    <a:p>
                      <a:r>
                        <a:rPr lang="tr-TR" sz="1800"/>
                        <a:t>0.42</a:t>
                      </a:r>
                    </a:p>
                  </a:txBody>
                  <a:tcPr anchor="ctr"/>
                </a:tc>
                <a:tc>
                  <a:txBody>
                    <a:bodyPr/>
                    <a:lstStyle/>
                    <a:p>
                      <a:r>
                        <a:rPr lang="tr-TR" sz="1800"/>
                        <a:t>%4.51</a:t>
                      </a:r>
                    </a:p>
                  </a:txBody>
                  <a:tcPr anchor="ctr"/>
                </a:tc>
                <a:tc>
                  <a:txBody>
                    <a:bodyPr/>
                    <a:lstStyle/>
                    <a:p>
                      <a:r>
                        <a:rPr lang="tr-TR" sz="1800"/>
                        <a:t>Büyük hatalar oldukça düşük seviyede</a:t>
                      </a:r>
                    </a:p>
                  </a:txBody>
                  <a:tcPr anchor="ctr"/>
                </a:tc>
                <a:extLst>
                  <a:ext uri="{0D108BD9-81ED-4DB2-BD59-A6C34878D82A}">
                    <a16:rowId xmlns:a16="http://schemas.microsoft.com/office/drawing/2014/main" val="3738075804"/>
                  </a:ext>
                </a:extLst>
              </a:tr>
              <a:tr h="410792">
                <a:tc>
                  <a:txBody>
                    <a:bodyPr/>
                    <a:lstStyle/>
                    <a:p>
                      <a:r>
                        <a:rPr lang="tr-TR" sz="1800" b="1"/>
                        <a:t>RMSE</a:t>
                      </a:r>
                      <a:endParaRPr lang="tr-TR" sz="1800"/>
                    </a:p>
                  </a:txBody>
                  <a:tcPr anchor="ctr"/>
                </a:tc>
                <a:tc>
                  <a:txBody>
                    <a:bodyPr/>
                    <a:lstStyle/>
                    <a:p>
                      <a:r>
                        <a:rPr lang="tr-TR" sz="1800"/>
                        <a:t>0.65</a:t>
                      </a:r>
                    </a:p>
                  </a:txBody>
                  <a:tcPr anchor="ctr"/>
                </a:tc>
                <a:tc>
                  <a:txBody>
                    <a:bodyPr/>
                    <a:lstStyle/>
                    <a:p>
                      <a:r>
                        <a:rPr lang="tr-TR" sz="1800"/>
                        <a:t>%6.95</a:t>
                      </a:r>
                    </a:p>
                  </a:txBody>
                  <a:tcPr anchor="ctr"/>
                </a:tc>
                <a:tc>
                  <a:txBody>
                    <a:bodyPr/>
                    <a:lstStyle/>
                    <a:p>
                      <a:r>
                        <a:rPr lang="tr-TR" sz="1800"/>
                        <a:t>Kalp hastalığı gibi sürekli bir değişken için oldukça makul</a:t>
                      </a:r>
                    </a:p>
                  </a:txBody>
                  <a:tcPr anchor="ctr"/>
                </a:tc>
                <a:extLst>
                  <a:ext uri="{0D108BD9-81ED-4DB2-BD59-A6C34878D82A}">
                    <a16:rowId xmlns:a16="http://schemas.microsoft.com/office/drawing/2014/main" val="675655185"/>
                  </a:ext>
                </a:extLst>
              </a:tr>
            </a:tbl>
          </a:graphicData>
        </a:graphic>
      </p:graphicFrame>
    </p:spTree>
    <p:extLst>
      <p:ext uri="{BB962C8B-B14F-4D97-AF65-F5344CB8AC3E}">
        <p14:creationId xmlns:p14="http://schemas.microsoft.com/office/powerpoint/2010/main" val="23590441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AC00E-49CF-9493-8F26-79264F8FADC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0205E5C-6D4D-BBC7-806C-52FA4F6BA2AA}"/>
              </a:ext>
            </a:extLst>
          </p:cNvPr>
          <p:cNvSpPr/>
          <p:nvPr/>
        </p:nvSpPr>
        <p:spPr>
          <a:xfrm>
            <a:off x="490117" y="383143"/>
            <a:ext cx="5363077"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p:txBody>
      </p:sp>
      <p:pic>
        <p:nvPicPr>
          <p:cNvPr id="6" name="Image 0" descr="preencoded.png">
            <a:extLst>
              <a:ext uri="{FF2B5EF4-FFF2-40B4-BE49-F238E27FC236}">
                <a16:creationId xmlns:a16="http://schemas.microsoft.com/office/drawing/2014/main" id="{A0AA7083-75BF-7737-0CF6-89AB468852DB}"/>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0" name="Rectangle 1">
            <a:extLst>
              <a:ext uri="{FF2B5EF4-FFF2-40B4-BE49-F238E27FC236}">
                <a16:creationId xmlns:a16="http://schemas.microsoft.com/office/drawing/2014/main" id="{F6BE586C-0485-406B-B947-414215E0215B}"/>
              </a:ext>
            </a:extLst>
          </p:cNvPr>
          <p:cNvSpPr>
            <a:spLocks noChangeArrowheads="1"/>
          </p:cNvSpPr>
          <p:nvPr/>
        </p:nvSpPr>
        <p:spPr bwMode="auto">
          <a:xfrm>
            <a:off x="665320" y="2938671"/>
            <a:ext cx="135965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800" b="0" i="0" u="none" strike="noStrike" cap="none" normalizeH="0" baseline="0">
                <a:ln>
                  <a:noFill/>
                </a:ln>
                <a:solidFill>
                  <a:schemeClr val="tx1"/>
                </a:solidFill>
                <a:effectLst/>
                <a:latin typeface="Arial" panose="020B0604020202020204" pitchFamily="34" charset="0"/>
              </a:rPr>
            </a:br>
            <a:endParaRPr kumimoji="0" lang="tr-TR" altLang="tr-TR" sz="1800" b="0" i="0" u="none" strike="noStrike" cap="none" normalizeH="0" baseline="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53E2BE04-0136-9D58-634F-1365751720E3}"/>
              </a:ext>
            </a:extLst>
          </p:cNvPr>
          <p:cNvSpPr>
            <a:spLocks noChangeArrowheads="1"/>
          </p:cNvSpPr>
          <p:nvPr/>
        </p:nvSpPr>
        <p:spPr bwMode="auto">
          <a:xfrm>
            <a:off x="2670488" y="492284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600" b="0" i="0" u="none" strike="noStrike" cap="none" normalizeH="0" baseline="0">
                <a:ln>
                  <a:noFill/>
                </a:ln>
                <a:solidFill>
                  <a:schemeClr val="tx1"/>
                </a:solidFill>
                <a:effectLst/>
                <a:latin typeface="Arial" panose="020B0604020202020204" pitchFamily="34" charset="0"/>
              </a:rPr>
            </a:br>
            <a:endParaRPr kumimoji="0" lang="tr-TR" altLang="tr-TR" sz="1600" b="0" i="0" u="none" strike="noStrike" cap="none" normalizeH="0" baseline="0">
              <a:ln>
                <a:noFill/>
              </a:ln>
              <a:solidFill>
                <a:schemeClr val="tx1"/>
              </a:solidFill>
              <a:effectLst/>
              <a:latin typeface="Arial" panose="020B0604020202020204" pitchFamily="34" charset="0"/>
            </a:endParaRPr>
          </a:p>
        </p:txBody>
      </p:sp>
      <p:sp>
        <p:nvSpPr>
          <p:cNvPr id="11" name="Metin kutusu 10">
            <a:extLst>
              <a:ext uri="{FF2B5EF4-FFF2-40B4-BE49-F238E27FC236}">
                <a16:creationId xmlns:a16="http://schemas.microsoft.com/office/drawing/2014/main" id="{A1058F06-87FA-6496-0502-3091C7D22798}"/>
              </a:ext>
            </a:extLst>
          </p:cNvPr>
          <p:cNvSpPr txBox="1"/>
          <p:nvPr/>
        </p:nvSpPr>
        <p:spPr>
          <a:xfrm>
            <a:off x="538897" y="1655817"/>
            <a:ext cx="13424753" cy="5078313"/>
          </a:xfrm>
          <a:prstGeom prst="rect">
            <a:avLst/>
          </a:prstGeom>
          <a:noFill/>
        </p:spPr>
        <p:txBody>
          <a:bodyPr wrap="square">
            <a:spAutoFit/>
          </a:bodyPr>
          <a:lstStyle/>
          <a:p>
            <a:pPr algn="l">
              <a:buNone/>
            </a:pPr>
            <a:r>
              <a:rPr lang="tr-TR" b="0" i="0">
                <a:solidFill>
                  <a:srgbClr val="1F1F1F"/>
                </a:solidFill>
                <a:effectLst/>
                <a:latin typeface="Aptos Narrow" panose="020B0004020202020204" pitchFamily="34" charset="0"/>
              </a:rPr>
              <a:t>Bu bölümde, çoklu doğrusal regresyon modelinin test veri seti üzerindeki performansı, sayısal değerlendirmelere ek olarak </a:t>
            </a:r>
            <a:r>
              <a:rPr lang="tr-TR" b="1" i="0">
                <a:solidFill>
                  <a:srgbClr val="1F1F1F"/>
                </a:solidFill>
                <a:effectLst/>
                <a:latin typeface="Aptos Narrow" panose="020B0004020202020204" pitchFamily="34" charset="0"/>
              </a:rPr>
              <a:t>görsel analiz yoluyla da incelenmektedir</a:t>
            </a:r>
            <a:r>
              <a:rPr lang="tr-TR" b="0" i="0">
                <a:solidFill>
                  <a:srgbClr val="1F1F1F"/>
                </a:solidFill>
                <a:effectLst/>
                <a:latin typeface="Aptos Narrow" panose="020B0004020202020204" pitchFamily="34" charset="0"/>
              </a:rPr>
              <a:t>.</a:t>
            </a:r>
            <a:br>
              <a:rPr lang="tr-TR" b="0" i="0">
                <a:solidFill>
                  <a:srgbClr val="1F1F1F"/>
                </a:solidFill>
                <a:effectLst/>
                <a:latin typeface="Aptos Narrow" panose="020B0004020202020204" pitchFamily="34" charset="0"/>
              </a:rPr>
            </a:br>
            <a:r>
              <a:rPr lang="tr-TR" b="0" i="0">
                <a:solidFill>
                  <a:srgbClr val="1F1F1F"/>
                </a:solidFill>
                <a:effectLst/>
                <a:latin typeface="Aptos Narrow" panose="020B0004020202020204" pitchFamily="34" charset="0"/>
              </a:rPr>
              <a:t>Modelin tahmin ettiği değerler ile gerçek gözlem değerleri aynı grafik üzerinde gösterilerek, modelin veriyle ne ölçüde örtüştüğü daha açık şekilde ortaya konur.</a:t>
            </a:r>
          </a:p>
          <a:p>
            <a:pPr algn="l">
              <a:buNone/>
            </a:pPr>
            <a:endParaRPr lang="tr-TR" sz="2400" b="0" i="0">
              <a:solidFill>
                <a:srgbClr val="1F1F1F"/>
              </a:solidFill>
              <a:effectLst/>
              <a:latin typeface="Aptos Narrow" panose="020B0004020202020204" pitchFamily="34" charset="0"/>
            </a:endParaRPr>
          </a:p>
          <a:p>
            <a:pPr algn="l">
              <a:buNone/>
            </a:pPr>
            <a:r>
              <a:rPr lang="tr-TR" sz="2400" b="0" i="0">
                <a:solidFill>
                  <a:srgbClr val="1F1F1F"/>
                </a:solidFill>
                <a:effectLst/>
                <a:latin typeface="Aptos Narrow" panose="020B0004020202020204" pitchFamily="34" charset="0"/>
              </a:rPr>
              <a:t>Görselleştirmenin Amacı ve Önemi</a:t>
            </a:r>
          </a:p>
          <a:p>
            <a:pPr algn="l">
              <a:buNone/>
            </a:pPr>
            <a:r>
              <a:rPr lang="tr-TR" b="0" i="0">
                <a:solidFill>
                  <a:srgbClr val="1F1F1F"/>
                </a:solidFill>
                <a:effectLst/>
                <a:latin typeface="Aptos Narrow" panose="020B0004020202020204" pitchFamily="34" charset="0"/>
              </a:rPr>
              <a:t>Regresyon modellerinin değerlendirilmesinde yalnızca istatistiksel hata metriklerine başvurmak yeterli olmayabilir.</a:t>
            </a:r>
          </a:p>
          <a:p>
            <a:pPr algn="l">
              <a:buNone/>
            </a:pPr>
            <a:br>
              <a:rPr lang="tr-TR" b="0" i="0">
                <a:solidFill>
                  <a:srgbClr val="1F1F1F"/>
                </a:solidFill>
                <a:effectLst/>
                <a:latin typeface="Aptos Narrow" panose="020B0004020202020204" pitchFamily="34" charset="0"/>
              </a:rPr>
            </a:br>
            <a:r>
              <a:rPr lang="tr-TR" b="1" i="0">
                <a:solidFill>
                  <a:srgbClr val="1F1F1F"/>
                </a:solidFill>
                <a:effectLst/>
                <a:latin typeface="Aptos Narrow" panose="020B0004020202020204" pitchFamily="34" charset="0"/>
              </a:rPr>
              <a:t>Grafiksel karşılaştırmalar</a:t>
            </a:r>
            <a:r>
              <a:rPr lang="tr-TR" b="0" i="0">
                <a:solidFill>
                  <a:srgbClr val="1F1F1F"/>
                </a:solidFill>
                <a:effectLst/>
                <a:latin typeface="Aptos Narrow" panose="020B0004020202020204" pitchFamily="34" charset="0"/>
              </a:rPr>
              <a:t>, modelin başarısını sezgisel ve bütüncül bir bakış açısıyla analiz etme imkânı sunar. Bu tür görselleştirmeler sayesinde:</a:t>
            </a:r>
          </a:p>
          <a:p>
            <a:pPr lvl="1">
              <a:buFont typeface="Arial" panose="020B0604020202020204" pitchFamily="34" charset="0"/>
              <a:buChar char="•"/>
            </a:pPr>
            <a:r>
              <a:rPr lang="tr-TR" b="0" i="0">
                <a:solidFill>
                  <a:srgbClr val="1F1F1F"/>
                </a:solidFill>
                <a:effectLst/>
                <a:latin typeface="Aptos Narrow" panose="020B0004020202020204" pitchFamily="34" charset="0"/>
              </a:rPr>
              <a:t>Modelin tahmin ettiği değerler ile gerçek değerler arasındaki farklar </a:t>
            </a:r>
            <a:r>
              <a:rPr lang="tr-TR" b="1" i="0">
                <a:solidFill>
                  <a:srgbClr val="1F1F1F"/>
                </a:solidFill>
                <a:effectLst/>
                <a:latin typeface="Aptos Narrow" panose="020B0004020202020204" pitchFamily="34" charset="0"/>
              </a:rPr>
              <a:t>doğrudan ve anlaşılır biçimde gözlemlenebilir</a:t>
            </a:r>
            <a:r>
              <a:rPr lang="tr-TR" b="0" i="0">
                <a:solidFill>
                  <a:srgbClr val="1F1F1F"/>
                </a:solidFill>
                <a:effectLst/>
                <a:latin typeface="Aptos Narrow" panose="020B0004020202020204" pitchFamily="34" charset="0"/>
              </a:rPr>
              <a:t>.</a:t>
            </a:r>
          </a:p>
          <a:p>
            <a:pPr lvl="1">
              <a:buFont typeface="Arial" panose="020B0604020202020204" pitchFamily="34" charset="0"/>
              <a:buChar char="•"/>
            </a:pPr>
            <a:r>
              <a:rPr lang="tr-TR" b="0" i="0">
                <a:solidFill>
                  <a:srgbClr val="1F1F1F"/>
                </a:solidFill>
                <a:effectLst/>
                <a:latin typeface="Aptos Narrow" panose="020B0004020202020204" pitchFamily="34" charset="0"/>
              </a:rPr>
              <a:t>Modelin veri üzerindeki genel uyumu ve eğilimi, </a:t>
            </a:r>
            <a:r>
              <a:rPr lang="tr-TR" b="1" i="0">
                <a:solidFill>
                  <a:srgbClr val="1F1F1F"/>
                </a:solidFill>
                <a:effectLst/>
                <a:latin typeface="Aptos Narrow" panose="020B0004020202020204" pitchFamily="34" charset="0"/>
              </a:rPr>
              <a:t>regresyon doğrusunun yatay eksen boyunca nasıl seyrettiği</a:t>
            </a:r>
            <a:r>
              <a:rPr lang="tr-TR" b="0" i="0">
                <a:solidFill>
                  <a:srgbClr val="1F1F1F"/>
                </a:solidFill>
                <a:effectLst/>
                <a:latin typeface="Aptos Narrow" panose="020B0004020202020204" pitchFamily="34" charset="0"/>
              </a:rPr>
              <a:t> ile değerlendirilebilir.</a:t>
            </a:r>
          </a:p>
          <a:p>
            <a:pPr lvl="1">
              <a:buFont typeface="Arial" panose="020B0604020202020204" pitchFamily="34" charset="0"/>
              <a:buChar char="•"/>
            </a:pPr>
            <a:r>
              <a:rPr lang="tr-TR" b="1" i="0">
                <a:solidFill>
                  <a:srgbClr val="1F1F1F"/>
                </a:solidFill>
                <a:effectLst/>
                <a:latin typeface="Aptos Narrow" panose="020B0004020202020204" pitchFamily="34" charset="0"/>
              </a:rPr>
              <a:t>Sistematik sapmalar</a:t>
            </a:r>
            <a:r>
              <a:rPr lang="tr-TR" b="0" i="0">
                <a:solidFill>
                  <a:srgbClr val="1F1F1F"/>
                </a:solidFill>
                <a:effectLst/>
                <a:latin typeface="Aptos Narrow" panose="020B0004020202020204" pitchFamily="34" charset="0"/>
              </a:rPr>
              <a:t> ya da belirli değer aralıklarında oluşan hata yoğunluğu görsel olarak tespit edilebilir.</a:t>
            </a:r>
          </a:p>
          <a:p>
            <a:pPr algn="l">
              <a:buFont typeface="Arial" panose="020B0604020202020204" pitchFamily="34" charset="0"/>
              <a:buChar char="•"/>
            </a:pPr>
            <a:endParaRPr lang="tr-TR" b="0" i="0">
              <a:solidFill>
                <a:srgbClr val="1F1F1F"/>
              </a:solidFill>
              <a:effectLst/>
              <a:latin typeface="Aptos Narrow" panose="020B0004020202020204" pitchFamily="34" charset="0"/>
            </a:endParaRPr>
          </a:p>
          <a:p>
            <a:pPr algn="l">
              <a:buNone/>
            </a:pPr>
            <a:r>
              <a:rPr lang="tr-TR" sz="2400" b="0" i="0">
                <a:solidFill>
                  <a:srgbClr val="1F1F1F"/>
                </a:solidFill>
                <a:effectLst/>
                <a:latin typeface="Aptos Narrow" panose="020B0004020202020204" pitchFamily="34" charset="0"/>
              </a:rPr>
              <a:t>Uygulama Açısından Katkısı</a:t>
            </a:r>
          </a:p>
          <a:p>
            <a:pPr algn="l"/>
            <a:r>
              <a:rPr lang="tr-TR" b="0" i="0">
                <a:solidFill>
                  <a:srgbClr val="1F1F1F"/>
                </a:solidFill>
                <a:effectLst/>
                <a:latin typeface="Aptos Narrow" panose="020B0004020202020204" pitchFamily="34" charset="0"/>
              </a:rPr>
              <a:t>Bu yaklaşım, modelin pratik geçerliliğini ve güvenilirliğini destekleyici bir unsur olarak değerlendirilir.</a:t>
            </a:r>
            <a:br>
              <a:rPr lang="tr-TR" b="0" i="0">
                <a:solidFill>
                  <a:srgbClr val="1F1F1F"/>
                </a:solidFill>
                <a:effectLst/>
                <a:latin typeface="Aptos Narrow" panose="020B0004020202020204" pitchFamily="34" charset="0"/>
              </a:rPr>
            </a:br>
            <a:r>
              <a:rPr lang="tr-TR" b="0" i="0">
                <a:solidFill>
                  <a:srgbClr val="1F1F1F"/>
                </a:solidFill>
                <a:effectLst/>
                <a:latin typeface="Aptos Narrow" panose="020B0004020202020204" pitchFamily="34" charset="0"/>
              </a:rPr>
              <a:t>Sayısal sonuçlar kadar, </a:t>
            </a:r>
            <a:r>
              <a:rPr lang="tr-TR" b="1" i="0">
                <a:solidFill>
                  <a:srgbClr val="1F1F1F"/>
                </a:solidFill>
                <a:effectLst/>
                <a:latin typeface="Aptos Narrow" panose="020B0004020202020204" pitchFamily="34" charset="0"/>
              </a:rPr>
              <a:t>modelin genel davranışını yansıtan grafikler</a:t>
            </a:r>
            <a:r>
              <a:rPr lang="tr-TR" b="0" i="0">
                <a:solidFill>
                  <a:srgbClr val="1F1F1F"/>
                </a:solidFill>
                <a:effectLst/>
                <a:latin typeface="Aptos Narrow" panose="020B0004020202020204" pitchFamily="34" charset="0"/>
              </a:rPr>
              <a:t>, model değerlendirme sürecinin ayrılmaz bir parçası olarak kabul edilmektedir.</a:t>
            </a:r>
          </a:p>
        </p:txBody>
      </p:sp>
      <p:sp>
        <p:nvSpPr>
          <p:cNvPr id="15" name="Metin kutusu 14">
            <a:extLst>
              <a:ext uri="{FF2B5EF4-FFF2-40B4-BE49-F238E27FC236}">
                <a16:creationId xmlns:a16="http://schemas.microsoft.com/office/drawing/2014/main" id="{99F732B1-7211-2CD3-133C-A351838A8A48}"/>
              </a:ext>
            </a:extLst>
          </p:cNvPr>
          <p:cNvSpPr txBox="1"/>
          <p:nvPr/>
        </p:nvSpPr>
        <p:spPr>
          <a:xfrm>
            <a:off x="490117" y="884292"/>
            <a:ext cx="11106138" cy="461665"/>
          </a:xfrm>
          <a:prstGeom prst="rect">
            <a:avLst/>
          </a:prstGeom>
          <a:noFill/>
        </p:spPr>
        <p:txBody>
          <a:bodyPr wrap="square">
            <a:spAutoFit/>
          </a:bodyPr>
          <a:lstStyle/>
          <a:p>
            <a:pPr algn="l"/>
            <a:r>
              <a:rPr lang="tr-TR" sz="2000" b="0" i="0" dirty="0">
                <a:solidFill>
                  <a:srgbClr val="1F1F1F"/>
                </a:solidFill>
                <a:effectLst/>
                <a:latin typeface="Roboto" panose="02000000000000000000" pitchFamily="2" charset="0"/>
              </a:rPr>
              <a:t>5️⃣ </a:t>
            </a:r>
            <a:r>
              <a:rPr lang="tr-TR" sz="2400" b="0" i="0" dirty="0">
                <a:solidFill>
                  <a:srgbClr val="1F1F1F"/>
                </a:solidFill>
                <a:effectLst/>
                <a:latin typeface="Aptos Narrow" panose="020B0004020202020204" pitchFamily="34" charset="0"/>
              </a:rPr>
              <a:t>Regresyon Doğrusu: Gerçek ve Tahmin Edilen Değerlerin Görselleştirilmesi</a:t>
            </a:r>
            <a:endParaRPr lang="tr-TR" sz="2000" b="0" i="0" dirty="0">
              <a:solidFill>
                <a:srgbClr val="1F1F1F"/>
              </a:solidFill>
              <a:effectLst/>
              <a:latin typeface="Aptos Narrow" panose="020B0004020202020204" pitchFamily="34" charset="0"/>
            </a:endParaRPr>
          </a:p>
        </p:txBody>
      </p:sp>
    </p:spTree>
    <p:extLst>
      <p:ext uri="{BB962C8B-B14F-4D97-AF65-F5344CB8AC3E}">
        <p14:creationId xmlns:p14="http://schemas.microsoft.com/office/powerpoint/2010/main" val="125108115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6003B-5BE6-512D-4AE6-BF1FD0C0C59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BFE0E85-53E2-CCDF-8006-DE6DFF425759}"/>
              </a:ext>
            </a:extLst>
          </p:cNvPr>
          <p:cNvSpPr/>
          <p:nvPr/>
        </p:nvSpPr>
        <p:spPr>
          <a:xfrm>
            <a:off x="490117" y="383143"/>
            <a:ext cx="5363077"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p:txBody>
      </p:sp>
      <p:pic>
        <p:nvPicPr>
          <p:cNvPr id="6" name="Image 0" descr="preencoded.png">
            <a:extLst>
              <a:ext uri="{FF2B5EF4-FFF2-40B4-BE49-F238E27FC236}">
                <a16:creationId xmlns:a16="http://schemas.microsoft.com/office/drawing/2014/main" id="{96DA8B18-97A1-2D87-B324-2423DEE59A23}"/>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0" name="Rectangle 1">
            <a:extLst>
              <a:ext uri="{FF2B5EF4-FFF2-40B4-BE49-F238E27FC236}">
                <a16:creationId xmlns:a16="http://schemas.microsoft.com/office/drawing/2014/main" id="{AE0CA881-2FE1-82CC-5317-2533B6D13CC9}"/>
              </a:ext>
            </a:extLst>
          </p:cNvPr>
          <p:cNvSpPr>
            <a:spLocks noChangeArrowheads="1"/>
          </p:cNvSpPr>
          <p:nvPr/>
        </p:nvSpPr>
        <p:spPr bwMode="auto">
          <a:xfrm>
            <a:off x="665320" y="2938671"/>
            <a:ext cx="135965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800" b="0" i="0" u="none" strike="noStrike" cap="none" normalizeH="0" baseline="0">
                <a:ln>
                  <a:noFill/>
                </a:ln>
                <a:solidFill>
                  <a:schemeClr val="tx1"/>
                </a:solidFill>
                <a:effectLst/>
                <a:latin typeface="Arial" panose="020B0604020202020204" pitchFamily="34" charset="0"/>
              </a:rPr>
            </a:br>
            <a:endParaRPr kumimoji="0" lang="tr-TR" altLang="tr-TR" sz="1800" b="0" i="0" u="none" strike="noStrike" cap="none" normalizeH="0" baseline="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9DCAAC1D-768A-10A1-0126-DAE2334875E5}"/>
              </a:ext>
            </a:extLst>
          </p:cNvPr>
          <p:cNvSpPr>
            <a:spLocks noChangeArrowheads="1"/>
          </p:cNvSpPr>
          <p:nvPr/>
        </p:nvSpPr>
        <p:spPr bwMode="auto">
          <a:xfrm>
            <a:off x="2670488" y="492284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600" b="0" i="0" u="none" strike="noStrike" cap="none" normalizeH="0" baseline="0">
                <a:ln>
                  <a:noFill/>
                </a:ln>
                <a:solidFill>
                  <a:schemeClr val="tx1"/>
                </a:solidFill>
                <a:effectLst/>
                <a:latin typeface="Arial" panose="020B0604020202020204" pitchFamily="34" charset="0"/>
              </a:rPr>
            </a:br>
            <a:endParaRPr kumimoji="0" lang="tr-TR" altLang="tr-TR" sz="1600" b="0" i="0" u="none" strike="noStrike" cap="none" normalizeH="0" baseline="0">
              <a:ln>
                <a:noFill/>
              </a:ln>
              <a:solidFill>
                <a:schemeClr val="tx1"/>
              </a:solidFill>
              <a:effectLst/>
              <a:latin typeface="Arial" panose="020B0604020202020204" pitchFamily="34" charset="0"/>
            </a:endParaRPr>
          </a:p>
        </p:txBody>
      </p:sp>
      <p:sp>
        <p:nvSpPr>
          <p:cNvPr id="15" name="Metin kutusu 14">
            <a:extLst>
              <a:ext uri="{FF2B5EF4-FFF2-40B4-BE49-F238E27FC236}">
                <a16:creationId xmlns:a16="http://schemas.microsoft.com/office/drawing/2014/main" id="{68B4685E-F872-8762-ED3D-D89062E5AA06}"/>
              </a:ext>
            </a:extLst>
          </p:cNvPr>
          <p:cNvSpPr txBox="1"/>
          <p:nvPr/>
        </p:nvSpPr>
        <p:spPr>
          <a:xfrm>
            <a:off x="490117" y="884292"/>
            <a:ext cx="11106138" cy="461665"/>
          </a:xfrm>
          <a:prstGeom prst="rect">
            <a:avLst/>
          </a:prstGeom>
          <a:noFill/>
        </p:spPr>
        <p:txBody>
          <a:bodyPr wrap="square">
            <a:spAutoFit/>
          </a:bodyPr>
          <a:lstStyle/>
          <a:p>
            <a:pPr algn="l"/>
            <a:r>
              <a:rPr lang="tr-TR" sz="2000" b="0" i="0" dirty="0">
                <a:solidFill>
                  <a:srgbClr val="1F1F1F"/>
                </a:solidFill>
                <a:effectLst/>
                <a:latin typeface="Roboto" panose="02000000000000000000" pitchFamily="2" charset="0"/>
              </a:rPr>
              <a:t>5️⃣ </a:t>
            </a:r>
            <a:r>
              <a:rPr lang="tr-TR" sz="2400" b="0" i="0" dirty="0">
                <a:solidFill>
                  <a:srgbClr val="1F1F1F"/>
                </a:solidFill>
                <a:effectLst/>
                <a:latin typeface="Aptos Narrow" panose="020B0004020202020204" pitchFamily="34" charset="0"/>
              </a:rPr>
              <a:t>Regresyon Doğrusu: Gerçek ve Tahmin Edilen Değerlerin Görselleştirilmesi</a:t>
            </a:r>
            <a:endParaRPr lang="tr-TR" sz="2000" b="0" i="0" dirty="0">
              <a:solidFill>
                <a:srgbClr val="1F1F1F"/>
              </a:solidFill>
              <a:effectLst/>
              <a:latin typeface="Aptos Narrow" panose="020B0004020202020204" pitchFamily="34" charset="0"/>
            </a:endParaRPr>
          </a:p>
        </p:txBody>
      </p:sp>
      <p:pic>
        <p:nvPicPr>
          <p:cNvPr id="4" name="Resim 3">
            <a:extLst>
              <a:ext uri="{FF2B5EF4-FFF2-40B4-BE49-F238E27FC236}">
                <a16:creationId xmlns:a16="http://schemas.microsoft.com/office/drawing/2014/main" id="{944E4673-7FEB-5A19-908F-018A795D2606}"/>
              </a:ext>
            </a:extLst>
          </p:cNvPr>
          <p:cNvPicPr>
            <a:picLocks noChangeAspect="1"/>
          </p:cNvPicPr>
          <p:nvPr/>
        </p:nvPicPr>
        <p:blipFill>
          <a:blip r:embed="rId4"/>
          <a:srcRect l="517"/>
          <a:stretch>
            <a:fillRect/>
          </a:stretch>
        </p:blipFill>
        <p:spPr>
          <a:xfrm>
            <a:off x="542582" y="1961322"/>
            <a:ext cx="10676644" cy="5729080"/>
          </a:xfrm>
          <a:prstGeom prst="rect">
            <a:avLst/>
          </a:prstGeom>
        </p:spPr>
      </p:pic>
      <p:pic>
        <p:nvPicPr>
          <p:cNvPr id="7" name="Resim 6">
            <a:extLst>
              <a:ext uri="{FF2B5EF4-FFF2-40B4-BE49-F238E27FC236}">
                <a16:creationId xmlns:a16="http://schemas.microsoft.com/office/drawing/2014/main" id="{C1765880-61D8-55A7-792F-6D05BE5E723A}"/>
              </a:ext>
            </a:extLst>
          </p:cNvPr>
          <p:cNvPicPr>
            <a:picLocks noChangeAspect="1"/>
          </p:cNvPicPr>
          <p:nvPr/>
        </p:nvPicPr>
        <p:blipFill>
          <a:blip r:embed="rId5"/>
          <a:stretch>
            <a:fillRect/>
          </a:stretch>
        </p:blipFill>
        <p:spPr>
          <a:xfrm>
            <a:off x="542582" y="1240104"/>
            <a:ext cx="10732064" cy="735073"/>
          </a:xfrm>
          <a:prstGeom prst="rect">
            <a:avLst/>
          </a:prstGeom>
        </p:spPr>
      </p:pic>
      <p:pic>
        <p:nvPicPr>
          <p:cNvPr id="9" name="Resim 8">
            <a:extLst>
              <a:ext uri="{FF2B5EF4-FFF2-40B4-BE49-F238E27FC236}">
                <a16:creationId xmlns:a16="http://schemas.microsoft.com/office/drawing/2014/main" id="{708E6422-5A93-AB04-7B3C-155B9CE99752}"/>
              </a:ext>
            </a:extLst>
          </p:cNvPr>
          <p:cNvPicPr>
            <a:picLocks noChangeAspect="1"/>
          </p:cNvPicPr>
          <p:nvPr/>
        </p:nvPicPr>
        <p:blipFill>
          <a:blip r:embed="rId6"/>
          <a:stretch>
            <a:fillRect/>
          </a:stretch>
        </p:blipFill>
        <p:spPr>
          <a:xfrm>
            <a:off x="487162" y="7695845"/>
            <a:ext cx="10471782" cy="533755"/>
          </a:xfrm>
          <a:prstGeom prst="rect">
            <a:avLst/>
          </a:prstGeom>
        </p:spPr>
      </p:pic>
    </p:spTree>
    <p:extLst>
      <p:ext uri="{BB962C8B-B14F-4D97-AF65-F5344CB8AC3E}">
        <p14:creationId xmlns:p14="http://schemas.microsoft.com/office/powerpoint/2010/main" val="407129083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811A2-C4DC-D563-850B-0ABAF8B083D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F8D1D88-7D0F-C156-9CD6-E45EE0419B46}"/>
              </a:ext>
            </a:extLst>
          </p:cNvPr>
          <p:cNvSpPr/>
          <p:nvPr/>
        </p:nvSpPr>
        <p:spPr>
          <a:xfrm>
            <a:off x="490117" y="383143"/>
            <a:ext cx="5363077"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p:txBody>
      </p:sp>
      <p:pic>
        <p:nvPicPr>
          <p:cNvPr id="6" name="Image 0" descr="preencoded.png">
            <a:extLst>
              <a:ext uri="{FF2B5EF4-FFF2-40B4-BE49-F238E27FC236}">
                <a16:creationId xmlns:a16="http://schemas.microsoft.com/office/drawing/2014/main" id="{29869484-BD43-D126-90F7-43FC160E7795}"/>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0" name="Rectangle 1">
            <a:extLst>
              <a:ext uri="{FF2B5EF4-FFF2-40B4-BE49-F238E27FC236}">
                <a16:creationId xmlns:a16="http://schemas.microsoft.com/office/drawing/2014/main" id="{3C8F8277-6B65-0F4C-CF4B-D87C1BCB5A9F}"/>
              </a:ext>
            </a:extLst>
          </p:cNvPr>
          <p:cNvSpPr>
            <a:spLocks noChangeArrowheads="1"/>
          </p:cNvSpPr>
          <p:nvPr/>
        </p:nvSpPr>
        <p:spPr bwMode="auto">
          <a:xfrm>
            <a:off x="665320" y="2938671"/>
            <a:ext cx="135965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800" b="0" i="0" u="none" strike="noStrike" cap="none" normalizeH="0" baseline="0">
                <a:ln>
                  <a:noFill/>
                </a:ln>
                <a:solidFill>
                  <a:schemeClr val="tx1"/>
                </a:solidFill>
                <a:effectLst/>
                <a:latin typeface="Arial" panose="020B0604020202020204" pitchFamily="34" charset="0"/>
              </a:rPr>
            </a:br>
            <a:endParaRPr kumimoji="0" lang="tr-TR" altLang="tr-TR" sz="1800" b="0" i="0" u="none" strike="noStrike" cap="none" normalizeH="0" baseline="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C7792A53-057D-B60F-5D81-925D0AB2A38A}"/>
              </a:ext>
            </a:extLst>
          </p:cNvPr>
          <p:cNvSpPr>
            <a:spLocks noChangeArrowheads="1"/>
          </p:cNvSpPr>
          <p:nvPr/>
        </p:nvSpPr>
        <p:spPr bwMode="auto">
          <a:xfrm>
            <a:off x="2670488" y="492284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600" b="0" i="0" u="none" strike="noStrike" cap="none" normalizeH="0" baseline="0">
                <a:ln>
                  <a:noFill/>
                </a:ln>
                <a:solidFill>
                  <a:schemeClr val="tx1"/>
                </a:solidFill>
                <a:effectLst/>
                <a:latin typeface="Arial" panose="020B0604020202020204" pitchFamily="34" charset="0"/>
              </a:rPr>
            </a:br>
            <a:endParaRPr kumimoji="0" lang="tr-TR" altLang="tr-TR" sz="1600" b="0" i="0" u="none" strike="noStrike" cap="none" normalizeH="0" baseline="0">
              <a:ln>
                <a:noFill/>
              </a:ln>
              <a:solidFill>
                <a:schemeClr val="tx1"/>
              </a:solidFill>
              <a:effectLst/>
              <a:latin typeface="Arial" panose="020B0604020202020204" pitchFamily="34" charset="0"/>
            </a:endParaRPr>
          </a:p>
        </p:txBody>
      </p:sp>
      <p:sp>
        <p:nvSpPr>
          <p:cNvPr id="15" name="Metin kutusu 14">
            <a:extLst>
              <a:ext uri="{FF2B5EF4-FFF2-40B4-BE49-F238E27FC236}">
                <a16:creationId xmlns:a16="http://schemas.microsoft.com/office/drawing/2014/main" id="{E443D7FB-5773-1542-A3E7-9E7CA59A6D24}"/>
              </a:ext>
            </a:extLst>
          </p:cNvPr>
          <p:cNvSpPr txBox="1"/>
          <p:nvPr/>
        </p:nvSpPr>
        <p:spPr>
          <a:xfrm>
            <a:off x="490117" y="884292"/>
            <a:ext cx="11106138" cy="461665"/>
          </a:xfrm>
          <a:prstGeom prst="rect">
            <a:avLst/>
          </a:prstGeom>
          <a:noFill/>
        </p:spPr>
        <p:txBody>
          <a:bodyPr wrap="square">
            <a:spAutoFit/>
          </a:bodyPr>
          <a:lstStyle/>
          <a:p>
            <a:pPr algn="l"/>
            <a:r>
              <a:rPr lang="tr-TR" sz="2000" b="0" i="0" dirty="0">
                <a:solidFill>
                  <a:srgbClr val="1F1F1F"/>
                </a:solidFill>
                <a:effectLst/>
                <a:latin typeface="Roboto" panose="02000000000000000000" pitchFamily="2" charset="0"/>
              </a:rPr>
              <a:t>5️⃣ </a:t>
            </a:r>
            <a:r>
              <a:rPr lang="tr-TR" sz="2400" b="0" i="0" dirty="0">
                <a:solidFill>
                  <a:srgbClr val="1F1F1F"/>
                </a:solidFill>
                <a:effectLst/>
                <a:latin typeface="Aptos Narrow" panose="020B0004020202020204" pitchFamily="34" charset="0"/>
              </a:rPr>
              <a:t>Regresyon Doğrusu: Gerçek ve Tahmin Edilen Değerlerin Görselleştirilmesi</a:t>
            </a:r>
            <a:endParaRPr lang="tr-TR" sz="2000" b="0" i="0" dirty="0">
              <a:solidFill>
                <a:srgbClr val="1F1F1F"/>
              </a:solidFill>
              <a:effectLst/>
              <a:latin typeface="Aptos Narrow" panose="020B0004020202020204" pitchFamily="34" charset="0"/>
            </a:endParaRPr>
          </a:p>
        </p:txBody>
      </p:sp>
      <p:sp>
        <p:nvSpPr>
          <p:cNvPr id="5" name="Metin kutusu 4">
            <a:extLst>
              <a:ext uri="{FF2B5EF4-FFF2-40B4-BE49-F238E27FC236}">
                <a16:creationId xmlns:a16="http://schemas.microsoft.com/office/drawing/2014/main" id="{A131B470-1480-A6DC-108D-67D9BB8FFB9C}"/>
              </a:ext>
            </a:extLst>
          </p:cNvPr>
          <p:cNvSpPr txBox="1"/>
          <p:nvPr/>
        </p:nvSpPr>
        <p:spPr>
          <a:xfrm>
            <a:off x="148400" y="1452515"/>
            <a:ext cx="2082182" cy="369332"/>
          </a:xfrm>
          <a:prstGeom prst="rect">
            <a:avLst/>
          </a:prstGeom>
          <a:noFill/>
        </p:spPr>
        <p:txBody>
          <a:bodyPr wrap="square">
            <a:spAutoFit/>
          </a:bodyPr>
          <a:lstStyle/>
          <a:p>
            <a:r>
              <a:rPr lang="tr-TR"/>
              <a:t>1. Sabit değer alma</a:t>
            </a:r>
          </a:p>
        </p:txBody>
      </p:sp>
      <p:pic>
        <p:nvPicPr>
          <p:cNvPr id="11" name="Resim 10">
            <a:extLst>
              <a:ext uri="{FF2B5EF4-FFF2-40B4-BE49-F238E27FC236}">
                <a16:creationId xmlns:a16="http://schemas.microsoft.com/office/drawing/2014/main" id="{1C9C0088-44A2-49C7-DEBE-35B2E62A81EA}"/>
              </a:ext>
            </a:extLst>
          </p:cNvPr>
          <p:cNvPicPr>
            <a:picLocks noChangeAspect="1"/>
          </p:cNvPicPr>
          <p:nvPr/>
        </p:nvPicPr>
        <p:blipFill>
          <a:blip r:embed="rId4"/>
          <a:stretch>
            <a:fillRect/>
          </a:stretch>
        </p:blipFill>
        <p:spPr>
          <a:xfrm>
            <a:off x="2855219" y="1396913"/>
            <a:ext cx="4775200" cy="609600"/>
          </a:xfrm>
          <a:prstGeom prst="rect">
            <a:avLst/>
          </a:prstGeom>
        </p:spPr>
      </p:pic>
      <p:sp>
        <p:nvSpPr>
          <p:cNvPr id="14" name="Metin kutusu 13">
            <a:extLst>
              <a:ext uri="{FF2B5EF4-FFF2-40B4-BE49-F238E27FC236}">
                <a16:creationId xmlns:a16="http://schemas.microsoft.com/office/drawing/2014/main" id="{A0818A74-EA2E-F28B-128A-9B3FAF9DEB57}"/>
              </a:ext>
            </a:extLst>
          </p:cNvPr>
          <p:cNvSpPr txBox="1"/>
          <p:nvPr/>
        </p:nvSpPr>
        <p:spPr>
          <a:xfrm>
            <a:off x="7915592" y="1324008"/>
            <a:ext cx="6224691" cy="954107"/>
          </a:xfrm>
          <a:prstGeom prst="rect">
            <a:avLst/>
          </a:prstGeom>
          <a:noFill/>
        </p:spPr>
        <p:txBody>
          <a:bodyPr wrap="square">
            <a:spAutoFit/>
          </a:bodyPr>
          <a:lstStyle/>
          <a:p>
            <a:r>
              <a:rPr lang="tr-TR" sz="1400"/>
              <a:t>Sigara ortalama seviyede dursun, bisiklet değiştikçe kalp hastalığı ne oluyor?"</a:t>
            </a:r>
            <a:br>
              <a:rPr lang="tr-TR" sz="1400"/>
            </a:br>
            <a:r>
              <a:rPr lang="tr-TR" sz="1400"/>
              <a:t>ve</a:t>
            </a:r>
            <a:br>
              <a:rPr lang="tr-TR" sz="1400"/>
            </a:br>
            <a:r>
              <a:rPr lang="tr-TR" sz="1400"/>
              <a:t>"Bisiklet ortalama seviyede dursun, sigara değiştikçe kalp hastalığı ne oluyor?"</a:t>
            </a:r>
            <a:br>
              <a:rPr lang="tr-TR" sz="1400"/>
            </a:br>
            <a:r>
              <a:rPr lang="tr-TR" sz="1400"/>
              <a:t>diye iki ayrı analiz yapacağız.</a:t>
            </a:r>
          </a:p>
        </p:txBody>
      </p:sp>
      <p:sp>
        <p:nvSpPr>
          <p:cNvPr id="17" name="Metin kutusu 16">
            <a:extLst>
              <a:ext uri="{FF2B5EF4-FFF2-40B4-BE49-F238E27FC236}">
                <a16:creationId xmlns:a16="http://schemas.microsoft.com/office/drawing/2014/main" id="{AD909AC1-4DED-B9AA-682F-E36C0E7285DC}"/>
              </a:ext>
            </a:extLst>
          </p:cNvPr>
          <p:cNvSpPr txBox="1"/>
          <p:nvPr/>
        </p:nvSpPr>
        <p:spPr>
          <a:xfrm>
            <a:off x="148400" y="2882016"/>
            <a:ext cx="3522772" cy="369332"/>
          </a:xfrm>
          <a:prstGeom prst="rect">
            <a:avLst/>
          </a:prstGeom>
          <a:noFill/>
        </p:spPr>
        <p:txBody>
          <a:bodyPr wrap="square">
            <a:spAutoFit/>
          </a:bodyPr>
          <a:lstStyle/>
          <a:p>
            <a:r>
              <a:rPr lang="tr-TR"/>
              <a:t>2. Değişkenleri 100 parçaya bölme</a:t>
            </a:r>
          </a:p>
        </p:txBody>
      </p:sp>
      <p:pic>
        <p:nvPicPr>
          <p:cNvPr id="19" name="Resim 18">
            <a:extLst>
              <a:ext uri="{FF2B5EF4-FFF2-40B4-BE49-F238E27FC236}">
                <a16:creationId xmlns:a16="http://schemas.microsoft.com/office/drawing/2014/main" id="{9D236BC2-4012-F2F2-F061-45E76720A6BA}"/>
              </a:ext>
            </a:extLst>
          </p:cNvPr>
          <p:cNvPicPr>
            <a:picLocks noChangeAspect="1"/>
          </p:cNvPicPr>
          <p:nvPr/>
        </p:nvPicPr>
        <p:blipFill>
          <a:blip r:embed="rId5"/>
          <a:stretch>
            <a:fillRect/>
          </a:stretch>
        </p:blipFill>
        <p:spPr>
          <a:xfrm>
            <a:off x="3671172" y="2768119"/>
            <a:ext cx="3581400" cy="584200"/>
          </a:xfrm>
          <a:prstGeom prst="rect">
            <a:avLst/>
          </a:prstGeom>
        </p:spPr>
      </p:pic>
      <p:sp>
        <p:nvSpPr>
          <p:cNvPr id="21" name="Metin kutusu 20">
            <a:extLst>
              <a:ext uri="{FF2B5EF4-FFF2-40B4-BE49-F238E27FC236}">
                <a16:creationId xmlns:a16="http://schemas.microsoft.com/office/drawing/2014/main" id="{1B366939-03A7-692E-C27B-D5746AEF7014}"/>
              </a:ext>
            </a:extLst>
          </p:cNvPr>
          <p:cNvSpPr txBox="1"/>
          <p:nvPr/>
        </p:nvSpPr>
        <p:spPr>
          <a:xfrm>
            <a:off x="7383388" y="2798289"/>
            <a:ext cx="7233158" cy="523220"/>
          </a:xfrm>
          <a:prstGeom prst="rect">
            <a:avLst/>
          </a:prstGeom>
          <a:noFill/>
        </p:spPr>
        <p:txBody>
          <a:bodyPr wrap="square">
            <a:spAutoFit/>
          </a:bodyPr>
          <a:lstStyle/>
          <a:p>
            <a:r>
              <a:rPr lang="tr-TR" sz="1400"/>
              <a:t>"Bisiklet” değişkeninin minimum ve maksimum değeri arasına, </a:t>
            </a:r>
            <a:r>
              <a:rPr lang="tr-TR" sz="1400" b="1"/>
              <a:t>eşit aralıklarla 100 sayı</a:t>
            </a:r>
            <a:r>
              <a:rPr lang="tr-TR" sz="1400"/>
              <a:t> yerleştir.</a:t>
            </a:r>
          </a:p>
          <a:p>
            <a:r>
              <a:rPr lang="tr-TR" sz="1400"/>
              <a:t>X ekseninde 100 farklı değer al, her biri için Y tahmini yap ve bunlarla düzgün bir çizgi çiz</a:t>
            </a:r>
          </a:p>
        </p:txBody>
      </p:sp>
      <p:sp>
        <p:nvSpPr>
          <p:cNvPr id="23" name="Metin kutusu 22">
            <a:extLst>
              <a:ext uri="{FF2B5EF4-FFF2-40B4-BE49-F238E27FC236}">
                <a16:creationId xmlns:a16="http://schemas.microsoft.com/office/drawing/2014/main" id="{82EF2433-D3B3-5886-2850-FEAC4374E367}"/>
              </a:ext>
            </a:extLst>
          </p:cNvPr>
          <p:cNvSpPr txBox="1"/>
          <p:nvPr/>
        </p:nvSpPr>
        <p:spPr>
          <a:xfrm>
            <a:off x="148400" y="4019947"/>
            <a:ext cx="2629493" cy="369332"/>
          </a:xfrm>
          <a:prstGeom prst="rect">
            <a:avLst/>
          </a:prstGeom>
          <a:noFill/>
        </p:spPr>
        <p:txBody>
          <a:bodyPr wrap="square">
            <a:spAutoFit/>
          </a:bodyPr>
          <a:lstStyle/>
          <a:p>
            <a:r>
              <a:rPr lang="tr-TR"/>
              <a:t>3. Modelden tahmin alma</a:t>
            </a:r>
          </a:p>
        </p:txBody>
      </p:sp>
      <p:pic>
        <p:nvPicPr>
          <p:cNvPr id="25" name="Resim 24">
            <a:extLst>
              <a:ext uri="{FF2B5EF4-FFF2-40B4-BE49-F238E27FC236}">
                <a16:creationId xmlns:a16="http://schemas.microsoft.com/office/drawing/2014/main" id="{65114090-1CF0-F5B2-D2C4-68316F14BCF2}"/>
              </a:ext>
            </a:extLst>
          </p:cNvPr>
          <p:cNvPicPr>
            <a:picLocks noChangeAspect="1"/>
          </p:cNvPicPr>
          <p:nvPr/>
        </p:nvPicPr>
        <p:blipFill>
          <a:blip r:embed="rId6"/>
          <a:stretch>
            <a:fillRect/>
          </a:stretch>
        </p:blipFill>
        <p:spPr>
          <a:xfrm>
            <a:off x="2777893" y="3980512"/>
            <a:ext cx="4744027" cy="470561"/>
          </a:xfrm>
          <a:prstGeom prst="rect">
            <a:avLst/>
          </a:prstGeom>
        </p:spPr>
      </p:pic>
      <p:sp>
        <p:nvSpPr>
          <p:cNvPr id="29" name="Metin kutusu 28">
            <a:extLst>
              <a:ext uri="{FF2B5EF4-FFF2-40B4-BE49-F238E27FC236}">
                <a16:creationId xmlns:a16="http://schemas.microsoft.com/office/drawing/2014/main" id="{F252C67C-CA7D-78F0-F6CE-3E596C0F575F}"/>
              </a:ext>
            </a:extLst>
          </p:cNvPr>
          <p:cNvSpPr txBox="1"/>
          <p:nvPr/>
        </p:nvSpPr>
        <p:spPr>
          <a:xfrm>
            <a:off x="7938655" y="3989250"/>
            <a:ext cx="7315200" cy="307777"/>
          </a:xfrm>
          <a:prstGeom prst="rect">
            <a:avLst/>
          </a:prstGeom>
          <a:noFill/>
        </p:spPr>
        <p:txBody>
          <a:bodyPr wrap="square">
            <a:spAutoFit/>
          </a:bodyPr>
          <a:lstStyle/>
          <a:p>
            <a:r>
              <a:rPr lang="tr-TR" sz="1400"/>
              <a:t>Bu tahminler ile çizilecek regresyon çizgisi hazırlanıyor.</a:t>
            </a:r>
          </a:p>
        </p:txBody>
      </p:sp>
      <p:sp>
        <p:nvSpPr>
          <p:cNvPr id="31" name="Metin kutusu 30">
            <a:extLst>
              <a:ext uri="{FF2B5EF4-FFF2-40B4-BE49-F238E27FC236}">
                <a16:creationId xmlns:a16="http://schemas.microsoft.com/office/drawing/2014/main" id="{536B713E-0217-799F-DD1C-6A50245E245C}"/>
              </a:ext>
            </a:extLst>
          </p:cNvPr>
          <p:cNvSpPr txBox="1"/>
          <p:nvPr/>
        </p:nvSpPr>
        <p:spPr>
          <a:xfrm>
            <a:off x="148400" y="4911609"/>
            <a:ext cx="2400836" cy="369332"/>
          </a:xfrm>
          <a:prstGeom prst="rect">
            <a:avLst/>
          </a:prstGeom>
          <a:noFill/>
        </p:spPr>
        <p:txBody>
          <a:bodyPr wrap="square">
            <a:spAutoFit/>
          </a:bodyPr>
          <a:lstStyle/>
          <a:p>
            <a:r>
              <a:rPr lang="tr-TR"/>
              <a:t>4. Grafik alanı açma</a:t>
            </a:r>
          </a:p>
        </p:txBody>
      </p:sp>
      <p:pic>
        <p:nvPicPr>
          <p:cNvPr id="33" name="Resim 32">
            <a:extLst>
              <a:ext uri="{FF2B5EF4-FFF2-40B4-BE49-F238E27FC236}">
                <a16:creationId xmlns:a16="http://schemas.microsoft.com/office/drawing/2014/main" id="{2EF196A9-EDFF-0EF4-A18F-779570417D29}"/>
              </a:ext>
            </a:extLst>
          </p:cNvPr>
          <p:cNvPicPr>
            <a:picLocks noChangeAspect="1"/>
          </p:cNvPicPr>
          <p:nvPr/>
        </p:nvPicPr>
        <p:blipFill>
          <a:blip r:embed="rId7"/>
          <a:stretch>
            <a:fillRect/>
          </a:stretch>
        </p:blipFill>
        <p:spPr>
          <a:xfrm>
            <a:off x="2762853" y="4867675"/>
            <a:ext cx="2921000" cy="457200"/>
          </a:xfrm>
          <a:prstGeom prst="rect">
            <a:avLst/>
          </a:prstGeom>
        </p:spPr>
      </p:pic>
      <p:sp>
        <p:nvSpPr>
          <p:cNvPr id="37" name="Metin kutusu 36">
            <a:extLst>
              <a:ext uri="{FF2B5EF4-FFF2-40B4-BE49-F238E27FC236}">
                <a16:creationId xmlns:a16="http://schemas.microsoft.com/office/drawing/2014/main" id="{E80FFA46-5B98-B8A2-845A-047E9294C80A}"/>
              </a:ext>
            </a:extLst>
          </p:cNvPr>
          <p:cNvSpPr txBox="1"/>
          <p:nvPr/>
        </p:nvSpPr>
        <p:spPr>
          <a:xfrm>
            <a:off x="5683853" y="4955543"/>
            <a:ext cx="7626926" cy="307777"/>
          </a:xfrm>
          <a:prstGeom prst="rect">
            <a:avLst/>
          </a:prstGeom>
          <a:noFill/>
        </p:spPr>
        <p:txBody>
          <a:bodyPr wrap="square">
            <a:spAutoFit/>
          </a:bodyPr>
          <a:lstStyle/>
          <a:p>
            <a:r>
              <a:rPr lang="tr-TR" sz="1400"/>
              <a:t>Bu sadece çizim alanını genişletiyor</a:t>
            </a:r>
          </a:p>
        </p:txBody>
      </p:sp>
      <p:sp>
        <p:nvSpPr>
          <p:cNvPr id="39" name="Metin kutusu 38">
            <a:extLst>
              <a:ext uri="{FF2B5EF4-FFF2-40B4-BE49-F238E27FC236}">
                <a16:creationId xmlns:a16="http://schemas.microsoft.com/office/drawing/2014/main" id="{C7140357-7F93-B9CE-6CBB-C42FBC11F31D}"/>
              </a:ext>
            </a:extLst>
          </p:cNvPr>
          <p:cNvSpPr txBox="1"/>
          <p:nvPr/>
        </p:nvSpPr>
        <p:spPr>
          <a:xfrm>
            <a:off x="148400" y="5737170"/>
            <a:ext cx="2629493" cy="369332"/>
          </a:xfrm>
          <a:prstGeom prst="rect">
            <a:avLst/>
          </a:prstGeom>
          <a:noFill/>
        </p:spPr>
        <p:txBody>
          <a:bodyPr wrap="square">
            <a:spAutoFit/>
          </a:bodyPr>
          <a:lstStyle/>
          <a:p>
            <a:r>
              <a:rPr lang="tr-TR"/>
              <a:t>5. Grafik 1: Bisikletin Etkisi</a:t>
            </a:r>
          </a:p>
        </p:txBody>
      </p:sp>
      <p:pic>
        <p:nvPicPr>
          <p:cNvPr id="41" name="Resim 40">
            <a:extLst>
              <a:ext uri="{FF2B5EF4-FFF2-40B4-BE49-F238E27FC236}">
                <a16:creationId xmlns:a16="http://schemas.microsoft.com/office/drawing/2014/main" id="{BBB1D76D-FBFF-3A51-8C16-493FEF01612D}"/>
              </a:ext>
            </a:extLst>
          </p:cNvPr>
          <p:cNvPicPr>
            <a:picLocks noChangeAspect="1"/>
          </p:cNvPicPr>
          <p:nvPr/>
        </p:nvPicPr>
        <p:blipFill>
          <a:blip r:embed="rId8"/>
          <a:stretch>
            <a:fillRect/>
          </a:stretch>
        </p:blipFill>
        <p:spPr>
          <a:xfrm>
            <a:off x="2777893" y="5798964"/>
            <a:ext cx="2019300" cy="355600"/>
          </a:xfrm>
          <a:prstGeom prst="rect">
            <a:avLst/>
          </a:prstGeom>
        </p:spPr>
      </p:pic>
      <p:sp>
        <p:nvSpPr>
          <p:cNvPr id="43" name="Metin kutusu 42">
            <a:extLst>
              <a:ext uri="{FF2B5EF4-FFF2-40B4-BE49-F238E27FC236}">
                <a16:creationId xmlns:a16="http://schemas.microsoft.com/office/drawing/2014/main" id="{F14D72C9-48D3-1631-64F2-402C6A17CCCF}"/>
              </a:ext>
            </a:extLst>
          </p:cNvPr>
          <p:cNvSpPr txBox="1"/>
          <p:nvPr/>
        </p:nvSpPr>
        <p:spPr>
          <a:xfrm>
            <a:off x="5033264" y="5647226"/>
            <a:ext cx="7626926" cy="646331"/>
          </a:xfrm>
          <a:prstGeom prst="rect">
            <a:avLst/>
          </a:prstGeom>
          <a:noFill/>
        </p:spPr>
        <p:txBody>
          <a:bodyPr wrap="square">
            <a:spAutoFit/>
          </a:bodyPr>
          <a:lstStyle/>
          <a:p>
            <a:pPr>
              <a:buNone/>
            </a:pPr>
            <a:r>
              <a:rPr lang="tr-TR" sz="1200"/>
              <a:t>Gerçek veriler: </a:t>
            </a:r>
            <a:r>
              <a:rPr lang="tr-TR" sz="1200" b="1"/>
              <a:t>mavi noktalar</a:t>
            </a:r>
            <a:endParaRPr lang="tr-TR" sz="1200"/>
          </a:p>
          <a:p>
            <a:pPr>
              <a:buNone/>
            </a:pPr>
            <a:r>
              <a:rPr lang="tr-TR" sz="1200"/>
              <a:t>Modelin tahmini: </a:t>
            </a:r>
            <a:r>
              <a:rPr lang="tr-TR" sz="1200" b="1"/>
              <a:t>mavi çizgi</a:t>
            </a:r>
            <a:endParaRPr lang="tr-TR" sz="1200"/>
          </a:p>
          <a:p>
            <a:r>
              <a:rPr lang="tr-TR" sz="1200"/>
              <a:t>Yorum: Sigara sabitken, bisiklet arttıkça kalp hastalığı düşüyor mu?</a:t>
            </a:r>
          </a:p>
        </p:txBody>
      </p:sp>
      <p:sp>
        <p:nvSpPr>
          <p:cNvPr id="45" name="Metin kutusu 44">
            <a:extLst>
              <a:ext uri="{FF2B5EF4-FFF2-40B4-BE49-F238E27FC236}">
                <a16:creationId xmlns:a16="http://schemas.microsoft.com/office/drawing/2014/main" id="{C75B2305-564C-7558-9F03-38051F1072F5}"/>
              </a:ext>
            </a:extLst>
          </p:cNvPr>
          <p:cNvSpPr txBox="1"/>
          <p:nvPr/>
        </p:nvSpPr>
        <p:spPr>
          <a:xfrm>
            <a:off x="148400" y="6767646"/>
            <a:ext cx="2629493" cy="369332"/>
          </a:xfrm>
          <a:prstGeom prst="rect">
            <a:avLst/>
          </a:prstGeom>
          <a:noFill/>
        </p:spPr>
        <p:txBody>
          <a:bodyPr wrap="square">
            <a:spAutoFit/>
          </a:bodyPr>
          <a:lstStyle/>
          <a:p>
            <a:r>
              <a:rPr lang="tr-TR"/>
              <a:t>6. Grafik 2: Sigaranın Etkisi</a:t>
            </a:r>
          </a:p>
        </p:txBody>
      </p:sp>
      <p:pic>
        <p:nvPicPr>
          <p:cNvPr id="47" name="Resim 46">
            <a:extLst>
              <a:ext uri="{FF2B5EF4-FFF2-40B4-BE49-F238E27FC236}">
                <a16:creationId xmlns:a16="http://schemas.microsoft.com/office/drawing/2014/main" id="{6C16E26E-00CC-63F5-2DFF-46AAF2F99391}"/>
              </a:ext>
            </a:extLst>
          </p:cNvPr>
          <p:cNvPicPr>
            <a:picLocks noChangeAspect="1"/>
          </p:cNvPicPr>
          <p:nvPr/>
        </p:nvPicPr>
        <p:blipFill>
          <a:blip r:embed="rId9"/>
          <a:stretch>
            <a:fillRect/>
          </a:stretch>
        </p:blipFill>
        <p:spPr>
          <a:xfrm>
            <a:off x="2777893" y="6717362"/>
            <a:ext cx="2108200" cy="469900"/>
          </a:xfrm>
          <a:prstGeom prst="rect">
            <a:avLst/>
          </a:prstGeom>
        </p:spPr>
      </p:pic>
      <p:sp>
        <p:nvSpPr>
          <p:cNvPr id="49" name="Metin kutusu 48">
            <a:extLst>
              <a:ext uri="{FF2B5EF4-FFF2-40B4-BE49-F238E27FC236}">
                <a16:creationId xmlns:a16="http://schemas.microsoft.com/office/drawing/2014/main" id="{E9D4CB03-3188-2794-FBDB-66A7B96E579F}"/>
              </a:ext>
            </a:extLst>
          </p:cNvPr>
          <p:cNvSpPr txBox="1"/>
          <p:nvPr/>
        </p:nvSpPr>
        <p:spPr>
          <a:xfrm>
            <a:off x="5033264" y="6594041"/>
            <a:ext cx="7626926" cy="738664"/>
          </a:xfrm>
          <a:prstGeom prst="rect">
            <a:avLst/>
          </a:prstGeom>
          <a:noFill/>
        </p:spPr>
        <p:txBody>
          <a:bodyPr wrap="square">
            <a:spAutoFit/>
          </a:bodyPr>
          <a:lstStyle/>
          <a:p>
            <a:pPr>
              <a:buNone/>
            </a:pPr>
            <a:r>
              <a:rPr lang="tr-TR" sz="1400"/>
              <a:t>Gerçek veriler: </a:t>
            </a:r>
            <a:r>
              <a:rPr lang="tr-TR" sz="1400" b="1"/>
              <a:t>yeşil noktalar</a:t>
            </a:r>
            <a:endParaRPr lang="tr-TR" sz="1400"/>
          </a:p>
          <a:p>
            <a:pPr>
              <a:buNone/>
            </a:pPr>
            <a:r>
              <a:rPr lang="tr-TR" sz="1400"/>
              <a:t>Modelin tahmini: </a:t>
            </a:r>
            <a:r>
              <a:rPr lang="tr-TR" sz="1400" b="1"/>
              <a:t>yeşil çizgi</a:t>
            </a:r>
            <a:endParaRPr lang="tr-TR" sz="1400"/>
          </a:p>
          <a:p>
            <a:r>
              <a:rPr lang="tr-TR" sz="1400"/>
              <a:t>Yorum: Bisiklet sabitken, sigara arttıkça kalp hastalığı yükseliyor mu?</a:t>
            </a:r>
          </a:p>
        </p:txBody>
      </p:sp>
    </p:spTree>
    <p:extLst>
      <p:ext uri="{BB962C8B-B14F-4D97-AF65-F5344CB8AC3E}">
        <p14:creationId xmlns:p14="http://schemas.microsoft.com/office/powerpoint/2010/main" val="17697422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37919-B8B1-DDDA-381E-8383B20AB82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2BF9ED7-FDD7-FAD6-7E0D-D7541AAEF0D6}"/>
              </a:ext>
            </a:extLst>
          </p:cNvPr>
          <p:cNvSpPr/>
          <p:nvPr/>
        </p:nvSpPr>
        <p:spPr>
          <a:xfrm>
            <a:off x="490117" y="383143"/>
            <a:ext cx="5363077"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p:txBody>
      </p:sp>
      <p:pic>
        <p:nvPicPr>
          <p:cNvPr id="6" name="Image 0" descr="preencoded.png">
            <a:extLst>
              <a:ext uri="{FF2B5EF4-FFF2-40B4-BE49-F238E27FC236}">
                <a16:creationId xmlns:a16="http://schemas.microsoft.com/office/drawing/2014/main" id="{8BBC1EF7-6ACF-BA5B-25E0-86BB8809ACF5}"/>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0" name="Rectangle 1">
            <a:extLst>
              <a:ext uri="{FF2B5EF4-FFF2-40B4-BE49-F238E27FC236}">
                <a16:creationId xmlns:a16="http://schemas.microsoft.com/office/drawing/2014/main" id="{1232C314-3144-6F08-87C2-3E17C3FFF169}"/>
              </a:ext>
            </a:extLst>
          </p:cNvPr>
          <p:cNvSpPr>
            <a:spLocks noChangeArrowheads="1"/>
          </p:cNvSpPr>
          <p:nvPr/>
        </p:nvSpPr>
        <p:spPr bwMode="auto">
          <a:xfrm>
            <a:off x="665320" y="2938671"/>
            <a:ext cx="135965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800" b="0" i="0" u="none" strike="noStrike" cap="none" normalizeH="0" baseline="0">
                <a:ln>
                  <a:noFill/>
                </a:ln>
                <a:solidFill>
                  <a:schemeClr val="tx1"/>
                </a:solidFill>
                <a:effectLst/>
                <a:latin typeface="Arial" panose="020B0604020202020204" pitchFamily="34" charset="0"/>
              </a:rPr>
            </a:br>
            <a:endParaRPr kumimoji="0" lang="tr-TR" altLang="tr-TR" sz="1800" b="0" i="0" u="none" strike="noStrike" cap="none" normalizeH="0" baseline="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115AEFDA-6E3B-BA2F-41C6-CCE1546B1F20}"/>
              </a:ext>
            </a:extLst>
          </p:cNvPr>
          <p:cNvSpPr>
            <a:spLocks noChangeArrowheads="1"/>
          </p:cNvSpPr>
          <p:nvPr/>
        </p:nvSpPr>
        <p:spPr bwMode="auto">
          <a:xfrm>
            <a:off x="2670488" y="492284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600" b="0" i="0" u="none" strike="noStrike" cap="none" normalizeH="0" baseline="0">
                <a:ln>
                  <a:noFill/>
                </a:ln>
                <a:solidFill>
                  <a:schemeClr val="tx1"/>
                </a:solidFill>
                <a:effectLst/>
                <a:latin typeface="Arial" panose="020B0604020202020204" pitchFamily="34" charset="0"/>
              </a:rPr>
            </a:br>
            <a:endParaRPr kumimoji="0" lang="tr-TR" altLang="tr-TR" sz="1600" b="0" i="0" u="none" strike="noStrike" cap="none" normalizeH="0" baseline="0">
              <a:ln>
                <a:noFill/>
              </a:ln>
              <a:solidFill>
                <a:schemeClr val="tx1"/>
              </a:solidFill>
              <a:effectLst/>
              <a:latin typeface="Arial" panose="020B0604020202020204" pitchFamily="34" charset="0"/>
            </a:endParaRPr>
          </a:p>
        </p:txBody>
      </p:sp>
      <p:sp>
        <p:nvSpPr>
          <p:cNvPr id="15" name="Metin kutusu 14">
            <a:extLst>
              <a:ext uri="{FF2B5EF4-FFF2-40B4-BE49-F238E27FC236}">
                <a16:creationId xmlns:a16="http://schemas.microsoft.com/office/drawing/2014/main" id="{2B4815A9-8A27-AF9D-EAC0-387BCDB86CBF}"/>
              </a:ext>
            </a:extLst>
          </p:cNvPr>
          <p:cNvSpPr txBox="1"/>
          <p:nvPr/>
        </p:nvSpPr>
        <p:spPr>
          <a:xfrm>
            <a:off x="490117" y="884292"/>
            <a:ext cx="11106138" cy="461665"/>
          </a:xfrm>
          <a:prstGeom prst="rect">
            <a:avLst/>
          </a:prstGeom>
          <a:noFill/>
        </p:spPr>
        <p:txBody>
          <a:bodyPr wrap="square">
            <a:spAutoFit/>
          </a:bodyPr>
          <a:lstStyle/>
          <a:p>
            <a:pPr algn="l"/>
            <a:r>
              <a:rPr lang="tr-TR" sz="2000" b="0" i="0" dirty="0">
                <a:solidFill>
                  <a:srgbClr val="1F1F1F"/>
                </a:solidFill>
                <a:effectLst/>
                <a:latin typeface="Roboto" panose="02000000000000000000" pitchFamily="2" charset="0"/>
              </a:rPr>
              <a:t>5️⃣ </a:t>
            </a:r>
            <a:r>
              <a:rPr lang="tr-TR" sz="2400" b="0" i="0" dirty="0">
                <a:solidFill>
                  <a:srgbClr val="1F1F1F"/>
                </a:solidFill>
                <a:effectLst/>
                <a:latin typeface="Aptos Narrow" panose="020B0004020202020204" pitchFamily="34" charset="0"/>
              </a:rPr>
              <a:t>Regresyon Doğrusu: Gerçek ve Tahmin Edilen Değerlerin Görselleştirilmesi</a:t>
            </a:r>
            <a:endParaRPr lang="tr-TR" sz="2000" b="0" i="0" dirty="0">
              <a:solidFill>
                <a:srgbClr val="1F1F1F"/>
              </a:solidFill>
              <a:effectLst/>
              <a:latin typeface="Aptos Narrow" panose="020B0004020202020204" pitchFamily="34" charset="0"/>
            </a:endParaRPr>
          </a:p>
        </p:txBody>
      </p:sp>
      <p:pic>
        <p:nvPicPr>
          <p:cNvPr id="5" name="Resim 4">
            <a:extLst>
              <a:ext uri="{FF2B5EF4-FFF2-40B4-BE49-F238E27FC236}">
                <a16:creationId xmlns:a16="http://schemas.microsoft.com/office/drawing/2014/main" id="{DD26295C-D8AA-7927-A48B-3A28DC665540}"/>
              </a:ext>
            </a:extLst>
          </p:cNvPr>
          <p:cNvPicPr>
            <a:picLocks noChangeAspect="1"/>
          </p:cNvPicPr>
          <p:nvPr/>
        </p:nvPicPr>
        <p:blipFill>
          <a:blip r:embed="rId4"/>
          <a:stretch>
            <a:fillRect/>
          </a:stretch>
        </p:blipFill>
        <p:spPr>
          <a:xfrm>
            <a:off x="441619" y="1655817"/>
            <a:ext cx="13452759" cy="5287846"/>
          </a:xfrm>
          <a:prstGeom prst="rect">
            <a:avLst/>
          </a:prstGeom>
        </p:spPr>
      </p:pic>
    </p:spTree>
    <p:extLst>
      <p:ext uri="{BB962C8B-B14F-4D97-AF65-F5344CB8AC3E}">
        <p14:creationId xmlns:p14="http://schemas.microsoft.com/office/powerpoint/2010/main" val="113527357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E730B-A73A-38EC-BBBB-D4952C83538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6508F1B-F2B6-409A-4386-E4DD95EE1EC4}"/>
              </a:ext>
            </a:extLst>
          </p:cNvPr>
          <p:cNvSpPr/>
          <p:nvPr/>
        </p:nvSpPr>
        <p:spPr>
          <a:xfrm>
            <a:off x="490117" y="383143"/>
            <a:ext cx="5363077" cy="771525"/>
          </a:xfrm>
          <a:prstGeom prst="rect">
            <a:avLst/>
          </a:prstGeom>
          <a:noFill/>
          <a:ln/>
        </p:spPr>
        <p:txBody>
          <a:bodyPr wrap="none" lIns="0" tIns="0" rIns="0" bIns="0" rtlCol="0" anchor="t"/>
          <a:lstStyle/>
          <a:p>
            <a:r>
              <a:rPr lang="tr-TR" sz="3200">
                <a:solidFill>
                  <a:srgbClr val="1F1F1F"/>
                </a:solidFill>
                <a:latin typeface="Aptos Narrow" panose="020B0004020202020204" pitchFamily="34" charset="0"/>
              </a:rPr>
              <a:t>Çoklu Doğrusal Regresyon: </a:t>
            </a:r>
            <a:r>
              <a:rPr lang="tr-TR" sz="3200">
                <a:latin typeface="Aptos Narrow" panose="020B0004020202020204" pitchFamily="34" charset="0"/>
              </a:rPr>
              <a:t>Bisiklet Kullanımı, Sigara Durumu ve Kalp Hastalığı</a:t>
            </a:r>
            <a:endParaRPr lang="tr-TR" sz="3200">
              <a:solidFill>
                <a:srgbClr val="1F1F1F"/>
              </a:solidFill>
              <a:latin typeface="Aptos Narrow" panose="020B0004020202020204" pitchFamily="34" charset="0"/>
            </a:endParaRPr>
          </a:p>
        </p:txBody>
      </p:sp>
      <p:pic>
        <p:nvPicPr>
          <p:cNvPr id="6" name="Image 0" descr="preencoded.png">
            <a:extLst>
              <a:ext uri="{FF2B5EF4-FFF2-40B4-BE49-F238E27FC236}">
                <a16:creationId xmlns:a16="http://schemas.microsoft.com/office/drawing/2014/main" id="{018C5EDB-43FA-3446-BFB8-C307F59B5679}"/>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0" name="Rectangle 1">
            <a:extLst>
              <a:ext uri="{FF2B5EF4-FFF2-40B4-BE49-F238E27FC236}">
                <a16:creationId xmlns:a16="http://schemas.microsoft.com/office/drawing/2014/main" id="{18C03CEF-ACFE-5BF3-0D46-71992567CAA5}"/>
              </a:ext>
            </a:extLst>
          </p:cNvPr>
          <p:cNvSpPr>
            <a:spLocks noChangeArrowheads="1"/>
          </p:cNvSpPr>
          <p:nvPr/>
        </p:nvSpPr>
        <p:spPr bwMode="auto">
          <a:xfrm>
            <a:off x="665320" y="2938671"/>
            <a:ext cx="135965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800" b="0" i="0" u="none" strike="noStrike" cap="none" normalizeH="0" baseline="0">
                <a:ln>
                  <a:noFill/>
                </a:ln>
                <a:solidFill>
                  <a:schemeClr val="tx1"/>
                </a:solidFill>
                <a:effectLst/>
                <a:latin typeface="Arial" panose="020B0604020202020204" pitchFamily="34" charset="0"/>
              </a:rPr>
            </a:br>
            <a:endParaRPr kumimoji="0" lang="tr-TR" altLang="tr-TR" sz="1800" b="0" i="0" u="none" strike="noStrike" cap="none" normalizeH="0" baseline="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D0F759E9-F67B-77B5-C17B-111E437D4A84}"/>
              </a:ext>
            </a:extLst>
          </p:cNvPr>
          <p:cNvSpPr>
            <a:spLocks noChangeArrowheads="1"/>
          </p:cNvSpPr>
          <p:nvPr/>
        </p:nvSpPr>
        <p:spPr bwMode="auto">
          <a:xfrm>
            <a:off x="2670488" y="4922847"/>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1600" b="0" i="0" u="none" strike="noStrike" cap="none" normalizeH="0" baseline="0">
                <a:ln>
                  <a:noFill/>
                </a:ln>
                <a:solidFill>
                  <a:schemeClr val="tx1"/>
                </a:solidFill>
                <a:effectLst/>
                <a:latin typeface="Arial" panose="020B0604020202020204" pitchFamily="34" charset="0"/>
              </a:rPr>
            </a:br>
            <a:endParaRPr kumimoji="0" lang="tr-TR" altLang="tr-TR" sz="1600" b="0" i="0" u="none" strike="noStrike" cap="none" normalizeH="0" baseline="0">
              <a:ln>
                <a:noFill/>
              </a:ln>
              <a:solidFill>
                <a:schemeClr val="tx1"/>
              </a:solidFill>
              <a:effectLst/>
              <a:latin typeface="Arial" panose="020B0604020202020204" pitchFamily="34" charset="0"/>
            </a:endParaRPr>
          </a:p>
        </p:txBody>
      </p:sp>
      <p:sp>
        <p:nvSpPr>
          <p:cNvPr id="15" name="Metin kutusu 14">
            <a:extLst>
              <a:ext uri="{FF2B5EF4-FFF2-40B4-BE49-F238E27FC236}">
                <a16:creationId xmlns:a16="http://schemas.microsoft.com/office/drawing/2014/main" id="{93C0433C-1575-63E7-14FB-DAE281870A22}"/>
              </a:ext>
            </a:extLst>
          </p:cNvPr>
          <p:cNvSpPr txBox="1"/>
          <p:nvPr/>
        </p:nvSpPr>
        <p:spPr>
          <a:xfrm>
            <a:off x="490117" y="884292"/>
            <a:ext cx="11106138" cy="461665"/>
          </a:xfrm>
          <a:prstGeom prst="rect">
            <a:avLst/>
          </a:prstGeom>
          <a:noFill/>
        </p:spPr>
        <p:txBody>
          <a:bodyPr wrap="square">
            <a:spAutoFit/>
          </a:bodyPr>
          <a:lstStyle/>
          <a:p>
            <a:pPr algn="l"/>
            <a:r>
              <a:rPr lang="tr-TR" sz="2000" b="0" i="0" dirty="0">
                <a:solidFill>
                  <a:srgbClr val="1F1F1F"/>
                </a:solidFill>
                <a:effectLst/>
                <a:latin typeface="Roboto" panose="02000000000000000000" pitchFamily="2" charset="0"/>
              </a:rPr>
              <a:t>5️⃣ </a:t>
            </a:r>
            <a:r>
              <a:rPr lang="tr-TR" sz="2400" b="0" i="0" dirty="0">
                <a:solidFill>
                  <a:srgbClr val="1F1F1F"/>
                </a:solidFill>
                <a:effectLst/>
                <a:latin typeface="Aptos Narrow" panose="020B0004020202020204" pitchFamily="34" charset="0"/>
              </a:rPr>
              <a:t>Regresyon Doğrusu: Gerçek ve Tahmin Edilen Değerlerin Görselleştirilmesi</a:t>
            </a:r>
            <a:endParaRPr lang="tr-TR" sz="2000" b="0" i="0" dirty="0">
              <a:solidFill>
                <a:srgbClr val="1F1F1F"/>
              </a:solidFill>
              <a:effectLst/>
              <a:latin typeface="Aptos Narrow" panose="020B0004020202020204" pitchFamily="34" charset="0"/>
            </a:endParaRPr>
          </a:p>
        </p:txBody>
      </p:sp>
      <p:pic>
        <p:nvPicPr>
          <p:cNvPr id="5" name="Resim 4">
            <a:extLst>
              <a:ext uri="{FF2B5EF4-FFF2-40B4-BE49-F238E27FC236}">
                <a16:creationId xmlns:a16="http://schemas.microsoft.com/office/drawing/2014/main" id="{8B463EDF-9480-5C02-E2E5-F744914E3C2A}"/>
              </a:ext>
            </a:extLst>
          </p:cNvPr>
          <p:cNvPicPr>
            <a:picLocks noChangeAspect="1"/>
          </p:cNvPicPr>
          <p:nvPr/>
        </p:nvPicPr>
        <p:blipFill>
          <a:blip r:embed="rId4"/>
          <a:srcRect r="48126"/>
          <a:stretch>
            <a:fillRect/>
          </a:stretch>
        </p:blipFill>
        <p:spPr>
          <a:xfrm>
            <a:off x="490118" y="1262396"/>
            <a:ext cx="5010138" cy="3796384"/>
          </a:xfrm>
          <a:prstGeom prst="rect">
            <a:avLst/>
          </a:prstGeom>
        </p:spPr>
      </p:pic>
      <p:sp>
        <p:nvSpPr>
          <p:cNvPr id="4" name="Metin kutusu 3">
            <a:extLst>
              <a:ext uri="{FF2B5EF4-FFF2-40B4-BE49-F238E27FC236}">
                <a16:creationId xmlns:a16="http://schemas.microsoft.com/office/drawing/2014/main" id="{DFC2E939-7B6F-1E86-6262-AC2F8776CB2D}"/>
              </a:ext>
            </a:extLst>
          </p:cNvPr>
          <p:cNvSpPr txBox="1"/>
          <p:nvPr/>
        </p:nvSpPr>
        <p:spPr>
          <a:xfrm>
            <a:off x="490116" y="5130507"/>
            <a:ext cx="6303817" cy="2708434"/>
          </a:xfrm>
          <a:prstGeom prst="rect">
            <a:avLst/>
          </a:prstGeom>
          <a:noFill/>
        </p:spPr>
        <p:txBody>
          <a:bodyPr wrap="square">
            <a:spAutoFit/>
          </a:bodyPr>
          <a:lstStyle/>
          <a:p>
            <a:r>
              <a:rPr lang="tr-TR" sz="1600">
                <a:latin typeface="Aptos Narrow" panose="020B0004020202020204" pitchFamily="34" charset="0"/>
              </a:rPr>
              <a:t>1️⃣ Kalp Hastalığına Etki: Bisiklet Kullanımı (Sigara Sabit)</a:t>
            </a:r>
          </a:p>
          <a:p>
            <a:endParaRPr lang="tr-TR" sz="1400">
              <a:latin typeface="Aptos Narrow" panose="020B0004020202020204" pitchFamily="34" charset="0"/>
            </a:endParaRPr>
          </a:p>
          <a:p>
            <a:r>
              <a:rPr lang="tr-TR" sz="1400">
                <a:latin typeface="Aptos Narrow" panose="020B0004020202020204" pitchFamily="34" charset="0"/>
              </a:rPr>
              <a:t>🔵 </a:t>
            </a:r>
            <a:r>
              <a:rPr lang="tr-TR" sz="1400" b="1">
                <a:latin typeface="Aptos Narrow" panose="020B0004020202020204" pitchFamily="34" charset="0"/>
              </a:rPr>
              <a:t>Mavi Noktalar:</a:t>
            </a:r>
            <a:r>
              <a:rPr lang="tr-TR" sz="1400">
                <a:latin typeface="Aptos Narrow" panose="020B0004020202020204" pitchFamily="34" charset="0"/>
              </a:rPr>
              <a:t> Gerçek test verisindeki kalp hastalığı gözlemlerini temsil eder.</a:t>
            </a:r>
          </a:p>
          <a:p>
            <a:r>
              <a:rPr lang="tr-TR" sz="1400">
                <a:latin typeface="Aptos Narrow" panose="020B0004020202020204" pitchFamily="34" charset="0"/>
              </a:rPr>
              <a:t>🔷 </a:t>
            </a:r>
            <a:r>
              <a:rPr lang="tr-TR" sz="1400" b="1">
                <a:latin typeface="Aptos Narrow" panose="020B0004020202020204" pitchFamily="34" charset="0"/>
              </a:rPr>
              <a:t>Mavi Regresyon Çizgisi:</a:t>
            </a:r>
            <a:r>
              <a:rPr lang="tr-TR" sz="1400">
                <a:latin typeface="Aptos Narrow" panose="020B0004020202020204" pitchFamily="34" charset="0"/>
              </a:rPr>
              <a:t> Modelin, bisiklet kullanımı arttıkça kalp hastalığı değerlerinde nasıl bir değişim öngördüğünü gösterir. Sigara değişkeni sabit tutulmuştur.</a:t>
            </a:r>
          </a:p>
          <a:p>
            <a:endParaRPr lang="tr-TR" sz="1400">
              <a:latin typeface="Aptos Narrow" panose="020B0004020202020204" pitchFamily="34" charset="0"/>
            </a:endParaRPr>
          </a:p>
          <a:p>
            <a:r>
              <a:rPr lang="tr-TR" sz="1400">
                <a:latin typeface="Aptos Narrow" panose="020B0004020202020204" pitchFamily="34" charset="0"/>
              </a:rPr>
              <a:t>Yorum:</a:t>
            </a:r>
          </a:p>
          <a:p>
            <a:pPr marL="179388" indent="-125413">
              <a:buFont typeface="Arial" panose="020B0604020202020204" pitchFamily="34" charset="0"/>
              <a:buChar char="•"/>
            </a:pPr>
            <a:r>
              <a:rPr lang="tr-TR" sz="1400">
                <a:latin typeface="Aptos Narrow" panose="020B0004020202020204" pitchFamily="34" charset="0"/>
              </a:rPr>
              <a:t>Bisiklet kullanımı arttıkça kalp hastalığı riskinin azaldığı net bir şekilde görülmektedir.</a:t>
            </a:r>
          </a:p>
          <a:p>
            <a:pPr marL="179388" indent="-125413">
              <a:buFont typeface="Arial" panose="020B0604020202020204" pitchFamily="34" charset="0"/>
              <a:buChar char="•"/>
            </a:pPr>
            <a:r>
              <a:rPr lang="tr-TR" sz="1400">
                <a:latin typeface="Aptos Narrow" panose="020B0004020202020204" pitchFamily="34" charset="0"/>
              </a:rPr>
              <a:t>Noktalar doğrusal çizgiye oldukça yakın dağılmıştır, bu da modelin bisiklet değişkenini iyi açıkladığını gösterir.</a:t>
            </a:r>
          </a:p>
          <a:p>
            <a:pPr marL="179388" indent="-125413">
              <a:buFont typeface="Arial" panose="020B0604020202020204" pitchFamily="34" charset="0"/>
              <a:buChar char="•"/>
            </a:pPr>
            <a:r>
              <a:rPr lang="tr-TR" sz="1400">
                <a:latin typeface="Aptos Narrow" panose="020B0004020202020204" pitchFamily="34" charset="0"/>
              </a:rPr>
              <a:t>Bu durum, fiziksel aktivitenin kalp sağlığı üzerindeki </a:t>
            </a:r>
            <a:r>
              <a:rPr lang="tr-TR" sz="1400" b="1">
                <a:latin typeface="Aptos Narrow" panose="020B0004020202020204" pitchFamily="34" charset="0"/>
              </a:rPr>
              <a:t>koruyucu etkisini</a:t>
            </a:r>
            <a:r>
              <a:rPr lang="tr-TR" sz="1400">
                <a:latin typeface="Aptos Narrow" panose="020B0004020202020204" pitchFamily="34" charset="0"/>
              </a:rPr>
              <a:t> desteklemektedir.</a:t>
            </a:r>
          </a:p>
        </p:txBody>
      </p:sp>
      <p:pic>
        <p:nvPicPr>
          <p:cNvPr id="7" name="Resim 6">
            <a:extLst>
              <a:ext uri="{FF2B5EF4-FFF2-40B4-BE49-F238E27FC236}">
                <a16:creationId xmlns:a16="http://schemas.microsoft.com/office/drawing/2014/main" id="{F7673484-0688-F154-D7D6-81D3461F2AF6}"/>
              </a:ext>
            </a:extLst>
          </p:cNvPr>
          <p:cNvPicPr>
            <a:picLocks noChangeAspect="1"/>
          </p:cNvPicPr>
          <p:nvPr/>
        </p:nvPicPr>
        <p:blipFill>
          <a:blip r:embed="rId4"/>
          <a:srcRect l="50568"/>
          <a:stretch>
            <a:fillRect/>
          </a:stretch>
        </p:blipFill>
        <p:spPr>
          <a:xfrm>
            <a:off x="8622489" y="1262396"/>
            <a:ext cx="4774266" cy="3796384"/>
          </a:xfrm>
          <a:prstGeom prst="rect">
            <a:avLst/>
          </a:prstGeom>
        </p:spPr>
      </p:pic>
      <p:sp>
        <p:nvSpPr>
          <p:cNvPr id="9" name="Metin kutusu 8">
            <a:extLst>
              <a:ext uri="{FF2B5EF4-FFF2-40B4-BE49-F238E27FC236}">
                <a16:creationId xmlns:a16="http://schemas.microsoft.com/office/drawing/2014/main" id="{637BAB2B-6AD4-2DC6-B37A-072E867DB74E}"/>
              </a:ext>
            </a:extLst>
          </p:cNvPr>
          <p:cNvSpPr txBox="1"/>
          <p:nvPr/>
        </p:nvSpPr>
        <p:spPr>
          <a:xfrm>
            <a:off x="8097982" y="5116069"/>
            <a:ext cx="6303818" cy="2739211"/>
          </a:xfrm>
          <a:prstGeom prst="rect">
            <a:avLst/>
          </a:prstGeom>
          <a:noFill/>
        </p:spPr>
        <p:txBody>
          <a:bodyPr wrap="square">
            <a:spAutoFit/>
          </a:bodyPr>
          <a:lstStyle/>
          <a:p>
            <a:pPr algn="l">
              <a:buNone/>
            </a:pPr>
            <a:r>
              <a:rPr lang="tr-TR" sz="1600" b="1" i="0">
                <a:solidFill>
                  <a:srgbClr val="1F1F1F"/>
                </a:solidFill>
                <a:effectLst/>
                <a:latin typeface="Aptos Narrow" panose="020B0004020202020204" pitchFamily="34" charset="0"/>
              </a:rPr>
              <a:t>2️⃣ Kalp Hastalığına Etki: Sigara Kullanımı (Bisiklet Sabit)</a:t>
            </a:r>
          </a:p>
          <a:p>
            <a:pPr algn="l">
              <a:buNone/>
            </a:pPr>
            <a:endParaRPr lang="tr-TR" sz="1600" b="0" i="0">
              <a:solidFill>
                <a:srgbClr val="1F1F1F"/>
              </a:solidFill>
              <a:effectLst/>
              <a:latin typeface="Aptos Narrow" panose="020B0004020202020204" pitchFamily="34" charset="0"/>
            </a:endParaRPr>
          </a:p>
          <a:p>
            <a:pPr algn="l"/>
            <a:r>
              <a:rPr lang="tr-TR" sz="1400" b="0" i="0">
                <a:solidFill>
                  <a:srgbClr val="1F1F1F"/>
                </a:solidFill>
                <a:effectLst/>
                <a:latin typeface="Aptos Narrow" panose="020B0004020202020204" pitchFamily="34" charset="0"/>
              </a:rPr>
              <a:t>🟢 </a:t>
            </a:r>
            <a:r>
              <a:rPr lang="tr-TR" sz="1400" b="1" i="0">
                <a:solidFill>
                  <a:srgbClr val="1F1F1F"/>
                </a:solidFill>
                <a:effectLst/>
                <a:latin typeface="Aptos Narrow" panose="020B0004020202020204" pitchFamily="34" charset="0"/>
              </a:rPr>
              <a:t>Yeşil Noktalar:</a:t>
            </a:r>
            <a:r>
              <a:rPr lang="tr-TR" sz="1400" b="0" i="0">
                <a:solidFill>
                  <a:srgbClr val="1F1F1F"/>
                </a:solidFill>
                <a:effectLst/>
                <a:latin typeface="Aptos Narrow" panose="020B0004020202020204" pitchFamily="34" charset="0"/>
              </a:rPr>
              <a:t> Gerçek test verisindeki kalp hastalığı gözlemlerini temsil eder.</a:t>
            </a:r>
          </a:p>
          <a:p>
            <a:pPr algn="l"/>
            <a:r>
              <a:rPr lang="tr-TR" sz="1400" b="0" i="0">
                <a:solidFill>
                  <a:srgbClr val="1F1F1F"/>
                </a:solidFill>
                <a:effectLst/>
                <a:latin typeface="Aptos Narrow" panose="020B0004020202020204" pitchFamily="34" charset="0"/>
              </a:rPr>
              <a:t>🟩 </a:t>
            </a:r>
            <a:r>
              <a:rPr lang="tr-TR" sz="1400" b="1" i="0">
                <a:solidFill>
                  <a:srgbClr val="1F1F1F"/>
                </a:solidFill>
                <a:effectLst/>
                <a:latin typeface="Aptos Narrow" panose="020B0004020202020204" pitchFamily="34" charset="0"/>
              </a:rPr>
              <a:t>Yeşil Regresyon Çizgisi:</a:t>
            </a:r>
            <a:r>
              <a:rPr lang="tr-TR" sz="1400" b="0" i="0">
                <a:solidFill>
                  <a:srgbClr val="1F1F1F"/>
                </a:solidFill>
                <a:effectLst/>
                <a:latin typeface="Aptos Narrow" panose="020B0004020202020204" pitchFamily="34" charset="0"/>
              </a:rPr>
              <a:t> Modelin, sigara kullanımı arttıkça kalp hastalığında nasıl bir değişim beklediğini gösterir. Bisiklet kullanımı sabit tutulmuştur.</a:t>
            </a:r>
          </a:p>
          <a:p>
            <a:pPr algn="l">
              <a:buNone/>
            </a:pPr>
            <a:endParaRPr lang="tr-TR" sz="1400" b="0" i="0">
              <a:solidFill>
                <a:srgbClr val="1F1F1F"/>
              </a:solidFill>
              <a:effectLst/>
              <a:latin typeface="Aptos Narrow" panose="020B0004020202020204" pitchFamily="34" charset="0"/>
            </a:endParaRPr>
          </a:p>
          <a:p>
            <a:pPr algn="l">
              <a:buNone/>
            </a:pPr>
            <a:r>
              <a:rPr lang="tr-TR" sz="1400" b="0" i="0">
                <a:solidFill>
                  <a:srgbClr val="1F1F1F"/>
                </a:solidFill>
                <a:effectLst/>
                <a:latin typeface="Aptos Narrow" panose="020B0004020202020204" pitchFamily="34" charset="0"/>
              </a:rPr>
              <a:t>Yorum:</a:t>
            </a:r>
          </a:p>
          <a:p>
            <a:pPr algn="l">
              <a:buFont typeface="Arial" panose="020B0604020202020204" pitchFamily="34" charset="0"/>
              <a:buChar char="•"/>
            </a:pPr>
            <a:r>
              <a:rPr lang="tr-TR" sz="1400" b="0" i="0">
                <a:solidFill>
                  <a:srgbClr val="1F1F1F"/>
                </a:solidFill>
                <a:effectLst/>
                <a:latin typeface="Aptos Narrow" panose="020B0004020202020204" pitchFamily="34" charset="0"/>
              </a:rPr>
              <a:t>Sigara kullanımı arttıkça kalp hastalığı değerlerinde </a:t>
            </a:r>
            <a:r>
              <a:rPr lang="tr-TR" sz="1400" b="1" i="0">
                <a:solidFill>
                  <a:srgbClr val="1F1F1F"/>
                </a:solidFill>
                <a:effectLst/>
                <a:latin typeface="Aptos Narrow" panose="020B0004020202020204" pitchFamily="34" charset="0"/>
              </a:rPr>
              <a:t>yukarı yönlü bir eğilim</a:t>
            </a:r>
            <a:r>
              <a:rPr lang="tr-TR" sz="1400" b="0" i="0">
                <a:solidFill>
                  <a:srgbClr val="1F1F1F"/>
                </a:solidFill>
                <a:effectLst/>
                <a:latin typeface="Aptos Narrow" panose="020B0004020202020204" pitchFamily="34" charset="0"/>
              </a:rPr>
              <a:t> mevcuttur.</a:t>
            </a:r>
          </a:p>
          <a:p>
            <a:pPr algn="l">
              <a:buFont typeface="Arial" panose="020B0604020202020204" pitchFamily="34" charset="0"/>
              <a:buChar char="•"/>
            </a:pPr>
            <a:r>
              <a:rPr lang="tr-TR" sz="1400" b="0" i="0">
                <a:solidFill>
                  <a:srgbClr val="1F1F1F"/>
                </a:solidFill>
                <a:effectLst/>
                <a:latin typeface="Aptos Narrow" panose="020B0004020202020204" pitchFamily="34" charset="0"/>
              </a:rPr>
              <a:t>Ancak veriler daha dağınık göründüğünden, bu değişkenin açıklayıcılığı bisiklet kullanımına göre daha zayıf kalmaktadır.</a:t>
            </a:r>
          </a:p>
          <a:p>
            <a:pPr algn="l">
              <a:buFont typeface="Arial" panose="020B0604020202020204" pitchFamily="34" charset="0"/>
              <a:buChar char="•"/>
            </a:pPr>
            <a:r>
              <a:rPr lang="tr-TR" sz="1400" b="0" i="0">
                <a:solidFill>
                  <a:srgbClr val="1F1F1F"/>
                </a:solidFill>
                <a:effectLst/>
                <a:latin typeface="Aptos Narrow" panose="020B0004020202020204" pitchFamily="34" charset="0"/>
              </a:rPr>
              <a:t>Yine de pozitif eğim, sigaranın kalp hastalığına olan </a:t>
            </a:r>
            <a:r>
              <a:rPr lang="tr-TR" sz="1400" b="1" i="0">
                <a:solidFill>
                  <a:srgbClr val="1F1F1F"/>
                </a:solidFill>
                <a:effectLst/>
                <a:latin typeface="Aptos Narrow" panose="020B0004020202020204" pitchFamily="34" charset="0"/>
              </a:rPr>
              <a:t>olumsuz etkisini</a:t>
            </a:r>
            <a:r>
              <a:rPr lang="tr-TR" sz="1400" b="0" i="0">
                <a:solidFill>
                  <a:srgbClr val="1F1F1F"/>
                </a:solidFill>
                <a:effectLst/>
                <a:latin typeface="Aptos Narrow" panose="020B0004020202020204" pitchFamily="34" charset="0"/>
              </a:rPr>
              <a:t> destekler niteliktedir</a:t>
            </a:r>
            <a:r>
              <a:rPr lang="tr-TR" sz="1400" b="0" i="0">
                <a:solidFill>
                  <a:srgbClr val="1F1F1F"/>
                </a:solidFill>
                <a:effectLst/>
                <a:latin typeface="Roboto" panose="02000000000000000000" pitchFamily="2" charset="0"/>
              </a:rPr>
              <a:t>.</a:t>
            </a:r>
          </a:p>
        </p:txBody>
      </p:sp>
    </p:spTree>
    <p:extLst>
      <p:ext uri="{BB962C8B-B14F-4D97-AF65-F5344CB8AC3E}">
        <p14:creationId xmlns:p14="http://schemas.microsoft.com/office/powerpoint/2010/main" val="2841114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78299" y="655796"/>
            <a:ext cx="4845248" cy="605671"/>
          </a:xfrm>
          <a:prstGeom prst="rect">
            <a:avLst/>
          </a:prstGeom>
          <a:noFill/>
          <a:ln/>
        </p:spPr>
        <p:txBody>
          <a:bodyPr wrap="none" lIns="0" tIns="0" rIns="0" bIns="0" rtlCol="0" anchor="t"/>
          <a:lstStyle/>
          <a:p>
            <a:pPr marL="0" indent="0">
              <a:lnSpc>
                <a:spcPts val="4750"/>
              </a:lnSpc>
              <a:buNone/>
            </a:pPr>
            <a:r>
              <a:rPr lang="en-US" sz="4000" dirty="0">
                <a:solidFill>
                  <a:srgbClr val="272D45"/>
                </a:solidFill>
                <a:latin typeface="Kanit Light" panose="020B0604020202020204" charset="-34"/>
                <a:ea typeface="Kanit Light" pitchFamily="34" charset="-122"/>
                <a:cs typeface="Kanit Light" panose="020B0604020202020204" charset="-34"/>
              </a:rPr>
              <a:t>Yapay Zekâ Türleri</a:t>
            </a:r>
            <a:endParaRPr lang="en-US" sz="4000" dirty="0">
              <a:latin typeface="Kanit Light" panose="020B0604020202020204" charset="-34"/>
            </a:endParaRPr>
          </a:p>
        </p:txBody>
      </p:sp>
      <p:sp>
        <p:nvSpPr>
          <p:cNvPr id="3" name="Text 1"/>
          <p:cNvSpPr/>
          <p:nvPr/>
        </p:nvSpPr>
        <p:spPr>
          <a:xfrm>
            <a:off x="678299" y="1409223"/>
            <a:ext cx="12618720" cy="310039"/>
          </a:xfrm>
          <a:prstGeom prst="rect">
            <a:avLst/>
          </a:prstGeom>
          <a:noFill/>
          <a:ln/>
        </p:spPr>
        <p:txBody>
          <a:bodyPr wrap="none" lIns="0" tIns="0" rIns="0" bIns="0" rtlCol="0" anchor="t"/>
          <a:lstStyle/>
          <a:p>
            <a:pPr marL="0" indent="0">
              <a:lnSpc>
                <a:spcPts val="2400"/>
              </a:lnSpc>
              <a:buNone/>
            </a:pPr>
            <a:r>
              <a:rPr lang="en-US" dirty="0" err="1">
                <a:solidFill>
                  <a:srgbClr val="2C3249"/>
                </a:solidFill>
                <a:latin typeface="Kanit Light" panose="020B0604020202020204" charset="-34"/>
                <a:ea typeface="Martel Sans" pitchFamily="34" charset="-122"/>
                <a:cs typeface="Kanit Light" panose="020B0604020202020204" charset="-34"/>
              </a:rPr>
              <a:t>Günümüzde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sistemleri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üç</a:t>
            </a:r>
            <a:r>
              <a:rPr lang="en-US" dirty="0">
                <a:solidFill>
                  <a:srgbClr val="2C3249"/>
                </a:solidFill>
                <a:latin typeface="Kanit Light" panose="020B0604020202020204" charset="-34"/>
                <a:ea typeface="Martel Sans" pitchFamily="34" charset="-122"/>
                <a:cs typeface="Kanit Light" panose="020B0604020202020204" charset="-34"/>
              </a:rPr>
              <a:t> ana </a:t>
            </a:r>
            <a:r>
              <a:rPr lang="en-US" dirty="0" err="1">
                <a:solidFill>
                  <a:srgbClr val="2C3249"/>
                </a:solidFill>
                <a:latin typeface="Kanit Light" panose="020B0604020202020204" charset="-34"/>
                <a:ea typeface="Martel Sans" pitchFamily="34" charset="-122"/>
                <a:cs typeface="Kanit Light" panose="020B0604020202020204" charset="-34"/>
              </a:rPr>
              <a:t>başlıkta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toplanmaktadır</a:t>
            </a:r>
            <a:r>
              <a:rPr lang="tr-TR"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4" name="Text 2"/>
          <p:cNvSpPr/>
          <p:nvPr/>
        </p:nvSpPr>
        <p:spPr>
          <a:xfrm>
            <a:off x="678299" y="1945554"/>
            <a:ext cx="12618720" cy="1550194"/>
          </a:xfrm>
          <a:prstGeom prst="rect">
            <a:avLst/>
          </a:prstGeom>
          <a:noFill/>
          <a:ln/>
        </p:spPr>
        <p:txBody>
          <a:bodyPr wrap="square" lIns="0" tIns="0" rIns="0" bIns="0" rtlCol="0" anchor="t"/>
          <a:lstStyle/>
          <a:p>
            <a:pPr marL="0" indent="0" algn="just">
              <a:lnSpc>
                <a:spcPts val="2400"/>
              </a:lnSpc>
              <a:buNone/>
            </a:pPr>
            <a:r>
              <a:rPr lang="en-US" b="1" dirty="0">
                <a:solidFill>
                  <a:srgbClr val="2C3249"/>
                </a:solidFill>
                <a:latin typeface="Kanit Light" panose="020B0604020202020204" charset="-34"/>
                <a:ea typeface="Martel Sans" pitchFamily="34" charset="-122"/>
                <a:cs typeface="Kanit Light" panose="020B0604020202020204" charset="-34"/>
              </a:rPr>
              <a:t>Dar Yapay 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Genellikle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Zayıf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olarak da </a:t>
            </a:r>
            <a:r>
              <a:rPr lang="en-US" dirty="0" err="1">
                <a:solidFill>
                  <a:srgbClr val="2C3249"/>
                </a:solidFill>
                <a:latin typeface="Kanit Light" panose="020B0604020202020204" charset="-34"/>
                <a:ea typeface="Martel Sans" pitchFamily="34" charset="-122"/>
                <a:cs typeface="Kanit Light" panose="020B0604020202020204" charset="-34"/>
              </a:rPr>
              <a:t>anılan</a:t>
            </a:r>
            <a:r>
              <a:rPr lang="en-US" dirty="0">
                <a:solidFill>
                  <a:srgbClr val="2C3249"/>
                </a:solidFill>
                <a:latin typeface="Kanit Light" panose="020B0604020202020204" charset="-34"/>
                <a:ea typeface="Martel Sans" pitchFamily="34" charset="-122"/>
                <a:cs typeface="Kanit Light" panose="020B0604020202020204" charset="-34"/>
              </a:rPr>
              <a:t> Dar Yapay Zekâ (Weak Artificial Intelligence), </a:t>
            </a:r>
            <a:r>
              <a:rPr lang="en-US" dirty="0" err="1">
                <a:solidFill>
                  <a:srgbClr val="2C3249"/>
                </a:solidFill>
                <a:latin typeface="Kanit Light" panose="020B0604020202020204" charset="-34"/>
                <a:ea typeface="Martel Sans" pitchFamily="34" charset="-122"/>
                <a:cs typeface="Kanit Light" panose="020B0604020202020204" charset="-34"/>
              </a:rPr>
              <a:t>günümüzde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çoğu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sisteminin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dâhil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olduğu</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kategoridir</a:t>
            </a:r>
            <a:r>
              <a:rPr lang="en-US" dirty="0">
                <a:solidFill>
                  <a:srgbClr val="2C3249"/>
                </a:solidFill>
                <a:latin typeface="Kanit Light" panose="020B0604020202020204" charset="-34"/>
                <a:ea typeface="Martel Sans" pitchFamily="34" charset="-122"/>
                <a:cs typeface="Kanit Light" panose="020B0604020202020204" charset="-34"/>
              </a:rPr>
              <a:t>. Dar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sistemleri</a:t>
            </a:r>
            <a:r>
              <a:rPr lang="en-US" dirty="0">
                <a:solidFill>
                  <a:srgbClr val="2C3249"/>
                </a:solidFill>
                <a:latin typeface="Kanit Light" panose="020B0604020202020204" charset="-34"/>
                <a:ea typeface="Martel Sans" pitchFamily="34" charset="-122"/>
                <a:cs typeface="Kanit Light" panose="020B0604020202020204" charset="-34"/>
              </a:rPr>
              <a:t> bir veya </a:t>
            </a:r>
            <a:r>
              <a:rPr lang="en-US" dirty="0" err="1">
                <a:solidFill>
                  <a:srgbClr val="2C3249"/>
                </a:solidFill>
                <a:latin typeface="Kanit Light" panose="020B0604020202020204" charset="-34"/>
                <a:ea typeface="Martel Sans" pitchFamily="34" charset="-122"/>
                <a:cs typeface="Kanit Light" panose="020B0604020202020204" charset="-34"/>
              </a:rPr>
              <a:t>birkaç</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özel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görevi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yaparlar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fakat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bunun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haricindeki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herhangi</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görevi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getiremezler</a:t>
            </a:r>
            <a:r>
              <a:rPr lang="en-US" dirty="0">
                <a:solidFill>
                  <a:srgbClr val="2C3249"/>
                </a:solidFill>
                <a:latin typeface="Kanit Light" panose="020B0604020202020204" charset="-34"/>
                <a:ea typeface="Martel Sans" pitchFamily="34" charset="-122"/>
                <a:cs typeface="Kanit Light" panose="020B0604020202020204" charset="-34"/>
              </a:rPr>
              <a:t>. Dar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genelleme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yeteneğinden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yoksundur</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başka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ifade</a:t>
            </a:r>
            <a:r>
              <a:rPr lang="en-US" dirty="0">
                <a:solidFill>
                  <a:srgbClr val="2C3249"/>
                </a:solidFill>
                <a:latin typeface="Kanit Light" panose="020B0604020202020204" charset="-34"/>
                <a:ea typeface="Martel Sans" pitchFamily="34" charset="-122"/>
                <a:cs typeface="Kanit Light" panose="020B0604020202020204" charset="-34"/>
              </a:rPr>
              <a:t> ile </a:t>
            </a:r>
            <a:r>
              <a:rPr lang="en-US" dirty="0" err="1">
                <a:solidFill>
                  <a:srgbClr val="2C3249"/>
                </a:solidFill>
                <a:latin typeface="Kanit Light" panose="020B0604020202020204" charset="-34"/>
                <a:ea typeface="Martel Sans" pitchFamily="34" charset="-122"/>
                <a:cs typeface="Kanit Light" panose="020B0604020202020204" charset="-34"/>
              </a:rPr>
              <a:t>öğrenilen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bilginin</a:t>
            </a:r>
            <a:r>
              <a:rPr lang="en-US" dirty="0">
                <a:solidFill>
                  <a:srgbClr val="2C3249"/>
                </a:solidFill>
                <a:latin typeface="Kanit Light" panose="020B0604020202020204" charset="-34"/>
                <a:ea typeface="Martel Sans" pitchFamily="34" charset="-122"/>
                <a:cs typeface="Kanit Light" panose="020B0604020202020204" charset="-34"/>
              </a:rPr>
              <a:t> farklı </a:t>
            </a:r>
            <a:r>
              <a:rPr lang="en-US" dirty="0" err="1">
                <a:solidFill>
                  <a:srgbClr val="2C3249"/>
                </a:solidFill>
                <a:latin typeface="Kanit Light" panose="020B0604020202020204" charset="-34"/>
                <a:ea typeface="Martel Sans" pitchFamily="34" charset="-122"/>
                <a:cs typeface="Kanit Light" panose="020B0604020202020204" charset="-34"/>
              </a:rPr>
              <a:t>alanlar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arasında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yeniden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yeteneği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yoktur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Örneğin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görüntü</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tanıma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yeteneğine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sahip</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bilgisini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konuşma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tanıma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alanına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aktaramayacaktır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sebeple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genelleme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sorunu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hâlâ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açık</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sorudur</a:t>
            </a:r>
            <a:r>
              <a:rPr lang="tr-TR"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5" name="Text 3"/>
          <p:cNvSpPr/>
          <p:nvPr/>
        </p:nvSpPr>
        <p:spPr>
          <a:xfrm>
            <a:off x="678299" y="3945255"/>
            <a:ext cx="12618720" cy="1240155"/>
          </a:xfrm>
          <a:prstGeom prst="rect">
            <a:avLst/>
          </a:prstGeom>
          <a:noFill/>
          <a:ln/>
        </p:spPr>
        <p:txBody>
          <a:bodyPr wrap="square" lIns="0" tIns="0" rIns="0" bIns="0" rtlCol="0" anchor="t"/>
          <a:lstStyle/>
          <a:p>
            <a:pPr marL="0" indent="0" algn="just">
              <a:lnSpc>
                <a:spcPts val="2400"/>
              </a:lnSpc>
              <a:buNone/>
            </a:pPr>
            <a:r>
              <a:rPr lang="en-US" b="1" dirty="0">
                <a:solidFill>
                  <a:srgbClr val="2C3249"/>
                </a:solidFill>
                <a:latin typeface="Kanit Light" panose="020B0604020202020204" charset="-34"/>
                <a:ea typeface="Martel Sans" pitchFamily="34" charset="-122"/>
                <a:cs typeface="Kanit Light" panose="020B0604020202020204" charset="-34"/>
              </a:rPr>
              <a:t>Güçlü Yapay Zekâ:</a:t>
            </a:r>
            <a:r>
              <a:rPr lang="en-US" dirty="0">
                <a:solidFill>
                  <a:srgbClr val="2C3249"/>
                </a:solidFill>
                <a:latin typeface="Kanit Light" panose="020B0604020202020204" charset="-34"/>
                <a:ea typeface="Martel Sans" pitchFamily="34" charset="-122"/>
                <a:cs typeface="Kanit Light" panose="020B0604020202020204" charset="-34"/>
              </a:rPr>
              <a:t> "Güçlü"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olarak da </a:t>
            </a:r>
            <a:r>
              <a:rPr lang="en-US" dirty="0" err="1">
                <a:solidFill>
                  <a:srgbClr val="2C3249"/>
                </a:solidFill>
                <a:latin typeface="Kanit Light" panose="020B0604020202020204" charset="-34"/>
                <a:ea typeface="Martel Sans" pitchFamily="34" charset="-122"/>
                <a:cs typeface="Kanit Light" panose="020B0604020202020204" charset="-34"/>
              </a:rPr>
              <a:t>anılan</a:t>
            </a:r>
            <a:r>
              <a:rPr lang="en-US" dirty="0">
                <a:solidFill>
                  <a:srgbClr val="2C3249"/>
                </a:solidFill>
                <a:latin typeface="Kanit Light" panose="020B0604020202020204" charset="-34"/>
                <a:ea typeface="Martel Sans" pitchFamily="34" charset="-122"/>
                <a:cs typeface="Kanit Light" panose="020B0604020202020204" charset="-34"/>
              </a:rPr>
              <a:t> Genel Yapay Zekâ (Strong Artificial Intelligence), </a:t>
            </a:r>
            <a:r>
              <a:rPr lang="en-US" dirty="0" err="1">
                <a:solidFill>
                  <a:srgbClr val="2C3249"/>
                </a:solidFill>
                <a:latin typeface="Kanit Light" panose="020B0604020202020204" charset="-34"/>
                <a:ea typeface="Martel Sans" pitchFamily="34" charset="-122"/>
                <a:cs typeface="Kanit Light" panose="020B0604020202020204" charset="-34"/>
              </a:rPr>
              <a:t>insan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sergileyen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makineleri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ifade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Başka</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deyişle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güçlü</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insanın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yapabileceği</a:t>
            </a:r>
            <a:r>
              <a:rPr lang="en-US" dirty="0">
                <a:solidFill>
                  <a:srgbClr val="2C3249"/>
                </a:solidFill>
                <a:latin typeface="Kanit Light" panose="020B0604020202020204" charset="-34"/>
                <a:ea typeface="Martel Sans" pitchFamily="34" charset="-122"/>
                <a:cs typeface="Kanit Light" panose="020B0604020202020204" charset="-34"/>
              </a:rPr>
              <a:t> her </a:t>
            </a:r>
            <a:r>
              <a:rPr lang="en-US" dirty="0" err="1">
                <a:solidFill>
                  <a:srgbClr val="2C3249"/>
                </a:solidFill>
                <a:latin typeface="Kanit Light" panose="020B0604020202020204" charset="-34"/>
                <a:ea typeface="Martel Sans" pitchFamily="34" charset="-122"/>
                <a:cs typeface="Kanit Light" panose="020B0604020202020204" charset="-34"/>
              </a:rPr>
              <a:t>türlü</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entelektüel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görevi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getirmeyi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amaçlamaktadır</a:t>
            </a:r>
            <a:r>
              <a:rPr lang="en-US" dirty="0">
                <a:solidFill>
                  <a:srgbClr val="2C3249"/>
                </a:solidFill>
                <a:latin typeface="Kanit Light" panose="020B0604020202020204" charset="-34"/>
                <a:ea typeface="Martel Sans" pitchFamily="34" charset="-122"/>
                <a:cs typeface="Kanit Light" panose="020B0604020202020204" charset="-34"/>
              </a:rPr>
              <a:t>. Güçlü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genellikle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bilim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kurgu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filmlerinde</a:t>
            </a:r>
            <a:r>
              <a:rPr lang="en-US" dirty="0">
                <a:solidFill>
                  <a:srgbClr val="2C3249"/>
                </a:solidFill>
                <a:latin typeface="Kanit Light" panose="020B0604020202020204" charset="-34"/>
                <a:ea typeface="Martel Sans" pitchFamily="34" charset="-122"/>
                <a:cs typeface="Kanit Light" panose="020B0604020202020204" charset="-34"/>
              </a:rPr>
              <a:t> insanların </a:t>
            </a:r>
            <a:r>
              <a:rPr lang="en-US" dirty="0" err="1">
                <a:solidFill>
                  <a:srgbClr val="2C3249"/>
                </a:solidFill>
                <a:latin typeface="Kanit Light" panose="020B0604020202020204" charset="-34"/>
                <a:ea typeface="Martel Sans" pitchFamily="34" charset="-122"/>
                <a:cs typeface="Kanit Light" panose="020B0604020202020204" charset="-34"/>
              </a:rPr>
              <a:t>bilinçli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duyarlı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duygulu</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öz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farkındalıkla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yönlendirilen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makinelerle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etkileşime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girdiği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durumlarla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resmedilmektedir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6" name="Text 4"/>
          <p:cNvSpPr/>
          <p:nvPr/>
        </p:nvSpPr>
        <p:spPr>
          <a:xfrm>
            <a:off x="678299" y="5403413"/>
            <a:ext cx="12618720" cy="2170271"/>
          </a:xfrm>
          <a:prstGeom prst="rect">
            <a:avLst/>
          </a:prstGeom>
          <a:noFill/>
          <a:ln/>
        </p:spPr>
        <p:txBody>
          <a:bodyPr wrap="square" lIns="0" tIns="0" rIns="0" bIns="0" rtlCol="0" anchor="t"/>
          <a:lstStyle/>
          <a:p>
            <a:pPr marL="0" indent="0" algn="just">
              <a:lnSpc>
                <a:spcPts val="2400"/>
              </a:lnSpc>
              <a:buNone/>
            </a:pPr>
            <a:r>
              <a:rPr lang="en-US" b="1" dirty="0" err="1">
                <a:solidFill>
                  <a:srgbClr val="2C3249"/>
                </a:solidFill>
                <a:latin typeface="Kanit Light" panose="020B0604020202020204" charset="-34"/>
                <a:ea typeface="Martel Sans" pitchFamily="34" charset="-122"/>
                <a:cs typeface="Kanit Light" panose="020B0604020202020204" charset="-34"/>
              </a:rPr>
              <a:t>Süper</a:t>
            </a:r>
            <a:r>
              <a:rPr lang="en-US" b="1" dirty="0">
                <a:solidFill>
                  <a:srgbClr val="2C3249"/>
                </a:solidFill>
                <a:latin typeface="Kanit Light" panose="020B0604020202020204" charset="-34"/>
                <a:ea typeface="Martel Sans" pitchFamily="34" charset="-122"/>
                <a:cs typeface="Kanit Light" panose="020B0604020202020204" charset="-34"/>
              </a:rPr>
              <a:t> Yapay 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Süper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(super artificial intelligence), </a:t>
            </a:r>
            <a:r>
              <a:rPr lang="en-US" dirty="0" err="1">
                <a:solidFill>
                  <a:srgbClr val="2C3249"/>
                </a:solidFill>
                <a:latin typeface="Kanit Light" panose="020B0604020202020204" charset="-34"/>
                <a:ea typeface="Martel Sans" pitchFamily="34" charset="-122"/>
                <a:cs typeface="Kanit Light" panose="020B0604020202020204" charset="-34"/>
              </a:rPr>
              <a:t>neredeyse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tüm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ilgi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alanlarında</a:t>
            </a:r>
            <a:r>
              <a:rPr lang="en-US" dirty="0">
                <a:solidFill>
                  <a:srgbClr val="2C3249"/>
                </a:solidFill>
                <a:latin typeface="Kanit Light" panose="020B0604020202020204" charset="-34"/>
                <a:ea typeface="Martel Sans" pitchFamily="34" charset="-122"/>
                <a:cs typeface="Kanit Light" panose="020B0604020202020204" charset="-34"/>
              </a:rPr>
              <a:t> insanların </a:t>
            </a:r>
            <a:r>
              <a:rPr lang="en-US" dirty="0" err="1">
                <a:solidFill>
                  <a:srgbClr val="2C3249"/>
                </a:solidFill>
                <a:latin typeface="Kanit Light" panose="020B0604020202020204" charset="-34"/>
                <a:ea typeface="Martel Sans" pitchFamily="34" charset="-122"/>
                <a:cs typeface="Kanit Light" panose="020B0604020202020204" charset="-34"/>
              </a:rPr>
              <a:t>bilişsel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performansını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büyük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ölçüde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aşan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herhangi</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olarak </a:t>
            </a:r>
            <a:r>
              <a:rPr lang="en-US" dirty="0" err="1">
                <a:solidFill>
                  <a:srgbClr val="2C3249"/>
                </a:solidFill>
                <a:latin typeface="Kanit Light" panose="020B0604020202020204" charset="-34"/>
                <a:ea typeface="Martel Sans" pitchFamily="34" charset="-122"/>
                <a:cs typeface="Kanit Light" panose="020B0604020202020204" charset="-34"/>
              </a:rPr>
              <a:t>tanımlanmaktadır</a:t>
            </a:r>
            <a:r>
              <a:rPr lang="en-US" dirty="0">
                <a:solidFill>
                  <a:srgbClr val="2C3249"/>
                </a:solidFill>
                <a:latin typeface="Kanit Light" panose="020B0604020202020204" charset="-34"/>
                <a:ea typeface="Martel Sans" pitchFamily="34" charset="-122"/>
                <a:cs typeface="Kanit Light" panose="020B0604020202020204" charset="-34"/>
              </a:rPr>
              <a:t> . Good (1965) </a:t>
            </a:r>
            <a:r>
              <a:rPr lang="en-US" dirty="0" err="1">
                <a:solidFill>
                  <a:srgbClr val="2C3249"/>
                </a:solidFill>
                <a:latin typeface="Kanit Light" panose="020B0604020202020204" charset="-34"/>
                <a:ea typeface="Martel Sans" pitchFamily="34" charset="-122"/>
                <a:cs typeface="Kanit Light" panose="020B0604020202020204" charset="-34"/>
              </a:rPr>
              <a:t>tarafından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önerilen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süper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ile </a:t>
            </a:r>
            <a:r>
              <a:rPr lang="en-US" dirty="0" err="1">
                <a:solidFill>
                  <a:srgbClr val="2C3249"/>
                </a:solidFill>
                <a:latin typeface="Kanit Light" panose="020B0604020202020204" charset="-34"/>
                <a:ea typeface="Martel Sans" pitchFamily="34" charset="-122"/>
                <a:cs typeface="Kanit Light" panose="020B0604020202020204" charset="-34"/>
              </a:rPr>
              <a:t>ilgili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klasik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hipoteze</a:t>
            </a:r>
            <a:r>
              <a:rPr lang="en-US" dirty="0">
                <a:solidFill>
                  <a:srgbClr val="2C3249"/>
                </a:solidFill>
                <a:latin typeface="Kanit Light" panose="020B0604020202020204" charset="-34"/>
                <a:ea typeface="Martel Sans" pitchFamily="34" charset="-122"/>
                <a:cs typeface="Kanit Light" panose="020B0604020202020204" charset="-34"/>
              </a:rPr>
              <a:t> göre, </a:t>
            </a:r>
            <a:r>
              <a:rPr lang="en-US" dirty="0" err="1">
                <a:solidFill>
                  <a:srgbClr val="2C3249"/>
                </a:solidFill>
                <a:latin typeface="Kanit Light" panose="020B0604020202020204" charset="-34"/>
                <a:ea typeface="Martel Sans" pitchFamily="34" charset="-122"/>
                <a:cs typeface="Kanit Light" panose="020B0604020202020204" charset="-34"/>
              </a:rPr>
              <a:t>kendi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tasarımını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anlayacak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kadar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akıllı</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kendisini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yeniden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tasarlayabilir</a:t>
            </a:r>
            <a:r>
              <a:rPr lang="en-US" dirty="0">
                <a:solidFill>
                  <a:srgbClr val="2C3249"/>
                </a:solidFill>
                <a:latin typeface="Kanit Light" panose="020B0604020202020204" charset="-34"/>
                <a:ea typeface="Martel Sans" pitchFamily="34" charset="-122"/>
                <a:cs typeface="Kanit Light" panose="020B0604020202020204" charset="-34"/>
              </a:rPr>
              <a:t> veya </a:t>
            </a:r>
            <a:r>
              <a:rPr lang="en-US" dirty="0" err="1">
                <a:solidFill>
                  <a:srgbClr val="2C3249"/>
                </a:solidFill>
                <a:latin typeface="Kanit Light" panose="020B0604020202020204" charset="-34"/>
                <a:ea typeface="Martel Sans" pitchFamily="34" charset="-122"/>
                <a:cs typeface="Kanit Light" panose="020B0604020202020204" charset="-34"/>
              </a:rPr>
              <a:t>daha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akıllı</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ardıl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sistem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oluşturabilir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sistem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daha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sonra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daha</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akıllı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olmak</a:t>
            </a:r>
            <a:r>
              <a:rPr lang="en-US" dirty="0">
                <a:solidFill>
                  <a:srgbClr val="2C3249"/>
                </a:solidFill>
                <a:latin typeface="Kanit Light" panose="020B0604020202020204" charset="-34"/>
                <a:ea typeface="Martel Sans" pitchFamily="34" charset="-122"/>
                <a:cs typeface="Kanit Light" panose="020B0604020202020204" charset="-34"/>
              </a:rPr>
              <a:t> için kendini </a:t>
            </a:r>
            <a:r>
              <a:rPr lang="en-US" dirty="0" err="1">
                <a:solidFill>
                  <a:srgbClr val="2C3249"/>
                </a:solidFill>
                <a:latin typeface="Kanit Light" panose="020B0604020202020204" charset="-34"/>
                <a:ea typeface="Martel Sans" pitchFamily="34" charset="-122"/>
                <a:cs typeface="Kanit Light" panose="020B0604020202020204" charset="-34"/>
              </a:rPr>
              <a:t>yeniden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tasarlayabilir</a:t>
            </a:r>
            <a:r>
              <a:rPr lang="en-US" dirty="0">
                <a:solidFill>
                  <a:srgbClr val="2C3249"/>
                </a:solidFill>
                <a:latin typeface="Kanit Light" panose="020B0604020202020204" charset="-34"/>
                <a:ea typeface="Martel Sans" pitchFamily="34" charset="-122"/>
                <a:cs typeface="Kanit Light" panose="020B0604020202020204" charset="-34"/>
              </a:rPr>
              <a:t> ve bu </a:t>
            </a:r>
            <a:r>
              <a:rPr lang="en-US" dirty="0" err="1">
                <a:solidFill>
                  <a:srgbClr val="2C3249"/>
                </a:solidFill>
                <a:latin typeface="Kanit Light" panose="020B0604020202020204" charset="-34"/>
                <a:ea typeface="Martel Sans" pitchFamily="34" charset="-122"/>
                <a:cs typeface="Kanit Light" panose="020B0604020202020204" charset="-34"/>
              </a:rPr>
              <a:t>süreç</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olumlu</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geri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bildirim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döngüsünde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devam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edebilir</a:t>
            </a:r>
            <a:r>
              <a:rPr lang="tr-TR" dirty="0">
                <a:solidFill>
                  <a:srgbClr val="2C3249"/>
                </a:solidFill>
                <a:latin typeface="Kanit Light" panose="020B0604020202020204" charset="-34"/>
                <a:ea typeface="Martel Sans" pitchFamily="34" charset="-122"/>
                <a:cs typeface="Kanit Light" panose="020B0604020202020204" charset="-34"/>
              </a:rPr>
              <a: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Süper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zekânın</a:t>
            </a:r>
            <a:r>
              <a:rPr lang="en-US" dirty="0">
                <a:solidFill>
                  <a:srgbClr val="2C3249"/>
                </a:solidFill>
                <a:latin typeface="Kanit Light" panose="020B0604020202020204" charset="-34"/>
                <a:ea typeface="Martel Sans" pitchFamily="34" charset="-122"/>
                <a:cs typeface="Kanit Light" panose="020B0604020202020204" charset="-34"/>
              </a:rPr>
              <a:t> her </a:t>
            </a:r>
            <a:r>
              <a:rPr lang="en-US" dirty="0" err="1">
                <a:solidFill>
                  <a:srgbClr val="2C3249"/>
                </a:solidFill>
                <a:latin typeface="Kanit Light" panose="020B0604020202020204" charset="-34"/>
                <a:ea typeface="Martel Sans" pitchFamily="34" charset="-122"/>
                <a:cs typeface="Kanit Light" panose="020B0604020202020204" charset="-34"/>
              </a:rPr>
              <a:t>açıdan</a:t>
            </a:r>
            <a:r>
              <a:rPr lang="en-US" dirty="0">
                <a:solidFill>
                  <a:srgbClr val="2C3249"/>
                </a:solidFill>
                <a:latin typeface="Kanit Light" panose="020B0604020202020204" charset="-34"/>
                <a:ea typeface="Martel Sans" pitchFamily="34" charset="-122"/>
                <a:cs typeface="Kanit Light" panose="020B0604020202020204" charset="-34"/>
              </a:rPr>
              <a:t> (üretim, </a:t>
            </a:r>
            <a:r>
              <a:rPr lang="en-US" dirty="0" err="1">
                <a:solidFill>
                  <a:srgbClr val="2C3249"/>
                </a:solidFill>
                <a:latin typeface="Kanit Light" panose="020B0604020202020204" charset="-34"/>
                <a:ea typeface="Martel Sans" pitchFamily="34" charset="-122"/>
                <a:cs typeface="Kanit Light" panose="020B0604020202020204" charset="-34"/>
              </a:rPr>
              <a:t>genel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bilgelik</a:t>
            </a:r>
            <a:r>
              <a:rPr lang="en-US" dirty="0">
                <a:solidFill>
                  <a:srgbClr val="2C3249"/>
                </a:solidFill>
                <a:latin typeface="Kanit Light" panose="020B0604020202020204" charset="-34"/>
                <a:ea typeface="Martel Sans" pitchFamily="34" charset="-122"/>
                <a:cs typeface="Kanit Light" panose="020B0604020202020204" charset="-34"/>
              </a:rPr>
              <a:t> ve problem çözme vb.) </a:t>
            </a:r>
            <a:r>
              <a:rPr lang="en-US" dirty="0" err="1">
                <a:solidFill>
                  <a:srgbClr val="2C3249"/>
                </a:solidFill>
                <a:latin typeface="Kanit Light" panose="020B0604020202020204" charset="-34"/>
                <a:ea typeface="Martel Sans" pitchFamily="34" charset="-122"/>
                <a:cs typeface="Kanit Light" panose="020B0604020202020204" charset="-34"/>
              </a:rPr>
              <a:t>insan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zekâsını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aşması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beklenmektedir</a:t>
            </a:r>
            <a:r>
              <a:rPr lang="en-US" dirty="0">
                <a:solidFill>
                  <a:srgbClr val="2C3249"/>
                </a:solidFill>
                <a:latin typeface="Kanit Light" panose="020B0604020202020204" charset="-34"/>
                <a:ea typeface="Martel Sans" pitchFamily="34" charset="-122"/>
                <a:cs typeface="Kanit Light" panose="020B0604020202020204" charset="-34"/>
              </a:rPr>
              <a:t>. Bu da </a:t>
            </a:r>
            <a:r>
              <a:rPr lang="en-US" dirty="0" err="1">
                <a:solidFill>
                  <a:srgbClr val="2C3249"/>
                </a:solidFill>
                <a:latin typeface="Kanit Light" panose="020B0604020202020204" charset="-34"/>
                <a:ea typeface="Martel Sans" pitchFamily="34" charset="-122"/>
                <a:cs typeface="Kanit Light" panose="020B0604020202020204" charset="-34"/>
              </a:rPr>
              <a:t>pek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çok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araştırmacının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süper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konusunda </a:t>
            </a:r>
            <a:r>
              <a:rPr lang="en-US" dirty="0" err="1">
                <a:solidFill>
                  <a:srgbClr val="2C3249"/>
                </a:solidFill>
                <a:latin typeface="Kanit Light" panose="020B0604020202020204" charset="-34"/>
                <a:ea typeface="Martel Sans" pitchFamily="34" charset="-122"/>
                <a:cs typeface="Kanit Light" panose="020B0604020202020204" charset="-34"/>
              </a:rPr>
              <a:t>endişeli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olmasına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neden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olmaktadır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Şimdilik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süper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yalnızca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bilim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kurgu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filmlerine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ait</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kavram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olduğu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söylenebilir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pic>
        <p:nvPicPr>
          <p:cNvPr id="7" name="Image 0" descr="preencoded.png"/>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3" name="Text 1"/>
          <p:cNvSpPr/>
          <p:nvPr/>
        </p:nvSpPr>
        <p:spPr>
          <a:xfrm>
            <a:off x="757833" y="764089"/>
            <a:ext cx="4331018" cy="541377"/>
          </a:xfrm>
          <a:prstGeom prst="rect">
            <a:avLst/>
          </a:prstGeom>
          <a:noFill/>
          <a:ln/>
        </p:spPr>
        <p:txBody>
          <a:bodyPr wrap="none" lIns="0" tIns="0" rIns="0" bIns="0" rtlCol="0" anchor="t"/>
          <a:lstStyle/>
          <a:p>
            <a:pPr marL="0" indent="0">
              <a:lnSpc>
                <a:spcPts val="4250"/>
              </a:lnSpc>
              <a:buNone/>
            </a:pPr>
            <a:r>
              <a:rPr lang="en-US" sz="4000" dirty="0">
                <a:solidFill>
                  <a:srgbClr val="272D45"/>
                </a:solidFill>
                <a:latin typeface="Kanit Light" panose="020B0604020202020204" charset="-34"/>
                <a:ea typeface="Kanit Light" pitchFamily="34" charset="-122"/>
                <a:cs typeface="Kanit Light" panose="020B0604020202020204" charset="-34"/>
              </a:rPr>
              <a:t>Öğrenme </a:t>
            </a:r>
            <a:r>
              <a:rPr lang="en-US" sz="4000" dirty="0" err="1">
                <a:solidFill>
                  <a:srgbClr val="272D45"/>
                </a:solidFill>
                <a:latin typeface="Kanit Light" panose="020B0604020202020204" charset="-34"/>
                <a:ea typeface="Kanit Light" pitchFamily="34" charset="-122"/>
                <a:cs typeface="Kanit Light" panose="020B0604020202020204" charset="-34"/>
              </a:rPr>
              <a:t>Kavramı</a:t>
            </a:r>
            <a:endParaRPr lang="en-US" sz="4000" dirty="0">
              <a:latin typeface="Kanit Light" panose="020B0604020202020204" charset="-34"/>
            </a:endParaRPr>
          </a:p>
        </p:txBody>
      </p:sp>
      <p:sp>
        <p:nvSpPr>
          <p:cNvPr id="4" name="Text 2"/>
          <p:cNvSpPr/>
          <p:nvPr/>
        </p:nvSpPr>
        <p:spPr>
          <a:xfrm>
            <a:off x="757833" y="1528488"/>
            <a:ext cx="12539186" cy="2425303"/>
          </a:xfrm>
          <a:prstGeom prst="rect">
            <a:avLst/>
          </a:prstGeom>
          <a:noFill/>
          <a:ln/>
        </p:spPr>
        <p:txBody>
          <a:bodyPr wrap="square" lIns="0" tIns="0" rIns="0" bIns="0" rtlCol="0" anchor="t"/>
          <a:lstStyle/>
          <a:p>
            <a:pPr marL="0" indent="0" algn="just">
              <a:lnSpc>
                <a:spcPts val="2700"/>
              </a:lnSpc>
              <a:buNone/>
            </a:pPr>
            <a:r>
              <a:rPr lang="en-US" dirty="0" err="1">
                <a:solidFill>
                  <a:srgbClr val="2C3249"/>
                </a:solidFill>
                <a:latin typeface="Kanit Light" panose="020B0604020202020204" charset="-34"/>
                <a:ea typeface="Martel Sans" pitchFamily="34" charset="-122"/>
                <a:cs typeface="Kanit Light" panose="020B0604020202020204" charset="-34"/>
              </a:rPr>
              <a:t>Öğrenmek</a:t>
            </a:r>
            <a:r>
              <a:rPr lang="en-US" dirty="0">
                <a:solidFill>
                  <a:srgbClr val="2C3249"/>
                </a:solidFill>
                <a:latin typeface="Kanit Light" panose="020B0604020202020204" charset="-34"/>
                <a:ea typeface="Martel Sans" pitchFamily="34" charset="-122"/>
                <a:cs typeface="Kanit Light" panose="020B0604020202020204" charset="-34"/>
              </a:rPr>
              <a:t> Türk Dil </a:t>
            </a:r>
            <a:r>
              <a:rPr lang="en-US" dirty="0" err="1">
                <a:solidFill>
                  <a:srgbClr val="2C3249"/>
                </a:solidFill>
                <a:latin typeface="Kanit Light" panose="020B0604020202020204" charset="-34"/>
                <a:ea typeface="Martel Sans" pitchFamily="34" charset="-122"/>
                <a:cs typeface="Kanit Light" panose="020B0604020202020204" charset="-34"/>
              </a:rPr>
              <a:t>Kurumu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tarafından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bilgi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edinmek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bellemek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yetenek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beceri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kazanmak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biçiminde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tanımlanmaktadır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İnsanlarda</a:t>
            </a:r>
            <a:r>
              <a:rPr lang="en-US" dirty="0">
                <a:solidFill>
                  <a:srgbClr val="2C3249"/>
                </a:solidFill>
                <a:latin typeface="Kanit Light" panose="020B0604020202020204" charset="-34"/>
                <a:ea typeface="Martel Sans" pitchFamily="34" charset="-122"/>
                <a:cs typeface="Kanit Light" panose="020B0604020202020204" charset="-34"/>
              </a:rPr>
              <a:t> öğrenme </a:t>
            </a:r>
            <a:r>
              <a:rPr lang="en-US" dirty="0" err="1">
                <a:solidFill>
                  <a:srgbClr val="2C3249"/>
                </a:solidFill>
                <a:latin typeface="Kanit Light" panose="020B0604020202020204" charset="-34"/>
                <a:ea typeface="Martel Sans" pitchFamily="34" charset="-122"/>
                <a:cs typeface="Kanit Light" panose="020B0604020202020204" charset="-34"/>
              </a:rPr>
              <a:t>süreci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üzerine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vermek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istenirse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okul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yıllarında</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matematik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problemine</a:t>
            </a:r>
            <a:r>
              <a:rPr lang="en-US" dirty="0">
                <a:solidFill>
                  <a:srgbClr val="2C3249"/>
                </a:solidFill>
                <a:latin typeface="Kanit Light" panose="020B0604020202020204" charset="-34"/>
                <a:ea typeface="Martel Sans" pitchFamily="34" charset="-122"/>
                <a:cs typeface="Kanit Light" panose="020B0604020202020204" charset="-34"/>
              </a:rPr>
              <a:t> nasıl çözüm </a:t>
            </a:r>
            <a:r>
              <a:rPr lang="en-US" dirty="0" err="1">
                <a:solidFill>
                  <a:srgbClr val="2C3249"/>
                </a:solidFill>
                <a:latin typeface="Kanit Light" panose="020B0604020202020204" charset="-34"/>
                <a:ea typeface="Martel Sans" pitchFamily="34" charset="-122"/>
                <a:cs typeface="Kanit Light" panose="020B0604020202020204" charset="-34"/>
              </a:rPr>
              <a:t>arandığı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düşünülebilir</a:t>
            </a:r>
            <a:r>
              <a:rPr lang="en-US" dirty="0">
                <a:solidFill>
                  <a:srgbClr val="2C3249"/>
                </a:solidFill>
                <a:latin typeface="Kanit Light" panose="020B0604020202020204" charset="-34"/>
                <a:ea typeface="Martel Sans" pitchFamily="34" charset="-122"/>
                <a:cs typeface="Kanit Light" panose="020B0604020202020204" charset="-34"/>
              </a:rPr>
              <a:t>. Bunun için </a:t>
            </a:r>
            <a:r>
              <a:rPr lang="en-US" dirty="0" err="1">
                <a:solidFill>
                  <a:srgbClr val="2C3249"/>
                </a:solidFill>
                <a:latin typeface="Kanit Light" panose="020B0604020202020204" charset="-34"/>
                <a:ea typeface="Martel Sans" pitchFamily="34" charset="-122"/>
                <a:cs typeface="Kanit Light" panose="020B0604020202020204" charset="-34"/>
              </a:rPr>
              <a:t>pek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çok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alternatif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söz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konusudur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Eğer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problemle</a:t>
            </a:r>
            <a:r>
              <a:rPr lang="en-US" dirty="0">
                <a:solidFill>
                  <a:srgbClr val="2C3249"/>
                </a:solidFill>
                <a:latin typeface="Kanit Light" panose="020B0604020202020204" charset="-34"/>
                <a:ea typeface="Martel Sans" pitchFamily="34" charset="-122"/>
                <a:cs typeface="Kanit Light" panose="020B0604020202020204" charset="-34"/>
              </a:rPr>
              <a:t> ilk </a:t>
            </a:r>
            <a:r>
              <a:rPr lang="en-US" dirty="0" err="1">
                <a:solidFill>
                  <a:srgbClr val="2C3249"/>
                </a:solidFill>
                <a:latin typeface="Kanit Light" panose="020B0604020202020204" charset="-34"/>
                <a:ea typeface="Martel Sans" pitchFamily="34" charset="-122"/>
                <a:cs typeface="Kanit Light" panose="020B0604020202020204" charset="-34"/>
              </a:rPr>
              <a:t>kez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karşılaşılmışsa</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öğretmene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ebeveynlerden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a:t>
            </a:r>
            <a:r>
              <a:rPr lang="en-US" dirty="0">
                <a:solidFill>
                  <a:srgbClr val="2C3249"/>
                </a:solidFill>
                <a:latin typeface="Kanit Light" panose="020B0604020202020204" charset="-34"/>
                <a:ea typeface="Martel Sans" pitchFamily="34" charset="-122"/>
                <a:cs typeface="Kanit Light" panose="020B0604020202020204" charset="-34"/>
              </a:rPr>
              <a:t> da bir </a:t>
            </a:r>
            <a:r>
              <a:rPr lang="en-US" dirty="0" err="1">
                <a:solidFill>
                  <a:srgbClr val="2C3249"/>
                </a:solidFill>
                <a:latin typeface="Kanit Light" panose="020B0604020202020204" charset="-34"/>
                <a:ea typeface="Martel Sans" pitchFamily="34" charset="-122"/>
                <a:cs typeface="Kanit Light" panose="020B0604020202020204" charset="-34"/>
              </a:rPr>
              <a:t>arkadaşa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sorarak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a:t>
            </a:r>
            <a:r>
              <a:rPr lang="en-US" dirty="0">
                <a:solidFill>
                  <a:srgbClr val="2C3249"/>
                </a:solidFill>
                <a:latin typeface="Kanit Light" panose="020B0604020202020204" charset="-34"/>
                <a:ea typeface="Martel Sans" pitchFamily="34" charset="-122"/>
                <a:cs typeface="Kanit Light" panose="020B0604020202020204" charset="-34"/>
              </a:rPr>
              <a:t> da bir </a:t>
            </a:r>
            <a:r>
              <a:rPr lang="en-US" dirty="0" err="1">
                <a:solidFill>
                  <a:srgbClr val="2C3249"/>
                </a:solidFill>
                <a:latin typeface="Kanit Light" panose="020B0604020202020204" charset="-34"/>
                <a:ea typeface="Martel Sans" pitchFamily="34" charset="-122"/>
                <a:cs typeface="Kanit Light" panose="020B0604020202020204" charset="-34"/>
              </a:rPr>
              <a:t>kitaptaki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benzer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sorular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incelenerek</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çözülerek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ilgili</a:t>
            </a:r>
            <a:r>
              <a:rPr lang="en-US" dirty="0">
                <a:solidFill>
                  <a:srgbClr val="2C3249"/>
                </a:solidFill>
                <a:latin typeface="Kanit Light" panose="020B0604020202020204" charset="-34"/>
                <a:ea typeface="Martel Sans" pitchFamily="34" charset="-122"/>
                <a:cs typeface="Kanit Light" panose="020B0604020202020204" charset="-34"/>
              </a:rPr>
              <a:t> problem için nasıl çözüm </a:t>
            </a:r>
            <a:r>
              <a:rPr lang="en-US" dirty="0" err="1">
                <a:solidFill>
                  <a:srgbClr val="2C3249"/>
                </a:solidFill>
                <a:latin typeface="Kanit Light" panose="020B0604020202020204" charset="-34"/>
                <a:ea typeface="Martel Sans" pitchFamily="34" charset="-122"/>
                <a:cs typeface="Kanit Light" panose="020B0604020202020204" charset="-34"/>
              </a:rPr>
              <a:t>elde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edilebileceği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öğrenilebilir</a:t>
            </a:r>
            <a:r>
              <a:rPr lang="en-US" dirty="0">
                <a:solidFill>
                  <a:srgbClr val="2C3249"/>
                </a:solidFill>
                <a:latin typeface="Kanit Light" panose="020B0604020202020204" charset="-34"/>
                <a:ea typeface="Martel Sans" pitchFamily="34" charset="-122"/>
                <a:cs typeface="Kanit Light" panose="020B0604020202020204" charset="-34"/>
              </a:rPr>
              <a:t>. Ya da </a:t>
            </a:r>
            <a:r>
              <a:rPr lang="en-US" dirty="0" err="1">
                <a:solidFill>
                  <a:srgbClr val="2C3249"/>
                </a:solidFill>
                <a:latin typeface="Kanit Light" panose="020B0604020202020204" charset="-34"/>
                <a:ea typeface="Martel Sans" pitchFamily="34" charset="-122"/>
                <a:cs typeface="Kanit Light" panose="020B0604020202020204" charset="-34"/>
              </a:rPr>
              <a:t>daha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önce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hiç</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bilinmeyen</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oyunun</a:t>
            </a:r>
            <a:r>
              <a:rPr lang="en-US" dirty="0">
                <a:solidFill>
                  <a:srgbClr val="2C3249"/>
                </a:solidFill>
                <a:latin typeface="Kanit Light" panose="020B0604020202020204" charset="-34"/>
                <a:ea typeface="Martel Sans" pitchFamily="34" charset="-122"/>
                <a:cs typeface="Kanit Light" panose="020B0604020202020204" charset="-34"/>
              </a:rPr>
              <a:t> öğrenme </a:t>
            </a:r>
            <a:r>
              <a:rPr lang="en-US" dirty="0" err="1">
                <a:solidFill>
                  <a:srgbClr val="2C3249"/>
                </a:solidFill>
                <a:latin typeface="Kanit Light" panose="020B0604020202020204" charset="-34"/>
                <a:ea typeface="Martel Sans" pitchFamily="34" charset="-122"/>
                <a:cs typeface="Kanit Light" panose="020B0604020202020204" charset="-34"/>
              </a:rPr>
              <a:t>süreci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hatırlanabilir</a:t>
            </a:r>
            <a:r>
              <a:rPr lang="en-US" dirty="0">
                <a:solidFill>
                  <a:srgbClr val="2C3249"/>
                </a:solidFill>
                <a:latin typeface="Kanit Light" panose="020B0604020202020204" charset="-34"/>
                <a:ea typeface="Martel Sans" pitchFamily="34" charset="-122"/>
                <a:cs typeface="Kanit Light" panose="020B0604020202020204" charset="-34"/>
              </a:rPr>
              <a:t>. Oyunu </a:t>
            </a:r>
            <a:r>
              <a:rPr lang="en-US" dirty="0" err="1">
                <a:solidFill>
                  <a:srgbClr val="2C3249"/>
                </a:solidFill>
                <a:latin typeface="Kanit Light" panose="020B0604020202020204" charset="-34"/>
                <a:ea typeface="Martel Sans" pitchFamily="34" charset="-122"/>
                <a:cs typeface="Kanit Light" panose="020B0604020202020204" charset="-34"/>
              </a:rPr>
              <a:t>oynayanlar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gözlemlenerek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oyunun</a:t>
            </a:r>
            <a:r>
              <a:rPr lang="en-US" dirty="0">
                <a:solidFill>
                  <a:srgbClr val="2C3249"/>
                </a:solidFill>
                <a:latin typeface="Kanit Light" panose="020B0604020202020204" charset="-34"/>
                <a:ea typeface="Martel Sans" pitchFamily="34" charset="-122"/>
                <a:cs typeface="Kanit Light" panose="020B0604020202020204" charset="-34"/>
              </a:rPr>
              <a:t> nasıl </a:t>
            </a:r>
            <a:r>
              <a:rPr lang="en-US" dirty="0" err="1">
                <a:solidFill>
                  <a:srgbClr val="2C3249"/>
                </a:solidFill>
                <a:latin typeface="Kanit Light" panose="020B0604020202020204" charset="-34"/>
                <a:ea typeface="Martel Sans" pitchFamily="34" charset="-122"/>
                <a:cs typeface="Kanit Light" panose="020B0604020202020204" charset="-34"/>
              </a:rPr>
              <a:t>oynandığı</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kuralları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hakkında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bilgi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sahibi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olunabilir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Sonrasında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oyuna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girilebilir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5" name="Text 3"/>
          <p:cNvSpPr/>
          <p:nvPr/>
        </p:nvSpPr>
        <p:spPr>
          <a:xfrm>
            <a:off x="757833" y="4200790"/>
            <a:ext cx="12539186" cy="2425303"/>
          </a:xfrm>
          <a:prstGeom prst="rect">
            <a:avLst/>
          </a:prstGeom>
          <a:noFill/>
          <a:ln/>
        </p:spPr>
        <p:txBody>
          <a:bodyPr wrap="square" lIns="0" tIns="0" rIns="0" bIns="0" rtlCol="0" anchor="t"/>
          <a:lstStyle/>
          <a:p>
            <a:pPr marL="0" indent="0" algn="just">
              <a:lnSpc>
                <a:spcPts val="2700"/>
              </a:lnSpc>
              <a:buNone/>
            </a:pPr>
            <a:r>
              <a:rPr lang="en-US" dirty="0" err="1">
                <a:solidFill>
                  <a:srgbClr val="2C3249"/>
                </a:solidFill>
                <a:latin typeface="Kanit Light" panose="020B0604020202020204" charset="-34"/>
                <a:ea typeface="Martel Sans" pitchFamily="34" charset="-122"/>
                <a:cs typeface="Kanit Light" panose="020B0604020202020204" charset="-34"/>
              </a:rPr>
              <a:t>İnsanlar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bilmediği</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şeyi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öğrendiğinde</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duyduğunda</a:t>
            </a:r>
            <a:r>
              <a:rPr lang="en-US" dirty="0">
                <a:solidFill>
                  <a:srgbClr val="2C3249"/>
                </a:solidFill>
                <a:latin typeface="Kanit Light" panose="020B0604020202020204" charset="-34"/>
                <a:ea typeface="Martel Sans" pitchFamily="34" charset="-122"/>
                <a:cs typeface="Kanit Light" panose="020B0604020202020204" charset="-34"/>
              </a:rPr>
              <a:t> kilo </a:t>
            </a:r>
            <a:r>
              <a:rPr lang="en-US" dirty="0" err="1">
                <a:solidFill>
                  <a:srgbClr val="2C3249"/>
                </a:solidFill>
                <a:latin typeface="Kanit Light" panose="020B0604020202020204" charset="-34"/>
                <a:ea typeface="Martel Sans" pitchFamily="34" charset="-122"/>
                <a:cs typeface="Kanit Light" panose="020B0604020202020204" charset="-34"/>
              </a:rPr>
              <a:t>almaz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çünkü</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bilginin</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kütlesi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yoktur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ancak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hiçbir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bilgi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parçası</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miktar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madde</a:t>
            </a:r>
            <a:r>
              <a:rPr lang="en-US" dirty="0">
                <a:solidFill>
                  <a:srgbClr val="2C3249"/>
                </a:solidFill>
                <a:latin typeface="Kanit Light" panose="020B0604020202020204" charset="-34"/>
                <a:ea typeface="Martel Sans" pitchFamily="34" charset="-122"/>
                <a:cs typeface="Kanit Light" panose="020B0604020202020204" charset="-34"/>
              </a:rPr>
              <a:t> veya </a:t>
            </a:r>
            <a:r>
              <a:rPr lang="en-US" dirty="0" err="1">
                <a:solidFill>
                  <a:srgbClr val="2C3249"/>
                </a:solidFill>
                <a:latin typeface="Kanit Light" panose="020B0604020202020204" charset="-34"/>
                <a:ea typeface="Martel Sans" pitchFamily="34" charset="-122"/>
                <a:cs typeface="Kanit Light" panose="020B0604020202020204" charset="-34"/>
              </a:rPr>
              <a:t>enerji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olmadan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kendi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başına</a:t>
            </a:r>
            <a:r>
              <a:rPr lang="en-US" dirty="0">
                <a:solidFill>
                  <a:srgbClr val="2C3249"/>
                </a:solidFill>
                <a:latin typeface="Kanit Light" panose="020B0604020202020204" charset="-34"/>
                <a:ea typeface="Martel Sans" pitchFamily="34" charset="-122"/>
                <a:cs typeface="Kanit Light" panose="020B0604020202020204" charset="-34"/>
              </a:rPr>
              <a:t> var </a:t>
            </a:r>
            <a:r>
              <a:rPr lang="en-US" dirty="0" err="1">
                <a:solidFill>
                  <a:srgbClr val="2C3249"/>
                </a:solidFill>
                <a:latin typeface="Kanit Light" panose="020B0604020202020204" charset="-34"/>
                <a:ea typeface="Martel Sans" pitchFamily="34" charset="-122"/>
                <a:cs typeface="Kanit Light" panose="020B0604020202020204" charset="-34"/>
              </a:rPr>
              <a:t>olamaz</a:t>
            </a:r>
            <a:r>
              <a:rPr lang="tr-TR"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Yeni bir </a:t>
            </a:r>
            <a:r>
              <a:rPr lang="en-US" dirty="0" err="1">
                <a:solidFill>
                  <a:srgbClr val="2C3249"/>
                </a:solidFill>
                <a:latin typeface="Kanit Light" panose="020B0604020202020204" charset="-34"/>
                <a:ea typeface="Martel Sans" pitchFamily="34" charset="-122"/>
                <a:cs typeface="Kanit Light" panose="020B0604020202020204" charset="-34"/>
              </a:rPr>
              <a:t>şey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öğrenildiğinde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beyindeki</a:t>
            </a:r>
            <a:r>
              <a:rPr lang="en-US" dirty="0">
                <a:solidFill>
                  <a:srgbClr val="2C3249"/>
                </a:solidFill>
                <a:latin typeface="Kanit Light" panose="020B0604020202020204" charset="-34"/>
                <a:ea typeface="Martel Sans" pitchFamily="34" charset="-122"/>
                <a:cs typeface="Kanit Light" panose="020B0604020202020204" charset="-34"/>
              </a:rPr>
              <a:t> sinir </a:t>
            </a:r>
            <a:r>
              <a:rPr lang="en-US" dirty="0" err="1">
                <a:solidFill>
                  <a:srgbClr val="2C3249"/>
                </a:solidFill>
                <a:latin typeface="Kanit Light" panose="020B0604020202020204" charset="-34"/>
                <a:ea typeface="Martel Sans" pitchFamily="34" charset="-122"/>
                <a:cs typeface="Kanit Light" panose="020B0604020202020204" charset="-34"/>
              </a:rPr>
              <a:t>hücreleri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nöronlar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arasındaki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bağlantılar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değişmektedir</a:t>
            </a:r>
            <a:r>
              <a:rPr lang="en-US" dirty="0">
                <a:solidFill>
                  <a:srgbClr val="2C3249"/>
                </a:solidFill>
                <a:latin typeface="Kanit Light" panose="020B0604020202020204" charset="-34"/>
                <a:ea typeface="Martel Sans" pitchFamily="34" charset="-122"/>
                <a:cs typeface="Kanit Light" panose="020B0604020202020204" charset="-34"/>
              </a:rPr>
              <a:t> ve yeni </a:t>
            </a:r>
            <a:r>
              <a:rPr lang="en-US" dirty="0" err="1">
                <a:solidFill>
                  <a:srgbClr val="2C3249"/>
                </a:solidFill>
                <a:latin typeface="Kanit Light" panose="020B0604020202020204" charset="-34"/>
                <a:ea typeface="Martel Sans" pitchFamily="34" charset="-122"/>
                <a:cs typeface="Kanit Light" panose="020B0604020202020204" charset="-34"/>
              </a:rPr>
              <a:t>bağlantılar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oluşmaktadır</a:t>
            </a:r>
            <a:r>
              <a:rPr lang="en-US" dirty="0">
                <a:solidFill>
                  <a:srgbClr val="2C3249"/>
                </a:solidFill>
                <a:latin typeface="Kanit Light" panose="020B0604020202020204" charset="-34"/>
                <a:ea typeface="Martel Sans" pitchFamily="34" charset="-122"/>
                <a:cs typeface="Kanit Light" panose="020B0604020202020204" charset="-34"/>
              </a:rPr>
              <a:t>, öğrenme </a:t>
            </a:r>
            <a:r>
              <a:rPr lang="en-US" dirty="0" err="1">
                <a:solidFill>
                  <a:srgbClr val="2C3249"/>
                </a:solidFill>
                <a:latin typeface="Kanit Light" panose="020B0604020202020204" charset="-34"/>
                <a:ea typeface="Martel Sans" pitchFamily="34" charset="-122"/>
                <a:cs typeface="Kanit Light" panose="020B0604020202020204" charset="-34"/>
              </a:rPr>
              <a:t>beyni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fiziksel</a:t>
            </a:r>
            <a:r>
              <a:rPr lang="en-US" dirty="0">
                <a:solidFill>
                  <a:srgbClr val="2C3249"/>
                </a:solidFill>
                <a:latin typeface="Kanit Light" panose="020B0604020202020204" charset="-34"/>
                <a:ea typeface="Martel Sans" pitchFamily="34" charset="-122"/>
                <a:cs typeface="Kanit Light" panose="020B0604020202020204" charset="-34"/>
              </a:rPr>
              <a:t> olarak </a:t>
            </a:r>
            <a:r>
              <a:rPr lang="en-US" dirty="0" err="1">
                <a:solidFill>
                  <a:srgbClr val="2C3249"/>
                </a:solidFill>
                <a:latin typeface="Kanit Light" panose="020B0604020202020204" charset="-34"/>
                <a:ea typeface="Martel Sans" pitchFamily="34" charset="-122"/>
                <a:cs typeface="Kanit Light" panose="020B0604020202020204" charset="-34"/>
              </a:rPr>
              <a:t>değiştirmektedir</a:t>
            </a:r>
            <a:r>
              <a:rPr lang="tr-TR"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Makineler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bilgisayarlar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ise</a:t>
            </a:r>
            <a:r>
              <a:rPr lang="en-US" dirty="0">
                <a:solidFill>
                  <a:srgbClr val="2C3249"/>
                </a:solidFill>
                <a:latin typeface="Kanit Light" panose="020B0604020202020204" charset="-34"/>
                <a:ea typeface="Martel Sans" pitchFamily="34" charset="-122"/>
                <a:cs typeface="Kanit Light" panose="020B0604020202020204" charset="-34"/>
              </a:rPr>
              <a:t>, karmaşık ve </a:t>
            </a:r>
            <a:r>
              <a:rPr lang="en-US" dirty="0" err="1">
                <a:solidFill>
                  <a:srgbClr val="2C3249"/>
                </a:solidFill>
                <a:latin typeface="Kanit Light" panose="020B0604020202020204" charset="-34"/>
                <a:ea typeface="Martel Sans" pitchFamily="34" charset="-122"/>
                <a:cs typeface="Kanit Light" panose="020B0604020202020204" charset="-34"/>
              </a:rPr>
              <a:t>yüksek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boyutlu</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oluşturma</a:t>
            </a:r>
            <a:r>
              <a:rPr lang="en-US" dirty="0">
                <a:solidFill>
                  <a:srgbClr val="2C3249"/>
                </a:solidFill>
                <a:latin typeface="Kanit Light" panose="020B0604020202020204" charset="-34"/>
                <a:ea typeface="Martel Sans" pitchFamily="34" charset="-122"/>
                <a:cs typeface="Kanit Light" panose="020B0604020202020204" charset="-34"/>
              </a:rPr>
              <a:t> süreçlerini </a:t>
            </a:r>
            <a:r>
              <a:rPr lang="en-US" dirty="0" err="1">
                <a:solidFill>
                  <a:srgbClr val="2C3249"/>
                </a:solidFill>
                <a:latin typeface="Kanit Light" panose="020B0604020202020204" charset="-34"/>
                <a:ea typeface="Martel Sans" pitchFamily="34" charset="-122"/>
                <a:cs typeface="Kanit Light" panose="020B0604020202020204" charset="-34"/>
              </a:rPr>
              <a:t>modelleyebilir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milyonlarca</a:t>
            </a:r>
            <a:r>
              <a:rPr lang="en-US" dirty="0">
                <a:solidFill>
                  <a:srgbClr val="2C3249"/>
                </a:solidFill>
                <a:latin typeface="Kanit Light" panose="020B0604020202020204" charset="-34"/>
                <a:ea typeface="Martel Sans" pitchFamily="34" charset="-122"/>
                <a:cs typeface="Kanit Light" panose="020B0604020202020204" charset="-34"/>
              </a:rPr>
              <a:t> model </a:t>
            </a:r>
            <a:r>
              <a:rPr lang="en-US" dirty="0" err="1">
                <a:solidFill>
                  <a:srgbClr val="2C3249"/>
                </a:solidFill>
                <a:latin typeface="Kanit Light" panose="020B0604020202020204" charset="-34"/>
                <a:ea typeface="Martel Sans" pitchFamily="34" charset="-122"/>
                <a:cs typeface="Kanit Light" panose="020B0604020202020204" charset="-34"/>
              </a:rPr>
              <a:t>konfigürasyonunu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tarayabilir</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ardından</a:t>
            </a:r>
            <a:r>
              <a:rPr lang="en-US" dirty="0">
                <a:solidFill>
                  <a:srgbClr val="2C3249"/>
                </a:solidFill>
                <a:latin typeface="Kanit Light" panose="020B0604020202020204" charset="-34"/>
                <a:ea typeface="Martel Sans" pitchFamily="34" charset="-122"/>
                <a:cs typeface="Kanit Light" panose="020B0604020202020204" charset="-34"/>
              </a:rPr>
              <a:t> yeni </a:t>
            </a:r>
            <a:r>
              <a:rPr lang="en-US" dirty="0" err="1">
                <a:solidFill>
                  <a:srgbClr val="2C3249"/>
                </a:solidFill>
                <a:latin typeface="Kanit Light" panose="020B0604020202020204" charset="-34"/>
                <a:ea typeface="Martel Sans" pitchFamily="34" charset="-122"/>
                <a:cs typeface="Kanit Light" panose="020B0604020202020204" charset="-34"/>
              </a:rPr>
              <a:t>bilgilere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yanıt</a:t>
            </a:r>
            <a:r>
              <a:rPr lang="en-US" dirty="0">
                <a:solidFill>
                  <a:srgbClr val="2C3249"/>
                </a:solidFill>
                <a:latin typeface="Kanit Light" panose="020B0604020202020204" charset="-34"/>
                <a:ea typeface="Martel Sans" pitchFamily="34" charset="-122"/>
                <a:cs typeface="Kanit Light" panose="020B0604020202020204" charset="-34"/>
              </a:rPr>
              <a:t> olarak modelleri sağlam bir </a:t>
            </a:r>
            <a:r>
              <a:rPr lang="en-US" dirty="0" err="1">
                <a:solidFill>
                  <a:srgbClr val="2C3249"/>
                </a:solidFill>
                <a:latin typeface="Kanit Light" panose="020B0604020202020204" charset="-34"/>
                <a:ea typeface="Martel Sans" pitchFamily="34" charset="-122"/>
                <a:cs typeface="Kanit Light" panose="020B0604020202020204" charset="-34"/>
              </a:rPr>
              <a:t>şekilde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değerlendirip</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düzeltebilir</a:t>
            </a:r>
            <a:r>
              <a:rPr lang="tr-TR"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O </a:t>
            </a:r>
            <a:r>
              <a:rPr lang="en-US" dirty="0" err="1">
                <a:solidFill>
                  <a:srgbClr val="2C3249"/>
                </a:solidFill>
                <a:latin typeface="Kanit Light" panose="020B0604020202020204" charset="-34"/>
                <a:ea typeface="Martel Sans" pitchFamily="34" charset="-122"/>
                <a:cs typeface="Kanit Light" panose="020B0604020202020204" charset="-34"/>
              </a:rPr>
              <a:t>halde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insanlardaki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biyolojik</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kompleks</a:t>
            </a:r>
            <a:r>
              <a:rPr lang="en-US" dirty="0">
                <a:solidFill>
                  <a:srgbClr val="2C3249"/>
                </a:solidFill>
                <a:latin typeface="Kanit Light" panose="020B0604020202020204" charset="-34"/>
                <a:ea typeface="Martel Sans" pitchFamily="34" charset="-122"/>
                <a:cs typeface="Kanit Light" panose="020B0604020202020204" charset="-34"/>
              </a:rPr>
              <a:t> öğrenme </a:t>
            </a:r>
            <a:r>
              <a:rPr lang="en-US" dirty="0" err="1">
                <a:solidFill>
                  <a:srgbClr val="2C3249"/>
                </a:solidFill>
                <a:latin typeface="Kanit Light" panose="020B0604020202020204" charset="-34"/>
                <a:ea typeface="Martel Sans" pitchFamily="34" charset="-122"/>
                <a:cs typeface="Kanit Light" panose="020B0604020202020204" charset="-34"/>
              </a:rPr>
              <a:t>süreci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makinelerde</a:t>
            </a:r>
            <a:r>
              <a:rPr lang="en-US" dirty="0">
                <a:solidFill>
                  <a:srgbClr val="2C3249"/>
                </a:solidFill>
                <a:latin typeface="Kanit Light" panose="020B0604020202020204" charset="-34"/>
                <a:ea typeface="Martel Sans" pitchFamily="34" charset="-122"/>
                <a:cs typeface="Kanit Light" panose="020B0604020202020204" charset="-34"/>
              </a:rPr>
              <a:t> nasıl </a:t>
            </a:r>
            <a:r>
              <a:rPr lang="en-US" dirty="0" err="1">
                <a:solidFill>
                  <a:srgbClr val="2C3249"/>
                </a:solidFill>
                <a:latin typeface="Kanit Light" panose="020B0604020202020204" charset="-34"/>
                <a:ea typeface="Martel Sans" pitchFamily="34" charset="-122"/>
                <a:cs typeface="Kanit Light" panose="020B0604020202020204" charset="-34"/>
              </a:rPr>
              <a:t>gerçekleşmektedir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pic>
        <p:nvPicPr>
          <p:cNvPr id="6" name="Image 0" descr="preencoded.png"/>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3" name="Text 1"/>
          <p:cNvSpPr/>
          <p:nvPr/>
        </p:nvSpPr>
        <p:spPr>
          <a:xfrm>
            <a:off x="860227" y="625562"/>
            <a:ext cx="6220301" cy="617101"/>
          </a:xfrm>
          <a:prstGeom prst="rect">
            <a:avLst/>
          </a:prstGeom>
          <a:noFill/>
          <a:ln/>
        </p:spPr>
        <p:txBody>
          <a:bodyPr wrap="none" lIns="0" tIns="0" rIns="0" bIns="0" rtlCol="0" anchor="t"/>
          <a:lstStyle/>
          <a:p>
            <a:pPr marL="0" indent="0">
              <a:lnSpc>
                <a:spcPts val="4850"/>
              </a:lnSpc>
              <a:buNone/>
            </a:pPr>
            <a:r>
              <a:rPr lang="en-US" sz="4000" dirty="0">
                <a:solidFill>
                  <a:srgbClr val="272D45"/>
                </a:solidFill>
                <a:latin typeface="Kanit Light" panose="020B0604020202020204" charset="-34"/>
                <a:ea typeface="Kanit Light" pitchFamily="34" charset="-122"/>
                <a:cs typeface="Kanit Light" panose="020B0604020202020204" charset="-34"/>
              </a:rPr>
              <a:t>Makine Öğrenmesinin </a:t>
            </a:r>
            <a:r>
              <a:rPr lang="en-US" sz="4000" dirty="0" err="1">
                <a:solidFill>
                  <a:srgbClr val="272D45"/>
                </a:solidFill>
                <a:latin typeface="Kanit Light" panose="020B0604020202020204" charset="-34"/>
                <a:ea typeface="Kanit Light" pitchFamily="34" charset="-122"/>
                <a:cs typeface="Kanit Light" panose="020B0604020202020204" charset="-34"/>
              </a:rPr>
              <a:t>Tanımı</a:t>
            </a:r>
            <a:endParaRPr lang="en-US" sz="4000" dirty="0">
              <a:latin typeface="Kanit Light" panose="020B0604020202020204" charset="-34"/>
            </a:endParaRPr>
          </a:p>
        </p:txBody>
      </p:sp>
      <p:sp>
        <p:nvSpPr>
          <p:cNvPr id="4" name="Text 2"/>
          <p:cNvSpPr/>
          <p:nvPr/>
        </p:nvSpPr>
        <p:spPr>
          <a:xfrm>
            <a:off x="860227" y="1505554"/>
            <a:ext cx="12432983" cy="2765346"/>
          </a:xfrm>
          <a:prstGeom prst="rect">
            <a:avLst/>
          </a:prstGeom>
          <a:noFill/>
          <a:ln/>
        </p:spPr>
        <p:txBody>
          <a:bodyPr wrap="square" lIns="0" tIns="0" rIns="0" bIns="0" rtlCol="0" anchor="t"/>
          <a:lstStyle/>
          <a:p>
            <a:pPr marL="0" indent="0" algn="just">
              <a:lnSpc>
                <a:spcPts val="3100"/>
              </a:lnSpc>
              <a:buNone/>
            </a:pPr>
            <a:r>
              <a:rPr lang="tr-TR" dirty="0">
                <a:solidFill>
                  <a:srgbClr val="2C3249"/>
                </a:solidFill>
                <a:latin typeface="Kanit Light" panose="020B0604020202020204" charset="-34"/>
                <a:ea typeface="Martel Sans" pitchFamily="34" charset="-122"/>
                <a:cs typeface="Kanit Light" panose="020B0604020202020204" charset="-34"/>
              </a:rPr>
              <a:t>Ö</a:t>
            </a:r>
            <a:r>
              <a:rPr lang="en-US" dirty="0" err="1">
                <a:solidFill>
                  <a:srgbClr val="2C3249"/>
                </a:solidFill>
                <a:latin typeface="Kanit Light" panose="020B0604020202020204" charset="-34"/>
                <a:ea typeface="Martel Sans" pitchFamily="34" charset="-122"/>
                <a:cs typeface="Kanit Light" panose="020B0604020202020204" charset="-34"/>
              </a:rPr>
              <a:t>ğrenme</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sistemin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görevi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ikinci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kez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yapmasına</a:t>
            </a:r>
            <a:r>
              <a:rPr lang="en-US" dirty="0">
                <a:solidFill>
                  <a:srgbClr val="2C3249"/>
                </a:solidFill>
                <a:latin typeface="Kanit Light" panose="020B0604020202020204" charset="-34"/>
                <a:ea typeface="Martel Sans" pitchFamily="34" charset="-122"/>
                <a:cs typeface="Kanit Light" panose="020B0604020202020204" charset="-34"/>
              </a:rPr>
              <a:t> veya </a:t>
            </a:r>
            <a:r>
              <a:rPr lang="en-US" dirty="0" err="1">
                <a:solidFill>
                  <a:srgbClr val="2C3249"/>
                </a:solidFill>
                <a:latin typeface="Kanit Light" panose="020B0604020202020204" charset="-34"/>
                <a:ea typeface="Martel Sans" pitchFamily="34" charset="-122"/>
                <a:cs typeface="Kanit Light" panose="020B0604020202020204" charset="-34"/>
              </a:rPr>
              <a:t>aynı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popülasyon</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oluşturulan</a:t>
            </a:r>
            <a:r>
              <a:rPr lang="en-US" dirty="0">
                <a:solidFill>
                  <a:srgbClr val="2C3249"/>
                </a:solidFill>
                <a:latin typeface="Kanit Light" panose="020B0604020202020204" charset="-34"/>
                <a:ea typeface="Martel Sans" pitchFamily="34" charset="-122"/>
                <a:cs typeface="Kanit Light" panose="020B0604020202020204" charset="-34"/>
              </a:rPr>
              <a:t> yeni bir </a:t>
            </a:r>
            <a:r>
              <a:rPr lang="en-US" dirty="0" err="1">
                <a:solidFill>
                  <a:srgbClr val="2C3249"/>
                </a:solidFill>
                <a:latin typeface="Kanit Light" panose="020B0604020202020204" charset="-34"/>
                <a:ea typeface="Martel Sans" pitchFamily="34" charset="-122"/>
                <a:cs typeface="Kanit Light" panose="020B0604020202020204" charset="-34"/>
              </a:rPr>
              <a:t>görevde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daha</a:t>
            </a:r>
            <a:r>
              <a:rPr lang="en-US" dirty="0">
                <a:solidFill>
                  <a:srgbClr val="2C3249"/>
                </a:solidFill>
                <a:latin typeface="Kanit Light" panose="020B0604020202020204" charset="-34"/>
                <a:ea typeface="Martel Sans" pitchFamily="34" charset="-122"/>
                <a:cs typeface="Kanit Light" panose="020B0604020202020204" charset="-34"/>
              </a:rPr>
              <a:t> iyi </a:t>
            </a:r>
            <a:r>
              <a:rPr lang="en-US" dirty="0" err="1">
                <a:solidFill>
                  <a:srgbClr val="2C3249"/>
                </a:solidFill>
                <a:latin typeface="Kanit Light" panose="020B0604020202020204" charset="-34"/>
                <a:ea typeface="Martel Sans" pitchFamily="34" charset="-122"/>
                <a:cs typeface="Kanit Light" panose="020B0604020202020204" charset="-34"/>
              </a:rPr>
              <a:t>performans</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göstermesine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neden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olacak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herhangi</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değişiklik</a:t>
            </a:r>
            <a:r>
              <a:rPr lang="en-US" dirty="0">
                <a:solidFill>
                  <a:srgbClr val="2C3249"/>
                </a:solidFill>
                <a:latin typeface="Kanit Light" panose="020B0604020202020204" charset="-34"/>
                <a:ea typeface="Martel Sans" pitchFamily="34" charset="-122"/>
                <a:cs typeface="Kanit Light" panose="020B0604020202020204" charset="-34"/>
              </a:rPr>
              <a:t>" olarak </a:t>
            </a:r>
            <a:r>
              <a:rPr lang="en-US" dirty="0" err="1">
                <a:solidFill>
                  <a:srgbClr val="2C3249"/>
                </a:solidFill>
                <a:latin typeface="Kanit Light" panose="020B0604020202020204" charset="-34"/>
                <a:ea typeface="Martel Sans" pitchFamily="34" charset="-122"/>
                <a:cs typeface="Kanit Light" panose="020B0604020202020204" charset="-34"/>
              </a:rPr>
              <a:t>tanımlanmaktadır</a:t>
            </a:r>
            <a:r>
              <a:rPr lang="en-US" dirty="0">
                <a:solidFill>
                  <a:srgbClr val="2C3249"/>
                </a:solidFill>
                <a:latin typeface="Kanit Light" panose="020B0604020202020204" charset="-34"/>
                <a:ea typeface="Martel Sans" pitchFamily="34" charset="-122"/>
                <a:cs typeface="Kanit Light" panose="020B0604020202020204" charset="-34"/>
              </a:rPr>
              <a:t>. Makine öğrenmesi, </a:t>
            </a:r>
            <a:r>
              <a:rPr lang="en-US" dirty="0" err="1">
                <a:solidFill>
                  <a:srgbClr val="2C3249"/>
                </a:solidFill>
                <a:latin typeface="Kanit Light" panose="020B0604020202020204" charset="-34"/>
                <a:ea typeface="Martel Sans" pitchFamily="34" charset="-122"/>
                <a:cs typeface="Kanit Light" panose="020B0604020202020204" charset="-34"/>
              </a:rPr>
              <a:t>örnek</a:t>
            </a:r>
            <a:r>
              <a:rPr lang="en-US" dirty="0">
                <a:solidFill>
                  <a:srgbClr val="2C3249"/>
                </a:solidFill>
                <a:latin typeface="Kanit Light" panose="020B0604020202020204" charset="-34"/>
                <a:ea typeface="Martel Sans" pitchFamily="34" charset="-122"/>
                <a:cs typeface="Kanit Light" panose="020B0604020202020204" charset="-34"/>
              </a:rPr>
              <a:t> verileri veya </a:t>
            </a:r>
            <a:r>
              <a:rPr lang="en-US" dirty="0" err="1">
                <a:solidFill>
                  <a:srgbClr val="2C3249"/>
                </a:solidFill>
                <a:latin typeface="Kanit Light" panose="020B0604020202020204" charset="-34"/>
                <a:ea typeface="Martel Sans" pitchFamily="34" charset="-122"/>
                <a:cs typeface="Kanit Light" panose="020B0604020202020204" charset="-34"/>
              </a:rPr>
              <a:t>geçmiş</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deneyimleri</a:t>
            </a:r>
            <a:r>
              <a:rPr lang="en-US" dirty="0">
                <a:solidFill>
                  <a:srgbClr val="2C3249"/>
                </a:solidFill>
                <a:latin typeface="Kanit Light" panose="020B0604020202020204" charset="-34"/>
                <a:ea typeface="Martel Sans" pitchFamily="34" charset="-122"/>
                <a:cs typeface="Kanit Light" panose="020B0604020202020204" charset="-34"/>
              </a:rPr>
              <a:t> kullanarak </a:t>
            </a:r>
            <a:r>
              <a:rPr lang="en-US" dirty="0" err="1">
                <a:solidFill>
                  <a:srgbClr val="2C3249"/>
                </a:solidFill>
                <a:latin typeface="Kanit Light" panose="020B0604020202020204" charset="-34"/>
                <a:ea typeface="Martel Sans" pitchFamily="34" charset="-122"/>
                <a:cs typeface="Kanit Light" panose="020B0604020202020204" charset="-34"/>
              </a:rPr>
              <a:t>belirli</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performans</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kriterini</a:t>
            </a:r>
            <a:r>
              <a:rPr lang="en-US" dirty="0">
                <a:solidFill>
                  <a:srgbClr val="2C3249"/>
                </a:solidFill>
                <a:latin typeface="Kanit Light" panose="020B0604020202020204" charset="-34"/>
                <a:ea typeface="Martel Sans" pitchFamily="34" charset="-122"/>
                <a:cs typeface="Kanit Light" panose="020B0604020202020204" charset="-34"/>
              </a:rPr>
              <a:t> optimize </a:t>
            </a:r>
            <a:r>
              <a:rPr lang="en-US" dirty="0" err="1">
                <a:solidFill>
                  <a:srgbClr val="2C3249"/>
                </a:solidFill>
                <a:latin typeface="Kanit Light" panose="020B0604020202020204" charset="-34"/>
                <a:ea typeface="Martel Sans" pitchFamily="34" charset="-122"/>
                <a:cs typeface="Kanit Light" panose="020B0604020202020204" charset="-34"/>
              </a:rPr>
              <a:t>etmek</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bilgisayarları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programlamaktır</a:t>
            </a:r>
            <a:r>
              <a:rPr lang="tr-TR" dirty="0">
                <a:solidFill>
                  <a:srgbClr val="2C3249"/>
                </a:solidFill>
                <a:latin typeface="Kanit Light" panose="020B0604020202020204" charset="-34"/>
                <a:ea typeface="Martel Sans" pitchFamily="34" charset="-122"/>
                <a:cs typeface="Kanit Light" panose="020B0604020202020204" charset="-34"/>
              </a:rPr>
              <a:t>. M</a:t>
            </a:r>
            <a:r>
              <a:rPr lang="en-US" dirty="0" err="1">
                <a:solidFill>
                  <a:srgbClr val="2C3249"/>
                </a:solidFill>
                <a:latin typeface="Kanit Light" panose="020B0604020202020204" charset="-34"/>
                <a:ea typeface="Martel Sans" pitchFamily="34" charset="-122"/>
                <a:cs typeface="Kanit Light" panose="020B0604020202020204" charset="-34"/>
              </a:rPr>
              <a:t>akine</a:t>
            </a:r>
            <a:r>
              <a:rPr lang="en-US" dirty="0">
                <a:solidFill>
                  <a:srgbClr val="2C3249"/>
                </a:solidFill>
                <a:latin typeface="Kanit Light" panose="020B0604020202020204" charset="-34"/>
                <a:ea typeface="Martel Sans" pitchFamily="34" charset="-122"/>
                <a:cs typeface="Kanit Light" panose="020B0604020202020204" charset="-34"/>
              </a:rPr>
              <a:t> öğrenmesi </a:t>
            </a:r>
            <a:r>
              <a:rPr lang="en-US" dirty="0" err="1">
                <a:solidFill>
                  <a:srgbClr val="2C3249"/>
                </a:solidFill>
                <a:latin typeface="Kanit Light" panose="020B0604020202020204" charset="-34"/>
                <a:ea typeface="Martel Sans" pitchFamily="34" charset="-122"/>
                <a:cs typeface="Kanit Light" panose="020B0604020202020204" charset="-34"/>
              </a:rPr>
              <a:t>alanı</a:t>
            </a:r>
            <a:r>
              <a:rPr lang="en-US" dirty="0">
                <a:solidFill>
                  <a:srgbClr val="2C3249"/>
                </a:solidFill>
                <a:latin typeface="Kanit Light" panose="020B0604020202020204" charset="-34"/>
                <a:ea typeface="Martel Sans" pitchFamily="34" charset="-122"/>
                <a:cs typeface="Kanit Light" panose="020B0604020202020204" charset="-34"/>
              </a:rPr>
              <a:t> "deneyim ile otomatik olarak </a:t>
            </a:r>
            <a:r>
              <a:rPr lang="en-US" dirty="0" err="1">
                <a:solidFill>
                  <a:srgbClr val="2C3249"/>
                </a:solidFill>
                <a:latin typeface="Kanit Light" panose="020B0604020202020204" charset="-34"/>
                <a:ea typeface="Martel Sans" pitchFamily="34" charset="-122"/>
                <a:cs typeface="Kanit Light" panose="020B0604020202020204" charset="-34"/>
              </a:rPr>
              <a:t>gelişen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bilgisayar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programlarının</a:t>
            </a:r>
            <a:r>
              <a:rPr lang="en-US" dirty="0">
                <a:solidFill>
                  <a:srgbClr val="2C3249"/>
                </a:solidFill>
                <a:latin typeface="Kanit Light" panose="020B0604020202020204" charset="-34"/>
                <a:ea typeface="Martel Sans" pitchFamily="34" charset="-122"/>
                <a:cs typeface="Kanit Light" panose="020B0604020202020204" charset="-34"/>
              </a:rPr>
              <a:t> nasıl </a:t>
            </a:r>
            <a:r>
              <a:rPr lang="en-US" dirty="0" err="1">
                <a:solidFill>
                  <a:srgbClr val="2C3249"/>
                </a:solidFill>
                <a:latin typeface="Kanit Light" panose="020B0604020202020204" charset="-34"/>
                <a:ea typeface="Martel Sans" pitchFamily="34" charset="-122"/>
                <a:cs typeface="Kanit Light" panose="020B0604020202020204" charset="-34"/>
              </a:rPr>
              <a:t>oluşturulabileceği</a:t>
            </a:r>
            <a:r>
              <a:rPr lang="en-US" dirty="0">
                <a:solidFill>
                  <a:srgbClr val="2C3249"/>
                </a:solidFill>
                <a:latin typeface="Kanit Light" panose="020B0604020202020204" charset="-34"/>
                <a:ea typeface="Martel Sans" pitchFamily="34" charset="-122"/>
                <a:cs typeface="Kanit Light" panose="020B0604020202020204" charset="-34"/>
              </a:rPr>
              <a:t> ile </a:t>
            </a:r>
            <a:r>
              <a:rPr lang="en-US" dirty="0" err="1">
                <a:solidFill>
                  <a:srgbClr val="2C3249"/>
                </a:solidFill>
                <a:latin typeface="Kanit Light" panose="020B0604020202020204" charset="-34"/>
                <a:ea typeface="Martel Sans" pitchFamily="34" charset="-122"/>
                <a:cs typeface="Kanit Light" panose="020B0604020202020204" charset="-34"/>
              </a:rPr>
              <a:t>ilgilenmekte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olduğunu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ifade</a:t>
            </a:r>
            <a:r>
              <a:rPr lang="en-US" dirty="0">
                <a:solidFill>
                  <a:srgbClr val="2C3249"/>
                </a:solidFill>
                <a:latin typeface="Kanit Light" panose="020B0604020202020204" charset="-34"/>
                <a:ea typeface="Martel Sans" pitchFamily="34" charset="-122"/>
                <a:cs typeface="Kanit Light" panose="020B0604020202020204" charset="-34"/>
              </a:rPr>
              <a:t> e</a:t>
            </a:r>
            <a:r>
              <a:rPr lang="tr-TR" dirty="0">
                <a:solidFill>
                  <a:srgbClr val="2C3249"/>
                </a:solidFill>
                <a:latin typeface="Kanit Light" panose="020B0604020202020204" charset="-34"/>
                <a:ea typeface="Martel Sans" pitchFamily="34" charset="-122"/>
                <a:cs typeface="Kanit Light" panose="020B0604020202020204" charset="-34"/>
              </a:rPr>
              <a:t>dilmiştir.</a:t>
            </a:r>
            <a:endParaRPr lang="en-US" dirty="0">
              <a:latin typeface="Kanit Light" panose="020B0604020202020204" charset="-34"/>
            </a:endParaRPr>
          </a:p>
        </p:txBody>
      </p:sp>
      <p:sp>
        <p:nvSpPr>
          <p:cNvPr id="5" name="Text 3"/>
          <p:cNvSpPr/>
          <p:nvPr/>
        </p:nvSpPr>
        <p:spPr>
          <a:xfrm>
            <a:off x="864037" y="3922867"/>
            <a:ext cx="12432983" cy="1580198"/>
          </a:xfrm>
          <a:prstGeom prst="rect">
            <a:avLst/>
          </a:prstGeom>
          <a:noFill/>
          <a:ln/>
        </p:spPr>
        <p:txBody>
          <a:bodyPr wrap="square" lIns="0" tIns="0" rIns="0" bIns="0" rtlCol="0" anchor="t"/>
          <a:lstStyle/>
          <a:p>
            <a:pPr marL="0" indent="0" algn="just">
              <a:lnSpc>
                <a:spcPts val="3100"/>
              </a:lnSpc>
              <a:buNone/>
            </a:pPr>
            <a:r>
              <a:rPr lang="en-US" sz="1900" dirty="0">
                <a:solidFill>
                  <a:srgbClr val="2C3249"/>
                </a:solidFill>
                <a:latin typeface="Kanit Light" panose="020B0604020202020204" charset="-34"/>
                <a:ea typeface="Martel Sans" pitchFamily="34" charset="-122"/>
                <a:cs typeface="Kanit Light" panose="020B0604020202020204" charset="-34"/>
              </a:rPr>
              <a:t>"</a:t>
            </a:r>
            <a:r>
              <a:rPr lang="en-US" sz="1900" dirty="0" err="1">
                <a:solidFill>
                  <a:srgbClr val="2C3249"/>
                </a:solidFill>
                <a:latin typeface="Kanit Light" panose="020B0604020202020204" charset="-34"/>
                <a:ea typeface="Martel Sans" pitchFamily="34" charset="-122"/>
                <a:cs typeface="Kanit Light" panose="020B0604020202020204" charset="-34"/>
              </a:rPr>
              <a:t>Eğer</a:t>
            </a:r>
            <a:r>
              <a:rPr lang="en-US" sz="1900" dirty="0">
                <a:solidFill>
                  <a:srgbClr val="2C3249"/>
                </a:solidFill>
                <a:latin typeface="Kanit Light" panose="020B0604020202020204" charset="-34"/>
                <a:ea typeface="Martel Sans" pitchFamily="34" charset="-122"/>
                <a:cs typeface="Kanit Light" panose="020B0604020202020204" charset="-34"/>
              </a:rPr>
              <a:t> bir </a:t>
            </a:r>
            <a:r>
              <a:rPr lang="en-US" sz="1900" dirty="0" err="1">
                <a:solidFill>
                  <a:srgbClr val="2C3249"/>
                </a:solidFill>
                <a:latin typeface="Kanit Light" panose="020B0604020202020204" charset="-34"/>
                <a:ea typeface="Martel Sans" pitchFamily="34" charset="-122"/>
                <a:cs typeface="Kanit Light" panose="020B0604020202020204" charset="-34"/>
              </a:rPr>
              <a:t>bilgisayar</a:t>
            </a:r>
            <a:r>
              <a:rPr lang="en-US" sz="1900" dirty="0">
                <a:solidFill>
                  <a:srgbClr val="2C3249"/>
                </a:solidFill>
                <a:latin typeface="Kanit Light" panose="020B0604020202020204" charset="-34"/>
                <a:ea typeface="Martel Sans" pitchFamily="34" charset="-122"/>
                <a:cs typeface="Kanit Light" panose="020B0604020202020204" charset="-34"/>
              </a:rPr>
              <a:t> </a:t>
            </a:r>
            <a:r>
              <a:rPr lang="en-US" sz="1900" dirty="0" err="1">
                <a:solidFill>
                  <a:srgbClr val="2C3249"/>
                </a:solidFill>
                <a:latin typeface="Kanit Light" panose="020B0604020202020204" charset="-34"/>
                <a:ea typeface="Martel Sans" pitchFamily="34" charset="-122"/>
                <a:cs typeface="Kanit Light" panose="020B0604020202020204" charset="-34"/>
              </a:rPr>
              <a:t>programının</a:t>
            </a:r>
            <a:r>
              <a:rPr lang="en-US" sz="1900" dirty="0">
                <a:solidFill>
                  <a:srgbClr val="2C3249"/>
                </a:solidFill>
                <a:latin typeface="Kanit Light" panose="020B0604020202020204" charset="-34"/>
                <a:ea typeface="Martel Sans" pitchFamily="34" charset="-122"/>
                <a:cs typeface="Kanit Light" panose="020B0604020202020204" charset="-34"/>
              </a:rPr>
              <a:t> G </a:t>
            </a:r>
            <a:r>
              <a:rPr lang="en-US" sz="1900" dirty="0" err="1">
                <a:solidFill>
                  <a:srgbClr val="2C3249"/>
                </a:solidFill>
                <a:latin typeface="Kanit Light" panose="020B0604020202020204" charset="-34"/>
                <a:ea typeface="Martel Sans" pitchFamily="34" charset="-122"/>
                <a:cs typeface="Kanit Light" panose="020B0604020202020204" charset="-34"/>
              </a:rPr>
              <a:t>görevlerinde</a:t>
            </a:r>
            <a:r>
              <a:rPr lang="en-US" sz="1900" dirty="0">
                <a:solidFill>
                  <a:srgbClr val="2C3249"/>
                </a:solidFill>
                <a:latin typeface="Kanit Light" panose="020B0604020202020204" charset="-34"/>
                <a:ea typeface="Martel Sans" pitchFamily="34" charset="-122"/>
                <a:cs typeface="Kanit Light" panose="020B0604020202020204" charset="-34"/>
              </a:rPr>
              <a:t> P ile </a:t>
            </a:r>
            <a:r>
              <a:rPr lang="en-US" sz="1900" dirty="0" err="1">
                <a:solidFill>
                  <a:srgbClr val="2C3249"/>
                </a:solidFill>
                <a:latin typeface="Kanit Light" panose="020B0604020202020204" charset="-34"/>
                <a:ea typeface="Martel Sans" pitchFamily="34" charset="-122"/>
                <a:cs typeface="Kanit Light" panose="020B0604020202020204" charset="-34"/>
              </a:rPr>
              <a:t>ölçülen</a:t>
            </a:r>
            <a:r>
              <a:rPr lang="en-US" sz="1900" dirty="0">
                <a:solidFill>
                  <a:srgbClr val="2C3249"/>
                </a:solidFill>
                <a:latin typeface="Kanit Light" panose="020B0604020202020204" charset="-34"/>
                <a:ea typeface="Martel Sans" pitchFamily="34" charset="-122"/>
                <a:cs typeface="Kanit Light" panose="020B0604020202020204" charset="-34"/>
              </a:rPr>
              <a:t> </a:t>
            </a:r>
            <a:r>
              <a:rPr lang="en-US" sz="1900" dirty="0" err="1">
                <a:solidFill>
                  <a:srgbClr val="2C3249"/>
                </a:solidFill>
                <a:latin typeface="Kanit Light" panose="020B0604020202020204" charset="-34"/>
                <a:ea typeface="Martel Sans" pitchFamily="34" charset="-122"/>
                <a:cs typeface="Kanit Light" panose="020B0604020202020204" charset="-34"/>
              </a:rPr>
              <a:t>performansı</a:t>
            </a:r>
            <a:r>
              <a:rPr lang="en-US" sz="1900" dirty="0">
                <a:solidFill>
                  <a:srgbClr val="2C3249"/>
                </a:solidFill>
                <a:latin typeface="Kanit Light" panose="020B0604020202020204" charset="-34"/>
                <a:ea typeface="Martel Sans" pitchFamily="34" charset="-122"/>
                <a:cs typeface="Kanit Light" panose="020B0604020202020204" charset="-34"/>
              </a:rPr>
              <a:t>, deneyim D ile </a:t>
            </a:r>
            <a:r>
              <a:rPr lang="en-US" sz="1900" dirty="0" err="1">
                <a:solidFill>
                  <a:srgbClr val="2C3249"/>
                </a:solidFill>
                <a:latin typeface="Kanit Light" panose="020B0604020202020204" charset="-34"/>
                <a:ea typeface="Martel Sans" pitchFamily="34" charset="-122"/>
                <a:cs typeface="Kanit Light" panose="020B0604020202020204" charset="-34"/>
              </a:rPr>
              <a:t>artıyorsa</a:t>
            </a:r>
            <a:r>
              <a:rPr lang="en-US" sz="1900" dirty="0">
                <a:solidFill>
                  <a:srgbClr val="2C3249"/>
                </a:solidFill>
                <a:latin typeface="Kanit Light" panose="020B0604020202020204" charset="-34"/>
                <a:ea typeface="Martel Sans" pitchFamily="34" charset="-122"/>
                <a:cs typeface="Kanit Light" panose="020B0604020202020204" charset="-34"/>
              </a:rPr>
              <a:t>, o </a:t>
            </a:r>
            <a:r>
              <a:rPr lang="en-US" sz="1900" dirty="0" err="1">
                <a:solidFill>
                  <a:srgbClr val="2C3249"/>
                </a:solidFill>
                <a:latin typeface="Kanit Light" panose="020B0604020202020204" charset="-34"/>
                <a:ea typeface="Martel Sans" pitchFamily="34" charset="-122"/>
                <a:cs typeface="Kanit Light" panose="020B0604020202020204" charset="-34"/>
              </a:rPr>
              <a:t>bilgisayar</a:t>
            </a:r>
            <a:r>
              <a:rPr lang="en-US" sz="1900" dirty="0">
                <a:solidFill>
                  <a:srgbClr val="2C3249"/>
                </a:solidFill>
                <a:latin typeface="Kanit Light" panose="020B0604020202020204" charset="-34"/>
                <a:ea typeface="Martel Sans" pitchFamily="34" charset="-122"/>
                <a:cs typeface="Kanit Light" panose="020B0604020202020204" charset="-34"/>
              </a:rPr>
              <a:t> </a:t>
            </a:r>
            <a:r>
              <a:rPr lang="en-US" sz="1900" dirty="0" err="1">
                <a:solidFill>
                  <a:srgbClr val="2C3249"/>
                </a:solidFill>
                <a:latin typeface="Kanit Light" panose="020B0604020202020204" charset="-34"/>
                <a:ea typeface="Martel Sans" pitchFamily="34" charset="-122"/>
                <a:cs typeface="Kanit Light" panose="020B0604020202020204" charset="-34"/>
              </a:rPr>
              <a:t>programının</a:t>
            </a:r>
            <a:r>
              <a:rPr lang="en-US" sz="1900" dirty="0">
                <a:solidFill>
                  <a:srgbClr val="2C3249"/>
                </a:solidFill>
                <a:latin typeface="Kanit Light" panose="020B0604020202020204" charset="-34"/>
                <a:ea typeface="Martel Sans" pitchFamily="34" charset="-122"/>
                <a:cs typeface="Kanit Light" panose="020B0604020202020204" charset="-34"/>
              </a:rPr>
              <a:t> </a:t>
            </a:r>
            <a:r>
              <a:rPr lang="en-US" sz="1900" dirty="0" err="1">
                <a:solidFill>
                  <a:srgbClr val="2C3249"/>
                </a:solidFill>
                <a:latin typeface="Kanit Light" panose="020B0604020202020204" charset="-34"/>
                <a:ea typeface="Martel Sans" pitchFamily="34" charset="-122"/>
                <a:cs typeface="Kanit Light" panose="020B0604020202020204" charset="-34"/>
              </a:rPr>
              <a:t>bazı</a:t>
            </a:r>
            <a:r>
              <a:rPr lang="en-US" sz="1900" dirty="0">
                <a:solidFill>
                  <a:srgbClr val="2C3249"/>
                </a:solidFill>
                <a:latin typeface="Kanit Light" panose="020B0604020202020204" charset="-34"/>
                <a:ea typeface="Martel Sans" pitchFamily="34" charset="-122"/>
                <a:cs typeface="Kanit Light" panose="020B0604020202020204" charset="-34"/>
              </a:rPr>
              <a:t> G </a:t>
            </a:r>
            <a:r>
              <a:rPr lang="en-US" sz="1900" dirty="0" err="1">
                <a:solidFill>
                  <a:srgbClr val="2C3249"/>
                </a:solidFill>
                <a:latin typeface="Kanit Light" panose="020B0604020202020204" charset="-34"/>
                <a:ea typeface="Martel Sans" pitchFamily="34" charset="-122"/>
                <a:cs typeface="Kanit Light" panose="020B0604020202020204" charset="-34"/>
              </a:rPr>
              <a:t>görevlerinin</a:t>
            </a:r>
            <a:r>
              <a:rPr lang="en-US" sz="1900" dirty="0">
                <a:solidFill>
                  <a:srgbClr val="2C3249"/>
                </a:solidFill>
                <a:latin typeface="Kanit Light" panose="020B0604020202020204" charset="-34"/>
                <a:ea typeface="Martel Sans" pitchFamily="34" charset="-122"/>
                <a:cs typeface="Kanit Light" panose="020B0604020202020204" charset="-34"/>
              </a:rPr>
              <a:t> </a:t>
            </a:r>
            <a:r>
              <a:rPr lang="en-US" sz="1900" dirty="0" err="1">
                <a:solidFill>
                  <a:srgbClr val="2C3249"/>
                </a:solidFill>
                <a:latin typeface="Kanit Light" panose="020B0604020202020204" charset="-34"/>
                <a:ea typeface="Martel Sans" pitchFamily="34" charset="-122"/>
                <a:cs typeface="Kanit Light" panose="020B0604020202020204" charset="-34"/>
              </a:rPr>
              <a:t>sınıflarına</a:t>
            </a:r>
            <a:r>
              <a:rPr lang="en-US" sz="1900" dirty="0">
                <a:solidFill>
                  <a:srgbClr val="2C3249"/>
                </a:solidFill>
                <a:latin typeface="Kanit Light" panose="020B0604020202020204" charset="-34"/>
                <a:ea typeface="Martel Sans" pitchFamily="34" charset="-122"/>
                <a:cs typeface="Kanit Light" panose="020B0604020202020204" charset="-34"/>
              </a:rPr>
              <a:t> ve </a:t>
            </a:r>
            <a:r>
              <a:rPr lang="en-US" sz="1900" dirty="0" err="1">
                <a:solidFill>
                  <a:srgbClr val="2C3249"/>
                </a:solidFill>
                <a:latin typeface="Kanit Light" panose="020B0604020202020204" charset="-34"/>
                <a:ea typeface="Martel Sans" pitchFamily="34" charset="-122"/>
                <a:cs typeface="Kanit Light" panose="020B0604020202020204" charset="-34"/>
              </a:rPr>
              <a:t>performans</a:t>
            </a:r>
            <a:r>
              <a:rPr lang="en-US" sz="1900" dirty="0">
                <a:solidFill>
                  <a:srgbClr val="2C3249"/>
                </a:solidFill>
                <a:latin typeface="Kanit Light" panose="020B0604020202020204" charset="-34"/>
                <a:ea typeface="Martel Sans" pitchFamily="34" charset="-122"/>
                <a:cs typeface="Kanit Light" panose="020B0604020202020204" charset="-34"/>
              </a:rPr>
              <a:t> </a:t>
            </a:r>
            <a:r>
              <a:rPr lang="en-US" sz="1900" dirty="0" err="1">
                <a:solidFill>
                  <a:srgbClr val="2C3249"/>
                </a:solidFill>
                <a:latin typeface="Kanit Light" panose="020B0604020202020204" charset="-34"/>
                <a:ea typeface="Martel Sans" pitchFamily="34" charset="-122"/>
                <a:cs typeface="Kanit Light" panose="020B0604020202020204" charset="-34"/>
              </a:rPr>
              <a:t>ölçüsü</a:t>
            </a:r>
            <a:r>
              <a:rPr lang="en-US" sz="1900" dirty="0">
                <a:solidFill>
                  <a:srgbClr val="2C3249"/>
                </a:solidFill>
                <a:latin typeface="Kanit Light" panose="020B0604020202020204" charset="-34"/>
                <a:ea typeface="Martel Sans" pitchFamily="34" charset="-122"/>
                <a:cs typeface="Kanit Light" panose="020B0604020202020204" charset="-34"/>
              </a:rPr>
              <a:t> </a:t>
            </a:r>
            <a:r>
              <a:rPr lang="en-US" sz="1900" dirty="0" err="1">
                <a:solidFill>
                  <a:srgbClr val="2C3249"/>
                </a:solidFill>
                <a:latin typeface="Kanit Light" panose="020B0604020202020204" charset="-34"/>
                <a:ea typeface="Martel Sans" pitchFamily="34" charset="-122"/>
                <a:cs typeface="Kanit Light" panose="020B0604020202020204" charset="-34"/>
              </a:rPr>
              <a:t>P'ye</a:t>
            </a:r>
            <a:r>
              <a:rPr lang="en-US" sz="1900" dirty="0">
                <a:solidFill>
                  <a:srgbClr val="2C3249"/>
                </a:solidFill>
                <a:latin typeface="Kanit Light" panose="020B0604020202020204" charset="-34"/>
                <a:ea typeface="Martel Sans" pitchFamily="34" charset="-122"/>
                <a:cs typeface="Kanit Light" panose="020B0604020202020204" charset="-34"/>
              </a:rPr>
              <a:t> göre deneyim </a:t>
            </a:r>
            <a:r>
              <a:rPr lang="en-US" sz="1900" dirty="0" err="1">
                <a:solidFill>
                  <a:srgbClr val="2C3249"/>
                </a:solidFill>
                <a:latin typeface="Kanit Light" panose="020B0604020202020204" charset="-34"/>
                <a:ea typeface="Martel Sans" pitchFamily="34" charset="-122"/>
                <a:cs typeface="Kanit Light" panose="020B0604020202020204" charset="-34"/>
              </a:rPr>
              <a:t>D'den</a:t>
            </a:r>
            <a:r>
              <a:rPr lang="en-US" sz="1900" dirty="0">
                <a:solidFill>
                  <a:srgbClr val="2C3249"/>
                </a:solidFill>
                <a:latin typeface="Kanit Light" panose="020B0604020202020204" charset="-34"/>
                <a:ea typeface="Martel Sans" pitchFamily="34" charset="-122"/>
                <a:cs typeface="Kanit Light" panose="020B0604020202020204" charset="-34"/>
              </a:rPr>
              <a:t> </a:t>
            </a:r>
            <a:r>
              <a:rPr lang="en-US" sz="1900" dirty="0" err="1">
                <a:solidFill>
                  <a:srgbClr val="2C3249"/>
                </a:solidFill>
                <a:latin typeface="Kanit Light" panose="020B0604020202020204" charset="-34"/>
                <a:ea typeface="Martel Sans" pitchFamily="34" charset="-122"/>
                <a:cs typeface="Kanit Light" panose="020B0604020202020204" charset="-34"/>
              </a:rPr>
              <a:t>öğrendiği</a:t>
            </a:r>
            <a:r>
              <a:rPr lang="en-US" sz="1900" dirty="0">
                <a:solidFill>
                  <a:srgbClr val="2C3249"/>
                </a:solidFill>
                <a:latin typeface="Kanit Light" panose="020B0604020202020204" charset="-34"/>
                <a:ea typeface="Martel Sans" pitchFamily="34" charset="-122"/>
                <a:cs typeface="Kanit Light" panose="020B0604020202020204" charset="-34"/>
              </a:rPr>
              <a:t> </a:t>
            </a:r>
            <a:r>
              <a:rPr lang="en-US" sz="1900" dirty="0" err="1">
                <a:solidFill>
                  <a:srgbClr val="2C3249"/>
                </a:solidFill>
                <a:latin typeface="Kanit Light" panose="020B0604020202020204" charset="-34"/>
                <a:ea typeface="Martel Sans" pitchFamily="34" charset="-122"/>
                <a:cs typeface="Kanit Light" panose="020B0604020202020204" charset="-34"/>
              </a:rPr>
              <a:t>söylenmektedir</a:t>
            </a:r>
            <a:r>
              <a:rPr lang="en-US" sz="1900" dirty="0">
                <a:solidFill>
                  <a:srgbClr val="2C3249"/>
                </a:solidFill>
                <a:latin typeface="Kanit Light" panose="020B0604020202020204" charset="-34"/>
                <a:ea typeface="Martel Sans" pitchFamily="34" charset="-122"/>
                <a:cs typeface="Kanit Light" panose="020B0604020202020204" charset="-34"/>
              </a:rPr>
              <a:t>" </a:t>
            </a:r>
            <a:r>
              <a:rPr lang="tr-TR" sz="1900" dirty="0">
                <a:solidFill>
                  <a:srgbClr val="2C3249"/>
                </a:solidFill>
                <a:latin typeface="Kanit Light" panose="020B0604020202020204" charset="-34"/>
                <a:ea typeface="Martel Sans" pitchFamily="34" charset="-122"/>
                <a:cs typeface="Kanit Light" panose="020B0604020202020204" charset="-34"/>
              </a:rPr>
              <a:t>.</a:t>
            </a:r>
            <a:endParaRPr lang="en-US" sz="1900" dirty="0">
              <a:latin typeface="Kanit Light" panose="020B0604020202020204" charset="-34"/>
            </a:endParaRPr>
          </a:p>
        </p:txBody>
      </p:sp>
      <p:pic>
        <p:nvPicPr>
          <p:cNvPr id="6" name="Image 0" descr="preencoded.png"/>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3" name="Text 1"/>
          <p:cNvSpPr/>
          <p:nvPr/>
        </p:nvSpPr>
        <p:spPr>
          <a:xfrm>
            <a:off x="626507" y="719866"/>
            <a:ext cx="6138743" cy="447437"/>
          </a:xfrm>
          <a:prstGeom prst="rect">
            <a:avLst/>
          </a:prstGeom>
          <a:noFill/>
          <a:ln/>
        </p:spPr>
        <p:txBody>
          <a:bodyPr wrap="none" lIns="0" tIns="0" rIns="0" bIns="0" rtlCol="0" anchor="t"/>
          <a:lstStyle/>
          <a:p>
            <a:pPr marL="0" indent="0">
              <a:lnSpc>
                <a:spcPts val="3500"/>
              </a:lnSpc>
              <a:buNone/>
            </a:pPr>
            <a:r>
              <a:rPr lang="en-US" sz="4000" dirty="0">
                <a:solidFill>
                  <a:srgbClr val="272D45"/>
                </a:solidFill>
                <a:latin typeface="Kanit Light" panose="020B0604020202020204" charset="-34"/>
                <a:ea typeface="Kanit Light" pitchFamily="34" charset="-122"/>
                <a:cs typeface="Kanit Light" panose="020B0604020202020204" charset="-34"/>
              </a:rPr>
              <a:t>Makine Öğrenmesinin Temel </a:t>
            </a:r>
            <a:r>
              <a:rPr lang="en-US" sz="4000" dirty="0" err="1">
                <a:solidFill>
                  <a:srgbClr val="272D45"/>
                </a:solidFill>
                <a:latin typeface="Kanit Light" panose="020B0604020202020204" charset="-34"/>
                <a:ea typeface="Kanit Light" pitchFamily="34" charset="-122"/>
                <a:cs typeface="Kanit Light" panose="020B0604020202020204" charset="-34"/>
              </a:rPr>
              <a:t>Bileşenleri</a:t>
            </a:r>
            <a:endParaRPr lang="en-US" sz="4000" dirty="0">
              <a:latin typeface="Kanit Light" panose="020B0604020202020204" charset="-34"/>
            </a:endParaRPr>
          </a:p>
        </p:txBody>
      </p:sp>
      <p:sp>
        <p:nvSpPr>
          <p:cNvPr id="5" name="Text 3"/>
          <p:cNvSpPr/>
          <p:nvPr/>
        </p:nvSpPr>
        <p:spPr>
          <a:xfrm>
            <a:off x="626507" y="1396848"/>
            <a:ext cx="12670512" cy="1144905"/>
          </a:xfrm>
          <a:prstGeom prst="rect">
            <a:avLst/>
          </a:prstGeom>
          <a:noFill/>
          <a:ln/>
        </p:spPr>
        <p:txBody>
          <a:bodyPr wrap="square" lIns="0" tIns="0" rIns="0" bIns="0" rtlCol="0" anchor="t"/>
          <a:lstStyle/>
          <a:p>
            <a:pPr marL="342900" indent="-342900" algn="just">
              <a:lnSpc>
                <a:spcPts val="2250"/>
              </a:lnSpc>
              <a:buSzPct val="100000"/>
              <a:buFont typeface="+mj-lt"/>
              <a:buAutoNum type="arabicPeriod"/>
            </a:pPr>
            <a:r>
              <a:rPr lang="en-US" b="1" dirty="0" err="1">
                <a:solidFill>
                  <a:srgbClr val="2C3249"/>
                </a:solidFill>
                <a:latin typeface="Kanit Light" panose="020B0604020202020204" charset="-34"/>
                <a:ea typeface="Martel Sans" pitchFamily="34" charset="-122"/>
                <a:cs typeface="Kanit Light" panose="020B0604020202020204" charset="-34"/>
              </a:rPr>
              <a:t>Görev</a:t>
            </a:r>
            <a:r>
              <a:rPr lang="en-US" dirty="0">
                <a:solidFill>
                  <a:srgbClr val="2C3249"/>
                </a:solidFill>
                <a:latin typeface="Kanit Light" panose="020B0604020202020204" charset="-34"/>
                <a:ea typeface="Martel Sans" pitchFamily="34" charset="-122"/>
                <a:cs typeface="Kanit Light" panose="020B0604020202020204" charset="-34"/>
              </a:rPr>
              <a:t> (Task): </a:t>
            </a:r>
            <a:r>
              <a:rPr lang="en-US" dirty="0" err="1">
                <a:solidFill>
                  <a:srgbClr val="2C3249"/>
                </a:solidFill>
                <a:latin typeface="Kanit Light" panose="020B0604020202020204" charset="-34"/>
                <a:ea typeface="Martel Sans" pitchFamily="34" charset="-122"/>
                <a:cs typeface="Kanit Light" panose="020B0604020202020204" charset="-34"/>
              </a:rPr>
              <a:t>Günümüzde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çoğu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sistemi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özel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görev</a:t>
            </a:r>
            <a:r>
              <a:rPr lang="en-US" dirty="0">
                <a:solidFill>
                  <a:srgbClr val="2C3249"/>
                </a:solidFill>
                <a:latin typeface="Kanit Light" panose="020B0604020202020204" charset="-34"/>
                <a:ea typeface="Martel Sans" pitchFamily="34" charset="-122"/>
                <a:cs typeface="Kanit Light" panose="020B0604020202020204" charset="-34"/>
              </a:rPr>
              <a:t> - </a:t>
            </a:r>
            <a:r>
              <a:rPr lang="en-US" dirty="0" err="1">
                <a:solidFill>
                  <a:srgbClr val="2C3249"/>
                </a:solidFill>
                <a:latin typeface="Kanit Light" panose="020B0604020202020204" charset="-34"/>
                <a:ea typeface="Martel Sans" pitchFamily="34" charset="-122"/>
                <a:cs typeface="Kanit Light" panose="020B0604020202020204" charset="-34"/>
              </a:rPr>
              <a:t>alan</a:t>
            </a:r>
            <a:r>
              <a:rPr lang="en-US" dirty="0">
                <a:solidFill>
                  <a:srgbClr val="2C3249"/>
                </a:solidFill>
                <a:latin typeface="Kanit Light" panose="020B0604020202020204" charset="-34"/>
                <a:ea typeface="Martel Sans" pitchFamily="34" charset="-122"/>
                <a:cs typeface="Kanit Light" panose="020B0604020202020204" charset="-34"/>
              </a:rPr>
              <a:t> (domain) </a:t>
            </a:r>
            <a:r>
              <a:rPr lang="en-US" dirty="0" err="1">
                <a:solidFill>
                  <a:srgbClr val="2C3249"/>
                </a:solidFill>
                <a:latin typeface="Kanit Light" panose="020B0604020202020204" charset="-34"/>
                <a:ea typeface="Martel Sans" pitchFamily="34" charset="-122"/>
                <a:cs typeface="Kanit Light" panose="020B0604020202020204" charset="-34"/>
              </a:rPr>
              <a:t>tabanlı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çalışmaktadır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Dolayısıyla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maç</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sonucu</a:t>
            </a:r>
            <a:r>
              <a:rPr lang="en-US" dirty="0">
                <a:solidFill>
                  <a:srgbClr val="2C3249"/>
                </a:solidFill>
                <a:latin typeface="Kanit Light" panose="020B0604020202020204" charset="-34"/>
                <a:ea typeface="Martel Sans" pitchFamily="34" charset="-122"/>
                <a:cs typeface="Kanit Light" panose="020B0604020202020204" charset="-34"/>
              </a:rPr>
              <a:t> tahmin </a:t>
            </a:r>
            <a:r>
              <a:rPr lang="en-US" dirty="0" err="1">
                <a:solidFill>
                  <a:srgbClr val="2C3249"/>
                </a:solidFill>
                <a:latin typeface="Kanit Light" panose="020B0604020202020204" charset="-34"/>
                <a:ea typeface="Martel Sans" pitchFamily="34" charset="-122"/>
                <a:cs typeface="Kanit Light" panose="020B0604020202020204" charset="-34"/>
              </a:rPr>
              <a:t>etmesi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istenen</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sisteminden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kanser</a:t>
            </a:r>
            <a:r>
              <a:rPr lang="en-US" dirty="0">
                <a:solidFill>
                  <a:srgbClr val="2C3249"/>
                </a:solidFill>
                <a:latin typeface="Kanit Light" panose="020B0604020202020204" charset="-34"/>
                <a:ea typeface="Martel Sans" pitchFamily="34" charset="-122"/>
                <a:cs typeface="Kanit Light" panose="020B0604020202020204" charset="-34"/>
              </a:rPr>
              <a:t> teşhisi </a:t>
            </a:r>
            <a:r>
              <a:rPr lang="en-US" dirty="0" err="1">
                <a:solidFill>
                  <a:srgbClr val="2C3249"/>
                </a:solidFill>
                <a:latin typeface="Kanit Light" panose="020B0604020202020204" charset="-34"/>
                <a:ea typeface="Martel Sans" pitchFamily="34" charset="-122"/>
                <a:cs typeface="Kanit Light" panose="020B0604020202020204" charset="-34"/>
              </a:rPr>
              <a:t>yapmasını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beklemek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yanlış</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olacaktır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sebeple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öncelikle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alınan</a:t>
            </a:r>
            <a:r>
              <a:rPr lang="en-US" dirty="0">
                <a:solidFill>
                  <a:srgbClr val="2C3249"/>
                </a:solidFill>
                <a:latin typeface="Kanit Light" panose="020B0604020202020204" charset="-34"/>
                <a:ea typeface="Martel Sans" pitchFamily="34" charset="-122"/>
                <a:cs typeface="Kanit Light" panose="020B0604020202020204" charset="-34"/>
              </a:rPr>
              <a:t> problem/</a:t>
            </a:r>
            <a:r>
              <a:rPr lang="en-US" dirty="0" err="1">
                <a:solidFill>
                  <a:srgbClr val="2C3249"/>
                </a:solidFill>
                <a:latin typeface="Kanit Light" panose="020B0604020202020204" charset="-34"/>
                <a:ea typeface="Martel Sans" pitchFamily="34" charset="-122"/>
                <a:cs typeface="Kanit Light" panose="020B0604020202020204" charset="-34"/>
              </a:rPr>
              <a:t>görev</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belirlenmelidir</a:t>
            </a:r>
            <a:r>
              <a:rPr lang="en-US" dirty="0">
                <a:solidFill>
                  <a:srgbClr val="2C3249"/>
                </a:solidFill>
                <a:latin typeface="Kanit Light" panose="020B0604020202020204" charset="-34"/>
                <a:ea typeface="Martel Sans" pitchFamily="34" charset="-122"/>
                <a:cs typeface="Kanit Light" panose="020B0604020202020204" charset="-34"/>
              </a:rPr>
              <a:t>. Kalp </a:t>
            </a:r>
            <a:r>
              <a:rPr lang="en-US" dirty="0" err="1">
                <a:solidFill>
                  <a:srgbClr val="2C3249"/>
                </a:solidFill>
                <a:latin typeface="Kanit Light" panose="020B0604020202020204" charset="-34"/>
                <a:ea typeface="Martel Sans" pitchFamily="34" charset="-122"/>
                <a:cs typeface="Kanit Light" panose="020B0604020202020204" charset="-34"/>
              </a:rPr>
              <a:t>hastalarının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ameliyat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sonrası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hayatî</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riskin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öngörülmesi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şüpheli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bankacılık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işlemlerinin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tespiti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maç</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sonucunun</a:t>
            </a:r>
            <a:r>
              <a:rPr lang="en-US" dirty="0">
                <a:solidFill>
                  <a:srgbClr val="2C3249"/>
                </a:solidFill>
                <a:latin typeface="Kanit Light" panose="020B0604020202020204" charset="-34"/>
                <a:ea typeface="Martel Sans" pitchFamily="34" charset="-122"/>
                <a:cs typeface="Kanit Light" panose="020B0604020202020204" charset="-34"/>
              </a:rPr>
              <a:t> tahmin </a:t>
            </a:r>
            <a:r>
              <a:rPr lang="en-US" dirty="0" err="1">
                <a:solidFill>
                  <a:srgbClr val="2C3249"/>
                </a:solidFill>
                <a:latin typeface="Kanit Light" panose="020B0604020202020204" charset="-34"/>
                <a:ea typeface="Martel Sans" pitchFamily="34" charset="-122"/>
                <a:cs typeface="Kanit Light" panose="020B0604020202020204" charset="-34"/>
              </a:rPr>
              <a:t>edilmesi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müşteri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segmentasyonu</a:t>
            </a:r>
            <a:r>
              <a:rPr lang="en-US" dirty="0">
                <a:solidFill>
                  <a:srgbClr val="2C3249"/>
                </a:solidFill>
                <a:latin typeface="Kanit Light" panose="020B0604020202020204" charset="-34"/>
                <a:ea typeface="Martel Sans" pitchFamily="34" charset="-122"/>
                <a:cs typeface="Kanit Light" panose="020B0604020202020204" charset="-34"/>
              </a:rPr>
              <a:t>, vb. </a:t>
            </a:r>
            <a:r>
              <a:rPr lang="en-US" dirty="0" err="1">
                <a:solidFill>
                  <a:srgbClr val="2C3249"/>
                </a:solidFill>
                <a:latin typeface="Kanit Light" panose="020B0604020202020204" charset="-34"/>
                <a:ea typeface="Martel Sans" pitchFamily="34" charset="-122"/>
                <a:cs typeface="Kanit Light" panose="020B0604020202020204" charset="-34"/>
              </a:rPr>
              <a:t>örnek</a:t>
            </a:r>
            <a:r>
              <a:rPr lang="en-US" dirty="0">
                <a:solidFill>
                  <a:srgbClr val="2C3249"/>
                </a:solidFill>
                <a:latin typeface="Kanit Light" panose="020B0604020202020204" charset="-34"/>
                <a:ea typeface="Martel Sans" pitchFamily="34" charset="-122"/>
                <a:cs typeface="Kanit Light" panose="020B0604020202020204" charset="-34"/>
              </a:rPr>
              <a:t> olarak </a:t>
            </a:r>
            <a:r>
              <a:rPr lang="en-US" dirty="0" err="1">
                <a:solidFill>
                  <a:srgbClr val="2C3249"/>
                </a:solidFill>
                <a:latin typeface="Kanit Light" panose="020B0604020202020204" charset="-34"/>
                <a:ea typeface="Martel Sans" pitchFamily="34" charset="-122"/>
                <a:cs typeface="Kanit Light" panose="020B0604020202020204" charset="-34"/>
              </a:rPr>
              <a:t>verilebilir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6" name="Text 4"/>
          <p:cNvSpPr/>
          <p:nvPr/>
        </p:nvSpPr>
        <p:spPr>
          <a:xfrm>
            <a:off x="626507" y="3058835"/>
            <a:ext cx="12670512" cy="4231334"/>
          </a:xfrm>
          <a:prstGeom prst="rect">
            <a:avLst/>
          </a:prstGeom>
          <a:noFill/>
          <a:ln/>
        </p:spPr>
        <p:txBody>
          <a:bodyPr wrap="square" lIns="0" tIns="0" rIns="0" bIns="0" rtlCol="0" anchor="t"/>
          <a:lstStyle/>
          <a:p>
            <a:pPr marL="342900" indent="-342900" algn="just">
              <a:lnSpc>
                <a:spcPts val="2250"/>
              </a:lnSpc>
              <a:buSzPct val="100000"/>
              <a:buFont typeface="+mj-lt"/>
              <a:buAutoNum type="arabicPeriod" startAt="2"/>
            </a:pPr>
            <a:r>
              <a:rPr lang="en-US" b="1" dirty="0">
                <a:solidFill>
                  <a:srgbClr val="2C3249"/>
                </a:solidFill>
                <a:latin typeface="Kanit Light" panose="020B0604020202020204" charset="-34"/>
                <a:ea typeface="Martel Sans" pitchFamily="34" charset="-122"/>
                <a:cs typeface="Kanit Light" panose="020B0604020202020204" charset="-34"/>
              </a:rPr>
              <a:t>Deneyim</a:t>
            </a:r>
            <a:r>
              <a:rPr lang="en-US" dirty="0">
                <a:solidFill>
                  <a:srgbClr val="2C3249"/>
                </a:solidFill>
                <a:latin typeface="Kanit Light" panose="020B0604020202020204" charset="-34"/>
                <a:ea typeface="Martel Sans" pitchFamily="34" charset="-122"/>
                <a:cs typeface="Kanit Light" panose="020B0604020202020204" charset="-34"/>
              </a:rPr>
              <a:t> (Experience): Bir </a:t>
            </a:r>
            <a:r>
              <a:rPr lang="en-US" dirty="0" err="1">
                <a:solidFill>
                  <a:srgbClr val="2C3249"/>
                </a:solidFill>
                <a:latin typeface="Kanit Light" panose="020B0604020202020204" charset="-34"/>
                <a:ea typeface="Martel Sans" pitchFamily="34" charset="-122"/>
                <a:cs typeface="Kanit Light" panose="020B0604020202020204" charset="-34"/>
              </a:rPr>
              <a:t>konu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hakkında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insanlardakine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benzer</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deneyimin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makinelere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kazandırılması</a:t>
            </a:r>
            <a:r>
              <a:rPr lang="en-US" dirty="0">
                <a:solidFill>
                  <a:srgbClr val="2C3249"/>
                </a:solidFill>
                <a:latin typeface="Kanit Light" panose="020B0604020202020204" charset="-34"/>
                <a:ea typeface="Martel Sans" pitchFamily="34" charset="-122"/>
                <a:cs typeface="Kanit Light" panose="020B0604020202020204" charset="-34"/>
              </a:rPr>
              <a:t> için "veri" </a:t>
            </a:r>
            <a:r>
              <a:rPr lang="en-US" dirty="0" err="1">
                <a:solidFill>
                  <a:srgbClr val="2C3249"/>
                </a:solidFill>
                <a:latin typeface="Kanit Light" panose="020B0604020202020204" charset="-34"/>
                <a:ea typeface="Martel Sans" pitchFamily="34" charset="-122"/>
                <a:cs typeface="Kanit Light" panose="020B0604020202020204" charset="-34"/>
              </a:rPr>
              <a:t>kullanılmaktadır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Buradan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hareketle</a:t>
            </a:r>
            <a:r>
              <a:rPr lang="en-US" dirty="0">
                <a:solidFill>
                  <a:srgbClr val="2C3249"/>
                </a:solidFill>
                <a:latin typeface="Kanit Light" panose="020B0604020202020204" charset="-34"/>
                <a:ea typeface="Martel Sans" pitchFamily="34" charset="-122"/>
                <a:cs typeface="Kanit Light" panose="020B0604020202020204" charset="-34"/>
              </a:rPr>
              <a:t> makine öğrenmesi </a:t>
            </a:r>
            <a:r>
              <a:rPr lang="en-US" dirty="0" err="1">
                <a:solidFill>
                  <a:srgbClr val="2C3249"/>
                </a:solidFill>
                <a:latin typeface="Kanit Light" panose="020B0604020202020204" charset="-34"/>
                <a:ea typeface="Martel Sans" pitchFamily="34" charset="-122"/>
                <a:cs typeface="Kanit Light" panose="020B0604020202020204" charset="-34"/>
              </a:rPr>
              <a:t>modellerini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öğrenen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modeller</a:t>
            </a:r>
            <a:r>
              <a:rPr lang="en-US" dirty="0">
                <a:solidFill>
                  <a:srgbClr val="2C3249"/>
                </a:solidFill>
                <a:latin typeface="Kanit Light" panose="020B0604020202020204" charset="-34"/>
                <a:ea typeface="Martel Sans" pitchFamily="34" charset="-122"/>
                <a:cs typeface="Kanit Light" panose="020B0604020202020204" charset="-34"/>
              </a:rPr>
              <a:t>" olarak </a:t>
            </a:r>
            <a:r>
              <a:rPr lang="en-US" dirty="0" err="1">
                <a:solidFill>
                  <a:srgbClr val="2C3249"/>
                </a:solidFill>
                <a:latin typeface="Kanit Light" panose="020B0604020202020204" charset="-34"/>
                <a:ea typeface="Martel Sans" pitchFamily="34" charset="-122"/>
                <a:cs typeface="Kanit Light" panose="020B0604020202020204" charset="-34"/>
              </a:rPr>
              <a:t>tanımlamak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yanlış</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olmayacaktır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Günümüzde</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artık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büyük</a:t>
            </a:r>
            <a:r>
              <a:rPr lang="en-US" dirty="0">
                <a:solidFill>
                  <a:srgbClr val="2C3249"/>
                </a:solidFill>
                <a:latin typeface="Kanit Light" panose="020B0604020202020204" charset="-34"/>
                <a:ea typeface="Martel Sans" pitchFamily="34" charset="-122"/>
                <a:cs typeface="Kanit Light" panose="020B0604020202020204" charset="-34"/>
              </a:rPr>
              <a:t> veri" olarak </a:t>
            </a:r>
            <a:r>
              <a:rPr lang="en-US" dirty="0" err="1">
                <a:solidFill>
                  <a:srgbClr val="2C3249"/>
                </a:solidFill>
                <a:latin typeface="Kanit Light" panose="020B0604020202020204" charset="-34"/>
                <a:ea typeface="Martel Sans" pitchFamily="34" charset="-122"/>
                <a:cs typeface="Kanit Light" panose="020B0604020202020204" charset="-34"/>
              </a:rPr>
              <a:t>anılmaktadır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ancak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terimdeki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büyük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kavramı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yalnızca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yüksek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miktarda</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hacimce</a:t>
            </a:r>
            <a:r>
              <a:rPr lang="en-US" dirty="0">
                <a:solidFill>
                  <a:srgbClr val="2C3249"/>
                </a:solidFill>
                <a:latin typeface="Kanit Light" panose="020B0604020202020204" charset="-34"/>
                <a:ea typeface="Martel Sans" pitchFamily="34" charset="-122"/>
                <a:cs typeface="Kanit Light" panose="020B0604020202020204" charset="-34"/>
              </a:rPr>
              <a:t> olan </a:t>
            </a:r>
            <a:r>
              <a:rPr lang="en-US" dirty="0" err="1">
                <a:solidFill>
                  <a:srgbClr val="2C3249"/>
                </a:solidFill>
                <a:latin typeface="Kanit Light" panose="020B0604020202020204" charset="-34"/>
                <a:ea typeface="Martel Sans" pitchFamily="34" charset="-122"/>
                <a:cs typeface="Kanit Light" panose="020B0604020202020204" charset="-34"/>
              </a:rPr>
              <a:t>büyüklüğü</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ifade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etmez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Literatürde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büyük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hacim</a:t>
            </a:r>
            <a:r>
              <a:rPr lang="en-US" dirty="0">
                <a:solidFill>
                  <a:srgbClr val="2C3249"/>
                </a:solidFill>
                <a:latin typeface="Kanit Light" panose="020B0604020202020204" charset="-34"/>
                <a:ea typeface="Martel Sans" pitchFamily="34" charset="-122"/>
                <a:cs typeface="Kanit Light" panose="020B0604020202020204" charset="-34"/>
              </a:rPr>
              <a:t> (volume), </a:t>
            </a:r>
            <a:r>
              <a:rPr lang="en-US" dirty="0" err="1">
                <a:solidFill>
                  <a:srgbClr val="2C3249"/>
                </a:solidFill>
                <a:latin typeface="Kanit Light" panose="020B0604020202020204" charset="-34"/>
                <a:ea typeface="Martel Sans" pitchFamily="34" charset="-122"/>
                <a:cs typeface="Kanit Light" panose="020B0604020202020204" charset="-34"/>
              </a:rPr>
              <a:t>çeşitlilik</a:t>
            </a:r>
            <a:r>
              <a:rPr lang="en-US" dirty="0">
                <a:solidFill>
                  <a:srgbClr val="2C3249"/>
                </a:solidFill>
                <a:latin typeface="Kanit Light" panose="020B0604020202020204" charset="-34"/>
                <a:ea typeface="Martel Sans" pitchFamily="34" charset="-122"/>
                <a:cs typeface="Kanit Light" panose="020B0604020202020204" charset="-34"/>
              </a:rPr>
              <a:t> (variety), </a:t>
            </a:r>
            <a:r>
              <a:rPr lang="en-US" dirty="0" err="1">
                <a:solidFill>
                  <a:srgbClr val="2C3249"/>
                </a:solidFill>
                <a:latin typeface="Kanit Light" panose="020B0604020202020204" charset="-34"/>
                <a:ea typeface="Martel Sans" pitchFamily="34" charset="-122"/>
                <a:cs typeface="Kanit Light" panose="020B0604020202020204" charset="-34"/>
              </a:rPr>
              <a:t>hız</a:t>
            </a:r>
            <a:r>
              <a:rPr lang="en-US" dirty="0">
                <a:solidFill>
                  <a:srgbClr val="2C3249"/>
                </a:solidFill>
                <a:latin typeface="Kanit Light" panose="020B0604020202020204" charset="-34"/>
                <a:ea typeface="Martel Sans" pitchFamily="34" charset="-122"/>
                <a:cs typeface="Kanit Light" panose="020B0604020202020204" charset="-34"/>
              </a:rPr>
              <a:t> (velocity) ve </a:t>
            </a:r>
            <a:r>
              <a:rPr lang="en-US" dirty="0" err="1">
                <a:solidFill>
                  <a:srgbClr val="2C3249"/>
                </a:solidFill>
                <a:latin typeface="Kanit Light" panose="020B0604020202020204" charset="-34"/>
                <a:ea typeface="Martel Sans" pitchFamily="34" charset="-122"/>
                <a:cs typeface="Kanit Light" panose="020B0604020202020204" charset="-34"/>
              </a:rPr>
              <a:t>güvenilirlik</a:t>
            </a:r>
            <a:r>
              <a:rPr lang="en-US" dirty="0">
                <a:solidFill>
                  <a:srgbClr val="2C3249"/>
                </a:solidFill>
                <a:latin typeface="Kanit Light" panose="020B0604020202020204" charset="-34"/>
                <a:ea typeface="Martel Sans" pitchFamily="34" charset="-122"/>
                <a:cs typeface="Kanit Light" panose="020B0604020202020204" charset="-34"/>
              </a:rPr>
              <a:t> (veracity) </a:t>
            </a:r>
            <a:r>
              <a:rPr lang="en-US" dirty="0" err="1">
                <a:solidFill>
                  <a:srgbClr val="2C3249"/>
                </a:solidFill>
                <a:latin typeface="Kanit Light" panose="020B0604020202020204" charset="-34"/>
                <a:ea typeface="Martel Sans" pitchFamily="34" charset="-122"/>
                <a:cs typeface="Kanit Light" panose="020B0604020202020204" charset="-34"/>
              </a:rPr>
              <a:t>özellikleri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büyük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verinin</a:t>
            </a:r>
            <a:r>
              <a:rPr lang="en-US" dirty="0">
                <a:solidFill>
                  <a:srgbClr val="2C3249"/>
                </a:solidFill>
                <a:latin typeface="Kanit Light" panose="020B0604020202020204" charset="-34"/>
                <a:ea typeface="Martel Sans" pitchFamily="34" charset="-122"/>
                <a:cs typeface="Kanit Light" panose="020B0604020202020204" charset="-34"/>
              </a:rPr>
              <a:t> 4V'si olarak </a:t>
            </a:r>
            <a:r>
              <a:rPr lang="en-US" dirty="0" err="1">
                <a:solidFill>
                  <a:srgbClr val="2C3249"/>
                </a:solidFill>
                <a:latin typeface="Kanit Light" panose="020B0604020202020204" charset="-34"/>
                <a:ea typeface="Martel Sans" pitchFamily="34" charset="-122"/>
                <a:cs typeface="Kanit Light" panose="020B0604020202020204" charset="-34"/>
              </a:rPr>
              <a:t>anılmaktadır</a:t>
            </a:r>
            <a:r>
              <a:rPr lang="en-US" dirty="0">
                <a:solidFill>
                  <a:srgbClr val="2C3249"/>
                </a:solidFill>
                <a:latin typeface="Kanit Light" panose="020B0604020202020204" charset="-34"/>
                <a:ea typeface="Martel Sans" pitchFamily="34" charset="-122"/>
                <a:cs typeface="Kanit Light" panose="020B0604020202020204" charset="-34"/>
              </a:rPr>
              <a:t> (Özen, Kartal, &amp; Emre, 2017). Elektronik </a:t>
            </a:r>
            <a:r>
              <a:rPr lang="en-US" dirty="0" err="1">
                <a:solidFill>
                  <a:srgbClr val="2C3249"/>
                </a:solidFill>
                <a:latin typeface="Kanit Light" panose="020B0604020202020204" charset="-34"/>
                <a:ea typeface="Martel Sans" pitchFamily="34" charset="-122"/>
                <a:cs typeface="Kanit Light" panose="020B0604020202020204" charset="-34"/>
              </a:rPr>
              <a:t>ortamda</a:t>
            </a:r>
            <a:r>
              <a:rPr lang="en-US" dirty="0">
                <a:solidFill>
                  <a:srgbClr val="2C3249"/>
                </a:solidFill>
                <a:latin typeface="Kanit Light" panose="020B0604020202020204" charset="-34"/>
                <a:ea typeface="Martel Sans" pitchFamily="34" charset="-122"/>
                <a:cs typeface="Kanit Light" panose="020B0604020202020204" charset="-34"/>
              </a:rPr>
              <a:t> veri bir veri </a:t>
            </a:r>
            <a:r>
              <a:rPr lang="en-US" dirty="0" err="1">
                <a:solidFill>
                  <a:srgbClr val="2C3249"/>
                </a:solidFill>
                <a:latin typeface="Kanit Light" panose="020B0604020202020204" charset="-34"/>
                <a:ea typeface="Martel Sans" pitchFamily="34" charset="-122"/>
                <a:cs typeface="Kanit Light" panose="020B0604020202020204" charset="-34"/>
              </a:rPr>
              <a:t>tabanı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içinde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yapısal</a:t>
            </a:r>
            <a:r>
              <a:rPr lang="en-US" dirty="0">
                <a:solidFill>
                  <a:srgbClr val="2C3249"/>
                </a:solidFill>
                <a:latin typeface="Kanit Light" panose="020B0604020202020204" charset="-34"/>
                <a:ea typeface="Martel Sans" pitchFamily="34" charset="-122"/>
                <a:cs typeface="Kanit Light" panose="020B0604020202020204" charset="-34"/>
              </a:rPr>
              <a:t> (structured) olarak veya </a:t>
            </a:r>
            <a:r>
              <a:rPr lang="en-US" dirty="0" err="1">
                <a:solidFill>
                  <a:srgbClr val="2C3249"/>
                </a:solidFill>
                <a:latin typeface="Kanit Light" panose="020B0604020202020204" charset="-34"/>
                <a:ea typeface="Martel Sans" pitchFamily="34" charset="-122"/>
                <a:cs typeface="Kanit Light" panose="020B0604020202020204" charset="-34"/>
              </a:rPr>
              <a:t>metin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görsel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ses</a:t>
            </a:r>
            <a:r>
              <a:rPr lang="en-US" dirty="0">
                <a:solidFill>
                  <a:srgbClr val="2C3249"/>
                </a:solidFill>
                <a:latin typeface="Kanit Light" panose="020B0604020202020204" charset="-34"/>
                <a:ea typeface="Martel Sans" pitchFamily="34" charset="-122"/>
                <a:cs typeface="Kanit Light" panose="020B0604020202020204" charset="-34"/>
              </a:rPr>
              <a:t>, web veya </a:t>
            </a:r>
            <a:r>
              <a:rPr lang="en-US" dirty="0" err="1">
                <a:solidFill>
                  <a:srgbClr val="2C3249"/>
                </a:solidFill>
                <a:latin typeface="Kanit Light" panose="020B0604020202020204" charset="-34"/>
                <a:ea typeface="Martel Sans" pitchFamily="34" charset="-122"/>
                <a:cs typeface="Kanit Light" panose="020B0604020202020204" charset="-34"/>
              </a:rPr>
              <a:t>sosyal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medya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verisi</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dirty="0" err="1">
                <a:solidFill>
                  <a:srgbClr val="2C3249"/>
                </a:solidFill>
                <a:latin typeface="Kanit Light" panose="020B0604020202020204" charset="-34"/>
                <a:ea typeface="Martel Sans" pitchFamily="34" charset="-122"/>
                <a:cs typeface="Kanit Light" panose="020B0604020202020204" charset="-34"/>
              </a:rPr>
              <a:t>yapısal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olmayan</a:t>
            </a:r>
            <a:r>
              <a:rPr lang="en-US" dirty="0">
                <a:solidFill>
                  <a:srgbClr val="2C3249"/>
                </a:solidFill>
                <a:latin typeface="Kanit Light" panose="020B0604020202020204" charset="-34"/>
                <a:ea typeface="Martel Sans" pitchFamily="34" charset="-122"/>
                <a:cs typeface="Kanit Light" panose="020B0604020202020204" charset="-34"/>
              </a:rPr>
              <a:t> (unstructured) </a:t>
            </a:r>
            <a:r>
              <a:rPr lang="en-US" dirty="0" err="1">
                <a:solidFill>
                  <a:srgbClr val="2C3249"/>
                </a:solidFill>
                <a:latin typeface="Kanit Light" panose="020B0604020202020204" charset="-34"/>
                <a:ea typeface="Martel Sans" pitchFamily="34" charset="-122"/>
                <a:cs typeface="Kanit Light" panose="020B0604020202020204" charset="-34"/>
              </a:rPr>
              <a:t>şekilde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olabilir</a:t>
            </a:r>
            <a:r>
              <a:rPr lang="en-US" dirty="0">
                <a:solidFill>
                  <a:srgbClr val="2C3249"/>
                </a:solidFill>
                <a:latin typeface="Kanit Light" panose="020B0604020202020204" charset="-34"/>
                <a:ea typeface="Martel Sans" pitchFamily="34" charset="-122"/>
                <a:cs typeface="Kanit Light" panose="020B0604020202020204" charset="-34"/>
              </a:rPr>
              <a:t>. Makine öğrenmesi </a:t>
            </a:r>
            <a:r>
              <a:rPr lang="en-US" dirty="0" err="1">
                <a:solidFill>
                  <a:srgbClr val="2C3249"/>
                </a:solidFill>
                <a:latin typeface="Kanit Light" panose="020B0604020202020204" charset="-34"/>
                <a:ea typeface="Martel Sans" pitchFamily="34" charset="-122"/>
                <a:cs typeface="Kanit Light" panose="020B0604020202020204" charset="-34"/>
              </a:rPr>
              <a:t>modellerinin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geliştirilmesi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sürecine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tek</a:t>
            </a:r>
            <a:r>
              <a:rPr lang="en-US" dirty="0">
                <a:solidFill>
                  <a:srgbClr val="2C3249"/>
                </a:solidFill>
                <a:latin typeface="Kanit Light" panose="020B0604020202020204" charset="-34"/>
                <a:ea typeface="Martel Sans" pitchFamily="34" charset="-122"/>
                <a:cs typeface="Kanit Light" panose="020B0604020202020204" charset="-34"/>
              </a:rPr>
              <a:t> tip </a:t>
            </a:r>
            <a:r>
              <a:rPr lang="en-US" dirty="0" err="1">
                <a:solidFill>
                  <a:srgbClr val="2C3249"/>
                </a:solidFill>
                <a:latin typeface="Kanit Light" panose="020B0604020202020204" charset="-34"/>
                <a:ea typeface="Martel Sans" pitchFamily="34" charset="-122"/>
                <a:cs typeface="Kanit Light" panose="020B0604020202020204" charset="-34"/>
              </a:rPr>
              <a:t>ya</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birden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fazla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tipte</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dahil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edilebilir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Çöp-girdi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çöp-çıktı</a:t>
            </a:r>
            <a:r>
              <a:rPr lang="en-US" dirty="0">
                <a:solidFill>
                  <a:srgbClr val="2C3249"/>
                </a:solidFill>
                <a:latin typeface="Kanit Light" panose="020B0604020202020204" charset="-34"/>
                <a:ea typeface="Martel Sans" pitchFamily="34" charset="-122"/>
                <a:cs typeface="Kanit Light" panose="020B0604020202020204" charset="-34"/>
              </a:rPr>
              <a:t> (Garbage-In Garbage-Out- GIGO), makine öğrenmesi </a:t>
            </a:r>
            <a:r>
              <a:rPr lang="en-US" dirty="0" err="1">
                <a:solidFill>
                  <a:srgbClr val="2C3249"/>
                </a:solidFill>
                <a:latin typeface="Kanit Light" panose="020B0604020202020204" charset="-34"/>
                <a:ea typeface="Martel Sans" pitchFamily="34" charset="-122"/>
                <a:cs typeface="Kanit Light" panose="020B0604020202020204" charset="-34"/>
              </a:rPr>
              <a:t>çalışmalarında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önemini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vurgular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nedenle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eğer</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güvenilir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değilse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yanlı</a:t>
            </a:r>
            <a:r>
              <a:rPr lang="en-US" dirty="0">
                <a:solidFill>
                  <a:srgbClr val="2C3249"/>
                </a:solidFill>
                <a:latin typeface="Kanit Light" panose="020B0604020202020204" charset="-34"/>
                <a:ea typeface="Martel Sans" pitchFamily="34" charset="-122"/>
                <a:cs typeface="Kanit Light" panose="020B0604020202020204" charset="-34"/>
              </a:rPr>
              <a:t> (biased) </a:t>
            </a:r>
            <a:r>
              <a:rPr lang="en-US" dirty="0" err="1">
                <a:solidFill>
                  <a:srgbClr val="2C3249"/>
                </a:solidFill>
                <a:latin typeface="Kanit Light" panose="020B0604020202020204" charset="-34"/>
                <a:ea typeface="Martel Sans" pitchFamily="34" charset="-122"/>
                <a:cs typeface="Kanit Light" panose="020B0604020202020204" charset="-34"/>
              </a:rPr>
              <a:t>ise</a:t>
            </a:r>
            <a:r>
              <a:rPr lang="en-US" dirty="0">
                <a:solidFill>
                  <a:srgbClr val="2C3249"/>
                </a:solidFill>
                <a:latin typeface="Kanit Light" panose="020B0604020202020204" charset="-34"/>
                <a:ea typeface="Martel Sans" pitchFamily="34" charset="-122"/>
                <a:cs typeface="Kanit Light" panose="020B0604020202020204" charset="-34"/>
              </a:rPr>
              <a:t>, eksik/hatalı </a:t>
            </a:r>
            <a:r>
              <a:rPr lang="en-US" dirty="0" err="1">
                <a:solidFill>
                  <a:srgbClr val="2C3249"/>
                </a:solidFill>
                <a:latin typeface="Kanit Light" panose="020B0604020202020204" charset="-34"/>
                <a:ea typeface="Martel Sans" pitchFamily="34" charset="-122"/>
                <a:cs typeface="Kanit Light" panose="020B0604020202020204" charset="-34"/>
              </a:rPr>
              <a:t>değerler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varsa</a:t>
            </a:r>
            <a:r>
              <a:rPr lang="en-US" dirty="0">
                <a:solidFill>
                  <a:srgbClr val="2C3249"/>
                </a:solidFill>
                <a:latin typeface="Kanit Light" panose="020B0604020202020204" charset="-34"/>
                <a:ea typeface="Martel Sans" pitchFamily="34" charset="-122"/>
                <a:cs typeface="Kanit Light" panose="020B0604020202020204" charset="-34"/>
              </a:rPr>
              <a:t> vb. </a:t>
            </a:r>
            <a:r>
              <a:rPr lang="en-US" dirty="0" err="1">
                <a:solidFill>
                  <a:srgbClr val="2C3249"/>
                </a:solidFill>
                <a:latin typeface="Kanit Light" panose="020B0604020202020204" charset="-34"/>
                <a:ea typeface="Martel Sans" pitchFamily="34" charset="-122"/>
                <a:cs typeface="Kanit Light" panose="020B0604020202020204" charset="-34"/>
              </a:rPr>
              <a:t>elde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edilecek</a:t>
            </a:r>
            <a:r>
              <a:rPr lang="en-US" dirty="0">
                <a:solidFill>
                  <a:srgbClr val="2C3249"/>
                </a:solidFill>
                <a:latin typeface="Kanit Light" panose="020B0604020202020204" charset="-34"/>
                <a:ea typeface="Martel Sans" pitchFamily="34" charset="-122"/>
                <a:cs typeface="Kanit Light" panose="020B0604020202020204" charset="-34"/>
              </a:rPr>
              <a:t> analiz </a:t>
            </a:r>
            <a:r>
              <a:rPr lang="en-US" dirty="0" err="1">
                <a:solidFill>
                  <a:srgbClr val="2C3249"/>
                </a:solidFill>
                <a:latin typeface="Kanit Light" panose="020B0604020202020204" charset="-34"/>
                <a:ea typeface="Martel Sans" pitchFamily="34" charset="-122"/>
                <a:cs typeface="Kanit Light" panose="020B0604020202020204" charset="-34"/>
              </a:rPr>
              <a:t>sonuçlarına</a:t>
            </a:r>
            <a:r>
              <a:rPr lang="en-US" dirty="0">
                <a:solidFill>
                  <a:srgbClr val="2C3249"/>
                </a:solidFill>
                <a:latin typeface="Kanit Light" panose="020B0604020202020204" charset="-34"/>
                <a:ea typeface="Martel Sans" pitchFamily="34" charset="-122"/>
                <a:cs typeface="Kanit Light" panose="020B0604020202020204" charset="-34"/>
              </a:rPr>
              <a:t> da bu durum </a:t>
            </a:r>
            <a:r>
              <a:rPr lang="en-US" dirty="0" err="1">
                <a:solidFill>
                  <a:srgbClr val="2C3249"/>
                </a:solidFill>
                <a:latin typeface="Kanit Light" panose="020B0604020202020204" charset="-34"/>
                <a:ea typeface="Martel Sans" pitchFamily="34" charset="-122"/>
                <a:cs typeface="Kanit Light" panose="020B0604020202020204" charset="-34"/>
              </a:rPr>
              <a:t>yansıyacaktır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Analizler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sonucunda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güvenilir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olmayan</a:t>
            </a:r>
            <a:r>
              <a:rPr lang="en-US" dirty="0">
                <a:solidFill>
                  <a:srgbClr val="2C3249"/>
                </a:solidFill>
                <a:latin typeface="Kanit Light" panose="020B0604020202020204" charset="-34"/>
                <a:ea typeface="Martel Sans" pitchFamily="34" charset="-122"/>
                <a:cs typeface="Kanit Light" panose="020B0604020202020204" charset="-34"/>
              </a:rPr>
              <a:t> tahmin/</a:t>
            </a:r>
            <a:r>
              <a:rPr lang="en-US" dirty="0" err="1">
                <a:solidFill>
                  <a:srgbClr val="2C3249"/>
                </a:solidFill>
                <a:latin typeface="Kanit Light" panose="020B0604020202020204" charset="-34"/>
                <a:ea typeface="Martel Sans" pitchFamily="34" charset="-122"/>
                <a:cs typeface="Kanit Light" panose="020B0604020202020204" charset="-34"/>
              </a:rPr>
              <a:t>öngörüler</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katma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sağlamayacak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çıktılar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üretilebilir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Çöp-girdi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çöp-çıktı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deyimi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kitabın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ilerleyen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bölümlerinde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daha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kapsamlı</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biçimde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yeniden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alınacaktır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Özetle</a:t>
            </a:r>
            <a:r>
              <a:rPr lang="en-US" dirty="0">
                <a:solidFill>
                  <a:srgbClr val="2C3249"/>
                </a:solidFill>
                <a:latin typeface="Kanit Light" panose="020B0604020202020204" charset="-34"/>
                <a:ea typeface="Martel Sans" pitchFamily="34" charset="-122"/>
                <a:cs typeface="Kanit Light" panose="020B0604020202020204" charset="-34"/>
              </a:rPr>
              <a:t> veri, makine öğrenmesi </a:t>
            </a:r>
            <a:r>
              <a:rPr lang="en-US" dirty="0" err="1">
                <a:solidFill>
                  <a:srgbClr val="2C3249"/>
                </a:solidFill>
                <a:latin typeface="Kanit Light" panose="020B0604020202020204" charset="-34"/>
                <a:ea typeface="Martel Sans" pitchFamily="34" charset="-122"/>
                <a:cs typeface="Kanit Light" panose="020B0604020202020204" charset="-34"/>
              </a:rPr>
              <a:t>modellerinin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öğrenmeyi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sağlayan</a:t>
            </a:r>
            <a:r>
              <a:rPr lang="en-US" dirty="0">
                <a:solidFill>
                  <a:srgbClr val="2C3249"/>
                </a:solidFill>
                <a:latin typeface="Kanit Light" panose="020B0604020202020204" charset="-34"/>
                <a:ea typeface="Martel Sans" pitchFamily="34" charset="-122"/>
                <a:cs typeface="Kanit Light" panose="020B0604020202020204" charset="-34"/>
              </a:rPr>
              <a:t> deneyim </a:t>
            </a:r>
            <a:r>
              <a:rPr lang="en-US" dirty="0" err="1">
                <a:solidFill>
                  <a:srgbClr val="2C3249"/>
                </a:solidFill>
                <a:latin typeface="Kanit Light" panose="020B0604020202020204" charset="-34"/>
                <a:ea typeface="Martel Sans" pitchFamily="34" charset="-122"/>
                <a:cs typeface="Kanit Light" panose="020B0604020202020204" charset="-34"/>
              </a:rPr>
              <a:t>altyapısını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oluşturmaktadır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nedenle</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kalitesinin</a:t>
            </a:r>
            <a:r>
              <a:rPr lang="en-US" dirty="0">
                <a:solidFill>
                  <a:srgbClr val="2C3249"/>
                </a:solidFill>
                <a:latin typeface="Kanit Light" panose="020B0604020202020204" charset="-34"/>
                <a:ea typeface="Martel Sans" pitchFamily="34" charset="-122"/>
                <a:cs typeface="Kanit Light" panose="020B0604020202020204" charset="-34"/>
              </a:rPr>
              <a:t> makine öğrenmesi </a:t>
            </a:r>
            <a:r>
              <a:rPr lang="en-US" dirty="0" err="1">
                <a:solidFill>
                  <a:srgbClr val="2C3249"/>
                </a:solidFill>
                <a:latin typeface="Kanit Light" panose="020B0604020202020204" charset="-34"/>
                <a:ea typeface="Martel Sans" pitchFamily="34" charset="-122"/>
                <a:cs typeface="Kanit Light" panose="020B0604020202020204" charset="-34"/>
              </a:rPr>
              <a:t>süreci</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oldukça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önemli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olduğu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söylenebilir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7" name="Text 5"/>
          <p:cNvSpPr/>
          <p:nvPr/>
        </p:nvSpPr>
        <p:spPr>
          <a:xfrm>
            <a:off x="626507" y="7266027"/>
            <a:ext cx="12670512" cy="286226"/>
          </a:xfrm>
          <a:prstGeom prst="rect">
            <a:avLst/>
          </a:prstGeom>
          <a:noFill/>
          <a:ln/>
        </p:spPr>
        <p:txBody>
          <a:bodyPr wrap="none" lIns="0" tIns="0" rIns="0" bIns="0" rtlCol="0" anchor="t"/>
          <a:lstStyle/>
          <a:p>
            <a:pPr marL="0" indent="0">
              <a:lnSpc>
                <a:spcPts val="2250"/>
              </a:lnSpc>
              <a:buNone/>
            </a:pPr>
            <a:endParaRPr lang="en-US" sz="1400">
              <a:latin typeface="Kanit Light" panose="020B0604020202020204" charset="-34"/>
            </a:endParaRPr>
          </a:p>
        </p:txBody>
      </p:sp>
      <p:pic>
        <p:nvPicPr>
          <p:cNvPr id="8" name="Image 0" descr="preencoded.png"/>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3" name="Text 1"/>
          <p:cNvSpPr/>
          <p:nvPr/>
        </p:nvSpPr>
        <p:spPr>
          <a:xfrm>
            <a:off x="933642" y="586154"/>
            <a:ext cx="8186911" cy="583168"/>
          </a:xfrm>
          <a:prstGeom prst="rect">
            <a:avLst/>
          </a:prstGeom>
          <a:noFill/>
          <a:ln/>
        </p:spPr>
        <p:txBody>
          <a:bodyPr wrap="none" lIns="0" tIns="0" rIns="0" bIns="0" rtlCol="0" anchor="t"/>
          <a:lstStyle/>
          <a:p>
            <a:pPr marL="0" indent="0">
              <a:lnSpc>
                <a:spcPts val="4550"/>
              </a:lnSpc>
              <a:buNone/>
            </a:pPr>
            <a:r>
              <a:rPr lang="en-US" sz="4000" dirty="0">
                <a:solidFill>
                  <a:srgbClr val="272D45"/>
                </a:solidFill>
                <a:latin typeface="Kanit Light" panose="020B0604020202020204" charset="-34"/>
                <a:ea typeface="Kanit Light" pitchFamily="34" charset="-122"/>
                <a:cs typeface="Kanit Light" panose="020B0604020202020204" charset="-34"/>
              </a:rPr>
              <a:t>Makine Öğrenmesinin Temel </a:t>
            </a:r>
            <a:r>
              <a:rPr lang="en-US" sz="4000" dirty="0" err="1">
                <a:solidFill>
                  <a:srgbClr val="272D45"/>
                </a:solidFill>
                <a:latin typeface="Kanit Light" panose="020B0604020202020204" charset="-34"/>
                <a:ea typeface="Kanit Light" pitchFamily="34" charset="-122"/>
                <a:cs typeface="Kanit Light" panose="020B0604020202020204" charset="-34"/>
              </a:rPr>
              <a:t>Bileşenleri</a:t>
            </a:r>
            <a:endParaRPr lang="en-US" sz="4000" dirty="0">
              <a:latin typeface="Kanit Light" panose="020B0604020202020204" charset="-34"/>
            </a:endParaRPr>
          </a:p>
        </p:txBody>
      </p:sp>
      <p:sp>
        <p:nvSpPr>
          <p:cNvPr id="4" name="Text 2"/>
          <p:cNvSpPr/>
          <p:nvPr/>
        </p:nvSpPr>
        <p:spPr>
          <a:xfrm>
            <a:off x="933642" y="1399012"/>
            <a:ext cx="12958203" cy="5236250"/>
          </a:xfrm>
          <a:prstGeom prst="rect">
            <a:avLst/>
          </a:prstGeom>
          <a:noFill/>
          <a:ln/>
        </p:spPr>
        <p:txBody>
          <a:bodyPr wrap="square" lIns="0" tIns="0" rIns="0" bIns="0" rtlCol="0" anchor="t"/>
          <a:lstStyle/>
          <a:p>
            <a:pPr algn="just">
              <a:lnSpc>
                <a:spcPts val="2900"/>
              </a:lnSpc>
              <a:buSzPct val="100000"/>
            </a:pPr>
            <a:r>
              <a:rPr lang="tr-TR" sz="1800" b="1" dirty="0">
                <a:solidFill>
                  <a:srgbClr val="2C3249"/>
                </a:solidFill>
                <a:latin typeface="Kanit Light" panose="020B0604020202020204" charset="-34"/>
                <a:ea typeface="Martel Sans" pitchFamily="34" charset="-122"/>
                <a:cs typeface="Kanit Light" panose="020B0604020202020204" charset="-34"/>
              </a:rPr>
              <a:t>3. </a:t>
            </a:r>
            <a:r>
              <a:rPr lang="en-US" sz="1800" b="1" dirty="0" err="1">
                <a:solidFill>
                  <a:srgbClr val="2C3249"/>
                </a:solidFill>
                <a:latin typeface="Kanit Light" panose="020B0604020202020204" charset="-34"/>
                <a:ea typeface="Martel Sans" pitchFamily="34" charset="-122"/>
                <a:cs typeface="Kanit Light" panose="020B0604020202020204" charset="-34"/>
              </a:rPr>
              <a:t>Algoritma</a:t>
            </a:r>
            <a:r>
              <a:rPr lang="en-US" sz="1800" dirty="0">
                <a:solidFill>
                  <a:srgbClr val="2C3249"/>
                </a:solidFill>
                <a:latin typeface="Kanit Light" panose="020B0604020202020204" charset="-34"/>
                <a:ea typeface="Martel Sans" pitchFamily="34" charset="-122"/>
                <a:cs typeface="Kanit Light" panose="020B0604020202020204" charset="-34"/>
              </a:rPr>
              <a:t> (algorithm): Makine öğrenmesi </a:t>
            </a:r>
            <a:r>
              <a:rPr lang="en-US" sz="1800" dirty="0" err="1">
                <a:solidFill>
                  <a:srgbClr val="2C3249"/>
                </a:solidFill>
                <a:latin typeface="Kanit Light" panose="020B0604020202020204" charset="-34"/>
                <a:ea typeface="Martel Sans" pitchFamily="34" charset="-122"/>
                <a:cs typeface="Kanit Light" panose="020B0604020202020204" charset="-34"/>
              </a:rPr>
              <a:t>işini</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sağlayan</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esas</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unsur</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kullanılan</a:t>
            </a:r>
            <a:r>
              <a:rPr lang="en-US" sz="1800" dirty="0">
                <a:solidFill>
                  <a:srgbClr val="2C3249"/>
                </a:solidFill>
                <a:latin typeface="Kanit Light" panose="020B0604020202020204" charset="-34"/>
                <a:ea typeface="Martel Sans" pitchFamily="34" charset="-122"/>
                <a:cs typeface="Kanit Light" panose="020B0604020202020204" charset="-34"/>
              </a:rPr>
              <a:t> makine öğrenmesi </a:t>
            </a:r>
            <a:r>
              <a:rPr lang="en-US" sz="1800" dirty="0" err="1">
                <a:solidFill>
                  <a:srgbClr val="2C3249"/>
                </a:solidFill>
                <a:latin typeface="Kanit Light" panose="020B0604020202020204" charset="-34"/>
                <a:ea typeface="Martel Sans" pitchFamily="34" charset="-122"/>
                <a:cs typeface="Kanit Light" panose="020B0604020202020204" charset="-34"/>
              </a:rPr>
              <a:t>algoritmasıdır</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Algoritma</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kavramsal</a:t>
            </a:r>
            <a:r>
              <a:rPr lang="en-US" sz="1800" dirty="0">
                <a:solidFill>
                  <a:srgbClr val="2C3249"/>
                </a:solidFill>
                <a:latin typeface="Kanit Light" panose="020B0604020202020204" charset="-34"/>
                <a:ea typeface="Martel Sans" pitchFamily="34" charset="-122"/>
                <a:cs typeface="Kanit Light" panose="020B0604020202020204" charset="-34"/>
              </a:rPr>
              <a:t> olarak bir </a:t>
            </a:r>
            <a:r>
              <a:rPr lang="en-US" sz="1800" dirty="0" err="1">
                <a:solidFill>
                  <a:srgbClr val="2C3249"/>
                </a:solidFill>
                <a:latin typeface="Kanit Light" panose="020B0604020202020204" charset="-34"/>
                <a:ea typeface="Martel Sans" pitchFamily="34" charset="-122"/>
                <a:cs typeface="Kanit Light" panose="020B0604020202020204" charset="-34"/>
              </a:rPr>
              <a:t>problemin</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çözümü</a:t>
            </a:r>
            <a:r>
              <a:rPr lang="en-US" sz="1800" dirty="0">
                <a:solidFill>
                  <a:srgbClr val="2C3249"/>
                </a:solidFill>
                <a:latin typeface="Kanit Light" panose="020B0604020202020204" charset="-34"/>
                <a:ea typeface="Martel Sans" pitchFamily="34" charset="-122"/>
                <a:cs typeface="Kanit Light" panose="020B0604020202020204" charset="-34"/>
              </a:rPr>
              <a:t> için adım adım </a:t>
            </a:r>
            <a:r>
              <a:rPr lang="en-US" sz="1800" dirty="0" err="1">
                <a:solidFill>
                  <a:srgbClr val="2C3249"/>
                </a:solidFill>
                <a:latin typeface="Kanit Light" panose="020B0604020202020204" charset="-34"/>
                <a:ea typeface="Martel Sans" pitchFamily="34" charset="-122"/>
                <a:cs typeface="Kanit Light" panose="020B0604020202020204" charset="-34"/>
              </a:rPr>
              <a:t>izlenen</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yol</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şeklinde</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tanımlanmaktadır</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Literatürde</a:t>
            </a:r>
            <a:r>
              <a:rPr lang="en-US" sz="1800" dirty="0">
                <a:solidFill>
                  <a:srgbClr val="2C3249"/>
                </a:solidFill>
                <a:latin typeface="Kanit Light" panose="020B0604020202020204" charset="-34"/>
                <a:ea typeface="Martel Sans" pitchFamily="34" charset="-122"/>
                <a:cs typeface="Kanit Light" panose="020B0604020202020204" charset="-34"/>
              </a:rPr>
              <a:t> farklı öğrenme </a:t>
            </a:r>
            <a:r>
              <a:rPr lang="en-US" sz="1800" dirty="0" err="1">
                <a:solidFill>
                  <a:srgbClr val="2C3249"/>
                </a:solidFill>
                <a:latin typeface="Kanit Light" panose="020B0604020202020204" charset="-34"/>
                <a:ea typeface="Martel Sans" pitchFamily="34" charset="-122"/>
                <a:cs typeface="Kanit Light" panose="020B0604020202020204" charset="-34"/>
              </a:rPr>
              <a:t>stratejilerini</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kullanan</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birçok</a:t>
            </a:r>
            <a:r>
              <a:rPr lang="en-US" sz="1800" dirty="0">
                <a:solidFill>
                  <a:srgbClr val="2C3249"/>
                </a:solidFill>
                <a:latin typeface="Kanit Light" panose="020B0604020202020204" charset="-34"/>
                <a:ea typeface="Martel Sans" pitchFamily="34" charset="-122"/>
                <a:cs typeface="Kanit Light" panose="020B0604020202020204" charset="-34"/>
              </a:rPr>
              <a:t> farklı makine öğrenmesi algoritmaları </a:t>
            </a:r>
            <a:r>
              <a:rPr lang="en-US" sz="1800" dirty="0" err="1">
                <a:solidFill>
                  <a:srgbClr val="2C3249"/>
                </a:solidFill>
                <a:latin typeface="Kanit Light" panose="020B0604020202020204" charset="-34"/>
                <a:ea typeface="Martel Sans" pitchFamily="34" charset="-122"/>
                <a:cs typeface="Kanit Light" panose="020B0604020202020204" charset="-34"/>
              </a:rPr>
              <a:t>bulunmaktadır</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bknz</a:t>
            </a:r>
            <a:r>
              <a:rPr lang="en-US" sz="1800" dirty="0">
                <a:solidFill>
                  <a:srgbClr val="2C3249"/>
                </a:solidFill>
                <a:latin typeface="Kanit Light" panose="020B0604020202020204" charset="-34"/>
                <a:ea typeface="Martel Sans" pitchFamily="34" charset="-122"/>
                <a:cs typeface="Kanit Light" panose="020B0604020202020204" charset="-34"/>
              </a:rPr>
              <a:t>. k-En Yakın Komşu Algoritması, Naive Bayes </a:t>
            </a:r>
            <a:r>
              <a:rPr lang="en-US" sz="1800" dirty="0" err="1">
                <a:solidFill>
                  <a:srgbClr val="2C3249"/>
                </a:solidFill>
                <a:latin typeface="Kanit Light" panose="020B0604020202020204" charset="-34"/>
                <a:ea typeface="Martel Sans" pitchFamily="34" charset="-122"/>
                <a:cs typeface="Kanit Light" panose="020B0604020202020204" charset="-34"/>
              </a:rPr>
              <a:t>Sınıflandırıcı</a:t>
            </a:r>
            <a:r>
              <a:rPr lang="en-US" sz="1800" dirty="0">
                <a:solidFill>
                  <a:srgbClr val="2C3249"/>
                </a:solidFill>
                <a:latin typeface="Kanit Light" panose="020B0604020202020204" charset="-34"/>
                <a:ea typeface="Martel Sans" pitchFamily="34" charset="-122"/>
                <a:cs typeface="Kanit Light" panose="020B0604020202020204" charset="-34"/>
              </a:rPr>
              <a:t>, Yapay Sinir Ağları, k-Ortalamalar Algoritması, vb.). Bu öğrenme </a:t>
            </a:r>
            <a:r>
              <a:rPr lang="en-US" sz="1800" dirty="0" err="1">
                <a:solidFill>
                  <a:srgbClr val="2C3249"/>
                </a:solidFill>
                <a:latin typeface="Kanit Light" panose="020B0604020202020204" charset="-34"/>
                <a:ea typeface="Martel Sans" pitchFamily="34" charset="-122"/>
                <a:cs typeface="Kanit Light" panose="020B0604020202020204" charset="-34"/>
              </a:rPr>
              <a:t>stratejileri</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üç</a:t>
            </a:r>
            <a:r>
              <a:rPr lang="en-US" sz="1800" dirty="0">
                <a:solidFill>
                  <a:srgbClr val="2C3249"/>
                </a:solidFill>
                <a:latin typeface="Kanit Light" panose="020B0604020202020204" charset="-34"/>
                <a:ea typeface="Martel Sans" pitchFamily="34" charset="-122"/>
                <a:cs typeface="Kanit Light" panose="020B0604020202020204" charset="-34"/>
              </a:rPr>
              <a:t> ana </a:t>
            </a:r>
            <a:r>
              <a:rPr lang="en-US" sz="1800" dirty="0" err="1">
                <a:solidFill>
                  <a:srgbClr val="2C3249"/>
                </a:solidFill>
                <a:latin typeface="Kanit Light" panose="020B0604020202020204" charset="-34"/>
                <a:ea typeface="Martel Sans" pitchFamily="34" charset="-122"/>
                <a:cs typeface="Kanit Light" panose="020B0604020202020204" charset="-34"/>
              </a:rPr>
              <a:t>başlıkta</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toplanabilir</a:t>
            </a:r>
            <a:r>
              <a:rPr lang="en-US" sz="1800" dirty="0">
                <a:solidFill>
                  <a:srgbClr val="2C3249"/>
                </a:solidFill>
                <a:latin typeface="Kanit Light" panose="020B0604020202020204" charset="-34"/>
                <a:ea typeface="Martel Sans" pitchFamily="34" charset="-122"/>
                <a:cs typeface="Kanit Light" panose="020B0604020202020204" charset="-34"/>
              </a:rPr>
              <a:t>:</a:t>
            </a:r>
            <a:endParaRPr lang="tr-TR" sz="1800" dirty="0">
              <a:solidFill>
                <a:srgbClr val="2C3249"/>
              </a:solidFill>
              <a:latin typeface="Kanit Light" panose="020B0604020202020204" charset="-34"/>
              <a:ea typeface="Martel Sans" pitchFamily="34" charset="-122"/>
              <a:cs typeface="Kanit Light" panose="020B0604020202020204" charset="-34"/>
            </a:endParaRPr>
          </a:p>
          <a:p>
            <a:pPr marL="342900" indent="-342900" algn="just">
              <a:lnSpc>
                <a:spcPts val="2900"/>
              </a:lnSpc>
              <a:buSzPct val="100000"/>
              <a:buFont typeface="+mj-lt"/>
              <a:buAutoNum type="arabicPeriod"/>
            </a:pPr>
            <a:endParaRPr lang="tr-TR" dirty="0">
              <a:solidFill>
                <a:srgbClr val="2C3249"/>
              </a:solidFill>
              <a:latin typeface="Kanit Light" panose="020B0604020202020204" charset="-34"/>
              <a:cs typeface="Kanit Light" panose="020B0604020202020204" charset="-34"/>
            </a:endParaRPr>
          </a:p>
          <a:p>
            <a:pPr algn="just">
              <a:lnSpc>
                <a:spcPts val="2900"/>
              </a:lnSpc>
              <a:buSzPct val="100000"/>
            </a:pPr>
            <a:r>
              <a:rPr lang="tr-TR" sz="1800" b="1" dirty="0">
                <a:solidFill>
                  <a:srgbClr val="2C3249"/>
                </a:solidFill>
                <a:latin typeface="Kanit Light" panose="020B0604020202020204" charset="-34"/>
                <a:ea typeface="Martel Sans" pitchFamily="34" charset="-122"/>
                <a:cs typeface="Kanit Light" panose="020B0604020202020204" charset="-34"/>
              </a:rPr>
              <a:t>4. </a:t>
            </a:r>
            <a:r>
              <a:rPr lang="en-US" sz="1800" b="1" dirty="0" err="1">
                <a:solidFill>
                  <a:srgbClr val="2C3249"/>
                </a:solidFill>
                <a:latin typeface="Kanit Light" panose="020B0604020202020204" charset="-34"/>
                <a:ea typeface="Martel Sans" pitchFamily="34" charset="-122"/>
                <a:cs typeface="Kanit Light" panose="020B0604020202020204" charset="-34"/>
              </a:rPr>
              <a:t>Performans</a:t>
            </a:r>
            <a:r>
              <a:rPr lang="en-US" sz="1800" dirty="0">
                <a:solidFill>
                  <a:srgbClr val="2C3249"/>
                </a:solidFill>
                <a:latin typeface="Kanit Light" panose="020B0604020202020204" charset="-34"/>
                <a:ea typeface="Martel Sans" pitchFamily="34" charset="-122"/>
                <a:cs typeface="Kanit Light" panose="020B0604020202020204" charset="-34"/>
              </a:rPr>
              <a:t> (performance): Makine öğrenmesi için </a:t>
            </a:r>
            <a:r>
              <a:rPr lang="en-US" sz="1800" dirty="0" err="1">
                <a:solidFill>
                  <a:srgbClr val="2C3249"/>
                </a:solidFill>
                <a:latin typeface="Kanit Light" panose="020B0604020202020204" charset="-34"/>
                <a:ea typeface="Martel Sans" pitchFamily="34" charset="-122"/>
                <a:cs typeface="Kanit Light" panose="020B0604020202020204" charset="-34"/>
              </a:rPr>
              <a:t>belirlenen</a:t>
            </a:r>
            <a:r>
              <a:rPr lang="en-US" sz="1800" dirty="0">
                <a:solidFill>
                  <a:srgbClr val="2C3249"/>
                </a:solidFill>
                <a:latin typeface="Kanit Light" panose="020B0604020202020204" charset="-34"/>
                <a:ea typeface="Martel Sans" pitchFamily="34" charset="-122"/>
                <a:cs typeface="Kanit Light" panose="020B0604020202020204" charset="-34"/>
              </a:rPr>
              <a:t> G </a:t>
            </a:r>
            <a:r>
              <a:rPr lang="en-US" sz="1800" dirty="0" err="1">
                <a:solidFill>
                  <a:srgbClr val="2C3249"/>
                </a:solidFill>
                <a:latin typeface="Kanit Light" panose="020B0604020202020204" charset="-34"/>
                <a:ea typeface="Martel Sans" pitchFamily="34" charset="-122"/>
                <a:cs typeface="Kanit Light" panose="020B0604020202020204" charset="-34"/>
              </a:rPr>
              <a:t>görevi</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doğrultusunda</a:t>
            </a:r>
            <a:r>
              <a:rPr lang="en-US" sz="1800" dirty="0">
                <a:solidFill>
                  <a:srgbClr val="2C3249"/>
                </a:solidFill>
                <a:latin typeface="Kanit Light" panose="020B0604020202020204" charset="-34"/>
                <a:ea typeface="Martel Sans" pitchFamily="34" charset="-122"/>
                <a:cs typeface="Kanit Light" panose="020B0604020202020204" charset="-34"/>
              </a:rPr>
              <a:t> makine öğrenmesi algoritmaları </a:t>
            </a:r>
            <a:r>
              <a:rPr lang="en-US" sz="1800" dirty="0" err="1">
                <a:solidFill>
                  <a:srgbClr val="2C3249"/>
                </a:solidFill>
                <a:latin typeface="Kanit Light" panose="020B0604020202020204" charset="-34"/>
                <a:ea typeface="Martel Sans" pitchFamily="34" charset="-122"/>
                <a:cs typeface="Kanit Light" panose="020B0604020202020204" charset="-34"/>
              </a:rPr>
              <a:t>elde</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edilen</a:t>
            </a:r>
            <a:r>
              <a:rPr lang="en-US" sz="1800" dirty="0">
                <a:solidFill>
                  <a:srgbClr val="2C3249"/>
                </a:solidFill>
                <a:latin typeface="Kanit Light" panose="020B0604020202020204" charset="-34"/>
                <a:ea typeface="Martel Sans" pitchFamily="34" charset="-122"/>
                <a:cs typeface="Kanit Light" panose="020B0604020202020204" charset="-34"/>
              </a:rPr>
              <a:t> veri </a:t>
            </a:r>
            <a:r>
              <a:rPr lang="en-US" sz="1800" dirty="0" err="1">
                <a:solidFill>
                  <a:srgbClr val="2C3249"/>
                </a:solidFill>
                <a:latin typeface="Kanit Light" panose="020B0604020202020204" charset="-34"/>
                <a:ea typeface="Martel Sans" pitchFamily="34" charset="-122"/>
                <a:cs typeface="Kanit Light" panose="020B0604020202020204" charset="-34"/>
              </a:rPr>
              <a:t>setine</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uygulanmaktadır</a:t>
            </a:r>
            <a:r>
              <a:rPr lang="en-US" sz="1800" dirty="0">
                <a:solidFill>
                  <a:srgbClr val="2C3249"/>
                </a:solidFill>
                <a:latin typeface="Kanit Light" panose="020B0604020202020204" charset="-34"/>
                <a:ea typeface="Martel Sans" pitchFamily="34" charset="-122"/>
                <a:cs typeface="Kanit Light" panose="020B0604020202020204" charset="-34"/>
              </a:rPr>
              <a:t>. Bu </a:t>
            </a:r>
            <a:r>
              <a:rPr lang="en-US" sz="1800" dirty="0" err="1">
                <a:solidFill>
                  <a:srgbClr val="2C3249"/>
                </a:solidFill>
                <a:latin typeface="Kanit Light" panose="020B0604020202020204" charset="-34"/>
                <a:ea typeface="Martel Sans" pitchFamily="34" charset="-122"/>
                <a:cs typeface="Kanit Light" panose="020B0604020202020204" charset="-34"/>
              </a:rPr>
              <a:t>noktada</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elde</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edilen</a:t>
            </a:r>
            <a:r>
              <a:rPr lang="en-US" sz="1800" dirty="0">
                <a:solidFill>
                  <a:srgbClr val="2C3249"/>
                </a:solidFill>
                <a:latin typeface="Kanit Light" panose="020B0604020202020204" charset="-34"/>
                <a:ea typeface="Martel Sans" pitchFamily="34" charset="-122"/>
                <a:cs typeface="Kanit Light" panose="020B0604020202020204" charset="-34"/>
              </a:rPr>
              <a:t> makine öğrenmesi </a:t>
            </a:r>
            <a:r>
              <a:rPr lang="en-US" sz="1800" dirty="0" err="1">
                <a:solidFill>
                  <a:srgbClr val="2C3249"/>
                </a:solidFill>
                <a:latin typeface="Kanit Light" panose="020B0604020202020204" charset="-34"/>
                <a:ea typeface="Martel Sans" pitchFamily="34" charset="-122"/>
                <a:cs typeface="Kanit Light" panose="020B0604020202020204" charset="-34"/>
              </a:rPr>
              <a:t>modelinin</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gerçekten</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öğrenip</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öğrenmediği</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ya</a:t>
            </a:r>
            <a:r>
              <a:rPr lang="en-US" sz="1800" dirty="0">
                <a:solidFill>
                  <a:srgbClr val="2C3249"/>
                </a:solidFill>
                <a:latin typeface="Kanit Light" panose="020B0604020202020204" charset="-34"/>
                <a:ea typeface="Martel Sans" pitchFamily="34" charset="-122"/>
                <a:cs typeface="Kanit Light" panose="020B0604020202020204" charset="-34"/>
              </a:rPr>
              <a:t> da ne </a:t>
            </a:r>
            <a:r>
              <a:rPr lang="en-US" sz="1800" dirty="0" err="1">
                <a:solidFill>
                  <a:srgbClr val="2C3249"/>
                </a:solidFill>
                <a:latin typeface="Kanit Light" panose="020B0604020202020204" charset="-34"/>
                <a:ea typeface="Martel Sans" pitchFamily="34" charset="-122"/>
                <a:cs typeface="Kanit Light" panose="020B0604020202020204" charset="-34"/>
              </a:rPr>
              <a:t>kadar</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öğrendiğinin</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belirlenmesi</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gerekir</a:t>
            </a:r>
            <a:r>
              <a:rPr lang="en-US" sz="1800" dirty="0">
                <a:solidFill>
                  <a:srgbClr val="2C3249"/>
                </a:solidFill>
                <a:latin typeface="Kanit Light" panose="020B0604020202020204" charset="-34"/>
                <a:ea typeface="Martel Sans" pitchFamily="34" charset="-122"/>
                <a:cs typeface="Kanit Light" panose="020B0604020202020204" charset="-34"/>
              </a:rPr>
              <a:t>. Bunun için </a:t>
            </a:r>
            <a:r>
              <a:rPr lang="en-US" sz="1800" dirty="0" err="1">
                <a:solidFill>
                  <a:srgbClr val="2C3249"/>
                </a:solidFill>
                <a:latin typeface="Kanit Light" panose="020B0604020202020204" charset="-34"/>
                <a:ea typeface="Martel Sans" pitchFamily="34" charset="-122"/>
                <a:cs typeface="Kanit Light" panose="020B0604020202020204" charset="-34"/>
              </a:rPr>
              <a:t>ikili</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ayırma</a:t>
            </a:r>
            <a:r>
              <a:rPr lang="en-US" sz="1800" dirty="0">
                <a:solidFill>
                  <a:srgbClr val="2C3249"/>
                </a:solidFill>
                <a:latin typeface="Kanit Light" panose="020B0604020202020204" charset="-34"/>
                <a:ea typeface="Martel Sans" pitchFamily="34" charset="-122"/>
                <a:cs typeface="Kanit Light" panose="020B0604020202020204" charset="-34"/>
              </a:rPr>
              <a:t> (hold-out) ve </a:t>
            </a:r>
            <a:r>
              <a:rPr lang="en-US" sz="1800" dirty="0" err="1">
                <a:solidFill>
                  <a:srgbClr val="2C3249"/>
                </a:solidFill>
                <a:latin typeface="Kanit Light" panose="020B0604020202020204" charset="-34"/>
                <a:ea typeface="Martel Sans" pitchFamily="34" charset="-122"/>
                <a:cs typeface="Kanit Light" panose="020B0604020202020204" charset="-34"/>
              </a:rPr>
              <a:t>çapraz</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geçerleme</a:t>
            </a:r>
            <a:r>
              <a:rPr lang="en-US" sz="1800" dirty="0">
                <a:solidFill>
                  <a:srgbClr val="2C3249"/>
                </a:solidFill>
                <a:latin typeface="Kanit Light" panose="020B0604020202020204" charset="-34"/>
                <a:ea typeface="Martel Sans" pitchFamily="34" charset="-122"/>
                <a:cs typeface="Kanit Light" panose="020B0604020202020204" charset="-34"/>
              </a:rPr>
              <a:t> (cross-validation) gibi </a:t>
            </a:r>
            <a:r>
              <a:rPr lang="en-US" sz="1800" dirty="0" err="1">
                <a:solidFill>
                  <a:srgbClr val="2C3249"/>
                </a:solidFill>
                <a:latin typeface="Kanit Light" panose="020B0604020202020204" charset="-34"/>
                <a:ea typeface="Martel Sans" pitchFamily="34" charset="-122"/>
                <a:cs typeface="Kanit Light" panose="020B0604020202020204" charset="-34"/>
              </a:rPr>
              <a:t>çeşitli</a:t>
            </a:r>
            <a:r>
              <a:rPr lang="en-US" sz="1800" dirty="0">
                <a:solidFill>
                  <a:srgbClr val="2C3249"/>
                </a:solidFill>
                <a:latin typeface="Kanit Light" panose="020B0604020202020204" charset="-34"/>
                <a:ea typeface="Martel Sans" pitchFamily="34" charset="-122"/>
                <a:cs typeface="Kanit Light" panose="020B0604020202020204" charset="-34"/>
              </a:rPr>
              <a:t> model </a:t>
            </a:r>
            <a:r>
              <a:rPr lang="en-US" sz="1800" dirty="0" err="1">
                <a:solidFill>
                  <a:srgbClr val="2C3249"/>
                </a:solidFill>
                <a:latin typeface="Kanit Light" panose="020B0604020202020204" charset="-34"/>
                <a:ea typeface="Martel Sans" pitchFamily="34" charset="-122"/>
                <a:cs typeface="Kanit Light" panose="020B0604020202020204" charset="-34"/>
              </a:rPr>
              <a:t>performans</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değerlendirme</a:t>
            </a:r>
            <a:r>
              <a:rPr lang="en-US" sz="1800" dirty="0">
                <a:solidFill>
                  <a:srgbClr val="2C3249"/>
                </a:solidFill>
                <a:latin typeface="Kanit Light" panose="020B0604020202020204" charset="-34"/>
                <a:ea typeface="Martel Sans" pitchFamily="34" charset="-122"/>
                <a:cs typeface="Kanit Light" panose="020B0604020202020204" charset="-34"/>
              </a:rPr>
              <a:t> yöntemleri ve </a:t>
            </a:r>
            <a:r>
              <a:rPr lang="en-US" sz="1800" dirty="0" err="1">
                <a:solidFill>
                  <a:srgbClr val="2C3249"/>
                </a:solidFill>
                <a:latin typeface="Kanit Light" panose="020B0604020202020204" charset="-34"/>
                <a:ea typeface="Martel Sans" pitchFamily="34" charset="-122"/>
                <a:cs typeface="Kanit Light" panose="020B0604020202020204" charset="-34"/>
              </a:rPr>
              <a:t>doğruluk</a:t>
            </a:r>
            <a:r>
              <a:rPr lang="en-US" sz="1800" dirty="0">
                <a:solidFill>
                  <a:srgbClr val="2C3249"/>
                </a:solidFill>
                <a:latin typeface="Kanit Light" panose="020B0604020202020204" charset="-34"/>
                <a:ea typeface="Martel Sans" pitchFamily="34" charset="-122"/>
                <a:cs typeface="Kanit Light" panose="020B0604020202020204" charset="-34"/>
              </a:rPr>
              <a:t> (accuracy), </a:t>
            </a:r>
            <a:r>
              <a:rPr lang="en-US" sz="1800" dirty="0" err="1">
                <a:solidFill>
                  <a:srgbClr val="2C3249"/>
                </a:solidFill>
                <a:latin typeface="Kanit Light" panose="020B0604020202020204" charset="-34"/>
                <a:ea typeface="Martel Sans" pitchFamily="34" charset="-122"/>
                <a:cs typeface="Kanit Light" panose="020B0604020202020204" charset="-34"/>
              </a:rPr>
              <a:t>belirleyicilik</a:t>
            </a:r>
            <a:r>
              <a:rPr lang="en-US" sz="1800" dirty="0">
                <a:solidFill>
                  <a:srgbClr val="2C3249"/>
                </a:solidFill>
                <a:latin typeface="Kanit Light" panose="020B0604020202020204" charset="-34"/>
                <a:ea typeface="Martel Sans" pitchFamily="34" charset="-122"/>
                <a:cs typeface="Kanit Light" panose="020B0604020202020204" charset="-34"/>
              </a:rPr>
              <a:t> (specificity), </a:t>
            </a:r>
            <a:r>
              <a:rPr lang="en-US" sz="1800" dirty="0" err="1">
                <a:solidFill>
                  <a:srgbClr val="2C3249"/>
                </a:solidFill>
                <a:latin typeface="Kanit Light" panose="020B0604020202020204" charset="-34"/>
                <a:ea typeface="Martel Sans" pitchFamily="34" charset="-122"/>
                <a:cs typeface="Kanit Light" panose="020B0604020202020204" charset="-34"/>
              </a:rPr>
              <a:t>kesinlik</a:t>
            </a:r>
            <a:r>
              <a:rPr lang="en-US" sz="1800" dirty="0">
                <a:solidFill>
                  <a:srgbClr val="2C3249"/>
                </a:solidFill>
                <a:latin typeface="Kanit Light" panose="020B0604020202020204" charset="-34"/>
                <a:ea typeface="Martel Sans" pitchFamily="34" charset="-122"/>
                <a:cs typeface="Kanit Light" panose="020B0604020202020204" charset="-34"/>
              </a:rPr>
              <a:t> (precision) gibi </a:t>
            </a:r>
            <a:r>
              <a:rPr lang="en-US" sz="1800" dirty="0" err="1">
                <a:solidFill>
                  <a:srgbClr val="2C3249"/>
                </a:solidFill>
                <a:latin typeface="Kanit Light" panose="020B0604020202020204" charset="-34"/>
                <a:ea typeface="Martel Sans" pitchFamily="34" charset="-122"/>
                <a:cs typeface="Kanit Light" panose="020B0604020202020204" charset="-34"/>
              </a:rPr>
              <a:t>çeşitli</a:t>
            </a:r>
            <a:r>
              <a:rPr lang="en-US" sz="1800" dirty="0">
                <a:solidFill>
                  <a:srgbClr val="2C3249"/>
                </a:solidFill>
                <a:latin typeface="Kanit Light" panose="020B0604020202020204" charset="-34"/>
                <a:ea typeface="Martel Sans" pitchFamily="34" charset="-122"/>
                <a:cs typeface="Kanit Light" panose="020B0604020202020204" charset="-34"/>
              </a:rPr>
              <a:t> model </a:t>
            </a:r>
            <a:r>
              <a:rPr lang="en-US" sz="1800" dirty="0" err="1">
                <a:solidFill>
                  <a:srgbClr val="2C3249"/>
                </a:solidFill>
                <a:latin typeface="Kanit Light" panose="020B0604020202020204" charset="-34"/>
                <a:ea typeface="Martel Sans" pitchFamily="34" charset="-122"/>
                <a:cs typeface="Kanit Light" panose="020B0604020202020204" charset="-34"/>
              </a:rPr>
              <a:t>performans</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değerlendirme</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ölçütleri</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tanımlanmıştır</a:t>
            </a:r>
            <a:r>
              <a:rPr lang="en-US" sz="1800" dirty="0">
                <a:solidFill>
                  <a:srgbClr val="2C3249"/>
                </a:solidFill>
                <a:latin typeface="Kanit Light" panose="020B0604020202020204" charset="-34"/>
                <a:ea typeface="Martel Sans" pitchFamily="34" charset="-122"/>
                <a:cs typeface="Kanit Light" panose="020B0604020202020204" charset="-34"/>
              </a:rPr>
              <a:t>. Ele </a:t>
            </a:r>
            <a:r>
              <a:rPr lang="en-US" sz="1800" dirty="0" err="1">
                <a:solidFill>
                  <a:srgbClr val="2C3249"/>
                </a:solidFill>
                <a:latin typeface="Kanit Light" panose="020B0604020202020204" charset="-34"/>
                <a:ea typeface="Martel Sans" pitchFamily="34" charset="-122"/>
                <a:cs typeface="Kanit Light" panose="020B0604020202020204" charset="-34"/>
              </a:rPr>
              <a:t>alınan</a:t>
            </a:r>
            <a:r>
              <a:rPr lang="en-US" sz="1800" dirty="0">
                <a:solidFill>
                  <a:srgbClr val="2C3249"/>
                </a:solidFill>
                <a:latin typeface="Kanit Light" panose="020B0604020202020204" charset="-34"/>
                <a:ea typeface="Martel Sans" pitchFamily="34" charset="-122"/>
                <a:cs typeface="Kanit Light" panose="020B0604020202020204" charset="-34"/>
              </a:rPr>
              <a:t> öğrenme </a:t>
            </a:r>
            <a:r>
              <a:rPr lang="en-US" sz="1800" dirty="0" err="1">
                <a:solidFill>
                  <a:srgbClr val="2C3249"/>
                </a:solidFill>
                <a:latin typeface="Kanit Light" panose="020B0604020202020204" charset="-34"/>
                <a:ea typeface="Martel Sans" pitchFamily="34" charset="-122"/>
                <a:cs typeface="Kanit Light" panose="020B0604020202020204" charset="-34"/>
              </a:rPr>
              <a:t>stratejisi</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gereğince</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uygun</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performans</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değerlendirme</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yöntemi</a:t>
            </a:r>
            <a:r>
              <a:rPr lang="en-US" sz="1800" dirty="0">
                <a:solidFill>
                  <a:srgbClr val="2C3249"/>
                </a:solidFill>
                <a:latin typeface="Kanit Light" panose="020B0604020202020204" charset="-34"/>
                <a:ea typeface="Martel Sans" pitchFamily="34" charset="-122"/>
                <a:cs typeface="Kanit Light" panose="020B0604020202020204" charset="-34"/>
              </a:rPr>
              <a:t> ve </a:t>
            </a:r>
            <a:r>
              <a:rPr lang="en-US" sz="1800" dirty="0" err="1">
                <a:solidFill>
                  <a:srgbClr val="2C3249"/>
                </a:solidFill>
                <a:latin typeface="Kanit Light" panose="020B0604020202020204" charset="-34"/>
                <a:ea typeface="Martel Sans" pitchFamily="34" charset="-122"/>
                <a:cs typeface="Kanit Light" panose="020B0604020202020204" charset="-34"/>
              </a:rPr>
              <a:t>ölçütü</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kullanılarak</a:t>
            </a:r>
            <a:r>
              <a:rPr lang="en-US" sz="1800" dirty="0">
                <a:solidFill>
                  <a:srgbClr val="2C3249"/>
                </a:solidFill>
                <a:latin typeface="Kanit Light" panose="020B0604020202020204" charset="-34"/>
                <a:ea typeface="Martel Sans" pitchFamily="34" charset="-122"/>
                <a:cs typeface="Kanit Light" panose="020B0604020202020204" charset="-34"/>
              </a:rPr>
              <a:t> model </a:t>
            </a:r>
            <a:r>
              <a:rPr lang="en-US" sz="1800" dirty="0" err="1">
                <a:solidFill>
                  <a:srgbClr val="2C3249"/>
                </a:solidFill>
                <a:latin typeface="Kanit Light" panose="020B0604020202020204" charset="-34"/>
                <a:ea typeface="Martel Sans" pitchFamily="34" charset="-122"/>
                <a:cs typeface="Kanit Light" panose="020B0604020202020204" charset="-34"/>
              </a:rPr>
              <a:t>performans</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değerlendirmesi</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gerçekleştirilebilir</a:t>
            </a:r>
            <a:r>
              <a:rPr lang="en-US" sz="1800" dirty="0">
                <a:solidFill>
                  <a:srgbClr val="2C3249"/>
                </a:solidFill>
                <a:latin typeface="Kanit Light" panose="020B0604020202020204" charset="-34"/>
                <a:ea typeface="Martel Sans" pitchFamily="34" charset="-122"/>
                <a:cs typeface="Kanit Light" panose="020B0604020202020204" charset="-34"/>
              </a:rPr>
              <a:t>.</a:t>
            </a:r>
            <a:endParaRPr lang="en-US" sz="1800" dirty="0">
              <a:latin typeface="Kanit Light" panose="020B0604020202020204" charset="-34"/>
            </a:endParaRPr>
          </a:p>
          <a:p>
            <a:pPr algn="just">
              <a:lnSpc>
                <a:spcPts val="2900"/>
              </a:lnSpc>
              <a:buSzPct val="100000"/>
            </a:pPr>
            <a:endParaRPr lang="en-US" sz="1800" dirty="0">
              <a:latin typeface="Kanit Light" panose="020B0604020202020204" charset="-34"/>
            </a:endParaRPr>
          </a:p>
        </p:txBody>
      </p:sp>
      <p:sp>
        <p:nvSpPr>
          <p:cNvPr id="5" name="Text 3"/>
          <p:cNvSpPr/>
          <p:nvPr/>
        </p:nvSpPr>
        <p:spPr>
          <a:xfrm>
            <a:off x="933643" y="4061387"/>
            <a:ext cx="12480608" cy="2611993"/>
          </a:xfrm>
          <a:prstGeom prst="rect">
            <a:avLst/>
          </a:prstGeom>
          <a:noFill/>
          <a:ln/>
        </p:spPr>
        <p:txBody>
          <a:bodyPr wrap="square" lIns="0" tIns="0" rIns="0" bIns="0" rtlCol="0" anchor="t"/>
          <a:lstStyle/>
          <a:p>
            <a:pPr marL="342900" indent="-342900">
              <a:lnSpc>
                <a:spcPts val="2900"/>
              </a:lnSpc>
              <a:buSzPct val="100000"/>
              <a:buFont typeface="+mj-lt"/>
              <a:buAutoNum type="arabicPeriod" startAt="2"/>
            </a:pPr>
            <a:endParaRPr lang="en-US" sz="1800">
              <a:latin typeface="Kanit Light" panose="020B0604020202020204" charset="-34"/>
            </a:endParaRPr>
          </a:p>
        </p:txBody>
      </p:sp>
      <p:pic>
        <p:nvPicPr>
          <p:cNvPr id="6" name="Image 0" descr="preencoded.png"/>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572095" y="920353"/>
            <a:ext cx="6104453" cy="387787"/>
          </a:xfrm>
          <a:prstGeom prst="rect">
            <a:avLst/>
          </a:prstGeom>
          <a:noFill/>
          <a:ln/>
        </p:spPr>
        <p:txBody>
          <a:bodyPr wrap="none" lIns="0" tIns="0" rIns="0" bIns="0" rtlCol="0" anchor="t"/>
          <a:lstStyle/>
          <a:p>
            <a:pPr marL="0" indent="0">
              <a:lnSpc>
                <a:spcPts val="3050"/>
              </a:lnSpc>
              <a:buNone/>
            </a:pPr>
            <a:r>
              <a:rPr lang="en-US" sz="4000" dirty="0" err="1">
                <a:solidFill>
                  <a:srgbClr val="272D45"/>
                </a:solidFill>
                <a:latin typeface="Kanit Light" panose="020B0604020202020204" charset="-34"/>
                <a:ea typeface="Kanit Light" pitchFamily="34" charset="-122"/>
                <a:cs typeface="Kanit Light" panose="020B0604020202020204" charset="-34"/>
              </a:rPr>
              <a:t>Klasik</a:t>
            </a:r>
            <a:r>
              <a:rPr lang="en-US" sz="4000" dirty="0">
                <a:solidFill>
                  <a:srgbClr val="272D45"/>
                </a:solidFill>
                <a:latin typeface="Kanit Light" panose="020B0604020202020204" charset="-34"/>
                <a:ea typeface="Kanit Light" pitchFamily="34" charset="-122"/>
                <a:cs typeface="Kanit Light" panose="020B0604020202020204" charset="-34"/>
              </a:rPr>
              <a:t> </a:t>
            </a:r>
            <a:r>
              <a:rPr lang="en-US" sz="4000" dirty="0" err="1">
                <a:solidFill>
                  <a:srgbClr val="272D45"/>
                </a:solidFill>
                <a:latin typeface="Kanit Light" panose="020B0604020202020204" charset="-34"/>
                <a:ea typeface="Kanit Light" pitchFamily="34" charset="-122"/>
                <a:cs typeface="Kanit Light" panose="020B0604020202020204" charset="-34"/>
              </a:rPr>
              <a:t>Programlama</a:t>
            </a:r>
            <a:r>
              <a:rPr lang="en-US" sz="4000" dirty="0">
                <a:solidFill>
                  <a:srgbClr val="272D45"/>
                </a:solidFill>
                <a:latin typeface="Kanit Light" panose="020B0604020202020204" charset="-34"/>
                <a:ea typeface="Kanit Light" pitchFamily="34" charset="-122"/>
                <a:cs typeface="Kanit Light" panose="020B0604020202020204" charset="-34"/>
              </a:rPr>
              <a:t> ve Makine Öğrenmesi</a:t>
            </a:r>
            <a:endParaRPr lang="en-US" sz="4000" dirty="0">
              <a:latin typeface="Kanit Light" panose="020B0604020202020204" charset="-34"/>
            </a:endParaRPr>
          </a:p>
        </p:txBody>
      </p:sp>
      <p:sp>
        <p:nvSpPr>
          <p:cNvPr id="3" name="Text 1"/>
          <p:cNvSpPr/>
          <p:nvPr/>
        </p:nvSpPr>
        <p:spPr>
          <a:xfrm>
            <a:off x="584671" y="1413136"/>
            <a:ext cx="13340642" cy="1417603"/>
          </a:xfrm>
          <a:prstGeom prst="rect">
            <a:avLst/>
          </a:prstGeom>
          <a:noFill/>
          <a:ln/>
        </p:spPr>
        <p:txBody>
          <a:bodyPr wrap="square" lIns="0" tIns="0" rIns="0" bIns="0" rtlCol="0" anchor="t"/>
          <a:lstStyle/>
          <a:p>
            <a:pPr marL="0" indent="0" algn="just">
              <a:buNone/>
            </a:pPr>
            <a:r>
              <a:rPr lang="en-US" dirty="0">
                <a:solidFill>
                  <a:srgbClr val="2C3249"/>
                </a:solidFill>
                <a:latin typeface="Kanit Light" panose="020B0604020202020204" charset="-34"/>
                <a:ea typeface="Martel Sans" pitchFamily="34" charset="-122"/>
                <a:cs typeface="Kanit Light" panose="020B0604020202020204" charset="-34"/>
              </a:rPr>
              <a:t>Gerek </a:t>
            </a:r>
            <a:r>
              <a:rPr lang="en-US" dirty="0" err="1">
                <a:solidFill>
                  <a:srgbClr val="2C3249"/>
                </a:solidFill>
                <a:latin typeface="Kanit Light" panose="020B0604020202020204" charset="-34"/>
                <a:ea typeface="Martel Sans" pitchFamily="34" charset="-122"/>
                <a:cs typeface="Kanit Light" panose="020B0604020202020204" charset="-34"/>
              </a:rPr>
              <a:t>bilgisayar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programlamada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gerekse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çalışmalarında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algoritmalardan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faydalanılmaktadır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ancak</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iki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kavram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arasında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benzerlikler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olduğu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kadar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farklılıklar</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mevcuttur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Algoritmalar</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problemin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çözümü</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tasarlanmıştır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girdi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girdilerden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belirli</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çıktı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çıktıların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üretilmesini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sağlarlar</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içlerinde</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takım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matematiksel</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hesaplamalı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süreçleri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barındırırlar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Ayrıca</a:t>
            </a:r>
            <a:r>
              <a:rPr lang="en-US" dirty="0">
                <a:solidFill>
                  <a:srgbClr val="2C3249"/>
                </a:solidFill>
                <a:latin typeface="Kanit Light" panose="020B0604020202020204" charset="-34"/>
                <a:ea typeface="Martel Sans" pitchFamily="34" charset="-122"/>
                <a:cs typeface="Kanit Light" panose="020B0604020202020204" charset="-34"/>
              </a:rPr>
              <a:t> her </a:t>
            </a:r>
            <a:r>
              <a:rPr lang="en-US" dirty="0" err="1">
                <a:solidFill>
                  <a:srgbClr val="2C3249"/>
                </a:solidFill>
                <a:latin typeface="Kanit Light" panose="020B0604020202020204" charset="-34"/>
                <a:ea typeface="Martel Sans" pitchFamily="34" charset="-122"/>
                <a:cs typeface="Kanit Light" panose="020B0604020202020204" charset="-34"/>
              </a:rPr>
              <a:t>iki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algoritma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türü</a:t>
            </a:r>
            <a:r>
              <a:rPr lang="en-US" dirty="0">
                <a:solidFill>
                  <a:srgbClr val="2C3249"/>
                </a:solidFill>
                <a:latin typeface="Kanit Light" panose="020B0604020202020204" charset="-34"/>
                <a:ea typeface="Martel Sans" pitchFamily="34" charset="-122"/>
                <a:cs typeface="Kanit Light" panose="020B0604020202020204" charset="-34"/>
              </a:rPr>
              <a:t> de </a:t>
            </a:r>
            <a:r>
              <a:rPr lang="en-US" dirty="0" err="1">
                <a:solidFill>
                  <a:srgbClr val="2C3249"/>
                </a:solidFill>
                <a:latin typeface="Kanit Light" panose="020B0604020202020204" charset="-34"/>
                <a:ea typeface="Martel Sans" pitchFamily="34" charset="-122"/>
                <a:cs typeface="Kanit Light" panose="020B0604020202020204" charset="-34"/>
              </a:rPr>
              <a:t>mantıksal</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akışa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sahiptir</a:t>
            </a:r>
            <a:r>
              <a:rPr lang="en-US" dirty="0">
                <a:solidFill>
                  <a:srgbClr val="2C3249"/>
                </a:solidFill>
                <a:latin typeface="Kanit Light" panose="020B0604020202020204" charset="-34"/>
                <a:ea typeface="Martel Sans" pitchFamily="34" charset="-122"/>
                <a:cs typeface="Kanit Light" panose="020B0604020202020204" charset="-34"/>
              </a:rPr>
              <a:t>. Geleneksel </a:t>
            </a:r>
            <a:r>
              <a:rPr lang="en-US" dirty="0" err="1">
                <a:solidFill>
                  <a:srgbClr val="2C3249"/>
                </a:solidFill>
                <a:latin typeface="Kanit Light" panose="020B0604020202020204" charset="-34"/>
                <a:ea typeface="Martel Sans" pitchFamily="34" charset="-122"/>
                <a:cs typeface="Kanit Light" panose="020B0604020202020204" charset="-34"/>
              </a:rPr>
              <a:t>programlama</a:t>
            </a:r>
            <a:r>
              <a:rPr lang="en-US" dirty="0">
                <a:solidFill>
                  <a:srgbClr val="2C3249"/>
                </a:solidFill>
                <a:latin typeface="Kanit Light" panose="020B0604020202020204" charset="-34"/>
                <a:ea typeface="Martel Sans" pitchFamily="34" charset="-122"/>
                <a:cs typeface="Kanit Light" panose="020B0604020202020204" charset="-34"/>
              </a:rPr>
              <a:t> algoritmaları net, </a:t>
            </a:r>
            <a:r>
              <a:rPr lang="en-US" dirty="0" err="1">
                <a:solidFill>
                  <a:srgbClr val="2C3249"/>
                </a:solidFill>
                <a:latin typeface="Kanit Light" panose="020B0604020202020204" charset="-34"/>
                <a:ea typeface="Martel Sans" pitchFamily="34" charset="-122"/>
                <a:cs typeface="Kanit Light" panose="020B0604020202020204" charset="-34"/>
              </a:rPr>
              <a:t>önceden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belirlenmiş</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talimat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dizisine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sahipken</a:t>
            </a:r>
            <a:r>
              <a:rPr lang="en-US" dirty="0">
                <a:solidFill>
                  <a:srgbClr val="2C3249"/>
                </a:solidFill>
                <a:latin typeface="Kanit Light" panose="020B0604020202020204" charset="-34"/>
                <a:ea typeface="Martel Sans" pitchFamily="34" charset="-122"/>
                <a:cs typeface="Kanit Light" panose="020B0604020202020204" charset="-34"/>
              </a:rPr>
              <a:t>; makine öğrenmesi algoritmaları </a:t>
            </a:r>
            <a:r>
              <a:rPr lang="en-US" dirty="0" err="1">
                <a:solidFill>
                  <a:srgbClr val="2C3249"/>
                </a:solidFill>
                <a:latin typeface="Kanit Light" panose="020B0604020202020204" charset="-34"/>
                <a:ea typeface="Martel Sans" pitchFamily="34" charset="-122"/>
                <a:cs typeface="Kanit Light" panose="020B0604020202020204" charset="-34"/>
              </a:rPr>
              <a:t>eğitim</a:t>
            </a:r>
            <a:r>
              <a:rPr lang="en-US" dirty="0">
                <a:solidFill>
                  <a:srgbClr val="2C3249"/>
                </a:solidFill>
                <a:latin typeface="Kanit Light" panose="020B0604020202020204" charset="-34"/>
                <a:ea typeface="Martel Sans" pitchFamily="34" charset="-122"/>
                <a:cs typeface="Kanit Light" panose="020B0604020202020204" charset="-34"/>
              </a:rPr>
              <a:t> ve tahmin/</a:t>
            </a:r>
            <a:r>
              <a:rPr lang="en-US" dirty="0" err="1">
                <a:solidFill>
                  <a:srgbClr val="2C3249"/>
                </a:solidFill>
                <a:latin typeface="Kanit Light" panose="020B0604020202020204" charset="-34"/>
                <a:ea typeface="Martel Sans" pitchFamily="34" charset="-122"/>
                <a:cs typeface="Kanit Light" panose="020B0604020202020204" charset="-34"/>
              </a:rPr>
              <a:t>öngörü</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aşamalarında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belirli</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süreci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takip</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etmektedir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iki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grup</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arasındaki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farklılıklara</a:t>
            </a:r>
            <a:r>
              <a:rPr lang="en-US" dirty="0">
                <a:solidFill>
                  <a:srgbClr val="2C3249"/>
                </a:solidFill>
                <a:latin typeface="Kanit Light" panose="020B0604020202020204" charset="-34"/>
                <a:ea typeface="Martel Sans" pitchFamily="34" charset="-122"/>
                <a:cs typeface="Kanit Light" panose="020B0604020202020204" charset="-34"/>
              </a:rPr>
              <a:t> Tablo</a:t>
            </a:r>
            <a:r>
              <a:rPr lang="tr-TR" dirty="0">
                <a:solidFill>
                  <a:srgbClr val="2C3249"/>
                </a:solidFill>
                <a:latin typeface="Kanit Light" panose="020B0604020202020204" charset="-34"/>
                <a:ea typeface="Martel Sans" pitchFamily="34" charset="-122"/>
                <a:cs typeface="Kanit Light" panose="020B0604020202020204" charset="-34"/>
              </a:rPr>
              <a:t>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verilmiştir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4" name="Shape 2"/>
          <p:cNvSpPr/>
          <p:nvPr/>
        </p:nvSpPr>
        <p:spPr>
          <a:xfrm>
            <a:off x="688539" y="2747711"/>
            <a:ext cx="13236774" cy="4330904"/>
          </a:xfrm>
          <a:prstGeom prst="roundRect">
            <a:avLst>
              <a:gd name="adj" fmla="val 1259"/>
            </a:avLst>
          </a:prstGeom>
          <a:noFill/>
          <a:ln w="7620">
            <a:solidFill>
              <a:srgbClr val="000000">
                <a:alpha val="8000"/>
              </a:srgbClr>
            </a:solidFill>
            <a:prstDash val="solid"/>
          </a:ln>
        </p:spPr>
        <p:txBody>
          <a:bodyPr/>
          <a:lstStyle/>
          <a:p>
            <a:endParaRPr lang="tr-TR" sz="1400">
              <a:latin typeface="Kanit Light" panose="020B0604020202020204" charset="-34"/>
            </a:endParaRPr>
          </a:p>
        </p:txBody>
      </p:sp>
      <p:sp>
        <p:nvSpPr>
          <p:cNvPr id="5" name="Shape 3"/>
          <p:cNvSpPr/>
          <p:nvPr/>
        </p:nvSpPr>
        <p:spPr>
          <a:xfrm>
            <a:off x="693365" y="3220504"/>
            <a:ext cx="13229155" cy="379143"/>
          </a:xfrm>
          <a:prstGeom prst="rect">
            <a:avLst/>
          </a:prstGeom>
          <a:solidFill>
            <a:srgbClr val="FFFFFF">
              <a:alpha val="4000"/>
            </a:srgbClr>
          </a:solidFill>
          <a:ln/>
        </p:spPr>
        <p:txBody>
          <a:bodyPr/>
          <a:lstStyle/>
          <a:p>
            <a:endParaRPr lang="tr-TR" sz="1400">
              <a:latin typeface="Kanit Light" panose="020B0604020202020204" charset="-34"/>
            </a:endParaRPr>
          </a:p>
        </p:txBody>
      </p:sp>
      <p:sp>
        <p:nvSpPr>
          <p:cNvPr id="6" name="Text 4"/>
          <p:cNvSpPr/>
          <p:nvPr/>
        </p:nvSpPr>
        <p:spPr>
          <a:xfrm>
            <a:off x="809808" y="3368273"/>
            <a:ext cx="4529722" cy="207620"/>
          </a:xfrm>
          <a:prstGeom prst="rect">
            <a:avLst/>
          </a:prstGeom>
          <a:noFill/>
          <a:ln/>
        </p:spPr>
        <p:txBody>
          <a:bodyPr wrap="none" lIns="0" tIns="0" rIns="0" bIns="0" rtlCol="0" anchor="t"/>
          <a:lstStyle/>
          <a:p>
            <a:pPr marL="0" indent="0">
              <a:lnSpc>
                <a:spcPts val="1550"/>
              </a:lnSpc>
              <a:buNone/>
            </a:pPr>
            <a:r>
              <a:rPr lang="en-US" sz="1600" b="1">
                <a:solidFill>
                  <a:srgbClr val="2C3249"/>
                </a:solidFill>
                <a:latin typeface="Kanit Light" panose="020B0604020202020204" charset="-34"/>
                <a:ea typeface="Martel Sans" pitchFamily="34" charset="-122"/>
                <a:cs typeface="Kanit Light" panose="020B0604020202020204" charset="-34"/>
              </a:rPr>
              <a:t>Özellik</a:t>
            </a:r>
            <a:endParaRPr lang="en-US" sz="1600" b="1">
              <a:latin typeface="Kanit Light" panose="020B0604020202020204" charset="-34"/>
            </a:endParaRPr>
          </a:p>
        </p:txBody>
      </p:sp>
      <p:sp>
        <p:nvSpPr>
          <p:cNvPr id="7" name="Text 5"/>
          <p:cNvSpPr/>
          <p:nvPr/>
        </p:nvSpPr>
        <p:spPr>
          <a:xfrm>
            <a:off x="4672656" y="3368273"/>
            <a:ext cx="4525390" cy="207620"/>
          </a:xfrm>
          <a:prstGeom prst="rect">
            <a:avLst/>
          </a:prstGeom>
          <a:noFill/>
          <a:ln/>
        </p:spPr>
        <p:txBody>
          <a:bodyPr wrap="none" lIns="0" tIns="0" rIns="0" bIns="0" rtlCol="0" anchor="t"/>
          <a:lstStyle/>
          <a:p>
            <a:pPr marL="0" indent="0">
              <a:lnSpc>
                <a:spcPts val="1550"/>
              </a:lnSpc>
              <a:buNone/>
            </a:pPr>
            <a:r>
              <a:rPr lang="en-US" sz="1600" b="1">
                <a:solidFill>
                  <a:srgbClr val="2C3249"/>
                </a:solidFill>
                <a:latin typeface="Kanit Light" panose="020B0604020202020204" charset="-34"/>
                <a:ea typeface="Martel Sans" pitchFamily="34" charset="-122"/>
                <a:cs typeface="Kanit Light" panose="020B0604020202020204" charset="-34"/>
              </a:rPr>
              <a:t>Klasik Programlama</a:t>
            </a:r>
            <a:endParaRPr lang="en-US" sz="1600" b="1">
              <a:latin typeface="Kanit Light" panose="020B0604020202020204" charset="-34"/>
            </a:endParaRPr>
          </a:p>
        </p:txBody>
      </p:sp>
      <p:sp>
        <p:nvSpPr>
          <p:cNvPr id="8" name="Text 6"/>
          <p:cNvSpPr/>
          <p:nvPr/>
        </p:nvSpPr>
        <p:spPr>
          <a:xfrm>
            <a:off x="9284915" y="3368273"/>
            <a:ext cx="4529722" cy="207620"/>
          </a:xfrm>
          <a:prstGeom prst="rect">
            <a:avLst/>
          </a:prstGeom>
          <a:noFill/>
          <a:ln/>
        </p:spPr>
        <p:txBody>
          <a:bodyPr wrap="none" lIns="0" tIns="0" rIns="0" bIns="0" rtlCol="0" anchor="t"/>
          <a:lstStyle/>
          <a:p>
            <a:pPr marL="0" indent="0">
              <a:lnSpc>
                <a:spcPts val="1550"/>
              </a:lnSpc>
              <a:buNone/>
            </a:pPr>
            <a:r>
              <a:rPr lang="en-US" sz="1600" b="1" dirty="0">
                <a:solidFill>
                  <a:srgbClr val="2C3249"/>
                </a:solidFill>
                <a:latin typeface="Kanit Light" panose="020B0604020202020204" charset="-34"/>
                <a:ea typeface="Martel Sans" pitchFamily="34" charset="-122"/>
                <a:cs typeface="Kanit Light" panose="020B0604020202020204" charset="-34"/>
              </a:rPr>
              <a:t>Makine Öğrenmesi</a:t>
            </a:r>
            <a:endParaRPr lang="en-US" sz="1600" b="1" dirty="0">
              <a:latin typeface="Kanit Light" panose="020B0604020202020204" charset="-34"/>
            </a:endParaRPr>
          </a:p>
        </p:txBody>
      </p:sp>
      <p:sp>
        <p:nvSpPr>
          <p:cNvPr id="9" name="Shape 7"/>
          <p:cNvSpPr/>
          <p:nvPr/>
        </p:nvSpPr>
        <p:spPr>
          <a:xfrm>
            <a:off x="684435" y="3641449"/>
            <a:ext cx="13245703" cy="379143"/>
          </a:xfrm>
          <a:prstGeom prst="rect">
            <a:avLst/>
          </a:prstGeom>
          <a:solidFill>
            <a:srgbClr val="000000">
              <a:alpha val="4000"/>
            </a:srgbClr>
          </a:solidFill>
          <a:ln/>
        </p:spPr>
        <p:txBody>
          <a:bodyPr/>
          <a:lstStyle/>
          <a:p>
            <a:endParaRPr lang="tr-TR" sz="1400">
              <a:latin typeface="Kanit Light" panose="020B0604020202020204" charset="-34"/>
            </a:endParaRPr>
          </a:p>
        </p:txBody>
      </p:sp>
      <p:sp>
        <p:nvSpPr>
          <p:cNvPr id="10" name="Text 8"/>
          <p:cNvSpPr/>
          <p:nvPr/>
        </p:nvSpPr>
        <p:spPr>
          <a:xfrm>
            <a:off x="809808" y="3730938"/>
            <a:ext cx="4529722" cy="207620"/>
          </a:xfrm>
          <a:prstGeom prst="rect">
            <a:avLst/>
          </a:prstGeom>
          <a:noFill/>
          <a:ln/>
        </p:spPr>
        <p:txBody>
          <a:bodyPr wrap="none" lIns="0" tIns="0" rIns="0" bIns="0" rtlCol="0" anchor="t"/>
          <a:lstStyle/>
          <a:p>
            <a:pPr marL="0" indent="0">
              <a:lnSpc>
                <a:spcPts val="1550"/>
              </a:lnSpc>
              <a:buNone/>
            </a:pPr>
            <a:r>
              <a:rPr lang="en-US" sz="1400">
                <a:solidFill>
                  <a:srgbClr val="2C3249"/>
                </a:solidFill>
                <a:latin typeface="Kanit Light" panose="020B0604020202020204" charset="-34"/>
                <a:ea typeface="Martel Sans" pitchFamily="34" charset="-122"/>
                <a:cs typeface="Kanit Light" panose="020B0604020202020204" charset="-34"/>
              </a:rPr>
              <a:t>Kodlama</a:t>
            </a:r>
            <a:endParaRPr lang="en-US" sz="1400">
              <a:latin typeface="Kanit Light" panose="020B0604020202020204" charset="-34"/>
            </a:endParaRPr>
          </a:p>
        </p:txBody>
      </p:sp>
      <p:sp>
        <p:nvSpPr>
          <p:cNvPr id="11" name="Text 9"/>
          <p:cNvSpPr/>
          <p:nvPr/>
        </p:nvSpPr>
        <p:spPr>
          <a:xfrm>
            <a:off x="3247291" y="3730938"/>
            <a:ext cx="4529722" cy="164067"/>
          </a:xfrm>
          <a:prstGeom prst="rect">
            <a:avLst/>
          </a:prstGeom>
          <a:noFill/>
          <a:ln/>
        </p:spPr>
        <p:txBody>
          <a:bodyPr wrap="none" lIns="0" tIns="0" rIns="0" bIns="0" rtlCol="0" anchor="t"/>
          <a:lstStyle/>
          <a:p>
            <a:pPr marL="0" indent="0">
              <a:lnSpc>
                <a:spcPts val="1550"/>
              </a:lnSpc>
              <a:buNone/>
            </a:pPr>
            <a:r>
              <a:rPr lang="en-US" sz="1400" dirty="0">
                <a:solidFill>
                  <a:srgbClr val="2C3249"/>
                </a:solidFill>
                <a:latin typeface="Kanit Light" panose="020B0604020202020204" charset="-34"/>
                <a:ea typeface="Martel Sans" pitchFamily="34" charset="-122"/>
                <a:cs typeface="Kanit Light" panose="020B0604020202020204" charset="-34"/>
              </a:rPr>
              <a:t>Açık, </a:t>
            </a:r>
            <a:r>
              <a:rPr lang="en-US" sz="1400" dirty="0" err="1">
                <a:solidFill>
                  <a:srgbClr val="2C3249"/>
                </a:solidFill>
                <a:latin typeface="Kanit Light" panose="020B0604020202020204" charset="-34"/>
                <a:ea typeface="Martel Sans" pitchFamily="34" charset="-122"/>
                <a:cs typeface="Kanit Light" panose="020B0604020202020204" charset="-34"/>
              </a:rPr>
              <a:t>kural</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tabanlı</a:t>
            </a:r>
            <a:r>
              <a:rPr lang="en-US" sz="1400" dirty="0">
                <a:solidFill>
                  <a:srgbClr val="2C3249"/>
                </a:solidFill>
                <a:latin typeface="Kanit Light" panose="020B0604020202020204" charset="-34"/>
                <a:ea typeface="Martel Sans" pitchFamily="34" charset="-122"/>
                <a:cs typeface="Kanit Light" panose="020B0604020202020204" charset="-34"/>
              </a:rPr>
              <a:t> bir dizi </a:t>
            </a:r>
            <a:r>
              <a:rPr lang="en-US" sz="1400" dirty="0" err="1">
                <a:solidFill>
                  <a:srgbClr val="2C3249"/>
                </a:solidFill>
                <a:latin typeface="Kanit Light" panose="020B0604020202020204" charset="-34"/>
                <a:ea typeface="Martel Sans" pitchFamily="34" charset="-122"/>
                <a:cs typeface="Kanit Light" panose="020B0604020202020204" charset="-34"/>
              </a:rPr>
              <a:t>talimatlar</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gerektirir</a:t>
            </a:r>
            <a:r>
              <a:rPr lang="en-US" sz="1400" dirty="0">
                <a:solidFill>
                  <a:srgbClr val="2C3249"/>
                </a:solidFill>
                <a:latin typeface="Kanit Light" panose="020B0604020202020204" charset="-34"/>
                <a:ea typeface="Martel Sans" pitchFamily="34" charset="-122"/>
                <a:cs typeface="Kanit Light" panose="020B0604020202020204" charset="-34"/>
              </a:rPr>
              <a:t>.</a:t>
            </a:r>
            <a:endParaRPr lang="en-US" sz="1400" dirty="0">
              <a:latin typeface="Kanit Light" panose="020B0604020202020204" charset="-34"/>
            </a:endParaRPr>
          </a:p>
        </p:txBody>
      </p:sp>
      <p:sp>
        <p:nvSpPr>
          <p:cNvPr id="12" name="Text 10"/>
          <p:cNvSpPr/>
          <p:nvPr/>
        </p:nvSpPr>
        <p:spPr>
          <a:xfrm>
            <a:off x="8253045" y="3730938"/>
            <a:ext cx="5561591" cy="207620"/>
          </a:xfrm>
          <a:prstGeom prst="rect">
            <a:avLst/>
          </a:prstGeom>
          <a:noFill/>
          <a:ln/>
        </p:spPr>
        <p:txBody>
          <a:bodyPr wrap="none" lIns="0" tIns="0" rIns="0" bIns="0" rtlCol="0" anchor="t"/>
          <a:lstStyle/>
          <a:p>
            <a:pPr marL="0" indent="0">
              <a:lnSpc>
                <a:spcPts val="1550"/>
              </a:lnSpc>
              <a:buNone/>
            </a:pPr>
            <a:r>
              <a:rPr lang="en-US" sz="1400" dirty="0" err="1">
                <a:solidFill>
                  <a:srgbClr val="2C3249"/>
                </a:solidFill>
                <a:latin typeface="Kanit Light" panose="020B0604020202020204" charset="-34"/>
                <a:ea typeface="Martel Sans" pitchFamily="34" charset="-122"/>
                <a:cs typeface="Kanit Light" panose="020B0604020202020204" charset="-34"/>
              </a:rPr>
              <a:t>Veriye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dayalı</a:t>
            </a:r>
            <a:r>
              <a:rPr lang="en-US" sz="1400" dirty="0">
                <a:solidFill>
                  <a:srgbClr val="2C3249"/>
                </a:solidFill>
                <a:latin typeface="Kanit Light" panose="020B0604020202020204" charset="-34"/>
                <a:ea typeface="Martel Sans" pitchFamily="34" charset="-122"/>
                <a:cs typeface="Kanit Light" panose="020B0604020202020204" charset="-34"/>
              </a:rPr>
              <a:t> bir öğrenme </a:t>
            </a:r>
            <a:r>
              <a:rPr lang="en-US" sz="1400" dirty="0" err="1">
                <a:solidFill>
                  <a:srgbClr val="2C3249"/>
                </a:solidFill>
                <a:latin typeface="Kanit Light" panose="020B0604020202020204" charset="-34"/>
                <a:ea typeface="Martel Sans" pitchFamily="34" charset="-122"/>
                <a:cs typeface="Kanit Light" panose="020B0604020202020204" charset="-34"/>
              </a:rPr>
              <a:t>yaklaşımı</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mevcuttur</a:t>
            </a:r>
            <a:r>
              <a:rPr lang="en-US" sz="1400" dirty="0">
                <a:solidFill>
                  <a:srgbClr val="2C3249"/>
                </a:solidFill>
                <a:latin typeface="Kanit Light" panose="020B0604020202020204" charset="-34"/>
                <a:ea typeface="Martel Sans" pitchFamily="34" charset="-122"/>
                <a:cs typeface="Kanit Light" panose="020B0604020202020204" charset="-34"/>
              </a:rPr>
              <a:t>.</a:t>
            </a:r>
            <a:endParaRPr lang="en-US" sz="1400" dirty="0">
              <a:latin typeface="Kanit Light" panose="020B0604020202020204" charset="-34"/>
            </a:endParaRPr>
          </a:p>
        </p:txBody>
      </p:sp>
      <p:sp>
        <p:nvSpPr>
          <p:cNvPr id="13" name="Shape 11"/>
          <p:cNvSpPr/>
          <p:nvPr/>
        </p:nvSpPr>
        <p:spPr>
          <a:xfrm>
            <a:off x="684435" y="3995088"/>
            <a:ext cx="13238083" cy="586765"/>
          </a:xfrm>
          <a:prstGeom prst="rect">
            <a:avLst/>
          </a:prstGeom>
          <a:solidFill>
            <a:srgbClr val="FFFFFF">
              <a:alpha val="4000"/>
            </a:srgbClr>
          </a:solidFill>
          <a:ln/>
        </p:spPr>
        <p:txBody>
          <a:bodyPr/>
          <a:lstStyle/>
          <a:p>
            <a:endParaRPr lang="tr-TR" sz="1400">
              <a:latin typeface="Kanit Light" panose="020B0604020202020204" charset="-34"/>
            </a:endParaRPr>
          </a:p>
        </p:txBody>
      </p:sp>
      <p:sp>
        <p:nvSpPr>
          <p:cNvPr id="14" name="Text 12"/>
          <p:cNvSpPr/>
          <p:nvPr/>
        </p:nvSpPr>
        <p:spPr>
          <a:xfrm>
            <a:off x="809808" y="4093602"/>
            <a:ext cx="4529722" cy="207620"/>
          </a:xfrm>
          <a:prstGeom prst="rect">
            <a:avLst/>
          </a:prstGeom>
          <a:noFill/>
          <a:ln/>
        </p:spPr>
        <p:txBody>
          <a:bodyPr wrap="none" lIns="0" tIns="0" rIns="0" bIns="0" rtlCol="0" anchor="t"/>
          <a:lstStyle/>
          <a:p>
            <a:pPr marL="0" indent="0">
              <a:lnSpc>
                <a:spcPts val="1550"/>
              </a:lnSpc>
              <a:buNone/>
            </a:pPr>
            <a:r>
              <a:rPr lang="en-US" sz="1400">
                <a:solidFill>
                  <a:srgbClr val="2C3249"/>
                </a:solidFill>
                <a:latin typeface="Kanit Light" panose="020B0604020202020204" charset="-34"/>
                <a:ea typeface="Martel Sans" pitchFamily="34" charset="-122"/>
                <a:cs typeface="Kanit Light" panose="020B0604020202020204" charset="-34"/>
              </a:rPr>
              <a:t>Uyarlanabilirlik</a:t>
            </a:r>
            <a:endParaRPr lang="en-US" sz="1400">
              <a:latin typeface="Kanit Light" panose="020B0604020202020204" charset="-34"/>
            </a:endParaRPr>
          </a:p>
        </p:txBody>
      </p:sp>
      <p:sp>
        <p:nvSpPr>
          <p:cNvPr id="15" name="Text 13"/>
          <p:cNvSpPr/>
          <p:nvPr/>
        </p:nvSpPr>
        <p:spPr>
          <a:xfrm>
            <a:off x="3247291" y="4084578"/>
            <a:ext cx="4736123" cy="355208"/>
          </a:xfrm>
          <a:prstGeom prst="rect">
            <a:avLst/>
          </a:prstGeom>
          <a:noFill/>
          <a:ln/>
        </p:spPr>
        <p:txBody>
          <a:bodyPr wrap="square" lIns="0" tIns="0" rIns="0" bIns="0" rtlCol="0" anchor="t"/>
          <a:lstStyle/>
          <a:p>
            <a:pPr marL="0" indent="0">
              <a:lnSpc>
                <a:spcPts val="1550"/>
              </a:lnSpc>
              <a:buNone/>
            </a:pPr>
            <a:r>
              <a:rPr lang="en-US" sz="1400">
                <a:solidFill>
                  <a:srgbClr val="2C3249"/>
                </a:solidFill>
                <a:latin typeface="Kanit Light" panose="020B0604020202020204" charset="-34"/>
                <a:ea typeface="Martel Sans" pitchFamily="34" charset="-122"/>
                <a:cs typeface="Kanit Light" panose="020B0604020202020204" charset="-34"/>
              </a:rPr>
              <a:t>Statiktir, insan müdahalesine dayalı kod güncellemeleri olmadan yeni durumlara uyum sağlamaz.</a:t>
            </a:r>
            <a:endParaRPr lang="en-US" sz="1400">
              <a:latin typeface="Kanit Light" panose="020B0604020202020204" charset="-34"/>
            </a:endParaRPr>
          </a:p>
        </p:txBody>
      </p:sp>
      <p:sp>
        <p:nvSpPr>
          <p:cNvPr id="16" name="Text 14"/>
          <p:cNvSpPr/>
          <p:nvPr/>
        </p:nvSpPr>
        <p:spPr>
          <a:xfrm>
            <a:off x="8253045" y="4084578"/>
            <a:ext cx="5561592" cy="415242"/>
          </a:xfrm>
          <a:prstGeom prst="rect">
            <a:avLst/>
          </a:prstGeom>
          <a:noFill/>
          <a:ln/>
        </p:spPr>
        <p:txBody>
          <a:bodyPr wrap="square" lIns="0" tIns="0" rIns="0" bIns="0" rtlCol="0" anchor="t"/>
          <a:lstStyle/>
          <a:p>
            <a:pPr marL="0" indent="0">
              <a:lnSpc>
                <a:spcPts val="1550"/>
              </a:lnSpc>
              <a:buNone/>
            </a:pPr>
            <a:r>
              <a:rPr lang="en-US" sz="1400">
                <a:solidFill>
                  <a:srgbClr val="2C3249"/>
                </a:solidFill>
                <a:latin typeface="Kanit Light" panose="020B0604020202020204" charset="-34"/>
                <a:ea typeface="Martel Sans" pitchFamily="34" charset="-122"/>
                <a:cs typeface="Kanit Light" panose="020B0604020202020204" charset="-34"/>
              </a:rPr>
              <a:t>Uyarlanabilirdir, verideki kalıpları genelleştirebilme yetenekleri bulunur.</a:t>
            </a:r>
            <a:endParaRPr lang="en-US" sz="1400">
              <a:latin typeface="Kanit Light" panose="020B0604020202020204" charset="-34"/>
            </a:endParaRPr>
          </a:p>
        </p:txBody>
      </p:sp>
      <p:sp>
        <p:nvSpPr>
          <p:cNvPr id="17" name="Shape 15"/>
          <p:cNvSpPr/>
          <p:nvPr/>
        </p:nvSpPr>
        <p:spPr>
          <a:xfrm>
            <a:off x="684436" y="4556349"/>
            <a:ext cx="13238084" cy="586765"/>
          </a:xfrm>
          <a:prstGeom prst="rect">
            <a:avLst/>
          </a:prstGeom>
          <a:solidFill>
            <a:srgbClr val="000000">
              <a:alpha val="4000"/>
            </a:srgbClr>
          </a:solidFill>
          <a:ln/>
        </p:spPr>
        <p:txBody>
          <a:bodyPr/>
          <a:lstStyle/>
          <a:p>
            <a:endParaRPr lang="tr-TR" sz="1400">
              <a:latin typeface="Kanit Light" panose="020B0604020202020204" charset="-34"/>
            </a:endParaRPr>
          </a:p>
        </p:txBody>
      </p:sp>
      <p:sp>
        <p:nvSpPr>
          <p:cNvPr id="18" name="Text 16"/>
          <p:cNvSpPr/>
          <p:nvPr/>
        </p:nvSpPr>
        <p:spPr>
          <a:xfrm>
            <a:off x="809808" y="4654863"/>
            <a:ext cx="4529722" cy="207620"/>
          </a:xfrm>
          <a:prstGeom prst="rect">
            <a:avLst/>
          </a:prstGeom>
          <a:noFill/>
          <a:ln/>
        </p:spPr>
        <p:txBody>
          <a:bodyPr wrap="none" lIns="0" tIns="0" rIns="0" bIns="0" rtlCol="0" anchor="t"/>
          <a:lstStyle/>
          <a:p>
            <a:pPr marL="0" indent="0">
              <a:lnSpc>
                <a:spcPts val="1550"/>
              </a:lnSpc>
              <a:buNone/>
            </a:pPr>
            <a:r>
              <a:rPr lang="en-US" sz="1400">
                <a:solidFill>
                  <a:srgbClr val="2C3249"/>
                </a:solidFill>
                <a:latin typeface="Kanit Light" panose="020B0604020202020204" charset="-34"/>
                <a:ea typeface="Martel Sans" pitchFamily="34" charset="-122"/>
                <a:cs typeface="Kanit Light" panose="020B0604020202020204" charset="-34"/>
              </a:rPr>
              <a:t>Veriye Bağlılık</a:t>
            </a:r>
            <a:endParaRPr lang="en-US" sz="1400">
              <a:latin typeface="Kanit Light" panose="020B0604020202020204" charset="-34"/>
            </a:endParaRPr>
          </a:p>
        </p:txBody>
      </p:sp>
      <p:sp>
        <p:nvSpPr>
          <p:cNvPr id="19" name="Text 17"/>
          <p:cNvSpPr/>
          <p:nvPr/>
        </p:nvSpPr>
        <p:spPr>
          <a:xfrm>
            <a:off x="3247291" y="4654862"/>
            <a:ext cx="4431323" cy="306133"/>
          </a:xfrm>
          <a:prstGeom prst="rect">
            <a:avLst/>
          </a:prstGeom>
          <a:noFill/>
          <a:ln/>
        </p:spPr>
        <p:txBody>
          <a:bodyPr wrap="none" lIns="0" tIns="0" rIns="0" bIns="0" rtlCol="0" anchor="t"/>
          <a:lstStyle/>
          <a:p>
            <a:pPr marL="0" indent="0">
              <a:lnSpc>
                <a:spcPts val="1550"/>
              </a:lnSpc>
              <a:buNone/>
            </a:pPr>
            <a:r>
              <a:rPr lang="en-US" sz="1400" dirty="0" err="1">
                <a:solidFill>
                  <a:srgbClr val="2C3249"/>
                </a:solidFill>
                <a:latin typeface="Kanit Light" panose="020B0604020202020204" charset="-34"/>
                <a:ea typeface="Martel Sans" pitchFamily="34" charset="-122"/>
                <a:cs typeface="Kanit Light" panose="020B0604020202020204" charset="-34"/>
              </a:rPr>
              <a:t>Veriye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ihtiyaç</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duymaz</a:t>
            </a:r>
            <a:r>
              <a:rPr lang="en-US" sz="1400" dirty="0">
                <a:solidFill>
                  <a:srgbClr val="2C3249"/>
                </a:solidFill>
                <a:latin typeface="Kanit Light" panose="020B0604020202020204" charset="-34"/>
                <a:ea typeface="Martel Sans" pitchFamily="34" charset="-122"/>
                <a:cs typeface="Kanit Light" panose="020B0604020202020204" charset="-34"/>
              </a:rPr>
              <a:t>. Kural ve </a:t>
            </a:r>
            <a:r>
              <a:rPr lang="en-US" sz="1400" dirty="0" err="1">
                <a:solidFill>
                  <a:srgbClr val="2C3249"/>
                </a:solidFill>
                <a:latin typeface="Kanit Light" panose="020B0604020202020204" charset="-34"/>
                <a:ea typeface="Martel Sans" pitchFamily="34" charset="-122"/>
                <a:cs typeface="Kanit Light" panose="020B0604020202020204" charset="-34"/>
              </a:rPr>
              <a:t>talimatları</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yürütürler</a:t>
            </a:r>
            <a:r>
              <a:rPr lang="en-US" sz="1400" dirty="0">
                <a:solidFill>
                  <a:srgbClr val="2C3249"/>
                </a:solidFill>
                <a:latin typeface="Kanit Light" panose="020B0604020202020204" charset="-34"/>
                <a:ea typeface="Martel Sans" pitchFamily="34" charset="-122"/>
                <a:cs typeface="Kanit Light" panose="020B0604020202020204" charset="-34"/>
              </a:rPr>
              <a:t>.</a:t>
            </a:r>
            <a:endParaRPr lang="en-US" sz="1400" dirty="0">
              <a:latin typeface="Kanit Light" panose="020B0604020202020204" charset="-34"/>
            </a:endParaRPr>
          </a:p>
        </p:txBody>
      </p:sp>
      <p:sp>
        <p:nvSpPr>
          <p:cNvPr id="20" name="Text 18"/>
          <p:cNvSpPr/>
          <p:nvPr/>
        </p:nvSpPr>
        <p:spPr>
          <a:xfrm>
            <a:off x="8253045" y="4645839"/>
            <a:ext cx="5561591" cy="415242"/>
          </a:xfrm>
          <a:prstGeom prst="rect">
            <a:avLst/>
          </a:prstGeom>
          <a:noFill/>
          <a:ln/>
        </p:spPr>
        <p:txBody>
          <a:bodyPr wrap="square" lIns="0" tIns="0" rIns="0" bIns="0" rtlCol="0" anchor="t"/>
          <a:lstStyle/>
          <a:p>
            <a:pPr marL="0" indent="0">
              <a:lnSpc>
                <a:spcPts val="1550"/>
              </a:lnSpc>
              <a:buNone/>
            </a:pPr>
            <a:r>
              <a:rPr lang="en-US" sz="1400" dirty="0">
                <a:solidFill>
                  <a:srgbClr val="2C3249"/>
                </a:solidFill>
                <a:latin typeface="Kanit Light" panose="020B0604020202020204" charset="-34"/>
                <a:ea typeface="Martel Sans" pitchFamily="34" charset="-122"/>
                <a:cs typeface="Kanit Light" panose="020B0604020202020204" charset="-34"/>
              </a:rPr>
              <a:t>Deneyim </a:t>
            </a:r>
            <a:r>
              <a:rPr lang="en-US" sz="1400" dirty="0" err="1">
                <a:solidFill>
                  <a:srgbClr val="2C3249"/>
                </a:solidFill>
                <a:latin typeface="Kanit Light" panose="020B0604020202020204" charset="-34"/>
                <a:ea typeface="Martel Sans" pitchFamily="34" charset="-122"/>
                <a:cs typeface="Kanit Light" panose="020B0604020202020204" charset="-34"/>
              </a:rPr>
              <a:t>altyapıları</a:t>
            </a:r>
            <a:r>
              <a:rPr lang="en-US" sz="1400" dirty="0">
                <a:solidFill>
                  <a:srgbClr val="2C3249"/>
                </a:solidFill>
                <a:latin typeface="Kanit Light" panose="020B0604020202020204" charset="-34"/>
                <a:ea typeface="Martel Sans" pitchFamily="34" charset="-122"/>
                <a:cs typeface="Kanit Light" panose="020B0604020202020204" charset="-34"/>
              </a:rPr>
              <a:t> için </a:t>
            </a:r>
            <a:r>
              <a:rPr lang="en-US" sz="1400" dirty="0" err="1">
                <a:solidFill>
                  <a:srgbClr val="2C3249"/>
                </a:solidFill>
                <a:latin typeface="Kanit Light" panose="020B0604020202020204" charset="-34"/>
                <a:ea typeface="Martel Sans" pitchFamily="34" charset="-122"/>
                <a:cs typeface="Kanit Light" panose="020B0604020202020204" charset="-34"/>
              </a:rPr>
              <a:t>veriye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ihtiyaç</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duyarlar</a:t>
            </a:r>
            <a:r>
              <a:rPr lang="en-US" sz="1400" dirty="0">
                <a:solidFill>
                  <a:srgbClr val="2C3249"/>
                </a:solidFill>
                <a:latin typeface="Kanit Light" panose="020B0604020202020204" charset="-34"/>
                <a:ea typeface="Martel Sans" pitchFamily="34" charset="-122"/>
                <a:cs typeface="Kanit Light" panose="020B0604020202020204" charset="-34"/>
              </a:rPr>
              <a:t>. Veri </a:t>
            </a:r>
            <a:r>
              <a:rPr lang="en-US" sz="1400" dirty="0" err="1">
                <a:solidFill>
                  <a:srgbClr val="2C3249"/>
                </a:solidFill>
                <a:latin typeface="Kanit Light" panose="020B0604020202020204" charset="-34"/>
                <a:ea typeface="Martel Sans" pitchFamily="34" charset="-122"/>
                <a:cs typeface="Kanit Light" panose="020B0604020202020204" charset="-34"/>
              </a:rPr>
              <a:t>kalitesi</a:t>
            </a:r>
            <a:r>
              <a:rPr lang="en-US" sz="1400" dirty="0">
                <a:solidFill>
                  <a:srgbClr val="2C3249"/>
                </a:solidFill>
                <a:latin typeface="Kanit Light" panose="020B0604020202020204" charset="-34"/>
                <a:ea typeface="Martel Sans" pitchFamily="34" charset="-122"/>
                <a:cs typeface="Kanit Light" panose="020B0604020202020204" charset="-34"/>
              </a:rPr>
              <a:t> öğrenme </a:t>
            </a:r>
            <a:r>
              <a:rPr lang="en-US" sz="1400" dirty="0" err="1">
                <a:solidFill>
                  <a:srgbClr val="2C3249"/>
                </a:solidFill>
                <a:latin typeface="Kanit Light" panose="020B0604020202020204" charset="-34"/>
                <a:ea typeface="Martel Sans" pitchFamily="34" charset="-122"/>
                <a:cs typeface="Kanit Light" panose="020B0604020202020204" charset="-34"/>
              </a:rPr>
              <a:t>süreçlerinde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önemli</a:t>
            </a:r>
            <a:r>
              <a:rPr lang="en-US" sz="1400" dirty="0">
                <a:solidFill>
                  <a:srgbClr val="2C3249"/>
                </a:solidFill>
                <a:latin typeface="Kanit Light" panose="020B0604020202020204" charset="-34"/>
                <a:ea typeface="Martel Sans" pitchFamily="34" charset="-122"/>
                <a:cs typeface="Kanit Light" panose="020B0604020202020204" charset="-34"/>
              </a:rPr>
              <a:t> bir </a:t>
            </a:r>
            <a:r>
              <a:rPr lang="en-US" sz="1400" dirty="0" err="1">
                <a:solidFill>
                  <a:srgbClr val="2C3249"/>
                </a:solidFill>
                <a:latin typeface="Kanit Light" panose="020B0604020202020204" charset="-34"/>
                <a:ea typeface="Martel Sans" pitchFamily="34" charset="-122"/>
                <a:cs typeface="Kanit Light" panose="020B0604020202020204" charset="-34"/>
              </a:rPr>
              <a:t>rol</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oynar</a:t>
            </a:r>
            <a:r>
              <a:rPr lang="en-US" sz="1400" dirty="0">
                <a:solidFill>
                  <a:srgbClr val="2C3249"/>
                </a:solidFill>
                <a:latin typeface="Kanit Light" panose="020B0604020202020204" charset="-34"/>
                <a:ea typeface="Martel Sans" pitchFamily="34" charset="-122"/>
                <a:cs typeface="Kanit Light" panose="020B0604020202020204" charset="-34"/>
              </a:rPr>
              <a:t>.</a:t>
            </a:r>
            <a:endParaRPr lang="en-US" sz="1400" dirty="0">
              <a:latin typeface="Kanit Light" panose="020B0604020202020204" charset="-34"/>
            </a:endParaRPr>
          </a:p>
        </p:txBody>
      </p:sp>
      <p:sp>
        <p:nvSpPr>
          <p:cNvPr id="21" name="Shape 19"/>
          <p:cNvSpPr/>
          <p:nvPr/>
        </p:nvSpPr>
        <p:spPr>
          <a:xfrm>
            <a:off x="684435" y="5117609"/>
            <a:ext cx="13245703" cy="586765"/>
          </a:xfrm>
          <a:prstGeom prst="rect">
            <a:avLst/>
          </a:prstGeom>
          <a:solidFill>
            <a:srgbClr val="FFFFFF">
              <a:alpha val="4000"/>
            </a:srgbClr>
          </a:solidFill>
          <a:ln/>
        </p:spPr>
        <p:txBody>
          <a:bodyPr/>
          <a:lstStyle/>
          <a:p>
            <a:endParaRPr lang="tr-TR" sz="1400">
              <a:latin typeface="Kanit Light" panose="020B0604020202020204" charset="-34"/>
            </a:endParaRPr>
          </a:p>
        </p:txBody>
      </p:sp>
      <p:sp>
        <p:nvSpPr>
          <p:cNvPr id="22" name="Text 20"/>
          <p:cNvSpPr/>
          <p:nvPr/>
        </p:nvSpPr>
        <p:spPr>
          <a:xfrm>
            <a:off x="809808" y="5216123"/>
            <a:ext cx="4529722" cy="207620"/>
          </a:xfrm>
          <a:prstGeom prst="rect">
            <a:avLst/>
          </a:prstGeom>
          <a:noFill/>
          <a:ln/>
        </p:spPr>
        <p:txBody>
          <a:bodyPr wrap="none" lIns="0" tIns="0" rIns="0" bIns="0" rtlCol="0" anchor="t"/>
          <a:lstStyle/>
          <a:p>
            <a:pPr marL="0" indent="0">
              <a:lnSpc>
                <a:spcPts val="1550"/>
              </a:lnSpc>
              <a:buNone/>
            </a:pPr>
            <a:r>
              <a:rPr lang="en-US" sz="1400">
                <a:solidFill>
                  <a:srgbClr val="2C3249"/>
                </a:solidFill>
                <a:latin typeface="Kanit Light" panose="020B0604020202020204" charset="-34"/>
                <a:ea typeface="Martel Sans" pitchFamily="34" charset="-122"/>
                <a:cs typeface="Kanit Light" panose="020B0604020202020204" charset="-34"/>
              </a:rPr>
              <a:t>Görev Türü</a:t>
            </a:r>
            <a:endParaRPr lang="en-US" sz="1400">
              <a:latin typeface="Kanit Light" panose="020B0604020202020204" charset="-34"/>
            </a:endParaRPr>
          </a:p>
        </p:txBody>
      </p:sp>
      <p:sp>
        <p:nvSpPr>
          <p:cNvPr id="23" name="Text 21"/>
          <p:cNvSpPr/>
          <p:nvPr/>
        </p:nvSpPr>
        <p:spPr>
          <a:xfrm>
            <a:off x="3247291" y="5207098"/>
            <a:ext cx="4431323" cy="497275"/>
          </a:xfrm>
          <a:prstGeom prst="rect">
            <a:avLst/>
          </a:prstGeom>
          <a:noFill/>
          <a:ln/>
        </p:spPr>
        <p:txBody>
          <a:bodyPr wrap="square" lIns="0" tIns="0" rIns="0" bIns="0" rtlCol="0" anchor="t"/>
          <a:lstStyle/>
          <a:p>
            <a:pPr marL="0" indent="0">
              <a:lnSpc>
                <a:spcPts val="1550"/>
              </a:lnSpc>
              <a:buNone/>
            </a:pPr>
            <a:r>
              <a:rPr lang="en-US" sz="1400" dirty="0" err="1">
                <a:solidFill>
                  <a:srgbClr val="2C3249"/>
                </a:solidFill>
                <a:latin typeface="Kanit Light" panose="020B0604020202020204" charset="-34"/>
                <a:ea typeface="Martel Sans" pitchFamily="34" charset="-122"/>
                <a:cs typeface="Kanit Light" panose="020B0604020202020204" charset="-34"/>
              </a:rPr>
              <a:t>Sıralama</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arama</a:t>
            </a:r>
            <a:r>
              <a:rPr lang="en-US" sz="1400" dirty="0">
                <a:solidFill>
                  <a:srgbClr val="2C3249"/>
                </a:solidFill>
                <a:latin typeface="Kanit Light" panose="020B0604020202020204" charset="-34"/>
                <a:ea typeface="Martel Sans" pitchFamily="34" charset="-122"/>
                <a:cs typeface="Kanit Light" panose="020B0604020202020204" charset="-34"/>
              </a:rPr>
              <a:t> gibi </a:t>
            </a:r>
            <a:r>
              <a:rPr lang="en-US" sz="1400" dirty="0" err="1">
                <a:solidFill>
                  <a:srgbClr val="2C3249"/>
                </a:solidFill>
                <a:latin typeface="Kanit Light" panose="020B0604020202020204" charset="-34"/>
                <a:ea typeface="Martel Sans" pitchFamily="34" charset="-122"/>
                <a:cs typeface="Kanit Light" panose="020B0604020202020204" charset="-34"/>
              </a:rPr>
              <a:t>kural</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tabanlı</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deterministik</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görevler</a:t>
            </a:r>
            <a:r>
              <a:rPr lang="en-US" sz="1400" dirty="0">
                <a:solidFill>
                  <a:srgbClr val="2C3249"/>
                </a:solidFill>
                <a:latin typeface="Kanit Light" panose="020B0604020202020204" charset="-34"/>
                <a:ea typeface="Martel Sans" pitchFamily="34" charset="-122"/>
                <a:cs typeface="Kanit Light" panose="020B0604020202020204" charset="-34"/>
              </a:rPr>
              <a:t> için </a:t>
            </a:r>
            <a:r>
              <a:rPr lang="en-US" sz="1400" dirty="0" err="1">
                <a:solidFill>
                  <a:srgbClr val="2C3249"/>
                </a:solidFill>
                <a:latin typeface="Kanit Light" panose="020B0604020202020204" charset="-34"/>
                <a:ea typeface="Martel Sans" pitchFamily="34" charset="-122"/>
                <a:cs typeface="Kanit Light" panose="020B0604020202020204" charset="-34"/>
              </a:rPr>
              <a:t>uygundur</a:t>
            </a:r>
            <a:r>
              <a:rPr lang="en-US" sz="1400" dirty="0">
                <a:solidFill>
                  <a:srgbClr val="2C3249"/>
                </a:solidFill>
                <a:latin typeface="Kanit Light" panose="020B0604020202020204" charset="-34"/>
                <a:ea typeface="Martel Sans" pitchFamily="34" charset="-122"/>
                <a:cs typeface="Kanit Light" panose="020B0604020202020204" charset="-34"/>
              </a:rPr>
              <a:t>.</a:t>
            </a:r>
            <a:endParaRPr lang="en-US" sz="1400" dirty="0">
              <a:latin typeface="Kanit Light" panose="020B0604020202020204" charset="-34"/>
            </a:endParaRPr>
          </a:p>
        </p:txBody>
      </p:sp>
      <p:sp>
        <p:nvSpPr>
          <p:cNvPr id="24" name="Text 22"/>
          <p:cNvSpPr/>
          <p:nvPr/>
        </p:nvSpPr>
        <p:spPr>
          <a:xfrm>
            <a:off x="8253046" y="5207099"/>
            <a:ext cx="5660544" cy="415242"/>
          </a:xfrm>
          <a:prstGeom prst="rect">
            <a:avLst/>
          </a:prstGeom>
          <a:noFill/>
          <a:ln/>
        </p:spPr>
        <p:txBody>
          <a:bodyPr wrap="square" lIns="0" tIns="0" rIns="0" bIns="0" rtlCol="0" anchor="t"/>
          <a:lstStyle/>
          <a:p>
            <a:pPr marL="0" indent="0">
              <a:lnSpc>
                <a:spcPts val="1550"/>
              </a:lnSpc>
              <a:buNone/>
            </a:pPr>
            <a:r>
              <a:rPr lang="en-US" sz="1400" dirty="0" err="1">
                <a:solidFill>
                  <a:srgbClr val="2C3249"/>
                </a:solidFill>
                <a:latin typeface="Kanit Light" panose="020B0604020202020204" charset="-34"/>
                <a:ea typeface="Martel Sans" pitchFamily="34" charset="-122"/>
                <a:cs typeface="Kanit Light" panose="020B0604020202020204" charset="-34"/>
              </a:rPr>
              <a:t>Görüntü</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tanıma</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doğal</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dil</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işleme</a:t>
            </a:r>
            <a:r>
              <a:rPr lang="en-US" sz="1400" dirty="0">
                <a:solidFill>
                  <a:srgbClr val="2C3249"/>
                </a:solidFill>
                <a:latin typeface="Kanit Light" panose="020B0604020202020204" charset="-34"/>
                <a:ea typeface="Martel Sans" pitchFamily="34" charset="-122"/>
                <a:cs typeface="Kanit Light" panose="020B0604020202020204" charset="-34"/>
              </a:rPr>
              <a:t> gibi </a:t>
            </a:r>
            <a:r>
              <a:rPr lang="en-US" sz="1400" dirty="0" err="1">
                <a:solidFill>
                  <a:srgbClr val="2C3249"/>
                </a:solidFill>
                <a:latin typeface="Kanit Light" panose="020B0604020202020204" charset="-34"/>
                <a:ea typeface="Martel Sans" pitchFamily="34" charset="-122"/>
                <a:cs typeface="Kanit Light" panose="020B0604020202020204" charset="-34"/>
              </a:rPr>
              <a:t>örüntü</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tanıma</a:t>
            </a:r>
            <a:r>
              <a:rPr lang="en-US" sz="1400" dirty="0">
                <a:solidFill>
                  <a:srgbClr val="2C3249"/>
                </a:solidFill>
                <a:latin typeface="Kanit Light" panose="020B0604020202020204" charset="-34"/>
                <a:ea typeface="Martel Sans" pitchFamily="34" charset="-122"/>
                <a:cs typeface="Kanit Light" panose="020B0604020202020204" charset="-34"/>
              </a:rPr>
              <a:t>, tahmin/</a:t>
            </a:r>
            <a:r>
              <a:rPr lang="en-US" sz="1400" dirty="0" err="1">
                <a:solidFill>
                  <a:srgbClr val="2C3249"/>
                </a:solidFill>
                <a:latin typeface="Kanit Light" panose="020B0604020202020204" charset="-34"/>
                <a:ea typeface="Martel Sans" pitchFamily="34" charset="-122"/>
                <a:cs typeface="Kanit Light" panose="020B0604020202020204" charset="-34"/>
              </a:rPr>
              <a:t>öngörüde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bulunma</a:t>
            </a:r>
            <a:r>
              <a:rPr lang="en-US" sz="1400" dirty="0">
                <a:solidFill>
                  <a:srgbClr val="2C3249"/>
                </a:solidFill>
                <a:latin typeface="Kanit Light" panose="020B0604020202020204" charset="-34"/>
                <a:ea typeface="Martel Sans" pitchFamily="34" charset="-122"/>
                <a:cs typeface="Kanit Light" panose="020B0604020202020204" charset="-34"/>
              </a:rPr>
              <a:t> ve sınıflandırma </a:t>
            </a:r>
            <a:r>
              <a:rPr lang="en-US" sz="1400" dirty="0" err="1">
                <a:solidFill>
                  <a:srgbClr val="2C3249"/>
                </a:solidFill>
                <a:latin typeface="Kanit Light" panose="020B0604020202020204" charset="-34"/>
                <a:ea typeface="Martel Sans" pitchFamily="34" charset="-122"/>
                <a:cs typeface="Kanit Light" panose="020B0604020202020204" charset="-34"/>
              </a:rPr>
              <a:t>görevle</a:t>
            </a:r>
            <a:r>
              <a:rPr lang="tr-TR" sz="1400" dirty="0">
                <a:solidFill>
                  <a:srgbClr val="2C3249"/>
                </a:solidFill>
                <a:latin typeface="Kanit Light" panose="020B0604020202020204" charset="-34"/>
                <a:ea typeface="Martel Sans" pitchFamily="34" charset="-122"/>
                <a:cs typeface="Kanit Light" panose="020B0604020202020204" charset="-34"/>
              </a:rPr>
              <a:t>rinde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kullanılırlar</a:t>
            </a:r>
            <a:r>
              <a:rPr lang="en-US" sz="1400" dirty="0">
                <a:solidFill>
                  <a:srgbClr val="2C3249"/>
                </a:solidFill>
                <a:latin typeface="Kanit Light" panose="020B0604020202020204" charset="-34"/>
                <a:ea typeface="Martel Sans" pitchFamily="34" charset="-122"/>
                <a:cs typeface="Kanit Light" panose="020B0604020202020204" charset="-34"/>
              </a:rPr>
              <a:t>.</a:t>
            </a:r>
            <a:endParaRPr lang="en-US" sz="1400" dirty="0">
              <a:latin typeface="Kanit Light" panose="020B0604020202020204" charset="-34"/>
            </a:endParaRPr>
          </a:p>
        </p:txBody>
      </p:sp>
      <p:sp>
        <p:nvSpPr>
          <p:cNvPr id="25" name="Shape 23"/>
          <p:cNvSpPr/>
          <p:nvPr/>
        </p:nvSpPr>
        <p:spPr>
          <a:xfrm>
            <a:off x="684436" y="5669846"/>
            <a:ext cx="13245702" cy="794385"/>
          </a:xfrm>
          <a:prstGeom prst="rect">
            <a:avLst/>
          </a:prstGeom>
          <a:solidFill>
            <a:srgbClr val="000000">
              <a:alpha val="4000"/>
            </a:srgbClr>
          </a:solidFill>
          <a:ln/>
        </p:spPr>
        <p:txBody>
          <a:bodyPr/>
          <a:lstStyle/>
          <a:p>
            <a:endParaRPr lang="tr-TR" sz="1400">
              <a:latin typeface="Kanit Light" panose="020B0604020202020204" charset="-34"/>
            </a:endParaRPr>
          </a:p>
        </p:txBody>
      </p:sp>
      <p:sp>
        <p:nvSpPr>
          <p:cNvPr id="26" name="Text 24"/>
          <p:cNvSpPr/>
          <p:nvPr/>
        </p:nvSpPr>
        <p:spPr>
          <a:xfrm>
            <a:off x="809808" y="5777384"/>
            <a:ext cx="4529722" cy="207620"/>
          </a:xfrm>
          <a:prstGeom prst="rect">
            <a:avLst/>
          </a:prstGeom>
          <a:noFill/>
          <a:ln/>
        </p:spPr>
        <p:txBody>
          <a:bodyPr wrap="none" lIns="0" tIns="0" rIns="0" bIns="0" rtlCol="0" anchor="t"/>
          <a:lstStyle/>
          <a:p>
            <a:pPr marL="0" indent="0">
              <a:lnSpc>
                <a:spcPts val="1550"/>
              </a:lnSpc>
              <a:buNone/>
            </a:pPr>
            <a:r>
              <a:rPr lang="en-US" sz="1400">
                <a:solidFill>
                  <a:srgbClr val="2C3249"/>
                </a:solidFill>
                <a:latin typeface="Kanit Light" panose="020B0604020202020204" charset="-34"/>
                <a:ea typeface="Martel Sans" pitchFamily="34" charset="-122"/>
                <a:cs typeface="Kanit Light" panose="020B0604020202020204" charset="-34"/>
              </a:rPr>
              <a:t>İnsan Müdahalesi</a:t>
            </a:r>
            <a:endParaRPr lang="en-US" sz="1400">
              <a:latin typeface="Kanit Light" panose="020B0604020202020204" charset="-34"/>
            </a:endParaRPr>
          </a:p>
        </p:txBody>
      </p:sp>
      <p:sp>
        <p:nvSpPr>
          <p:cNvPr id="27" name="Text 25"/>
          <p:cNvSpPr/>
          <p:nvPr/>
        </p:nvSpPr>
        <p:spPr>
          <a:xfrm>
            <a:off x="3247291" y="5713397"/>
            <a:ext cx="4736123" cy="622862"/>
          </a:xfrm>
          <a:prstGeom prst="rect">
            <a:avLst/>
          </a:prstGeom>
          <a:noFill/>
          <a:ln/>
        </p:spPr>
        <p:txBody>
          <a:bodyPr wrap="square" lIns="0" tIns="0" rIns="0" bIns="0" rtlCol="0" anchor="t"/>
          <a:lstStyle/>
          <a:p>
            <a:pPr marL="0" indent="0">
              <a:lnSpc>
                <a:spcPts val="1550"/>
              </a:lnSpc>
              <a:buNone/>
            </a:pPr>
            <a:r>
              <a:rPr lang="en-US" sz="1400" dirty="0" err="1">
                <a:solidFill>
                  <a:srgbClr val="2C3249"/>
                </a:solidFill>
                <a:latin typeface="Kanit Light" panose="020B0604020202020204" charset="-34"/>
                <a:ea typeface="Martel Sans" pitchFamily="34" charset="-122"/>
                <a:cs typeface="Kanit Light" panose="020B0604020202020204" charset="-34"/>
              </a:rPr>
              <a:t>Tamamen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insanlar</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tarafından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kontrol</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edilir</a:t>
            </a:r>
            <a:r>
              <a:rPr lang="en-US" sz="1400" dirty="0">
                <a:solidFill>
                  <a:srgbClr val="2C3249"/>
                </a:solidFill>
                <a:latin typeface="Kanit Light" panose="020B0604020202020204" charset="-34"/>
                <a:ea typeface="Martel Sans" pitchFamily="34" charset="-122"/>
                <a:cs typeface="Kanit Light" panose="020B0604020202020204" charset="-34"/>
              </a:rPr>
              <a:t> ve </a:t>
            </a:r>
            <a:r>
              <a:rPr lang="en-US" sz="1400" dirty="0" err="1">
                <a:solidFill>
                  <a:srgbClr val="2C3249"/>
                </a:solidFill>
                <a:latin typeface="Kanit Light" panose="020B0604020202020204" charset="-34"/>
                <a:ea typeface="Martel Sans" pitchFamily="34" charset="-122"/>
                <a:cs typeface="Kanit Light" panose="020B0604020202020204" charset="-34"/>
              </a:rPr>
              <a:t>tasarlanırlar</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Herhangi</a:t>
            </a:r>
            <a:r>
              <a:rPr lang="en-US" sz="1400" dirty="0">
                <a:solidFill>
                  <a:srgbClr val="2C3249"/>
                </a:solidFill>
                <a:latin typeface="Kanit Light" panose="020B0604020202020204" charset="-34"/>
                <a:ea typeface="Martel Sans" pitchFamily="34" charset="-122"/>
                <a:cs typeface="Kanit Light" panose="020B0604020202020204" charset="-34"/>
              </a:rPr>
              <a:t> bir </a:t>
            </a:r>
            <a:r>
              <a:rPr lang="en-US" sz="1400" dirty="0" err="1">
                <a:solidFill>
                  <a:srgbClr val="2C3249"/>
                </a:solidFill>
                <a:latin typeface="Kanit Light" panose="020B0604020202020204" charset="-34"/>
                <a:ea typeface="Martel Sans" pitchFamily="34" charset="-122"/>
                <a:cs typeface="Kanit Light" panose="020B0604020202020204" charset="-34"/>
              </a:rPr>
              <a:t>değişiklik</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söz</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konusu</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olduğunda</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yeniden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insan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müdahalesine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ihtiyaç</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duyarlar</a:t>
            </a:r>
            <a:r>
              <a:rPr lang="en-US" sz="1400" dirty="0">
                <a:solidFill>
                  <a:srgbClr val="2C3249"/>
                </a:solidFill>
                <a:latin typeface="Kanit Light" panose="020B0604020202020204" charset="-34"/>
                <a:ea typeface="Martel Sans" pitchFamily="34" charset="-122"/>
                <a:cs typeface="Kanit Light" panose="020B0604020202020204" charset="-34"/>
              </a:rPr>
              <a:t>.</a:t>
            </a:r>
            <a:endParaRPr lang="en-US" sz="1400" dirty="0">
              <a:latin typeface="Kanit Light" panose="020B0604020202020204" charset="-34"/>
            </a:endParaRPr>
          </a:p>
        </p:txBody>
      </p:sp>
      <p:sp>
        <p:nvSpPr>
          <p:cNvPr id="28" name="Text 26"/>
          <p:cNvSpPr/>
          <p:nvPr/>
        </p:nvSpPr>
        <p:spPr>
          <a:xfrm>
            <a:off x="8253045" y="5768360"/>
            <a:ext cx="5561592" cy="415242"/>
          </a:xfrm>
          <a:prstGeom prst="rect">
            <a:avLst/>
          </a:prstGeom>
          <a:noFill/>
          <a:ln/>
        </p:spPr>
        <p:txBody>
          <a:bodyPr wrap="square" lIns="0" tIns="0" rIns="0" bIns="0" rtlCol="0" anchor="t"/>
          <a:lstStyle/>
          <a:p>
            <a:pPr marL="0" indent="0">
              <a:lnSpc>
                <a:spcPts val="1550"/>
              </a:lnSpc>
              <a:buNone/>
            </a:pPr>
            <a:r>
              <a:rPr lang="en-US" sz="1400" dirty="0">
                <a:solidFill>
                  <a:srgbClr val="2C3249"/>
                </a:solidFill>
                <a:latin typeface="Kanit Light" panose="020B0604020202020204" charset="-34"/>
                <a:ea typeface="Martel Sans" pitchFamily="34" charset="-122"/>
                <a:cs typeface="Kanit Light" panose="020B0604020202020204" charset="-34"/>
              </a:rPr>
              <a:t>Daha </a:t>
            </a:r>
            <a:r>
              <a:rPr lang="en-US" sz="1400" dirty="0" err="1">
                <a:solidFill>
                  <a:srgbClr val="2C3249"/>
                </a:solidFill>
                <a:latin typeface="Kanit Light" panose="020B0604020202020204" charset="-34"/>
                <a:ea typeface="Martel Sans" pitchFamily="34" charset="-122"/>
                <a:cs typeface="Kanit Light" panose="020B0604020202020204" charset="-34"/>
              </a:rPr>
              <a:t>fazla</a:t>
            </a:r>
            <a:r>
              <a:rPr lang="en-US" sz="1400" dirty="0">
                <a:solidFill>
                  <a:srgbClr val="2C3249"/>
                </a:solidFill>
                <a:latin typeface="Kanit Light" panose="020B0604020202020204" charset="-34"/>
                <a:ea typeface="Martel Sans" pitchFamily="34" charset="-122"/>
                <a:cs typeface="Kanit Light" panose="020B0604020202020204" charset="-34"/>
              </a:rPr>
              <a:t> veri </a:t>
            </a:r>
            <a:r>
              <a:rPr lang="en-US" sz="1400" dirty="0" err="1">
                <a:solidFill>
                  <a:srgbClr val="2C3249"/>
                </a:solidFill>
                <a:latin typeface="Kanit Light" panose="020B0604020202020204" charset="-34"/>
                <a:ea typeface="Martel Sans" pitchFamily="34" charset="-122"/>
                <a:cs typeface="Kanit Light" panose="020B0604020202020204" charset="-34"/>
              </a:rPr>
              <a:t>sağlandıkça</a:t>
            </a:r>
            <a:r>
              <a:rPr lang="en-US" sz="1400" dirty="0">
                <a:solidFill>
                  <a:srgbClr val="2C3249"/>
                </a:solidFill>
                <a:latin typeface="Kanit Light" panose="020B0604020202020204" charset="-34"/>
                <a:ea typeface="Martel Sans" pitchFamily="34" charset="-122"/>
                <a:cs typeface="Kanit Light" panose="020B0604020202020204" charset="-34"/>
              </a:rPr>
              <a:t> otomatik olarak </a:t>
            </a:r>
            <a:r>
              <a:rPr lang="en-US" sz="1400" dirty="0" err="1">
                <a:solidFill>
                  <a:srgbClr val="2C3249"/>
                </a:solidFill>
                <a:latin typeface="Kanit Light" panose="020B0604020202020204" charset="-34"/>
                <a:ea typeface="Martel Sans" pitchFamily="34" charset="-122"/>
                <a:cs typeface="Kanit Light" panose="020B0604020202020204" charset="-34"/>
              </a:rPr>
              <a:t>uyum</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sağlayabilir</a:t>
            </a:r>
            <a:r>
              <a:rPr lang="en-US" sz="1400" dirty="0">
                <a:solidFill>
                  <a:srgbClr val="2C3249"/>
                </a:solidFill>
                <a:latin typeface="Kanit Light" panose="020B0604020202020204" charset="-34"/>
                <a:ea typeface="Martel Sans" pitchFamily="34" charset="-122"/>
                <a:cs typeface="Kanit Light" panose="020B0604020202020204" charset="-34"/>
              </a:rPr>
              <a:t> ve </a:t>
            </a:r>
            <a:r>
              <a:rPr lang="en-US" sz="1400" dirty="0" err="1">
                <a:solidFill>
                  <a:srgbClr val="2C3249"/>
                </a:solidFill>
                <a:latin typeface="Kanit Light" panose="020B0604020202020204" charset="-34"/>
                <a:ea typeface="Martel Sans" pitchFamily="34" charset="-122"/>
                <a:cs typeface="Kanit Light" panose="020B0604020202020204" charset="-34"/>
              </a:rPr>
              <a:t>gelişebilir</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böylece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sürekli</a:t>
            </a:r>
            <a:r>
              <a:rPr lang="en-US" sz="1400" dirty="0">
                <a:solidFill>
                  <a:srgbClr val="2C3249"/>
                </a:solidFill>
                <a:latin typeface="Kanit Light" panose="020B0604020202020204" charset="-34"/>
                <a:ea typeface="Martel Sans" pitchFamily="34" charset="-122"/>
                <a:cs typeface="Kanit Light" panose="020B0604020202020204" charset="-34"/>
              </a:rPr>
              <a:t> manuel </a:t>
            </a:r>
            <a:r>
              <a:rPr lang="en-US" sz="1400" dirty="0" err="1">
                <a:solidFill>
                  <a:srgbClr val="2C3249"/>
                </a:solidFill>
                <a:latin typeface="Kanit Light" panose="020B0604020202020204" charset="-34"/>
                <a:ea typeface="Martel Sans" pitchFamily="34" charset="-122"/>
                <a:cs typeface="Kanit Light" panose="020B0604020202020204" charset="-34"/>
              </a:rPr>
              <a:t>müdahale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ihtiyacı</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azalır</a:t>
            </a:r>
            <a:r>
              <a:rPr lang="en-US" sz="1400" dirty="0">
                <a:solidFill>
                  <a:srgbClr val="2C3249"/>
                </a:solidFill>
                <a:latin typeface="Kanit Light" panose="020B0604020202020204" charset="-34"/>
                <a:ea typeface="Martel Sans" pitchFamily="34" charset="-122"/>
                <a:cs typeface="Kanit Light" panose="020B0604020202020204" charset="-34"/>
              </a:rPr>
              <a:t>.</a:t>
            </a:r>
            <a:endParaRPr lang="en-US" sz="1400" dirty="0">
              <a:latin typeface="Kanit Light" panose="020B0604020202020204" charset="-34"/>
            </a:endParaRPr>
          </a:p>
        </p:txBody>
      </p:sp>
      <p:sp>
        <p:nvSpPr>
          <p:cNvPr id="29" name="Shape 27"/>
          <p:cNvSpPr/>
          <p:nvPr/>
        </p:nvSpPr>
        <p:spPr>
          <a:xfrm>
            <a:off x="684436" y="6420679"/>
            <a:ext cx="13253324" cy="1002005"/>
          </a:xfrm>
          <a:prstGeom prst="rect">
            <a:avLst/>
          </a:prstGeom>
          <a:solidFill>
            <a:srgbClr val="FFFFFF">
              <a:alpha val="4000"/>
            </a:srgbClr>
          </a:solidFill>
          <a:ln/>
        </p:spPr>
        <p:txBody>
          <a:bodyPr/>
          <a:lstStyle/>
          <a:p>
            <a:endParaRPr lang="tr-TR" sz="1400">
              <a:latin typeface="Kanit Light" panose="020B0604020202020204" charset="-34"/>
            </a:endParaRPr>
          </a:p>
        </p:txBody>
      </p:sp>
      <p:sp>
        <p:nvSpPr>
          <p:cNvPr id="30" name="Text 28"/>
          <p:cNvSpPr/>
          <p:nvPr/>
        </p:nvSpPr>
        <p:spPr>
          <a:xfrm>
            <a:off x="792317" y="6561496"/>
            <a:ext cx="4529722" cy="207620"/>
          </a:xfrm>
          <a:prstGeom prst="rect">
            <a:avLst/>
          </a:prstGeom>
          <a:noFill/>
          <a:ln/>
        </p:spPr>
        <p:txBody>
          <a:bodyPr wrap="none" lIns="0" tIns="0" rIns="0" bIns="0" rtlCol="0" anchor="t"/>
          <a:lstStyle/>
          <a:p>
            <a:pPr marL="0" indent="0">
              <a:lnSpc>
                <a:spcPts val="1550"/>
              </a:lnSpc>
              <a:buNone/>
            </a:pPr>
            <a:r>
              <a:rPr lang="en-US" sz="1400">
                <a:solidFill>
                  <a:srgbClr val="2C3249"/>
                </a:solidFill>
                <a:latin typeface="Kanit Light" panose="020B0604020202020204" charset="-34"/>
                <a:ea typeface="Martel Sans" pitchFamily="34" charset="-122"/>
                <a:cs typeface="Kanit Light" panose="020B0604020202020204" charset="-34"/>
              </a:rPr>
              <a:t>Yorumlanabilirlik</a:t>
            </a:r>
            <a:endParaRPr lang="en-US" sz="1400">
              <a:latin typeface="Kanit Light" panose="020B0604020202020204" charset="-34"/>
            </a:endParaRPr>
          </a:p>
        </p:txBody>
      </p:sp>
      <p:sp>
        <p:nvSpPr>
          <p:cNvPr id="31" name="Text 29"/>
          <p:cNvSpPr/>
          <p:nvPr/>
        </p:nvSpPr>
        <p:spPr>
          <a:xfrm>
            <a:off x="3247291" y="6515139"/>
            <a:ext cx="4736123" cy="415242"/>
          </a:xfrm>
          <a:prstGeom prst="rect">
            <a:avLst/>
          </a:prstGeom>
          <a:noFill/>
          <a:ln/>
        </p:spPr>
        <p:txBody>
          <a:bodyPr wrap="square" lIns="0" tIns="0" rIns="0" bIns="0" rtlCol="0" anchor="t"/>
          <a:lstStyle/>
          <a:p>
            <a:pPr marL="0" indent="0">
              <a:lnSpc>
                <a:spcPts val="1550"/>
              </a:lnSpc>
              <a:buNone/>
            </a:pPr>
            <a:r>
              <a:rPr lang="en-US" sz="1400" dirty="0" err="1">
                <a:solidFill>
                  <a:srgbClr val="2C3249"/>
                </a:solidFill>
                <a:latin typeface="Kanit Light" panose="020B0604020202020204" charset="-34"/>
                <a:ea typeface="Martel Sans" pitchFamily="34" charset="-122"/>
                <a:cs typeface="Kanit Light" panose="020B0604020202020204" charset="-34"/>
              </a:rPr>
              <a:t>Sonuçlar</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daha</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yorumlanabilirdir</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çünkü</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tüm</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sürece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ilişkin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mantık</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kodda</a:t>
            </a:r>
            <a:r>
              <a:rPr lang="en-US" sz="1400" dirty="0">
                <a:solidFill>
                  <a:srgbClr val="2C3249"/>
                </a:solidFill>
                <a:latin typeface="Kanit Light" panose="020B0604020202020204" charset="-34"/>
                <a:ea typeface="Martel Sans" pitchFamily="34" charset="-122"/>
                <a:cs typeface="Kanit Light" panose="020B0604020202020204" charset="-34"/>
              </a:rPr>
              <a:t> açıkça </a:t>
            </a:r>
            <a:r>
              <a:rPr lang="en-US" sz="1400" dirty="0" err="1">
                <a:solidFill>
                  <a:srgbClr val="2C3249"/>
                </a:solidFill>
                <a:latin typeface="Kanit Light" panose="020B0604020202020204" charset="-34"/>
                <a:ea typeface="Martel Sans" pitchFamily="34" charset="-122"/>
                <a:cs typeface="Kanit Light" panose="020B0604020202020204" charset="-34"/>
              </a:rPr>
              <a:t>tanımlanmıştır</a:t>
            </a:r>
            <a:r>
              <a:rPr lang="en-US" sz="1400" dirty="0">
                <a:solidFill>
                  <a:srgbClr val="2C3249"/>
                </a:solidFill>
                <a:latin typeface="Kanit Light" panose="020B0604020202020204" charset="-34"/>
                <a:ea typeface="Martel Sans" pitchFamily="34" charset="-122"/>
                <a:cs typeface="Kanit Light" panose="020B0604020202020204" charset="-34"/>
              </a:rPr>
              <a:t>.</a:t>
            </a:r>
            <a:endParaRPr lang="en-US" sz="1400" dirty="0">
              <a:latin typeface="Kanit Light" panose="020B0604020202020204" charset="-34"/>
            </a:endParaRPr>
          </a:p>
        </p:txBody>
      </p:sp>
      <p:sp>
        <p:nvSpPr>
          <p:cNvPr id="32" name="Text 30"/>
          <p:cNvSpPr/>
          <p:nvPr/>
        </p:nvSpPr>
        <p:spPr>
          <a:xfrm>
            <a:off x="8253045" y="6498002"/>
            <a:ext cx="5866390" cy="830482"/>
          </a:xfrm>
          <a:prstGeom prst="rect">
            <a:avLst/>
          </a:prstGeom>
          <a:noFill/>
          <a:ln/>
        </p:spPr>
        <p:txBody>
          <a:bodyPr wrap="square" lIns="0" tIns="0" rIns="0" bIns="0" rtlCol="0" anchor="t"/>
          <a:lstStyle/>
          <a:p>
            <a:pPr marL="0" indent="0">
              <a:lnSpc>
                <a:spcPts val="1550"/>
              </a:lnSpc>
              <a:buNone/>
            </a:pPr>
            <a:r>
              <a:rPr lang="en-US" sz="1400" dirty="0" err="1">
                <a:solidFill>
                  <a:srgbClr val="2C3249"/>
                </a:solidFill>
                <a:latin typeface="Kanit Light" panose="020B0604020202020204" charset="-34"/>
                <a:ea typeface="Martel Sans" pitchFamily="34" charset="-122"/>
                <a:cs typeface="Kanit Light" panose="020B0604020202020204" charset="-34"/>
              </a:rPr>
              <a:t>Özellikle</a:t>
            </a:r>
            <a:r>
              <a:rPr lang="en-US" sz="1400" dirty="0">
                <a:solidFill>
                  <a:srgbClr val="2C3249"/>
                </a:solidFill>
                <a:latin typeface="Kanit Light" panose="020B0604020202020204" charset="-34"/>
                <a:ea typeface="Martel Sans" pitchFamily="34" charset="-122"/>
                <a:cs typeface="Kanit Light" panose="020B0604020202020204" charset="-34"/>
              </a:rPr>
              <a:t> kara-kutu (black-box) olarak </a:t>
            </a:r>
            <a:r>
              <a:rPr lang="en-US" sz="1400" dirty="0" err="1">
                <a:solidFill>
                  <a:srgbClr val="2C3249"/>
                </a:solidFill>
                <a:latin typeface="Kanit Light" panose="020B0604020202020204" charset="-34"/>
                <a:ea typeface="Martel Sans" pitchFamily="34" charset="-122"/>
                <a:cs typeface="Kanit Light" panose="020B0604020202020204" charset="-34"/>
              </a:rPr>
              <a:t>bilinen</a:t>
            </a:r>
            <a:r>
              <a:rPr lang="en-US" sz="1400" dirty="0">
                <a:solidFill>
                  <a:srgbClr val="2C3249"/>
                </a:solidFill>
                <a:latin typeface="Kanit Light" panose="020B0604020202020204" charset="-34"/>
                <a:ea typeface="Martel Sans" pitchFamily="34" charset="-122"/>
                <a:cs typeface="Kanit Light" panose="020B0604020202020204" charset="-34"/>
              </a:rPr>
              <a:t> makine öğrenmesi algoritmaları ile </a:t>
            </a:r>
            <a:r>
              <a:rPr lang="en-US" sz="1400" dirty="0" err="1">
                <a:solidFill>
                  <a:srgbClr val="2C3249"/>
                </a:solidFill>
                <a:latin typeface="Kanit Light" panose="020B0604020202020204" charset="-34"/>
                <a:ea typeface="Martel Sans" pitchFamily="34" charset="-122"/>
                <a:cs typeface="Kanit Light" panose="020B0604020202020204" charset="-34"/>
              </a:rPr>
              <a:t>elde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edilen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sonuçlar</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daha</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az</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yorumlanabilir</a:t>
            </a:r>
            <a:r>
              <a:rPr lang="en-US" sz="1400" dirty="0">
                <a:solidFill>
                  <a:srgbClr val="2C3249"/>
                </a:solidFill>
                <a:latin typeface="Kanit Light" panose="020B0604020202020204" charset="-34"/>
                <a:ea typeface="Martel Sans" pitchFamily="34" charset="-122"/>
                <a:cs typeface="Kanit Light" panose="020B0604020202020204" charset="-34"/>
              </a:rPr>
              <a:t> olarak </a:t>
            </a:r>
            <a:r>
              <a:rPr lang="en-US" sz="1400" dirty="0" err="1">
                <a:solidFill>
                  <a:srgbClr val="2C3249"/>
                </a:solidFill>
                <a:latin typeface="Kanit Light" panose="020B0604020202020204" charset="-34"/>
                <a:ea typeface="Martel Sans" pitchFamily="34" charset="-122"/>
                <a:cs typeface="Kanit Light" panose="020B0604020202020204" charset="-34"/>
              </a:rPr>
              <a:t>değerlendirilir</a:t>
            </a:r>
            <a:r>
              <a:rPr lang="en-US" sz="1400" dirty="0">
                <a:solidFill>
                  <a:srgbClr val="2C3249"/>
                </a:solidFill>
                <a:latin typeface="Kanit Light" panose="020B0604020202020204" charset="-34"/>
                <a:ea typeface="Martel Sans" pitchFamily="34" charset="-122"/>
                <a:cs typeface="Kanit Light" panose="020B0604020202020204" charset="-34"/>
              </a:rPr>
              <a:t>. Bu da </a:t>
            </a:r>
            <a:r>
              <a:rPr lang="en-US" sz="1400" dirty="0" err="1">
                <a:solidFill>
                  <a:srgbClr val="2C3249"/>
                </a:solidFill>
                <a:latin typeface="Kanit Light" panose="020B0604020202020204" charset="-34"/>
                <a:ea typeface="Martel Sans" pitchFamily="34" charset="-122"/>
                <a:cs typeface="Kanit Light" panose="020B0604020202020204" charset="-34"/>
              </a:rPr>
              <a:t>kararlara</a:t>
            </a:r>
            <a:r>
              <a:rPr lang="en-US" sz="1400" dirty="0">
                <a:solidFill>
                  <a:srgbClr val="2C3249"/>
                </a:solidFill>
                <a:latin typeface="Kanit Light" panose="020B0604020202020204" charset="-34"/>
                <a:ea typeface="Martel Sans" pitchFamily="34" charset="-122"/>
                <a:cs typeface="Kanit Light" panose="020B0604020202020204" charset="-34"/>
              </a:rPr>
              <a:t> nasıl </a:t>
            </a:r>
            <a:r>
              <a:rPr lang="en-US" sz="1400" dirty="0" err="1">
                <a:solidFill>
                  <a:srgbClr val="2C3249"/>
                </a:solidFill>
                <a:latin typeface="Kanit Light" panose="020B0604020202020204" charset="-34"/>
                <a:ea typeface="Martel Sans" pitchFamily="34" charset="-122"/>
                <a:cs typeface="Kanit Light" panose="020B0604020202020204" charset="-34"/>
              </a:rPr>
              <a:t>ulaşıldığının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anlaşılmasını</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zorlaştırır</a:t>
            </a:r>
            <a:r>
              <a:rPr lang="en-US" sz="1400" dirty="0">
                <a:solidFill>
                  <a:srgbClr val="2C3249"/>
                </a:solidFill>
                <a:latin typeface="Kanit Light" panose="020B0604020202020204" charset="-34"/>
                <a:ea typeface="Martel Sans" pitchFamily="34" charset="-122"/>
                <a:cs typeface="Kanit Light" panose="020B0604020202020204" charset="-34"/>
              </a:rPr>
              <a:t>.</a:t>
            </a:r>
            <a:endParaRPr lang="en-US" sz="1400" dirty="0">
              <a:latin typeface="Kanit Light" panose="020B0604020202020204" charset="-34"/>
            </a:endParaRPr>
          </a:p>
        </p:txBody>
      </p:sp>
      <p:sp>
        <p:nvSpPr>
          <p:cNvPr id="33" name="Text 31"/>
          <p:cNvSpPr/>
          <p:nvPr/>
        </p:nvSpPr>
        <p:spPr>
          <a:xfrm>
            <a:off x="684436" y="7220908"/>
            <a:ext cx="14468875" cy="207620"/>
          </a:xfrm>
          <a:prstGeom prst="rect">
            <a:avLst/>
          </a:prstGeom>
          <a:noFill/>
          <a:ln/>
        </p:spPr>
        <p:txBody>
          <a:bodyPr wrap="none" lIns="0" tIns="0" rIns="0" bIns="0" rtlCol="0" anchor="t"/>
          <a:lstStyle/>
          <a:p>
            <a:pPr marL="0" indent="0">
              <a:lnSpc>
                <a:spcPts val="1550"/>
              </a:lnSpc>
              <a:buNone/>
            </a:pPr>
            <a:r>
              <a:rPr lang="en-US" sz="1600" b="1" i="1" dirty="0">
                <a:solidFill>
                  <a:srgbClr val="2C3249"/>
                </a:solidFill>
                <a:latin typeface="Kanit Light" panose="020B0604020202020204" charset="-34"/>
                <a:ea typeface="Martel Sans" pitchFamily="34" charset="-122"/>
                <a:cs typeface="Kanit Light" panose="020B0604020202020204" charset="-34"/>
              </a:rPr>
              <a:t>Geleneksel </a:t>
            </a:r>
            <a:r>
              <a:rPr lang="en-US" sz="1600" b="1" i="1" dirty="0" err="1">
                <a:solidFill>
                  <a:srgbClr val="2C3249"/>
                </a:solidFill>
                <a:latin typeface="Kanit Light" panose="020B0604020202020204" charset="-34"/>
                <a:ea typeface="Martel Sans" pitchFamily="34" charset="-122"/>
                <a:cs typeface="Kanit Light" panose="020B0604020202020204" charset="-34"/>
              </a:rPr>
              <a:t>programlama</a:t>
            </a:r>
            <a:r>
              <a:rPr lang="en-US" sz="1600" b="1" i="1" dirty="0">
                <a:solidFill>
                  <a:srgbClr val="2C3249"/>
                </a:solidFill>
                <a:latin typeface="Kanit Light" panose="020B0604020202020204" charset="-34"/>
                <a:ea typeface="Martel Sans" pitchFamily="34" charset="-122"/>
                <a:cs typeface="Kanit Light" panose="020B0604020202020204" charset="-34"/>
              </a:rPr>
              <a:t> ve makine öğrenmesi </a:t>
            </a:r>
            <a:r>
              <a:rPr lang="en-US" sz="1600" b="1" i="1" dirty="0" err="1">
                <a:solidFill>
                  <a:srgbClr val="2C3249"/>
                </a:solidFill>
                <a:latin typeface="Kanit Light" panose="020B0604020202020204" charset="-34"/>
                <a:ea typeface="Martel Sans" pitchFamily="34" charset="-122"/>
                <a:cs typeface="Kanit Light" panose="020B0604020202020204" charset="-34"/>
              </a:rPr>
              <a:t>algoritmalarının</a:t>
            </a:r>
            <a:r>
              <a:rPr lang="en-US" sz="1600" b="1" i="1" dirty="0">
                <a:solidFill>
                  <a:srgbClr val="2C3249"/>
                </a:solidFill>
                <a:latin typeface="Kanit Light" panose="020B0604020202020204" charset="-34"/>
                <a:ea typeface="Martel Sans" pitchFamily="34" charset="-122"/>
                <a:cs typeface="Kanit Light" panose="020B0604020202020204" charset="-34"/>
              </a:rPr>
              <a:t> </a:t>
            </a:r>
            <a:r>
              <a:rPr lang="en-US" sz="1600" b="1" i="1" dirty="0" err="1">
                <a:solidFill>
                  <a:srgbClr val="2C3249"/>
                </a:solidFill>
                <a:latin typeface="Kanit Light" panose="020B0604020202020204" charset="-34"/>
                <a:ea typeface="Martel Sans" pitchFamily="34" charset="-122"/>
                <a:cs typeface="Kanit Light" panose="020B0604020202020204" charset="-34"/>
              </a:rPr>
              <a:t>farklılıkları</a:t>
            </a:r>
            <a:r>
              <a:rPr lang="en-US" sz="1600" b="1" i="1" dirty="0">
                <a:solidFill>
                  <a:srgbClr val="2C3249"/>
                </a:solidFill>
                <a:latin typeface="Kanit Light" panose="020B0604020202020204" charset="-34"/>
                <a:ea typeface="Martel Sans" pitchFamily="34" charset="-122"/>
                <a:cs typeface="Kanit Light" panose="020B0604020202020204" charset="-34"/>
              </a:rPr>
              <a:t>.</a:t>
            </a:r>
            <a:endParaRPr lang="en-US" sz="1600" b="1" i="1" dirty="0">
              <a:latin typeface="Kanit Light" panose="020B0604020202020204" charset="-34"/>
            </a:endParaRPr>
          </a:p>
        </p:txBody>
      </p:sp>
      <p:sp>
        <p:nvSpPr>
          <p:cNvPr id="34" name="Text 32"/>
          <p:cNvSpPr/>
          <p:nvPr/>
        </p:nvSpPr>
        <p:spPr>
          <a:xfrm>
            <a:off x="676815" y="7898959"/>
            <a:ext cx="14468875" cy="207620"/>
          </a:xfrm>
          <a:prstGeom prst="rect">
            <a:avLst/>
          </a:prstGeom>
          <a:noFill/>
          <a:ln/>
        </p:spPr>
        <p:txBody>
          <a:bodyPr wrap="none" lIns="0" tIns="0" rIns="0" bIns="0" rtlCol="0" anchor="t"/>
          <a:lstStyle/>
          <a:p>
            <a:pPr marL="0" indent="0">
              <a:lnSpc>
                <a:spcPts val="1550"/>
              </a:lnSpc>
              <a:buNone/>
            </a:pPr>
            <a:endParaRPr lang="en-US" sz="1400">
              <a:latin typeface="Kanit Light" panose="020B0604020202020204" charset="-34"/>
            </a:endParaRPr>
          </a:p>
        </p:txBody>
      </p:sp>
      <p:pic>
        <p:nvPicPr>
          <p:cNvPr id="35" name="Image 0" descr="preencoded.png"/>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73987"/>
            <a:ext cx="6325791" cy="708779"/>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Makine Öğrenmesi Nedir?</a:t>
            </a:r>
            <a:endParaRPr lang="en-US" sz="4450" dirty="0">
              <a:latin typeface="Kanit Light" panose="020B0604020202020204" charset="-34"/>
            </a:endParaRPr>
          </a:p>
        </p:txBody>
      </p:sp>
      <p:sp>
        <p:nvSpPr>
          <p:cNvPr id="4" name="Text 1"/>
          <p:cNvSpPr/>
          <p:nvPr/>
        </p:nvSpPr>
        <p:spPr>
          <a:xfrm>
            <a:off x="793790" y="3422928"/>
            <a:ext cx="7556421" cy="362903"/>
          </a:xfrm>
          <a:prstGeom prst="rect">
            <a:avLst/>
          </a:prstGeom>
          <a:noFill/>
          <a:ln/>
        </p:spPr>
        <p:txBody>
          <a:bodyPr wrap="none" lIns="0" tIns="0" rIns="0" bIns="0" rtlCol="0" anchor="t"/>
          <a:lstStyle/>
          <a:p>
            <a:pPr marL="0" indent="0">
              <a:lnSpc>
                <a:spcPts val="2850"/>
              </a:lnSpc>
              <a:buNone/>
            </a:pPr>
            <a:endParaRPr lang="en-US" sz="1750" dirty="0">
              <a:latin typeface="Kanit Light" panose="020B0604020202020204" charset="-34"/>
            </a:endParaRPr>
          </a:p>
        </p:txBody>
      </p:sp>
      <p:sp>
        <p:nvSpPr>
          <p:cNvPr id="5" name="Text 2"/>
          <p:cNvSpPr/>
          <p:nvPr/>
        </p:nvSpPr>
        <p:spPr>
          <a:xfrm>
            <a:off x="793789" y="3372595"/>
            <a:ext cx="7556421" cy="2618302"/>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Kanit Light" panose="020B0604020202020204" charset="-34"/>
                <a:ea typeface="Martel Sans" pitchFamily="34" charset="-122"/>
                <a:cs typeface="Kanit Light" panose="020B0604020202020204" charset="-34"/>
              </a:rPr>
              <a:t>Makine öğrenmesi, insanların manuel olarak yapması zor olan tahminleri, verileri analiz ederek otomatik olarak yapabilen sistemler geliştirme bilimidir. </a:t>
            </a:r>
            <a:endParaRPr lang="tr-TR" sz="1750" dirty="0">
              <a:solidFill>
                <a:srgbClr val="2C3249"/>
              </a:solidFill>
              <a:latin typeface="Kanit Light" panose="020B0604020202020204" charset="-34"/>
              <a:ea typeface="Martel Sans" pitchFamily="34" charset="-122"/>
              <a:cs typeface="Kanit Light" panose="020B0604020202020204" charset="-34"/>
            </a:endParaRPr>
          </a:p>
          <a:p>
            <a:pPr marL="0" indent="0">
              <a:lnSpc>
                <a:spcPts val="2850"/>
              </a:lnSpc>
              <a:buNone/>
            </a:pPr>
            <a:endParaRPr lang="tr-TR" sz="1750" dirty="0">
              <a:solidFill>
                <a:srgbClr val="2C3249"/>
              </a:solidFill>
              <a:latin typeface="Kanit Light" panose="020B0604020202020204" charset="-34"/>
              <a:ea typeface="Martel Sans" pitchFamily="34" charset="-122"/>
              <a:cs typeface="Kanit Light" panose="020B0604020202020204" charset="-34"/>
            </a:endParaRPr>
          </a:p>
          <a:p>
            <a:pPr marL="0" indent="0">
              <a:lnSpc>
                <a:spcPts val="2850"/>
              </a:lnSpc>
              <a:buNone/>
            </a:pPr>
            <a:r>
              <a:rPr lang="en-US" sz="1750" dirty="0">
                <a:solidFill>
                  <a:srgbClr val="2C3249"/>
                </a:solidFill>
                <a:latin typeface="Kanit Light" panose="020B0604020202020204" charset="-34"/>
                <a:ea typeface="Martel Sans" pitchFamily="34" charset="-122"/>
                <a:cs typeface="Kanit Light" panose="020B0604020202020204" charset="-34"/>
              </a:rPr>
              <a:t>Geleneksel yazılım sistemlerinden farkı, açıkça programlanmaya gerek duymadan, örneklerden öğrenebilmesi ve zamanla kendini geliştirebilmesidir.</a:t>
            </a:r>
            <a:endParaRPr lang="en-US" sz="1750" dirty="0">
              <a:latin typeface="Kanit Light" panose="020B0604020202020204" charset="-3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572095" y="544473"/>
            <a:ext cx="7657505" cy="486489"/>
          </a:xfrm>
          <a:prstGeom prst="rect">
            <a:avLst/>
          </a:prstGeom>
          <a:noFill/>
          <a:ln/>
        </p:spPr>
        <p:txBody>
          <a:bodyPr wrap="none" lIns="0" tIns="0" rIns="0" bIns="0" rtlCol="0" anchor="t"/>
          <a:lstStyle/>
          <a:p>
            <a:pPr marL="0" indent="0">
              <a:lnSpc>
                <a:spcPts val="3800"/>
              </a:lnSpc>
              <a:buNone/>
            </a:pPr>
            <a:r>
              <a:rPr lang="en-US" sz="4000" dirty="0" err="1">
                <a:solidFill>
                  <a:srgbClr val="272D45"/>
                </a:solidFill>
                <a:latin typeface="Kanit Light" panose="020B0604020202020204" charset="-34"/>
                <a:ea typeface="Kanit Light" pitchFamily="34" charset="-122"/>
                <a:cs typeface="Kanit Light" panose="020B0604020202020204" charset="-34"/>
              </a:rPr>
              <a:t>Klasik</a:t>
            </a:r>
            <a:r>
              <a:rPr lang="en-US" sz="4000" dirty="0">
                <a:solidFill>
                  <a:srgbClr val="272D45"/>
                </a:solidFill>
                <a:latin typeface="Kanit Light" panose="020B0604020202020204" charset="-34"/>
                <a:ea typeface="Kanit Light" pitchFamily="34" charset="-122"/>
                <a:cs typeface="Kanit Light" panose="020B0604020202020204" charset="-34"/>
              </a:rPr>
              <a:t> </a:t>
            </a:r>
            <a:r>
              <a:rPr lang="en-US" sz="4000" dirty="0" err="1">
                <a:solidFill>
                  <a:srgbClr val="272D45"/>
                </a:solidFill>
                <a:latin typeface="Kanit Light" panose="020B0604020202020204" charset="-34"/>
                <a:ea typeface="Kanit Light" pitchFamily="34" charset="-122"/>
                <a:cs typeface="Kanit Light" panose="020B0604020202020204" charset="-34"/>
              </a:rPr>
              <a:t>Programlama</a:t>
            </a:r>
            <a:r>
              <a:rPr lang="en-US" sz="4000" dirty="0">
                <a:solidFill>
                  <a:srgbClr val="272D45"/>
                </a:solidFill>
                <a:latin typeface="Kanit Light" panose="020B0604020202020204" charset="-34"/>
                <a:ea typeface="Kanit Light" pitchFamily="34" charset="-122"/>
                <a:cs typeface="Kanit Light" panose="020B0604020202020204" charset="-34"/>
              </a:rPr>
              <a:t> ve Makine Öğrenmesi</a:t>
            </a:r>
            <a:endParaRPr lang="en-US" sz="4000" dirty="0">
              <a:latin typeface="Kanit Light" panose="020B0604020202020204" charset="-34"/>
            </a:endParaRPr>
          </a:p>
        </p:txBody>
      </p:sp>
      <p:sp>
        <p:nvSpPr>
          <p:cNvPr id="3" name="Text 1"/>
          <p:cNvSpPr/>
          <p:nvPr/>
        </p:nvSpPr>
        <p:spPr>
          <a:xfrm>
            <a:off x="572095" y="1342311"/>
            <a:ext cx="12724805" cy="249079"/>
          </a:xfrm>
          <a:prstGeom prst="rect">
            <a:avLst/>
          </a:prstGeom>
          <a:noFill/>
          <a:ln/>
        </p:spPr>
        <p:txBody>
          <a:bodyPr wrap="none" lIns="0" tIns="0" rIns="0" bIns="0" rtlCol="0" anchor="t"/>
          <a:lstStyle/>
          <a:p>
            <a:pPr marL="0" indent="0">
              <a:lnSpc>
                <a:spcPts val="1950"/>
              </a:lnSpc>
              <a:buNone/>
            </a:pPr>
            <a:endParaRPr lang="en-US" sz="1200">
              <a:latin typeface="Kanit Light" panose="020B0604020202020204" charset="-34"/>
            </a:endParaRPr>
          </a:p>
        </p:txBody>
      </p:sp>
      <p:sp>
        <p:nvSpPr>
          <p:cNvPr id="4" name="Text 2"/>
          <p:cNvSpPr/>
          <p:nvPr/>
        </p:nvSpPr>
        <p:spPr>
          <a:xfrm>
            <a:off x="564475" y="1381244"/>
            <a:ext cx="13385987" cy="747236"/>
          </a:xfrm>
          <a:prstGeom prst="rect">
            <a:avLst/>
          </a:prstGeom>
          <a:noFill/>
          <a:ln/>
        </p:spPr>
        <p:txBody>
          <a:bodyPr wrap="square" lIns="0" tIns="0" rIns="0" bIns="0" rtlCol="0" anchor="t"/>
          <a:lstStyle/>
          <a:p>
            <a:pPr marL="0" indent="0" algn="just">
              <a:lnSpc>
                <a:spcPts val="1950"/>
              </a:lnSpc>
              <a:buNone/>
            </a:pPr>
            <a:r>
              <a:rPr lang="en-US" dirty="0" err="1">
                <a:solidFill>
                  <a:srgbClr val="2C3249"/>
                </a:solidFill>
                <a:latin typeface="Kanit Light" panose="020B0604020202020204" charset="-34"/>
                <a:ea typeface="Martel Sans" pitchFamily="34" charset="-122"/>
                <a:cs typeface="Kanit Light" panose="020B0604020202020204" charset="-34"/>
              </a:rPr>
              <a:t>Klasik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programlamada</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programlama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dilinin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söz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dizimiyle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programlar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kodlanır</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problemler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programlar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aracılığıyla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çözüme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kavuşturulur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Başlangıçta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belirlenen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amaca</a:t>
            </a:r>
            <a:r>
              <a:rPr lang="en-US" dirty="0">
                <a:solidFill>
                  <a:srgbClr val="2C3249"/>
                </a:solidFill>
                <a:latin typeface="Kanit Light" panose="020B0604020202020204" charset="-34"/>
                <a:ea typeface="Martel Sans" pitchFamily="34" charset="-122"/>
                <a:cs typeface="Kanit Light" panose="020B0604020202020204" charset="-34"/>
              </a:rPr>
              <a:t> göre veri </a:t>
            </a:r>
            <a:r>
              <a:rPr lang="en-US" dirty="0" err="1">
                <a:solidFill>
                  <a:srgbClr val="2C3249"/>
                </a:solidFill>
                <a:latin typeface="Kanit Light" panose="020B0604020202020204" charset="-34"/>
                <a:ea typeface="Martel Sans" pitchFamily="34" charset="-122"/>
                <a:cs typeface="Kanit Light" panose="020B0604020202020204" charset="-34"/>
              </a:rPr>
              <a:t>işlenerek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çıktıya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dönüştürülür</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başka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ifade</a:t>
            </a:r>
            <a:r>
              <a:rPr lang="en-US" dirty="0">
                <a:solidFill>
                  <a:srgbClr val="2C3249"/>
                </a:solidFill>
                <a:latin typeface="Kanit Light" panose="020B0604020202020204" charset="-34"/>
                <a:ea typeface="Martel Sans" pitchFamily="34" charset="-122"/>
                <a:cs typeface="Kanit Light" panose="020B0604020202020204" charset="-34"/>
              </a:rPr>
              <a:t> ile bir </a:t>
            </a:r>
            <a:r>
              <a:rPr lang="en-US" dirty="0" err="1">
                <a:solidFill>
                  <a:srgbClr val="2C3249"/>
                </a:solidFill>
                <a:latin typeface="Kanit Light" panose="020B0604020202020204" charset="-34"/>
                <a:ea typeface="Martel Sans" pitchFamily="34" charset="-122"/>
                <a:cs typeface="Kanit Light" panose="020B0604020202020204" charset="-34"/>
              </a:rPr>
              <a:t>programcı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bilgisayardan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çıktı</a:t>
            </a:r>
            <a:r>
              <a:rPr lang="en-US" dirty="0">
                <a:solidFill>
                  <a:srgbClr val="2C3249"/>
                </a:solidFill>
                <a:latin typeface="Kanit Light" panose="020B0604020202020204" charset="-34"/>
                <a:ea typeface="Martel Sans" pitchFamily="34" charset="-122"/>
                <a:cs typeface="Kanit Light" panose="020B0604020202020204" charset="-34"/>
              </a:rPr>
              <a:t> olarak bir </a:t>
            </a:r>
            <a:r>
              <a:rPr lang="en-US" dirty="0" err="1">
                <a:solidFill>
                  <a:srgbClr val="2C3249"/>
                </a:solidFill>
                <a:latin typeface="Kanit Light" panose="020B0604020202020204" charset="-34"/>
                <a:ea typeface="Martel Sans" pitchFamily="34" charset="-122"/>
                <a:cs typeface="Kanit Light" panose="020B0604020202020204" charset="-34"/>
              </a:rPr>
              <a:t>cevap</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yanıt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almak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amacıyla</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girişlerini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işlemek</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gereken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kuralları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belirleyen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bilgisayar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kodunu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yazmaktadır</a:t>
            </a:r>
            <a:endParaRPr lang="en-US" dirty="0">
              <a:latin typeface="Kanit Light" panose="020B0604020202020204" charset="-34"/>
            </a:endParaRPr>
          </a:p>
        </p:txBody>
      </p:sp>
      <p:sp>
        <p:nvSpPr>
          <p:cNvPr id="5" name="Text 3"/>
          <p:cNvSpPr/>
          <p:nvPr/>
        </p:nvSpPr>
        <p:spPr>
          <a:xfrm>
            <a:off x="579715" y="2402861"/>
            <a:ext cx="13370747" cy="747236"/>
          </a:xfrm>
          <a:prstGeom prst="rect">
            <a:avLst/>
          </a:prstGeom>
          <a:noFill/>
          <a:ln/>
        </p:spPr>
        <p:txBody>
          <a:bodyPr wrap="square" lIns="0" tIns="0" rIns="0" bIns="0" rtlCol="0" anchor="t"/>
          <a:lstStyle/>
          <a:p>
            <a:pPr marL="0" indent="0" algn="just">
              <a:lnSpc>
                <a:spcPts val="1950"/>
              </a:lnSpc>
              <a:buNone/>
            </a:pPr>
            <a:r>
              <a:rPr lang="en-US" dirty="0">
                <a:solidFill>
                  <a:srgbClr val="2C3249"/>
                </a:solidFill>
                <a:latin typeface="Kanit Light" panose="020B0604020202020204" charset="-34"/>
                <a:ea typeface="Martel Sans" pitchFamily="34" charset="-122"/>
                <a:cs typeface="Kanit Light" panose="020B0604020202020204" charset="-34"/>
              </a:rPr>
              <a:t>Makine öğrenmesi </a:t>
            </a:r>
            <a:r>
              <a:rPr lang="en-US" dirty="0" err="1">
                <a:solidFill>
                  <a:srgbClr val="2C3249"/>
                </a:solidFill>
                <a:latin typeface="Kanit Light" panose="020B0604020202020204" charset="-34"/>
                <a:ea typeface="Martel Sans" pitchFamily="34" charset="-122"/>
                <a:cs typeface="Kanit Light" panose="020B0604020202020204" charset="-34"/>
              </a:rPr>
              <a:t>ise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bilgi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işlemde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paradigmatik</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değişimi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temsil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etmektedir</a:t>
            </a:r>
            <a:r>
              <a:rPr lang="en-US" dirty="0">
                <a:solidFill>
                  <a:srgbClr val="2C3249"/>
                </a:solidFill>
                <a:latin typeface="Kanit Light" panose="020B0604020202020204" charset="-34"/>
                <a:ea typeface="Martel Sans" pitchFamily="34" charset="-122"/>
                <a:cs typeface="Kanit Light" panose="020B0604020202020204" charset="-34"/>
              </a:rPr>
              <a:t>; bir makine öğrenmesi </a:t>
            </a:r>
            <a:r>
              <a:rPr lang="en-US" dirty="0" err="1">
                <a:solidFill>
                  <a:srgbClr val="2C3249"/>
                </a:solidFill>
                <a:latin typeface="Kanit Light" panose="020B0604020202020204" charset="-34"/>
                <a:ea typeface="Martel Sans" pitchFamily="34" charset="-122"/>
                <a:cs typeface="Kanit Light" panose="020B0604020202020204" charset="-34"/>
              </a:rPr>
              <a:t>sistemi</a:t>
            </a:r>
            <a:r>
              <a:rPr lang="en-US" dirty="0">
                <a:solidFill>
                  <a:srgbClr val="2C3249"/>
                </a:solidFill>
                <a:latin typeface="Kanit Light" panose="020B0604020202020204" charset="-34"/>
                <a:ea typeface="Martel Sans" pitchFamily="34" charset="-122"/>
                <a:cs typeface="Kanit Light" panose="020B0604020202020204" charset="-34"/>
              </a:rPr>
              <a:t> açıkça </a:t>
            </a:r>
            <a:r>
              <a:rPr lang="en-US" dirty="0" err="1">
                <a:solidFill>
                  <a:srgbClr val="2C3249"/>
                </a:solidFill>
                <a:latin typeface="Kanit Light" panose="020B0604020202020204" charset="-34"/>
                <a:ea typeface="Martel Sans" pitchFamily="34" charset="-122"/>
                <a:cs typeface="Kanit Light" panose="020B0604020202020204" charset="-34"/>
              </a:rPr>
              <a:t>programlanmak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eğitilir</a:t>
            </a:r>
            <a:r>
              <a:rPr lang="tr-TR"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Makine </a:t>
            </a:r>
            <a:r>
              <a:rPr lang="en-US" dirty="0" err="1">
                <a:solidFill>
                  <a:srgbClr val="2C3249"/>
                </a:solidFill>
                <a:latin typeface="Kanit Light" panose="020B0604020202020204" charset="-34"/>
                <a:ea typeface="Martel Sans" pitchFamily="34" charset="-122"/>
                <a:cs typeface="Kanit Light" panose="020B0604020202020204" charset="-34"/>
              </a:rPr>
              <a:t>öğrenmesindeki</a:t>
            </a:r>
            <a:r>
              <a:rPr lang="en-US" dirty="0">
                <a:solidFill>
                  <a:srgbClr val="2C3249"/>
                </a:solidFill>
                <a:latin typeface="Kanit Light" panose="020B0604020202020204" charset="-34"/>
                <a:ea typeface="Martel Sans" pitchFamily="34" charset="-122"/>
                <a:cs typeface="Kanit Light" panose="020B0604020202020204" charset="-34"/>
              </a:rPr>
              <a:t> öğrenme </a:t>
            </a:r>
            <a:r>
              <a:rPr lang="en-US" dirty="0" err="1">
                <a:solidFill>
                  <a:srgbClr val="2C3249"/>
                </a:solidFill>
                <a:latin typeface="Kanit Light" panose="020B0604020202020204" charset="-34"/>
                <a:ea typeface="Martel Sans" pitchFamily="34" charset="-122"/>
                <a:cs typeface="Kanit Light" panose="020B0604020202020204" charset="-34"/>
              </a:rPr>
              <a:t>süreci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veriye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dayalıdır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verinin</a:t>
            </a:r>
            <a:r>
              <a:rPr lang="en-US" dirty="0">
                <a:solidFill>
                  <a:srgbClr val="2C3249"/>
                </a:solidFill>
                <a:latin typeface="Kanit Light" panose="020B0604020202020204" charset="-34"/>
                <a:ea typeface="Martel Sans" pitchFamily="34" charset="-122"/>
                <a:cs typeface="Kanit Light" panose="020B0604020202020204" charset="-34"/>
              </a:rPr>
              <a:t> makine öğrenmesi </a:t>
            </a:r>
            <a:r>
              <a:rPr lang="en-US" dirty="0" err="1">
                <a:solidFill>
                  <a:srgbClr val="2C3249"/>
                </a:solidFill>
                <a:latin typeface="Kanit Light" panose="020B0604020202020204" charset="-34"/>
                <a:ea typeface="Martel Sans" pitchFamily="34" charset="-122"/>
                <a:cs typeface="Kanit Light" panose="020B0604020202020204" charset="-34"/>
              </a:rPr>
              <a:t>algoritmalarına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kimi</a:t>
            </a:r>
            <a:r>
              <a:rPr lang="en-US" dirty="0">
                <a:solidFill>
                  <a:srgbClr val="2C3249"/>
                </a:solidFill>
                <a:latin typeface="Kanit Light" panose="020B0604020202020204" charset="-34"/>
                <a:ea typeface="Martel Sans" pitchFamily="34" charset="-122"/>
                <a:cs typeface="Kanit Light" panose="020B0604020202020204" charset="-34"/>
              </a:rPr>
              <a:t> zaman </a:t>
            </a:r>
            <a:r>
              <a:rPr lang="en-US" dirty="0" err="1">
                <a:solidFill>
                  <a:srgbClr val="2C3249"/>
                </a:solidFill>
                <a:latin typeface="Kanit Light" panose="020B0604020202020204" charset="-34"/>
                <a:ea typeface="Martel Sans" pitchFamily="34" charset="-122"/>
                <a:cs typeface="Kanit Light" panose="020B0604020202020204" charset="-34"/>
              </a:rPr>
              <a:t>girdi-çıktı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çifti</a:t>
            </a:r>
            <a:r>
              <a:rPr lang="en-US" dirty="0">
                <a:solidFill>
                  <a:srgbClr val="2C3249"/>
                </a:solidFill>
                <a:latin typeface="Kanit Light" panose="020B0604020202020204" charset="-34"/>
                <a:ea typeface="Martel Sans" pitchFamily="34" charset="-122"/>
                <a:cs typeface="Kanit Light" panose="020B0604020202020204" charset="-34"/>
              </a:rPr>
              <a:t> olarak </a:t>
            </a:r>
            <a:r>
              <a:rPr lang="en-US" dirty="0" err="1">
                <a:solidFill>
                  <a:srgbClr val="2C3249"/>
                </a:solidFill>
                <a:latin typeface="Kanit Light" panose="020B0604020202020204" charset="-34"/>
                <a:ea typeface="Martel Sans" pitchFamily="34" charset="-122"/>
                <a:cs typeface="Kanit Light" panose="020B0604020202020204" charset="-34"/>
              </a:rPr>
              <a:t>sunulması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gerekmektedir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Sonucunda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karar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almaya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yardımcı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olacak</a:t>
            </a:r>
            <a:r>
              <a:rPr lang="en-US" dirty="0">
                <a:solidFill>
                  <a:srgbClr val="2C3249"/>
                </a:solidFill>
                <a:latin typeface="Kanit Light" panose="020B0604020202020204" charset="-34"/>
                <a:ea typeface="Martel Sans" pitchFamily="34" charset="-122"/>
                <a:cs typeface="Kanit Light" panose="020B0604020202020204" charset="-34"/>
              </a:rPr>
              <a:t> tahmin, </a:t>
            </a:r>
            <a:r>
              <a:rPr lang="en-US" dirty="0" err="1">
                <a:solidFill>
                  <a:srgbClr val="2C3249"/>
                </a:solidFill>
                <a:latin typeface="Kanit Light" panose="020B0604020202020204" charset="-34"/>
                <a:ea typeface="Martel Sans" pitchFamily="34" charset="-122"/>
                <a:cs typeface="Kanit Light" panose="020B0604020202020204" charset="-34"/>
              </a:rPr>
              <a:t>öngörü</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kural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benzeri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çıktıları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etmek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mümkündür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pic>
        <p:nvPicPr>
          <p:cNvPr id="6" name="Image 0" descr="preencoded.png"/>
          <p:cNvPicPr>
            <a:picLocks noChangeAspect="1"/>
          </p:cNvPicPr>
          <p:nvPr/>
        </p:nvPicPr>
        <p:blipFill>
          <a:blip r:embed="rId3"/>
          <a:stretch>
            <a:fillRect/>
          </a:stretch>
        </p:blipFill>
        <p:spPr>
          <a:xfrm>
            <a:off x="3252801" y="4479305"/>
            <a:ext cx="8024574" cy="3008233"/>
          </a:xfrm>
          <a:prstGeom prst="rect">
            <a:avLst/>
          </a:prstGeom>
        </p:spPr>
      </p:pic>
      <p:sp>
        <p:nvSpPr>
          <p:cNvPr id="7" name="Shape 4"/>
          <p:cNvSpPr/>
          <p:nvPr/>
        </p:nvSpPr>
        <p:spPr>
          <a:xfrm>
            <a:off x="572095" y="6794659"/>
            <a:ext cx="12724805" cy="466249"/>
          </a:xfrm>
          <a:prstGeom prst="roundRect">
            <a:avLst>
              <a:gd name="adj" fmla="val 14025"/>
            </a:avLst>
          </a:prstGeom>
          <a:noFill/>
          <a:ln w="7620">
            <a:solidFill>
              <a:srgbClr val="000000">
                <a:alpha val="8000"/>
              </a:srgbClr>
            </a:solidFill>
            <a:prstDash val="solid"/>
          </a:ln>
        </p:spPr>
        <p:txBody>
          <a:bodyPr/>
          <a:lstStyle/>
          <a:p>
            <a:endParaRPr lang="tr-TR">
              <a:latin typeface="Kanit Light" panose="020B0604020202020204" charset="-34"/>
            </a:endParaRPr>
          </a:p>
        </p:txBody>
      </p:sp>
      <p:sp>
        <p:nvSpPr>
          <p:cNvPr id="8" name="Shape 5"/>
          <p:cNvSpPr/>
          <p:nvPr/>
        </p:nvSpPr>
        <p:spPr>
          <a:xfrm>
            <a:off x="579715" y="6802279"/>
            <a:ext cx="12709565" cy="451009"/>
          </a:xfrm>
          <a:prstGeom prst="rect">
            <a:avLst/>
          </a:prstGeom>
          <a:solidFill>
            <a:srgbClr val="FFFFFF">
              <a:alpha val="4000"/>
            </a:srgbClr>
          </a:solidFill>
          <a:ln/>
        </p:spPr>
        <p:txBody>
          <a:bodyPr/>
          <a:lstStyle/>
          <a:p>
            <a:endParaRPr lang="tr-TR">
              <a:latin typeface="Kanit Light" panose="020B0604020202020204" charset="-34"/>
            </a:endParaRPr>
          </a:p>
        </p:txBody>
      </p:sp>
      <p:sp>
        <p:nvSpPr>
          <p:cNvPr id="9" name="Text 6"/>
          <p:cNvSpPr/>
          <p:nvPr/>
        </p:nvSpPr>
        <p:spPr>
          <a:xfrm>
            <a:off x="4861853" y="4018117"/>
            <a:ext cx="4586948" cy="249079"/>
          </a:xfrm>
          <a:prstGeom prst="rect">
            <a:avLst/>
          </a:prstGeom>
          <a:noFill/>
          <a:ln/>
        </p:spPr>
        <p:txBody>
          <a:bodyPr wrap="none" lIns="0" tIns="0" rIns="0" bIns="0" rtlCol="0" anchor="t"/>
          <a:lstStyle/>
          <a:p>
            <a:pPr marL="0" indent="0">
              <a:lnSpc>
                <a:spcPts val="1950"/>
              </a:lnSpc>
              <a:buNone/>
            </a:pPr>
            <a:r>
              <a:rPr lang="en-US" b="1" i="1" dirty="0" err="1">
                <a:solidFill>
                  <a:srgbClr val="2C3249"/>
                </a:solidFill>
                <a:latin typeface="Kanit Light" panose="020B0604020202020204" charset="-34"/>
                <a:ea typeface="Martel Sans" pitchFamily="34" charset="-122"/>
                <a:cs typeface="Kanit Light" panose="020B0604020202020204" charset="-34"/>
              </a:rPr>
              <a:t>Klasik</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programlama</a:t>
            </a:r>
            <a:r>
              <a:rPr lang="en-US" b="1" i="1" dirty="0">
                <a:solidFill>
                  <a:srgbClr val="2C3249"/>
                </a:solidFill>
                <a:latin typeface="Kanit Light" panose="020B0604020202020204" charset="-34"/>
                <a:ea typeface="Martel Sans" pitchFamily="34" charset="-122"/>
                <a:cs typeface="Kanit Light" panose="020B0604020202020204" charset="-34"/>
              </a:rPr>
              <a:t> ve makine öğrenmesi</a:t>
            </a:r>
            <a:endParaRPr lang="en-US" b="1" i="1" dirty="0">
              <a:latin typeface="Kanit Light" panose="020B0604020202020204" charset="-34"/>
            </a:endParaRPr>
          </a:p>
        </p:txBody>
      </p:sp>
      <p:sp>
        <p:nvSpPr>
          <p:cNvPr id="10" name="Text 7"/>
          <p:cNvSpPr/>
          <p:nvPr/>
        </p:nvSpPr>
        <p:spPr>
          <a:xfrm>
            <a:off x="572095" y="7436048"/>
            <a:ext cx="12724805" cy="249079"/>
          </a:xfrm>
          <a:prstGeom prst="rect">
            <a:avLst/>
          </a:prstGeom>
          <a:noFill/>
          <a:ln/>
        </p:spPr>
        <p:txBody>
          <a:bodyPr wrap="none" lIns="0" tIns="0" rIns="0" bIns="0" rtlCol="0" anchor="t"/>
          <a:lstStyle/>
          <a:p>
            <a:pPr marL="0" indent="0">
              <a:lnSpc>
                <a:spcPts val="1950"/>
              </a:lnSpc>
              <a:buNone/>
            </a:pPr>
            <a:endParaRPr lang="en-US" sz="1200">
              <a:latin typeface="Kanit Light" panose="020B0604020202020204" charset="-34"/>
            </a:endParaRPr>
          </a:p>
        </p:txBody>
      </p:sp>
      <p:pic>
        <p:nvPicPr>
          <p:cNvPr id="11" name="Image 1" descr="preencoded.png"/>
          <p:cNvPicPr>
            <a:picLocks noChangeAspect="1"/>
          </p:cNvPicPr>
          <p:nvPr/>
        </p:nvPicPr>
        <p:blipFill>
          <a:blip r:embed="rId4"/>
          <a:stretch>
            <a:fillRect/>
          </a:stretch>
        </p:blipFill>
        <p:spPr>
          <a:xfrm>
            <a:off x="13525500" y="228600"/>
            <a:ext cx="876300" cy="54030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485418"/>
            <a:ext cx="6991350" cy="566976"/>
          </a:xfrm>
          <a:prstGeom prst="rect">
            <a:avLst/>
          </a:prstGeom>
          <a:noFill/>
          <a:ln/>
        </p:spPr>
        <p:txBody>
          <a:bodyPr wrap="none" lIns="0" tIns="0" rIns="0" bIns="0" rtlCol="0" anchor="t"/>
          <a:lstStyle/>
          <a:p>
            <a:pPr marL="0" indent="0">
              <a:lnSpc>
                <a:spcPts val="4450"/>
              </a:lnSpc>
              <a:buNone/>
            </a:pPr>
            <a:r>
              <a:rPr lang="en-US" sz="4000" dirty="0">
                <a:solidFill>
                  <a:srgbClr val="161613"/>
                </a:solidFill>
                <a:latin typeface="Kanit Light" panose="020B0604020202020204" charset="-34"/>
                <a:ea typeface="DM Sans Medium" pitchFamily="34" charset="-122"/>
                <a:cs typeface="Kanit Light" panose="020B0604020202020204" charset="-34"/>
              </a:rPr>
              <a:t>Makine Öğrenmesi </a:t>
            </a:r>
            <a:r>
              <a:rPr lang="en-US" sz="4000" dirty="0" err="1">
                <a:solidFill>
                  <a:srgbClr val="161613"/>
                </a:solidFill>
                <a:latin typeface="Kanit Light" panose="020B0604020202020204" charset="-34"/>
                <a:ea typeface="DM Sans Medium" pitchFamily="34" charset="-122"/>
                <a:cs typeface="Kanit Light" panose="020B0604020202020204" charset="-34"/>
              </a:rPr>
              <a:t>Stratejileri</a:t>
            </a:r>
            <a:endParaRPr lang="en-US" sz="4000" dirty="0">
              <a:latin typeface="Kanit Light" panose="020B0604020202020204" charset="-34"/>
            </a:endParaRPr>
          </a:p>
        </p:txBody>
      </p:sp>
      <p:sp>
        <p:nvSpPr>
          <p:cNvPr id="3" name="Text 1"/>
          <p:cNvSpPr/>
          <p:nvPr/>
        </p:nvSpPr>
        <p:spPr>
          <a:xfrm>
            <a:off x="793670" y="1453746"/>
            <a:ext cx="13042821" cy="725805"/>
          </a:xfrm>
          <a:prstGeom prst="rect">
            <a:avLst/>
          </a:prstGeom>
          <a:noFill/>
          <a:ln/>
        </p:spPr>
        <p:txBody>
          <a:bodyPr wrap="square" lIns="0" tIns="0" rIns="0" bIns="0" rtlCol="0" anchor="t"/>
          <a:lstStyle/>
          <a:p>
            <a:pPr marL="0" indent="0">
              <a:lnSpc>
                <a:spcPts val="2850"/>
              </a:lnSpc>
              <a:buNone/>
            </a:pPr>
            <a:r>
              <a:rPr lang="en-US" dirty="0">
                <a:solidFill>
                  <a:srgbClr val="161613"/>
                </a:solidFill>
                <a:latin typeface="Kanit Light" panose="020B0604020202020204" charset="-34"/>
                <a:ea typeface="Inter" pitchFamily="34" charset="-122"/>
                <a:cs typeface="Kanit Light" panose="020B0604020202020204" charset="-34"/>
              </a:rPr>
              <a:t>Makine </a:t>
            </a:r>
            <a:r>
              <a:rPr lang="en-US" dirty="0" err="1">
                <a:solidFill>
                  <a:srgbClr val="161613"/>
                </a:solidFill>
                <a:latin typeface="Kanit Light" panose="020B0604020202020204" charset="-34"/>
                <a:ea typeface="Inter" pitchFamily="34" charset="-122"/>
                <a:cs typeface="Kanit Light" panose="020B0604020202020204" charset="-34"/>
              </a:rPr>
              <a:t>öğrenmesinde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kullanılan</a:t>
            </a:r>
            <a:r>
              <a:rPr lang="en-US" dirty="0">
                <a:solidFill>
                  <a:srgbClr val="161613"/>
                </a:solidFill>
                <a:latin typeface="Kanit Light" panose="020B0604020202020204" charset="-34"/>
                <a:ea typeface="Inter" pitchFamily="34" charset="-122"/>
                <a:cs typeface="Kanit Light" panose="020B0604020202020204" charset="-34"/>
              </a:rPr>
              <a:t> öğrenme </a:t>
            </a:r>
            <a:r>
              <a:rPr lang="en-US" dirty="0" err="1">
                <a:solidFill>
                  <a:srgbClr val="161613"/>
                </a:solidFill>
                <a:latin typeface="Kanit Light" panose="020B0604020202020204" charset="-34"/>
                <a:ea typeface="Inter" pitchFamily="34" charset="-122"/>
                <a:cs typeface="Kanit Light" panose="020B0604020202020204" charset="-34"/>
              </a:rPr>
              <a:t>stratejileri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danışmanlı</a:t>
            </a:r>
            <a:r>
              <a:rPr lang="en-US" dirty="0">
                <a:solidFill>
                  <a:srgbClr val="161613"/>
                </a:solidFill>
                <a:latin typeface="Kanit Light" panose="020B0604020202020204" charset="-34"/>
                <a:ea typeface="Inter" pitchFamily="34" charset="-122"/>
                <a:cs typeface="Kanit Light" panose="020B0604020202020204" charset="-34"/>
              </a:rPr>
              <a:t> öğrenme, </a:t>
            </a:r>
            <a:r>
              <a:rPr lang="en-US" dirty="0" err="1">
                <a:solidFill>
                  <a:srgbClr val="161613"/>
                </a:solidFill>
                <a:latin typeface="Kanit Light" panose="020B0604020202020204" charset="-34"/>
                <a:ea typeface="Inter" pitchFamily="34" charset="-122"/>
                <a:cs typeface="Kanit Light" panose="020B0604020202020204" charset="-34"/>
              </a:rPr>
              <a:t>danışmansız</a:t>
            </a:r>
            <a:r>
              <a:rPr lang="en-US" dirty="0">
                <a:solidFill>
                  <a:srgbClr val="161613"/>
                </a:solidFill>
                <a:latin typeface="Kanit Light" panose="020B0604020202020204" charset="-34"/>
                <a:ea typeface="Inter" pitchFamily="34" charset="-122"/>
                <a:cs typeface="Kanit Light" panose="020B0604020202020204" charset="-34"/>
              </a:rPr>
              <a:t> öğrenme ve </a:t>
            </a:r>
            <a:r>
              <a:rPr lang="en-US" dirty="0" err="1">
                <a:solidFill>
                  <a:srgbClr val="161613"/>
                </a:solidFill>
                <a:latin typeface="Kanit Light" panose="020B0604020202020204" charset="-34"/>
                <a:ea typeface="Inter" pitchFamily="34" charset="-122"/>
                <a:cs typeface="Kanit Light" panose="020B0604020202020204" charset="-34"/>
              </a:rPr>
              <a:t>pekiştirmeli</a:t>
            </a:r>
            <a:r>
              <a:rPr lang="en-US" dirty="0">
                <a:solidFill>
                  <a:srgbClr val="161613"/>
                </a:solidFill>
                <a:latin typeface="Kanit Light" panose="020B0604020202020204" charset="-34"/>
                <a:ea typeface="Inter" pitchFamily="34" charset="-122"/>
                <a:cs typeface="Kanit Light" panose="020B0604020202020204" charset="-34"/>
              </a:rPr>
              <a:t> öğrenme </a:t>
            </a:r>
            <a:r>
              <a:rPr lang="en-US" dirty="0" err="1">
                <a:solidFill>
                  <a:srgbClr val="161613"/>
                </a:solidFill>
                <a:latin typeface="Kanit Light" panose="020B0604020202020204" charset="-34"/>
                <a:ea typeface="Inter" pitchFamily="34" charset="-122"/>
                <a:cs typeface="Kanit Light" panose="020B0604020202020204" charset="-34"/>
              </a:rPr>
              <a:t>olmak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üzere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temelde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üç</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grupta</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incelenebilir</a:t>
            </a:r>
            <a:r>
              <a:rPr lang="en-US" dirty="0">
                <a:solidFill>
                  <a:srgbClr val="161613"/>
                </a:solidFill>
                <a:latin typeface="Kanit Light" panose="020B0604020202020204" charset="-34"/>
                <a:ea typeface="Inter" pitchFamily="34" charset="-122"/>
                <a:cs typeface="Kanit Light" panose="020B0604020202020204" charset="-34"/>
              </a:rPr>
              <a:t>.</a:t>
            </a:r>
            <a:endParaRPr lang="en-US" dirty="0">
              <a:latin typeface="Kanit Light" panose="020B0604020202020204" charset="-34"/>
            </a:endParaRPr>
          </a:p>
        </p:txBody>
      </p:sp>
      <p:sp>
        <p:nvSpPr>
          <p:cNvPr id="5" name="Text 2"/>
          <p:cNvSpPr/>
          <p:nvPr/>
        </p:nvSpPr>
        <p:spPr>
          <a:xfrm>
            <a:off x="793790" y="3156728"/>
            <a:ext cx="2835235" cy="354330"/>
          </a:xfrm>
          <a:prstGeom prst="rect">
            <a:avLst/>
          </a:prstGeom>
          <a:noFill/>
          <a:ln/>
        </p:spPr>
        <p:txBody>
          <a:bodyPr wrap="none" lIns="0" tIns="0" rIns="0" bIns="0" rtlCol="0" anchor="t"/>
          <a:lstStyle/>
          <a:p>
            <a:pPr marL="0" indent="0" algn="l">
              <a:lnSpc>
                <a:spcPts val="2750"/>
              </a:lnSpc>
              <a:buNone/>
            </a:pPr>
            <a:r>
              <a:rPr lang="en-US" sz="2400" dirty="0" err="1">
                <a:solidFill>
                  <a:srgbClr val="161613"/>
                </a:solidFill>
                <a:latin typeface="Kanit Light" panose="020B0604020202020204" charset="-34"/>
                <a:ea typeface="DM Sans Medium" pitchFamily="34" charset="-122"/>
                <a:cs typeface="Kanit Light" panose="020B0604020202020204" charset="-34"/>
              </a:rPr>
              <a:t>Danışmanlı</a:t>
            </a:r>
            <a:r>
              <a:rPr lang="en-US" sz="2400" dirty="0">
                <a:solidFill>
                  <a:srgbClr val="161613"/>
                </a:solidFill>
                <a:latin typeface="Kanit Light" panose="020B0604020202020204" charset="-34"/>
                <a:ea typeface="DM Sans Medium" pitchFamily="34" charset="-122"/>
                <a:cs typeface="Kanit Light" panose="020B0604020202020204" charset="-34"/>
              </a:rPr>
              <a:t> Öğrenme</a:t>
            </a:r>
            <a:endParaRPr lang="en-US" sz="2400" dirty="0">
              <a:latin typeface="Kanit Light" panose="020B0604020202020204" charset="-34"/>
            </a:endParaRPr>
          </a:p>
        </p:txBody>
      </p:sp>
      <p:sp>
        <p:nvSpPr>
          <p:cNvPr id="6" name="Text 3"/>
          <p:cNvSpPr/>
          <p:nvPr/>
        </p:nvSpPr>
        <p:spPr>
          <a:xfrm>
            <a:off x="793790" y="3647146"/>
            <a:ext cx="4120753" cy="1088708"/>
          </a:xfrm>
          <a:prstGeom prst="rect">
            <a:avLst/>
          </a:prstGeom>
          <a:noFill/>
          <a:ln/>
        </p:spPr>
        <p:txBody>
          <a:bodyPr wrap="square" lIns="0" tIns="0" rIns="0" bIns="0" rtlCol="0" anchor="t"/>
          <a:lstStyle/>
          <a:p>
            <a:pPr marL="0" indent="0" algn="l">
              <a:lnSpc>
                <a:spcPts val="2850"/>
              </a:lnSpc>
              <a:buNone/>
            </a:pPr>
            <a:r>
              <a:rPr lang="en-US">
                <a:solidFill>
                  <a:srgbClr val="161613"/>
                </a:solidFill>
                <a:latin typeface="Kanit Light" panose="020B0604020202020204" charset="-34"/>
                <a:ea typeface="Inter" pitchFamily="34" charset="-122"/>
                <a:cs typeface="Kanit Light" panose="020B0604020202020204" charset="-34"/>
              </a:rPr>
              <a:t>Etiketli verilerle eğitim yapılarak sistemin doğru çıktıları üretmesi sağlanır</a:t>
            </a:r>
            <a:endParaRPr lang="en-US">
              <a:latin typeface="Kanit Light" panose="020B0604020202020204" charset="-34"/>
            </a:endParaRPr>
          </a:p>
        </p:txBody>
      </p:sp>
      <p:sp>
        <p:nvSpPr>
          <p:cNvPr id="8" name="Text 4"/>
          <p:cNvSpPr/>
          <p:nvPr/>
        </p:nvSpPr>
        <p:spPr>
          <a:xfrm>
            <a:off x="5254704" y="3156847"/>
            <a:ext cx="2968109" cy="354330"/>
          </a:xfrm>
          <a:prstGeom prst="rect">
            <a:avLst/>
          </a:prstGeom>
          <a:noFill/>
          <a:ln/>
        </p:spPr>
        <p:txBody>
          <a:bodyPr wrap="none" lIns="0" tIns="0" rIns="0" bIns="0" rtlCol="0" anchor="t"/>
          <a:lstStyle/>
          <a:p>
            <a:pPr marL="0" indent="0" algn="l">
              <a:lnSpc>
                <a:spcPts val="2750"/>
              </a:lnSpc>
              <a:buNone/>
            </a:pPr>
            <a:r>
              <a:rPr lang="en-US" sz="2400" dirty="0" err="1">
                <a:solidFill>
                  <a:srgbClr val="161613"/>
                </a:solidFill>
                <a:latin typeface="Kanit Light" panose="020B0604020202020204" charset="-34"/>
                <a:ea typeface="DM Sans Medium" pitchFamily="34" charset="-122"/>
                <a:cs typeface="Kanit Light" panose="020B0604020202020204" charset="-34"/>
              </a:rPr>
              <a:t>Danışmansız</a:t>
            </a:r>
            <a:r>
              <a:rPr lang="en-US" sz="2400" dirty="0">
                <a:solidFill>
                  <a:srgbClr val="161613"/>
                </a:solidFill>
                <a:latin typeface="Kanit Light" panose="020B0604020202020204" charset="-34"/>
                <a:ea typeface="DM Sans Medium" pitchFamily="34" charset="-122"/>
                <a:cs typeface="Kanit Light" panose="020B0604020202020204" charset="-34"/>
              </a:rPr>
              <a:t> Öğrenme</a:t>
            </a:r>
            <a:endParaRPr lang="en-US" sz="2400" dirty="0">
              <a:latin typeface="Kanit Light" panose="020B0604020202020204" charset="-34"/>
            </a:endParaRPr>
          </a:p>
        </p:txBody>
      </p:sp>
      <p:sp>
        <p:nvSpPr>
          <p:cNvPr id="9" name="Text 5"/>
          <p:cNvSpPr/>
          <p:nvPr/>
        </p:nvSpPr>
        <p:spPr>
          <a:xfrm>
            <a:off x="5254704" y="3647265"/>
            <a:ext cx="4120872" cy="725805"/>
          </a:xfrm>
          <a:prstGeom prst="rect">
            <a:avLst/>
          </a:prstGeom>
          <a:noFill/>
          <a:ln/>
        </p:spPr>
        <p:txBody>
          <a:bodyPr wrap="square" lIns="0" tIns="0" rIns="0" bIns="0" rtlCol="0" anchor="t"/>
          <a:lstStyle/>
          <a:p>
            <a:pPr marL="0" indent="0" algn="l">
              <a:lnSpc>
                <a:spcPts val="2850"/>
              </a:lnSpc>
              <a:buNone/>
            </a:pPr>
            <a:r>
              <a:rPr lang="en-US" dirty="0" err="1">
                <a:solidFill>
                  <a:srgbClr val="161613"/>
                </a:solidFill>
                <a:latin typeface="Kanit Light" panose="020B0604020202020204" charset="-34"/>
                <a:ea typeface="Inter" pitchFamily="34" charset="-122"/>
                <a:cs typeface="Kanit Light" panose="020B0604020202020204" charset="-34"/>
              </a:rPr>
              <a:t>Sistem</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verideki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örüntüleri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kendi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başına</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keşfeder</a:t>
            </a:r>
            <a:r>
              <a:rPr lang="en-US" dirty="0">
                <a:solidFill>
                  <a:srgbClr val="161613"/>
                </a:solidFill>
                <a:latin typeface="Kanit Light" panose="020B0604020202020204" charset="-34"/>
                <a:ea typeface="Inter" pitchFamily="34" charset="-122"/>
                <a:cs typeface="Kanit Light" panose="020B0604020202020204" charset="-34"/>
              </a:rPr>
              <a:t> ve </a:t>
            </a:r>
            <a:r>
              <a:rPr lang="en-US" dirty="0" err="1">
                <a:solidFill>
                  <a:srgbClr val="161613"/>
                </a:solidFill>
                <a:latin typeface="Kanit Light" panose="020B0604020202020204" charset="-34"/>
                <a:ea typeface="Inter" pitchFamily="34" charset="-122"/>
                <a:cs typeface="Kanit Light" panose="020B0604020202020204" charset="-34"/>
              </a:rPr>
              <a:t>gruplandırır</a:t>
            </a:r>
            <a:endParaRPr lang="en-US" dirty="0">
              <a:latin typeface="Kanit Light" panose="020B0604020202020204" charset="-34"/>
            </a:endParaRPr>
          </a:p>
        </p:txBody>
      </p:sp>
      <p:sp>
        <p:nvSpPr>
          <p:cNvPr id="11" name="Text 6"/>
          <p:cNvSpPr/>
          <p:nvPr/>
        </p:nvSpPr>
        <p:spPr>
          <a:xfrm>
            <a:off x="9715738" y="3156728"/>
            <a:ext cx="2835235" cy="354330"/>
          </a:xfrm>
          <a:prstGeom prst="rect">
            <a:avLst/>
          </a:prstGeom>
          <a:noFill/>
          <a:ln/>
        </p:spPr>
        <p:txBody>
          <a:bodyPr wrap="none" lIns="0" tIns="0" rIns="0" bIns="0" rtlCol="0" anchor="t"/>
          <a:lstStyle/>
          <a:p>
            <a:pPr marL="0" indent="0" algn="l">
              <a:lnSpc>
                <a:spcPts val="2750"/>
              </a:lnSpc>
              <a:buNone/>
            </a:pPr>
            <a:r>
              <a:rPr lang="en-US" sz="2400" dirty="0" err="1">
                <a:solidFill>
                  <a:srgbClr val="161613"/>
                </a:solidFill>
                <a:latin typeface="Kanit Light" panose="020B0604020202020204" charset="-34"/>
                <a:ea typeface="DM Sans Medium" pitchFamily="34" charset="-122"/>
                <a:cs typeface="Kanit Light" panose="020B0604020202020204" charset="-34"/>
              </a:rPr>
              <a:t>Pekiştirmeli</a:t>
            </a:r>
            <a:r>
              <a:rPr lang="en-US" sz="2400" dirty="0">
                <a:solidFill>
                  <a:srgbClr val="161613"/>
                </a:solidFill>
                <a:latin typeface="Kanit Light" panose="020B0604020202020204" charset="-34"/>
                <a:ea typeface="DM Sans Medium" pitchFamily="34" charset="-122"/>
                <a:cs typeface="Kanit Light" panose="020B0604020202020204" charset="-34"/>
              </a:rPr>
              <a:t> Öğrenme</a:t>
            </a:r>
            <a:endParaRPr lang="en-US" sz="2400" dirty="0">
              <a:latin typeface="Kanit Light" panose="020B0604020202020204" charset="-34"/>
            </a:endParaRPr>
          </a:p>
        </p:txBody>
      </p:sp>
      <p:sp>
        <p:nvSpPr>
          <p:cNvPr id="12" name="Text 7"/>
          <p:cNvSpPr/>
          <p:nvPr/>
        </p:nvSpPr>
        <p:spPr>
          <a:xfrm>
            <a:off x="9715738" y="3647146"/>
            <a:ext cx="4120753" cy="725805"/>
          </a:xfrm>
          <a:prstGeom prst="rect">
            <a:avLst/>
          </a:prstGeom>
          <a:noFill/>
          <a:ln/>
        </p:spPr>
        <p:txBody>
          <a:bodyPr wrap="square" lIns="0" tIns="0" rIns="0" bIns="0" rtlCol="0" anchor="t"/>
          <a:lstStyle/>
          <a:p>
            <a:pPr marL="0" indent="0" algn="l">
              <a:lnSpc>
                <a:spcPts val="2850"/>
              </a:lnSpc>
              <a:buNone/>
            </a:pPr>
            <a:r>
              <a:rPr lang="en-US" dirty="0" err="1">
                <a:solidFill>
                  <a:srgbClr val="161613"/>
                </a:solidFill>
                <a:latin typeface="Kanit Light" panose="020B0604020202020204" charset="-34"/>
                <a:ea typeface="Inter" pitchFamily="34" charset="-122"/>
                <a:cs typeface="Kanit Light" panose="020B0604020202020204" charset="-34"/>
              </a:rPr>
              <a:t>Sistem</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deneme-yanılma</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yoluyla</a:t>
            </a:r>
            <a:r>
              <a:rPr lang="en-US" dirty="0">
                <a:solidFill>
                  <a:srgbClr val="161613"/>
                </a:solidFill>
                <a:latin typeface="Kanit Light" panose="020B0604020202020204" charset="-34"/>
                <a:ea typeface="Inter" pitchFamily="34" charset="-122"/>
                <a:cs typeface="Kanit Light" panose="020B0604020202020204" charset="-34"/>
              </a:rPr>
              <a:t> en iyi </a:t>
            </a:r>
            <a:r>
              <a:rPr lang="en-US" dirty="0" err="1">
                <a:solidFill>
                  <a:srgbClr val="161613"/>
                </a:solidFill>
                <a:latin typeface="Kanit Light" panose="020B0604020202020204" charset="-34"/>
                <a:ea typeface="Inter" pitchFamily="34" charset="-122"/>
                <a:cs typeface="Kanit Light" panose="020B0604020202020204" charset="-34"/>
              </a:rPr>
              <a:t>stratejileri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öğrenir</a:t>
            </a:r>
            <a:endParaRPr lang="en-US" dirty="0">
              <a:latin typeface="Kanit Light" panose="020B0604020202020204" charset="-34"/>
            </a:endParaRPr>
          </a:p>
        </p:txBody>
      </p:sp>
      <p:pic>
        <p:nvPicPr>
          <p:cNvPr id="4" name="Image 1" descr="preencoded.png">
            <a:extLst>
              <a:ext uri="{FF2B5EF4-FFF2-40B4-BE49-F238E27FC236}">
                <a16:creationId xmlns:a16="http://schemas.microsoft.com/office/drawing/2014/main" id="{7CC2CB1C-851F-9E06-9479-84B33931FD5D}"/>
              </a:ext>
            </a:extLst>
          </p:cNvPr>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414516"/>
            <a:ext cx="5670590" cy="708779"/>
          </a:xfrm>
          <a:prstGeom prst="rect">
            <a:avLst/>
          </a:prstGeom>
          <a:noFill/>
          <a:ln/>
        </p:spPr>
        <p:txBody>
          <a:bodyPr wrap="none" lIns="0" tIns="0" rIns="0" bIns="0" rtlCol="0" anchor="t"/>
          <a:lstStyle/>
          <a:p>
            <a:pPr marL="0" indent="0">
              <a:lnSpc>
                <a:spcPts val="5550"/>
              </a:lnSpc>
              <a:buNone/>
            </a:pPr>
            <a:r>
              <a:rPr lang="en-US" sz="4000" dirty="0" err="1">
                <a:solidFill>
                  <a:srgbClr val="161613"/>
                </a:solidFill>
                <a:latin typeface="Kanit Light" panose="020B0604020202020204" charset="-34"/>
                <a:ea typeface="DM Sans Medium" pitchFamily="34" charset="-122"/>
                <a:cs typeface="Kanit Light" panose="020B0604020202020204" charset="-34"/>
              </a:rPr>
              <a:t>Danışmanlı</a:t>
            </a:r>
            <a:r>
              <a:rPr lang="en-US" sz="4000" dirty="0">
                <a:solidFill>
                  <a:srgbClr val="161613"/>
                </a:solidFill>
                <a:latin typeface="Kanit Light" panose="020B0604020202020204" charset="-34"/>
                <a:ea typeface="DM Sans Medium" pitchFamily="34" charset="-122"/>
                <a:cs typeface="Kanit Light" panose="020B0604020202020204" charset="-34"/>
              </a:rPr>
              <a:t> Öğrenme</a:t>
            </a:r>
            <a:endParaRPr lang="en-US" sz="4000" dirty="0">
              <a:latin typeface="Kanit Light" panose="020B0604020202020204" charset="-34"/>
            </a:endParaRPr>
          </a:p>
        </p:txBody>
      </p:sp>
      <p:pic>
        <p:nvPicPr>
          <p:cNvPr id="3" name="Image 0" descr="preencoded.png"/>
          <p:cNvPicPr>
            <a:picLocks noChangeAspect="1"/>
          </p:cNvPicPr>
          <p:nvPr/>
        </p:nvPicPr>
        <p:blipFill>
          <a:blip r:embed="rId3"/>
          <a:stretch>
            <a:fillRect/>
          </a:stretch>
        </p:blipFill>
        <p:spPr>
          <a:xfrm>
            <a:off x="793910" y="1722811"/>
            <a:ext cx="4347567" cy="907256"/>
          </a:xfrm>
          <a:prstGeom prst="rect">
            <a:avLst/>
          </a:prstGeom>
        </p:spPr>
      </p:pic>
      <p:sp>
        <p:nvSpPr>
          <p:cNvPr id="4" name="Text 1"/>
          <p:cNvSpPr/>
          <p:nvPr/>
        </p:nvSpPr>
        <p:spPr>
          <a:xfrm>
            <a:off x="1247538" y="27602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Kanit Light" panose="020B0604020202020204" charset="-34"/>
                <a:ea typeface="DM Sans Medium" pitchFamily="34" charset="-122"/>
                <a:cs typeface="Kanit Light" panose="020B0604020202020204" charset="-34"/>
              </a:rPr>
              <a:t>Veri </a:t>
            </a:r>
            <a:r>
              <a:rPr lang="en-US" sz="2200" dirty="0" err="1">
                <a:solidFill>
                  <a:srgbClr val="161613"/>
                </a:solidFill>
                <a:latin typeface="Kanit Light" panose="020B0604020202020204" charset="-34"/>
                <a:ea typeface="DM Sans Medium" pitchFamily="34" charset="-122"/>
                <a:cs typeface="Kanit Light" panose="020B0604020202020204" charset="-34"/>
              </a:rPr>
              <a:t>Girdisi</a:t>
            </a:r>
            <a:r>
              <a:rPr lang="en-US" sz="2200" dirty="0">
                <a:solidFill>
                  <a:srgbClr val="161613"/>
                </a:solidFill>
                <a:latin typeface="Kanit Light" panose="020B0604020202020204" charset="-34"/>
                <a:ea typeface="DM Sans Medium" pitchFamily="34" charset="-122"/>
                <a:cs typeface="Kanit Light" panose="020B0604020202020204" charset="-34"/>
              </a:rPr>
              <a:t> (X)</a:t>
            </a:r>
            <a:endParaRPr lang="en-US" sz="2200" dirty="0">
              <a:latin typeface="Kanit Light" panose="020B0604020202020204" charset="-34"/>
            </a:endParaRPr>
          </a:p>
        </p:txBody>
      </p:sp>
      <p:sp>
        <p:nvSpPr>
          <p:cNvPr id="5" name="Text 2"/>
          <p:cNvSpPr/>
          <p:nvPr/>
        </p:nvSpPr>
        <p:spPr>
          <a:xfrm>
            <a:off x="1247538" y="3250627"/>
            <a:ext cx="3893939" cy="1088708"/>
          </a:xfrm>
          <a:prstGeom prst="rect">
            <a:avLst/>
          </a:prstGeom>
          <a:noFill/>
          <a:ln/>
        </p:spPr>
        <p:txBody>
          <a:bodyPr wrap="square" lIns="0" tIns="0" rIns="0" bIns="0" rtlCol="0" anchor="t"/>
          <a:lstStyle/>
          <a:p>
            <a:pPr marL="0" indent="0" algn="l">
              <a:lnSpc>
                <a:spcPts val="2850"/>
              </a:lnSpc>
              <a:buNone/>
            </a:pPr>
            <a:r>
              <a:rPr lang="en-US" sz="1750" dirty="0" err="1">
                <a:solidFill>
                  <a:srgbClr val="161613"/>
                </a:solidFill>
                <a:latin typeface="Kanit Light" panose="020B0604020202020204" charset="-34"/>
                <a:ea typeface="Inter" pitchFamily="34" charset="-122"/>
                <a:cs typeface="Kanit Light" panose="020B0604020202020204" charset="-34"/>
              </a:rPr>
              <a:t>Girdi</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değişkenleri</a:t>
            </a:r>
            <a:r>
              <a:rPr lang="en-US" sz="1750" dirty="0">
                <a:solidFill>
                  <a:srgbClr val="161613"/>
                </a:solidFill>
                <a:latin typeface="Kanit Light" panose="020B0604020202020204" charset="-34"/>
                <a:ea typeface="Inter" pitchFamily="34" charset="-122"/>
                <a:cs typeface="Kanit Light" panose="020B0604020202020204" charset="-34"/>
              </a:rPr>
              <a:t>, tahmin </a:t>
            </a:r>
            <a:r>
              <a:rPr lang="en-US" sz="1750" dirty="0" err="1">
                <a:solidFill>
                  <a:srgbClr val="161613"/>
                </a:solidFill>
                <a:latin typeface="Kanit Light" panose="020B0604020202020204" charset="-34"/>
                <a:ea typeface="Inter" pitchFamily="34" charset="-122"/>
                <a:cs typeface="Kanit Light" panose="020B0604020202020204" charset="-34"/>
              </a:rPr>
              <a:t>edici</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nitelikler</a:t>
            </a:r>
            <a:r>
              <a:rPr lang="en-US" sz="1750" dirty="0">
                <a:solidFill>
                  <a:srgbClr val="161613"/>
                </a:solidFill>
                <a:latin typeface="Kanit Light" panose="020B0604020202020204" charset="-34"/>
                <a:ea typeface="Inter" pitchFamily="34" charset="-122"/>
                <a:cs typeface="Kanit Light" panose="020B0604020202020204" charset="-34"/>
              </a:rPr>
              <a:t> ve </a:t>
            </a:r>
            <a:r>
              <a:rPr lang="en-US" sz="1750" dirty="0" err="1">
                <a:solidFill>
                  <a:srgbClr val="161613"/>
                </a:solidFill>
                <a:latin typeface="Kanit Light" panose="020B0604020202020204" charset="-34"/>
                <a:ea typeface="Inter" pitchFamily="34" charset="-122"/>
                <a:cs typeface="Kanit Light" panose="020B0604020202020204" charset="-34"/>
              </a:rPr>
              <a:t>bağımsız</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değişkenler</a:t>
            </a:r>
            <a:r>
              <a:rPr lang="en-US" sz="1750" dirty="0">
                <a:solidFill>
                  <a:srgbClr val="161613"/>
                </a:solidFill>
                <a:latin typeface="Kanit Light" panose="020B0604020202020204" charset="-34"/>
                <a:ea typeface="Inter" pitchFamily="34" charset="-122"/>
                <a:cs typeface="Kanit Light" panose="020B0604020202020204" charset="-34"/>
              </a:rPr>
              <a:t> X </a:t>
            </a:r>
            <a:r>
              <a:rPr lang="en-US" sz="1750" dirty="0" err="1">
                <a:solidFill>
                  <a:srgbClr val="161613"/>
                </a:solidFill>
                <a:latin typeface="Kanit Light" panose="020B0604020202020204" charset="-34"/>
                <a:ea typeface="Inter" pitchFamily="34" charset="-122"/>
                <a:cs typeface="Kanit Light" panose="020B0604020202020204" charset="-34"/>
              </a:rPr>
              <a:t>matrisi</a:t>
            </a:r>
            <a:r>
              <a:rPr lang="en-US" sz="1750" dirty="0">
                <a:solidFill>
                  <a:srgbClr val="161613"/>
                </a:solidFill>
                <a:latin typeface="Kanit Light" panose="020B0604020202020204" charset="-34"/>
                <a:ea typeface="Inter" pitchFamily="34" charset="-122"/>
                <a:cs typeface="Kanit Light" panose="020B0604020202020204" charset="-34"/>
              </a:rPr>
              <a:t> ile </a:t>
            </a:r>
            <a:r>
              <a:rPr lang="en-US" sz="1750" dirty="0" err="1">
                <a:solidFill>
                  <a:srgbClr val="161613"/>
                </a:solidFill>
                <a:latin typeface="Kanit Light" panose="020B0604020202020204" charset="-34"/>
                <a:ea typeface="Inter" pitchFamily="34" charset="-122"/>
                <a:cs typeface="Kanit Light" panose="020B0604020202020204" charset="-34"/>
              </a:rPr>
              <a:t>temsil</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edilir</a:t>
            </a:r>
            <a:endParaRPr lang="en-US" sz="1750" dirty="0">
              <a:latin typeface="Kanit Light" panose="020B0604020202020204" charset="-34"/>
            </a:endParaRPr>
          </a:p>
        </p:txBody>
      </p:sp>
      <p:pic>
        <p:nvPicPr>
          <p:cNvPr id="6" name="Image 1" descr="preencoded.png"/>
          <p:cNvPicPr>
            <a:picLocks noChangeAspect="1"/>
          </p:cNvPicPr>
          <p:nvPr/>
        </p:nvPicPr>
        <p:blipFill>
          <a:blip r:embed="rId4"/>
          <a:stretch>
            <a:fillRect/>
          </a:stretch>
        </p:blipFill>
        <p:spPr>
          <a:xfrm>
            <a:off x="5141477" y="1722811"/>
            <a:ext cx="4347567" cy="907256"/>
          </a:xfrm>
          <a:prstGeom prst="rect">
            <a:avLst/>
          </a:prstGeom>
        </p:spPr>
      </p:pic>
      <p:sp>
        <p:nvSpPr>
          <p:cNvPr id="7" name="Text 3"/>
          <p:cNvSpPr/>
          <p:nvPr/>
        </p:nvSpPr>
        <p:spPr>
          <a:xfrm>
            <a:off x="5595105" y="27602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61613"/>
                </a:solidFill>
                <a:latin typeface="Kanit Light" panose="020B0604020202020204" charset="-34"/>
                <a:ea typeface="DM Sans Medium" pitchFamily="34" charset="-122"/>
                <a:cs typeface="Kanit Light" panose="020B0604020202020204" charset="-34"/>
              </a:rPr>
              <a:t>Öğrenme Süreci</a:t>
            </a:r>
            <a:endParaRPr lang="en-US" sz="2200" dirty="0">
              <a:latin typeface="Kanit Light" panose="020B0604020202020204" charset="-34"/>
            </a:endParaRPr>
          </a:p>
        </p:txBody>
      </p:sp>
      <p:sp>
        <p:nvSpPr>
          <p:cNvPr id="8" name="Text 4"/>
          <p:cNvSpPr/>
          <p:nvPr/>
        </p:nvSpPr>
        <p:spPr>
          <a:xfrm>
            <a:off x="5595105" y="3250627"/>
            <a:ext cx="3893939" cy="1088708"/>
          </a:xfrm>
          <a:prstGeom prst="rect">
            <a:avLst/>
          </a:prstGeom>
          <a:noFill/>
          <a:ln/>
        </p:spPr>
        <p:txBody>
          <a:bodyPr wrap="square" lIns="0" tIns="0" rIns="0" bIns="0" rtlCol="0" anchor="t"/>
          <a:lstStyle/>
          <a:p>
            <a:pPr marL="0" indent="0" algn="l">
              <a:lnSpc>
                <a:spcPts val="2850"/>
              </a:lnSpc>
              <a:buNone/>
            </a:pPr>
            <a:r>
              <a:rPr lang="en-US" sz="1750" dirty="0" err="1">
                <a:solidFill>
                  <a:srgbClr val="161613"/>
                </a:solidFill>
                <a:latin typeface="Kanit Light" panose="020B0604020202020204" charset="-34"/>
                <a:ea typeface="Inter" pitchFamily="34" charset="-122"/>
                <a:cs typeface="Kanit Light" panose="020B0604020202020204" charset="-34"/>
              </a:rPr>
              <a:t>Algoritma</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etiketlenmiş</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eğitim</a:t>
            </a:r>
            <a:r>
              <a:rPr lang="en-US" sz="1750" dirty="0">
                <a:solidFill>
                  <a:srgbClr val="161613"/>
                </a:solidFill>
                <a:latin typeface="Kanit Light" panose="020B0604020202020204" charset="-34"/>
                <a:ea typeface="Inter" pitchFamily="34" charset="-122"/>
                <a:cs typeface="Kanit Light" panose="020B0604020202020204" charset="-34"/>
              </a:rPr>
              <a:t> verileri kullanarak </a:t>
            </a:r>
            <a:r>
              <a:rPr lang="en-US" sz="1750" dirty="0" err="1">
                <a:solidFill>
                  <a:srgbClr val="161613"/>
                </a:solidFill>
                <a:latin typeface="Kanit Light" panose="020B0604020202020204" charset="-34"/>
                <a:ea typeface="Inter" pitchFamily="34" charset="-122"/>
                <a:cs typeface="Kanit Light" panose="020B0604020202020204" charset="-34"/>
              </a:rPr>
              <a:t>X→y</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eşlemesini</a:t>
            </a:r>
            <a:r>
              <a:rPr lang="en-US" sz="1750" dirty="0">
                <a:solidFill>
                  <a:srgbClr val="161613"/>
                </a:solidFill>
                <a:latin typeface="Kanit Light" panose="020B0604020202020204" charset="-34"/>
                <a:ea typeface="Inter" pitchFamily="34" charset="-122"/>
                <a:cs typeface="Kanit Light" panose="020B0604020202020204" charset="-34"/>
              </a:rPr>
              <a:t>/</a:t>
            </a:r>
            <a:r>
              <a:rPr lang="en-US" sz="1750" dirty="0" err="1">
                <a:solidFill>
                  <a:srgbClr val="161613"/>
                </a:solidFill>
                <a:latin typeface="Kanit Light" panose="020B0604020202020204" charset="-34"/>
                <a:ea typeface="Inter" pitchFamily="34" charset="-122"/>
                <a:cs typeface="Kanit Light" panose="020B0604020202020204" charset="-34"/>
              </a:rPr>
              <a:t>haritalamasını</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öğrenir</a:t>
            </a:r>
            <a:endParaRPr lang="en-US" sz="1750" dirty="0">
              <a:latin typeface="Kanit Light" panose="020B0604020202020204" charset="-34"/>
            </a:endParaRPr>
          </a:p>
        </p:txBody>
      </p:sp>
      <p:pic>
        <p:nvPicPr>
          <p:cNvPr id="9" name="Image 2" descr="preencoded.png"/>
          <p:cNvPicPr>
            <a:picLocks noChangeAspect="1"/>
          </p:cNvPicPr>
          <p:nvPr/>
        </p:nvPicPr>
        <p:blipFill>
          <a:blip r:embed="rId5"/>
          <a:stretch>
            <a:fillRect/>
          </a:stretch>
        </p:blipFill>
        <p:spPr>
          <a:xfrm>
            <a:off x="9489044" y="1722811"/>
            <a:ext cx="4347567" cy="907256"/>
          </a:xfrm>
          <a:prstGeom prst="rect">
            <a:avLst/>
          </a:prstGeom>
        </p:spPr>
      </p:pic>
      <p:sp>
        <p:nvSpPr>
          <p:cNvPr id="10" name="Text 5"/>
          <p:cNvSpPr/>
          <p:nvPr/>
        </p:nvSpPr>
        <p:spPr>
          <a:xfrm>
            <a:off x="9942672" y="2760209"/>
            <a:ext cx="2835235" cy="354330"/>
          </a:xfrm>
          <a:prstGeom prst="rect">
            <a:avLst/>
          </a:prstGeom>
          <a:noFill/>
          <a:ln/>
        </p:spPr>
        <p:txBody>
          <a:bodyPr wrap="none" lIns="0" tIns="0" rIns="0" bIns="0" rtlCol="0" anchor="t"/>
          <a:lstStyle/>
          <a:p>
            <a:pPr marL="0" indent="0" algn="l">
              <a:lnSpc>
                <a:spcPts val="2750"/>
              </a:lnSpc>
              <a:buNone/>
            </a:pPr>
            <a:r>
              <a:rPr lang="en-US" sz="2200">
                <a:solidFill>
                  <a:srgbClr val="161613"/>
                </a:solidFill>
                <a:latin typeface="Kanit Light" panose="020B0604020202020204" charset="-34"/>
                <a:ea typeface="DM Sans Medium" pitchFamily="34" charset="-122"/>
                <a:cs typeface="Kanit Light" panose="020B0604020202020204" charset="-34"/>
              </a:rPr>
              <a:t>Çıktı (y)</a:t>
            </a:r>
            <a:endParaRPr lang="en-US" sz="2200">
              <a:latin typeface="Kanit Light" panose="020B0604020202020204" charset="-34"/>
            </a:endParaRPr>
          </a:p>
        </p:txBody>
      </p:sp>
      <p:sp>
        <p:nvSpPr>
          <p:cNvPr id="11" name="Text 6"/>
          <p:cNvSpPr/>
          <p:nvPr/>
        </p:nvSpPr>
        <p:spPr>
          <a:xfrm>
            <a:off x="9942672" y="3250627"/>
            <a:ext cx="3893939" cy="1088708"/>
          </a:xfrm>
          <a:prstGeom prst="rect">
            <a:avLst/>
          </a:prstGeom>
          <a:noFill/>
          <a:ln/>
        </p:spPr>
        <p:txBody>
          <a:bodyPr wrap="square" lIns="0" tIns="0" rIns="0" bIns="0" rtlCol="0" anchor="t"/>
          <a:lstStyle/>
          <a:p>
            <a:pPr marL="0" indent="0" algn="l">
              <a:lnSpc>
                <a:spcPts val="2850"/>
              </a:lnSpc>
              <a:buNone/>
            </a:pPr>
            <a:r>
              <a:rPr lang="en-US" sz="1750" dirty="0" err="1">
                <a:solidFill>
                  <a:srgbClr val="161613"/>
                </a:solidFill>
                <a:latin typeface="Kanit Light" panose="020B0604020202020204" charset="-34"/>
                <a:ea typeface="Inter" pitchFamily="34" charset="-122"/>
                <a:cs typeface="Kanit Light" panose="020B0604020202020204" charset="-34"/>
              </a:rPr>
              <a:t>Çıktı</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değişkeni</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bağımlı</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değişken</a:t>
            </a:r>
            <a:r>
              <a:rPr lang="en-US" sz="1750" dirty="0">
                <a:solidFill>
                  <a:srgbClr val="161613"/>
                </a:solidFill>
                <a:latin typeface="Kanit Light" panose="020B0604020202020204" charset="-34"/>
                <a:ea typeface="Inter" pitchFamily="34" charset="-122"/>
                <a:cs typeface="Kanit Light" panose="020B0604020202020204" charset="-34"/>
              </a:rPr>
              <a:t> veya </a:t>
            </a:r>
            <a:r>
              <a:rPr lang="en-US" sz="1750" dirty="0" err="1">
                <a:solidFill>
                  <a:srgbClr val="161613"/>
                </a:solidFill>
                <a:latin typeface="Kanit Light" panose="020B0604020202020204" charset="-34"/>
                <a:ea typeface="Inter" pitchFamily="34" charset="-122"/>
                <a:cs typeface="Kanit Light" panose="020B0604020202020204" charset="-34"/>
              </a:rPr>
              <a:t>hedef</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nitelik</a:t>
            </a:r>
            <a:r>
              <a:rPr lang="en-US" sz="1750" dirty="0">
                <a:solidFill>
                  <a:srgbClr val="161613"/>
                </a:solidFill>
                <a:latin typeface="Kanit Light" panose="020B0604020202020204" charset="-34"/>
                <a:ea typeface="Inter" pitchFamily="34" charset="-122"/>
                <a:cs typeface="Kanit Light" panose="020B0604020202020204" charset="-34"/>
              </a:rPr>
              <a:t> y </a:t>
            </a:r>
            <a:r>
              <a:rPr lang="en-US" sz="1750" dirty="0" err="1">
                <a:solidFill>
                  <a:srgbClr val="161613"/>
                </a:solidFill>
                <a:latin typeface="Kanit Light" panose="020B0604020202020204" charset="-34"/>
                <a:ea typeface="Inter" pitchFamily="34" charset="-122"/>
                <a:cs typeface="Kanit Light" panose="020B0604020202020204" charset="-34"/>
              </a:rPr>
              <a:t>vektörü</a:t>
            </a:r>
            <a:r>
              <a:rPr lang="en-US" sz="1750" dirty="0">
                <a:solidFill>
                  <a:srgbClr val="161613"/>
                </a:solidFill>
                <a:latin typeface="Kanit Light" panose="020B0604020202020204" charset="-34"/>
                <a:ea typeface="Inter" pitchFamily="34" charset="-122"/>
                <a:cs typeface="Kanit Light" panose="020B0604020202020204" charset="-34"/>
              </a:rPr>
              <a:t> ile </a:t>
            </a:r>
            <a:r>
              <a:rPr lang="en-US" sz="1750" dirty="0" err="1">
                <a:solidFill>
                  <a:srgbClr val="161613"/>
                </a:solidFill>
                <a:latin typeface="Kanit Light" panose="020B0604020202020204" charset="-34"/>
                <a:ea typeface="Inter" pitchFamily="34" charset="-122"/>
                <a:cs typeface="Kanit Light" panose="020B0604020202020204" charset="-34"/>
              </a:rPr>
              <a:t>temsil</a:t>
            </a:r>
            <a:r>
              <a:rPr lang="en-US" sz="1750" dirty="0">
                <a:solidFill>
                  <a:srgbClr val="161613"/>
                </a:solidFill>
                <a:latin typeface="Kanit Light" panose="020B0604020202020204" charset="-34"/>
                <a:ea typeface="Inter" pitchFamily="34" charset="-122"/>
                <a:cs typeface="Kanit Light" panose="020B0604020202020204" charset="-34"/>
              </a:rPr>
              <a:t> </a:t>
            </a:r>
            <a:r>
              <a:rPr lang="en-US" sz="1750" dirty="0" err="1">
                <a:solidFill>
                  <a:srgbClr val="161613"/>
                </a:solidFill>
                <a:latin typeface="Kanit Light" panose="020B0604020202020204" charset="-34"/>
                <a:ea typeface="Inter" pitchFamily="34" charset="-122"/>
                <a:cs typeface="Kanit Light" panose="020B0604020202020204" charset="-34"/>
              </a:rPr>
              <a:t>edilir</a:t>
            </a:r>
            <a:endParaRPr lang="en-US" sz="1750" dirty="0">
              <a:latin typeface="Kanit Light" panose="020B0604020202020204" charset="-34"/>
            </a:endParaRPr>
          </a:p>
        </p:txBody>
      </p:sp>
      <p:sp>
        <p:nvSpPr>
          <p:cNvPr id="12" name="Text 7"/>
          <p:cNvSpPr/>
          <p:nvPr/>
        </p:nvSpPr>
        <p:spPr>
          <a:xfrm>
            <a:off x="793789" y="5115062"/>
            <a:ext cx="13042821" cy="1088708"/>
          </a:xfrm>
          <a:prstGeom prst="rect">
            <a:avLst/>
          </a:prstGeom>
          <a:noFill/>
          <a:ln/>
        </p:spPr>
        <p:txBody>
          <a:bodyPr wrap="square" lIns="0" tIns="0" rIns="0" bIns="0" rtlCol="0" anchor="t"/>
          <a:lstStyle/>
          <a:p>
            <a:pPr marL="0" indent="0">
              <a:lnSpc>
                <a:spcPts val="2850"/>
              </a:lnSpc>
              <a:buNone/>
            </a:pPr>
            <a:r>
              <a:rPr lang="en-US" dirty="0" err="1">
                <a:solidFill>
                  <a:srgbClr val="161613"/>
                </a:solidFill>
                <a:latin typeface="Kanit Light" panose="020B0604020202020204" charset="-34"/>
                <a:ea typeface="Inter" pitchFamily="34" charset="-122"/>
                <a:cs typeface="Kanit Light" panose="020B0604020202020204" charset="-34"/>
              </a:rPr>
              <a:t>Danışmanlı</a:t>
            </a:r>
            <a:r>
              <a:rPr lang="en-US" dirty="0">
                <a:solidFill>
                  <a:srgbClr val="161613"/>
                </a:solidFill>
                <a:latin typeface="Kanit Light" panose="020B0604020202020204" charset="-34"/>
                <a:ea typeface="Inter" pitchFamily="34" charset="-122"/>
                <a:cs typeface="Kanit Light" panose="020B0604020202020204" charset="-34"/>
              </a:rPr>
              <a:t> öğrenme, </a:t>
            </a:r>
            <a:r>
              <a:rPr lang="en-US" dirty="0" err="1">
                <a:solidFill>
                  <a:srgbClr val="161613"/>
                </a:solidFill>
                <a:latin typeface="Kanit Light" panose="020B0604020202020204" charset="-34"/>
                <a:ea typeface="Inter" pitchFamily="34" charset="-122"/>
                <a:cs typeface="Kanit Light" panose="020B0604020202020204" charset="-34"/>
              </a:rPr>
              <a:t>öğrenenin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eğitim</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verisi</a:t>
            </a:r>
            <a:r>
              <a:rPr lang="en-US" dirty="0">
                <a:solidFill>
                  <a:srgbClr val="161613"/>
                </a:solidFill>
                <a:latin typeface="Kanit Light" panose="020B0604020202020204" charset="-34"/>
                <a:ea typeface="Inter" pitchFamily="34" charset="-122"/>
                <a:cs typeface="Kanit Light" panose="020B0604020202020204" charset="-34"/>
              </a:rPr>
              <a:t> olarak bir dizi </a:t>
            </a:r>
            <a:r>
              <a:rPr lang="en-US" dirty="0" err="1">
                <a:solidFill>
                  <a:srgbClr val="161613"/>
                </a:solidFill>
                <a:latin typeface="Kanit Light" panose="020B0604020202020204" charset="-34"/>
                <a:ea typeface="Inter" pitchFamily="34" charset="-122"/>
                <a:cs typeface="Kanit Light" panose="020B0604020202020204" charset="-34"/>
              </a:rPr>
              <a:t>etiketlenmiş</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örneği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aldığı</a:t>
            </a:r>
            <a:r>
              <a:rPr lang="en-US" dirty="0">
                <a:solidFill>
                  <a:srgbClr val="161613"/>
                </a:solidFill>
                <a:latin typeface="Kanit Light" panose="020B0604020202020204" charset="-34"/>
                <a:ea typeface="Inter" pitchFamily="34" charset="-122"/>
                <a:cs typeface="Kanit Light" panose="020B0604020202020204" charset="-34"/>
              </a:rPr>
              <a:t> ve </a:t>
            </a:r>
            <a:r>
              <a:rPr lang="en-US" dirty="0" err="1">
                <a:solidFill>
                  <a:srgbClr val="161613"/>
                </a:solidFill>
                <a:latin typeface="Kanit Light" panose="020B0604020202020204" charset="-34"/>
                <a:ea typeface="Inter" pitchFamily="34" charset="-122"/>
                <a:cs typeface="Kanit Light" panose="020B0604020202020204" charset="-34"/>
              </a:rPr>
              <a:t>daha</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önce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görmediği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örnekler</a:t>
            </a:r>
            <a:r>
              <a:rPr lang="en-US" dirty="0">
                <a:solidFill>
                  <a:srgbClr val="161613"/>
                </a:solidFill>
                <a:latin typeface="Kanit Light" panose="020B0604020202020204" charset="-34"/>
                <a:ea typeface="Inter" pitchFamily="34" charset="-122"/>
                <a:cs typeface="Kanit Light" panose="020B0604020202020204" charset="-34"/>
              </a:rPr>
              <a:t>/</a:t>
            </a:r>
            <a:r>
              <a:rPr lang="en-US" dirty="0" err="1">
                <a:solidFill>
                  <a:srgbClr val="161613"/>
                </a:solidFill>
                <a:latin typeface="Kanit Light" panose="020B0604020202020204" charset="-34"/>
                <a:ea typeface="Inter" pitchFamily="34" charset="-122"/>
                <a:cs typeface="Kanit Light" panose="020B0604020202020204" charset="-34"/>
              </a:rPr>
              <a:t>noktalar</a:t>
            </a:r>
            <a:r>
              <a:rPr lang="en-US" dirty="0">
                <a:solidFill>
                  <a:srgbClr val="161613"/>
                </a:solidFill>
                <a:latin typeface="Kanit Light" panose="020B0604020202020204" charset="-34"/>
                <a:ea typeface="Inter" pitchFamily="34" charset="-122"/>
                <a:cs typeface="Kanit Light" panose="020B0604020202020204" charset="-34"/>
              </a:rPr>
              <a:t> için </a:t>
            </a:r>
            <a:r>
              <a:rPr lang="en-US" dirty="0" err="1">
                <a:solidFill>
                  <a:srgbClr val="161613"/>
                </a:solidFill>
                <a:latin typeface="Kanit Light" panose="020B0604020202020204" charset="-34"/>
                <a:ea typeface="Inter" pitchFamily="34" charset="-122"/>
                <a:cs typeface="Kanit Light" panose="020B0604020202020204" charset="-34"/>
              </a:rPr>
              <a:t>tahminde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bulunduğu</a:t>
            </a:r>
            <a:r>
              <a:rPr lang="en-US" dirty="0">
                <a:solidFill>
                  <a:srgbClr val="161613"/>
                </a:solidFill>
                <a:latin typeface="Kanit Light" panose="020B0604020202020204" charset="-34"/>
                <a:ea typeface="Inter" pitchFamily="34" charset="-122"/>
                <a:cs typeface="Kanit Light" panose="020B0604020202020204" charset="-34"/>
              </a:rPr>
              <a:t> bir öğrenme </a:t>
            </a:r>
            <a:r>
              <a:rPr lang="en-US" dirty="0" err="1">
                <a:solidFill>
                  <a:srgbClr val="161613"/>
                </a:solidFill>
                <a:latin typeface="Kanit Light" panose="020B0604020202020204" charset="-34"/>
                <a:ea typeface="Inter" pitchFamily="34" charset="-122"/>
                <a:cs typeface="Kanit Light" panose="020B0604020202020204" charset="-34"/>
              </a:rPr>
              <a:t>şeklidir</a:t>
            </a:r>
            <a:r>
              <a:rPr lang="tr-TR" dirty="0">
                <a:solidFill>
                  <a:srgbClr val="161613"/>
                </a:solidFill>
                <a:latin typeface="Kanit Light" panose="020B0604020202020204" charset="-34"/>
                <a:ea typeface="Inter" pitchFamily="34" charset="-122"/>
                <a:cs typeface="Kanit Light" panose="020B0604020202020204" charset="-34"/>
              </a:rPr>
              <a:t>. </a:t>
            </a:r>
            <a:r>
              <a:rPr lang="en-US" dirty="0">
                <a:solidFill>
                  <a:srgbClr val="161613"/>
                </a:solidFill>
                <a:latin typeface="Kanit Light" panose="020B0604020202020204" charset="-34"/>
                <a:ea typeface="Inter" pitchFamily="34" charset="-122"/>
                <a:cs typeface="Kanit Light" panose="020B0604020202020204" charset="-34"/>
              </a:rPr>
              <a:t>Amaç, veri </a:t>
            </a:r>
            <a:r>
              <a:rPr lang="en-US" dirty="0" err="1">
                <a:solidFill>
                  <a:srgbClr val="161613"/>
                </a:solidFill>
                <a:latin typeface="Kanit Light" panose="020B0604020202020204" charset="-34"/>
                <a:ea typeface="Inter" pitchFamily="34" charset="-122"/>
                <a:cs typeface="Kanit Light" panose="020B0604020202020204" charset="-34"/>
              </a:rPr>
              <a:t>setindeki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girdi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değişkenlerini</a:t>
            </a:r>
            <a:r>
              <a:rPr lang="en-US" dirty="0">
                <a:solidFill>
                  <a:srgbClr val="161613"/>
                </a:solidFill>
                <a:latin typeface="Kanit Light" panose="020B0604020202020204" charset="-34"/>
                <a:ea typeface="Inter" pitchFamily="34" charset="-122"/>
                <a:cs typeface="Kanit Light" panose="020B0604020202020204" charset="-34"/>
              </a:rPr>
              <a:t> kullanarak </a:t>
            </a:r>
            <a:r>
              <a:rPr lang="en-US" dirty="0" err="1">
                <a:solidFill>
                  <a:srgbClr val="161613"/>
                </a:solidFill>
                <a:latin typeface="Kanit Light" panose="020B0604020202020204" charset="-34"/>
                <a:ea typeface="Inter" pitchFamily="34" charset="-122"/>
                <a:cs typeface="Kanit Light" panose="020B0604020202020204" charset="-34"/>
              </a:rPr>
              <a:t>etiket</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dağılımını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veren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esaslı</a:t>
            </a:r>
            <a:r>
              <a:rPr lang="en-US" dirty="0">
                <a:solidFill>
                  <a:srgbClr val="161613"/>
                </a:solidFill>
                <a:latin typeface="Kanit Light" panose="020B0604020202020204" charset="-34"/>
                <a:ea typeface="Inter" pitchFamily="34" charset="-122"/>
                <a:cs typeface="Kanit Light" panose="020B0604020202020204" charset="-34"/>
              </a:rPr>
              <a:t> bir model </a:t>
            </a:r>
            <a:r>
              <a:rPr lang="en-US" dirty="0" err="1">
                <a:solidFill>
                  <a:srgbClr val="161613"/>
                </a:solidFill>
                <a:latin typeface="Kanit Light" panose="020B0604020202020204" charset="-34"/>
                <a:ea typeface="Inter" pitchFamily="34" charset="-122"/>
                <a:cs typeface="Kanit Light" panose="020B0604020202020204" charset="-34"/>
              </a:rPr>
              <a:t>oluşturabilmektir</a:t>
            </a:r>
            <a:r>
              <a:rPr lang="tr-TR" dirty="0">
                <a:solidFill>
                  <a:srgbClr val="161613"/>
                </a:solidFill>
                <a:latin typeface="Kanit Light" panose="020B0604020202020204" charset="-34"/>
                <a:ea typeface="Inter" pitchFamily="34" charset="-122"/>
                <a:cs typeface="Kanit Light" panose="020B0604020202020204" charset="-34"/>
              </a:rPr>
              <a:t>.</a:t>
            </a:r>
            <a:endParaRPr lang="en-US" dirty="0">
              <a:latin typeface="Kanit Light" panose="020B0604020202020204" charset="-34"/>
            </a:endParaRPr>
          </a:p>
        </p:txBody>
      </p:sp>
      <p:pic>
        <p:nvPicPr>
          <p:cNvPr id="13" name="Image 1" descr="preencoded.png">
            <a:extLst>
              <a:ext uri="{FF2B5EF4-FFF2-40B4-BE49-F238E27FC236}">
                <a16:creationId xmlns:a16="http://schemas.microsoft.com/office/drawing/2014/main" id="{F9362BD5-630B-787C-0FBE-CFC3CDDD6C85}"/>
              </a:ext>
            </a:extLst>
          </p:cNvPr>
          <p:cNvPicPr>
            <a:picLocks noChangeAspect="1"/>
          </p:cNvPicPr>
          <p:nvPr/>
        </p:nvPicPr>
        <p:blipFill>
          <a:blip r:embed="rId6"/>
          <a:stretch>
            <a:fillRect/>
          </a:stretch>
        </p:blipFill>
        <p:spPr>
          <a:xfrm>
            <a:off x="13525500" y="228600"/>
            <a:ext cx="876300" cy="54030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629483" y="487859"/>
            <a:ext cx="6412825" cy="562094"/>
          </a:xfrm>
          <a:prstGeom prst="rect">
            <a:avLst/>
          </a:prstGeom>
          <a:noFill/>
          <a:ln/>
        </p:spPr>
        <p:txBody>
          <a:bodyPr wrap="none" lIns="0" tIns="0" rIns="0" bIns="0" rtlCol="0" anchor="t"/>
          <a:lstStyle/>
          <a:p>
            <a:pPr marL="0" indent="0">
              <a:lnSpc>
                <a:spcPts val="4400"/>
              </a:lnSpc>
              <a:buNone/>
            </a:pPr>
            <a:r>
              <a:rPr lang="en-US" sz="4000" dirty="0">
                <a:solidFill>
                  <a:srgbClr val="272D45"/>
                </a:solidFill>
                <a:latin typeface="Kanit Light" panose="020B0604020202020204" charset="-34"/>
                <a:ea typeface="Kanit Light" pitchFamily="34" charset="-122"/>
                <a:cs typeface="Kanit Light" panose="020B0604020202020204" charset="-34"/>
              </a:rPr>
              <a:t>Makine Öğrenmesi </a:t>
            </a:r>
            <a:r>
              <a:rPr lang="en-US" sz="4000" dirty="0" err="1">
                <a:solidFill>
                  <a:srgbClr val="272D45"/>
                </a:solidFill>
                <a:latin typeface="Kanit Light" panose="020B0604020202020204" charset="-34"/>
                <a:ea typeface="Kanit Light" pitchFamily="34" charset="-122"/>
                <a:cs typeface="Kanit Light" panose="020B0604020202020204" charset="-34"/>
              </a:rPr>
              <a:t>Stratejileri</a:t>
            </a:r>
            <a:endParaRPr lang="en-US" sz="4000" dirty="0">
              <a:latin typeface="Kanit Light" panose="020B0604020202020204" charset="-34"/>
            </a:endParaRPr>
          </a:p>
        </p:txBody>
      </p:sp>
      <p:sp>
        <p:nvSpPr>
          <p:cNvPr id="4" name="Text 2"/>
          <p:cNvSpPr/>
          <p:nvPr/>
        </p:nvSpPr>
        <p:spPr>
          <a:xfrm>
            <a:off x="629483" y="1315997"/>
            <a:ext cx="3909179" cy="449699"/>
          </a:xfrm>
          <a:prstGeom prst="rect">
            <a:avLst/>
          </a:prstGeom>
          <a:noFill/>
          <a:ln/>
        </p:spPr>
        <p:txBody>
          <a:bodyPr wrap="none" lIns="0" tIns="0" rIns="0" bIns="0" rtlCol="0" anchor="t"/>
          <a:lstStyle/>
          <a:p>
            <a:pPr marL="0" indent="0">
              <a:lnSpc>
                <a:spcPts val="3500"/>
              </a:lnSpc>
              <a:buNone/>
            </a:pPr>
            <a:r>
              <a:rPr lang="en-US" sz="3600" dirty="0" err="1">
                <a:solidFill>
                  <a:srgbClr val="272D45"/>
                </a:solidFill>
                <a:latin typeface="Kanit Light" panose="020B0604020202020204" charset="-34"/>
                <a:ea typeface="Kanit Light" pitchFamily="34" charset="-122"/>
                <a:cs typeface="Kanit Light" panose="020B0604020202020204" charset="-34"/>
              </a:rPr>
              <a:t>Danışmanlı</a:t>
            </a:r>
            <a:r>
              <a:rPr lang="en-US" sz="3600" dirty="0">
                <a:solidFill>
                  <a:srgbClr val="272D45"/>
                </a:solidFill>
                <a:latin typeface="Kanit Light" panose="020B0604020202020204" charset="-34"/>
                <a:ea typeface="Kanit Light" pitchFamily="34" charset="-122"/>
                <a:cs typeface="Kanit Light" panose="020B0604020202020204" charset="-34"/>
              </a:rPr>
              <a:t> Öğrenme</a:t>
            </a:r>
            <a:endParaRPr lang="en-US" sz="3600" dirty="0">
              <a:latin typeface="Kanit Light" panose="020B0604020202020204" charset="-34"/>
            </a:endParaRPr>
          </a:p>
        </p:txBody>
      </p:sp>
      <p:sp>
        <p:nvSpPr>
          <p:cNvPr id="5" name="Text 3"/>
          <p:cNvSpPr/>
          <p:nvPr/>
        </p:nvSpPr>
        <p:spPr>
          <a:xfrm>
            <a:off x="629483" y="2145625"/>
            <a:ext cx="13074794" cy="1438870"/>
          </a:xfrm>
          <a:prstGeom prst="rect">
            <a:avLst/>
          </a:prstGeom>
          <a:noFill/>
          <a:ln/>
        </p:spPr>
        <p:txBody>
          <a:bodyPr wrap="square" lIns="0" tIns="0" rIns="0" bIns="0" rtlCol="0" anchor="t"/>
          <a:lstStyle/>
          <a:p>
            <a:pPr marL="0" indent="0" algn="just">
              <a:lnSpc>
                <a:spcPts val="2250"/>
              </a:lnSpc>
              <a:buNone/>
            </a:pPr>
            <a:r>
              <a:rPr lang="en-US" dirty="0" err="1">
                <a:solidFill>
                  <a:srgbClr val="2C3249"/>
                </a:solidFill>
                <a:latin typeface="Kanit Light" panose="020B0604020202020204" charset="-34"/>
                <a:ea typeface="Martel Sans" pitchFamily="34" charset="-122"/>
                <a:cs typeface="Kanit Light" panose="020B0604020202020204" charset="-34"/>
              </a:rPr>
              <a:t>Dnışmanlı</a:t>
            </a:r>
            <a:r>
              <a:rPr lang="en-US" dirty="0">
                <a:solidFill>
                  <a:srgbClr val="2C3249"/>
                </a:solidFill>
                <a:latin typeface="Kanit Light" panose="020B0604020202020204" charset="-34"/>
                <a:ea typeface="Martel Sans" pitchFamily="34" charset="-122"/>
                <a:cs typeface="Kanit Light" panose="020B0604020202020204" charset="-34"/>
              </a:rPr>
              <a:t> öğrenme, </a:t>
            </a:r>
            <a:r>
              <a:rPr lang="en-US" dirty="0" err="1">
                <a:solidFill>
                  <a:srgbClr val="2C3249"/>
                </a:solidFill>
                <a:latin typeface="Kanit Light" panose="020B0604020202020204" charset="-34"/>
                <a:ea typeface="Martel Sans" pitchFamily="34" charset="-122"/>
                <a:cs typeface="Kanit Light" panose="020B0604020202020204" charset="-34"/>
              </a:rPr>
              <a:t>öğrenenin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eğitim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verisi</a:t>
            </a:r>
            <a:r>
              <a:rPr lang="en-US" dirty="0">
                <a:solidFill>
                  <a:srgbClr val="2C3249"/>
                </a:solidFill>
                <a:latin typeface="Kanit Light" panose="020B0604020202020204" charset="-34"/>
                <a:ea typeface="Martel Sans" pitchFamily="34" charset="-122"/>
                <a:cs typeface="Kanit Light" panose="020B0604020202020204" charset="-34"/>
              </a:rPr>
              <a:t> olarak bir dizi </a:t>
            </a:r>
            <a:r>
              <a:rPr lang="en-US" dirty="0" err="1">
                <a:solidFill>
                  <a:srgbClr val="2C3249"/>
                </a:solidFill>
                <a:latin typeface="Kanit Light" panose="020B0604020202020204" charset="-34"/>
                <a:ea typeface="Martel Sans" pitchFamily="34" charset="-122"/>
                <a:cs typeface="Kanit Light" panose="020B0604020202020204" charset="-34"/>
              </a:rPr>
              <a:t>etiketlenmiş</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örneği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aldığı</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daha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önce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görmediği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ömekler</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noktalar</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tahminde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bulunduğu</a:t>
            </a:r>
            <a:r>
              <a:rPr lang="en-US" dirty="0">
                <a:solidFill>
                  <a:srgbClr val="2C3249"/>
                </a:solidFill>
                <a:latin typeface="Kanit Light" panose="020B0604020202020204" charset="-34"/>
                <a:ea typeface="Martel Sans" pitchFamily="34" charset="-122"/>
                <a:cs typeface="Kanit Light" panose="020B0604020202020204" charset="-34"/>
              </a:rPr>
              <a:t> bir öğrenme </a:t>
            </a:r>
            <a:r>
              <a:rPr lang="en-US" dirty="0" err="1">
                <a:solidFill>
                  <a:srgbClr val="2C3249"/>
                </a:solidFill>
                <a:latin typeface="Kanit Light" panose="020B0604020202020204" charset="-34"/>
                <a:ea typeface="Martel Sans" pitchFamily="34" charset="-122"/>
                <a:cs typeface="Kanit Light" panose="020B0604020202020204" charset="-34"/>
              </a:rPr>
              <a:t>şeklidir</a:t>
            </a:r>
            <a:r>
              <a:rPr lang="tr-TR"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Da</a:t>
            </a:r>
            <a:r>
              <a:rPr lang="tr-TR" dirty="0" err="1">
                <a:solidFill>
                  <a:srgbClr val="2C3249"/>
                </a:solidFill>
                <a:latin typeface="Kanit Light" panose="020B0604020202020204" charset="-34"/>
                <a:ea typeface="Martel Sans" pitchFamily="34" charset="-122"/>
                <a:cs typeface="Kanit Light" panose="020B0604020202020204" charset="-34"/>
              </a:rPr>
              <a:t>nı</a:t>
            </a:r>
            <a:r>
              <a:rPr lang="en-US" dirty="0" err="1">
                <a:solidFill>
                  <a:srgbClr val="2C3249"/>
                </a:solidFill>
                <a:latin typeface="Kanit Light" panose="020B0604020202020204" charset="-34"/>
                <a:ea typeface="Martel Sans" pitchFamily="34" charset="-122"/>
                <a:cs typeface="Kanit Light" panose="020B0604020202020204" charset="-34"/>
              </a:rPr>
              <a:t>şmanlı</a:t>
            </a:r>
            <a:r>
              <a:rPr lang="en-US" dirty="0">
                <a:solidFill>
                  <a:srgbClr val="2C3249"/>
                </a:solidFill>
                <a:latin typeface="Kanit Light" panose="020B0604020202020204" charset="-34"/>
                <a:ea typeface="Martel Sans" pitchFamily="34" charset="-122"/>
                <a:cs typeface="Kanit Light" panose="020B0604020202020204" charset="-34"/>
              </a:rPr>
              <a:t> öğrenme, </a:t>
            </a:r>
            <a:r>
              <a:rPr lang="en-US" dirty="0" err="1">
                <a:solidFill>
                  <a:srgbClr val="2C3249"/>
                </a:solidFill>
                <a:latin typeface="Kanit Light" panose="020B0604020202020204" charset="-34"/>
                <a:ea typeface="Martel Sans" pitchFamily="34" charset="-122"/>
                <a:cs typeface="Kanit Light" panose="020B0604020202020204" charset="-34"/>
              </a:rPr>
              <a:t>girdi-çıktı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çiftlerine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dayalı</a:t>
            </a:r>
            <a:r>
              <a:rPr lang="en-US" dirty="0">
                <a:solidFill>
                  <a:srgbClr val="2C3249"/>
                </a:solidFill>
                <a:latin typeface="Kanit Light" panose="020B0604020202020204" charset="-34"/>
                <a:ea typeface="Martel Sans" pitchFamily="34" charset="-122"/>
                <a:cs typeface="Kanit Light" panose="020B0604020202020204" charset="-34"/>
              </a:rPr>
              <a:t> olarak bir </a:t>
            </a:r>
            <a:r>
              <a:rPr lang="en-US" dirty="0" err="1">
                <a:solidFill>
                  <a:srgbClr val="2C3249"/>
                </a:solidFill>
                <a:latin typeface="Kanit Light" panose="020B0604020202020204" charset="-34"/>
                <a:ea typeface="Martel Sans" pitchFamily="34" charset="-122"/>
                <a:cs typeface="Kanit Light" panose="020B0604020202020204" charset="-34"/>
              </a:rPr>
              <a:t>girdiyi</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çıktıyla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eşleştiren</a:t>
            </a:r>
            <a:r>
              <a:rPr lang="en-US" dirty="0">
                <a:solidFill>
                  <a:srgbClr val="2C3249"/>
                </a:solidFill>
                <a:latin typeface="Kanit Light" panose="020B0604020202020204" charset="-34"/>
                <a:ea typeface="Martel Sans" pitchFamily="34" charset="-122"/>
                <a:cs typeface="Kanit Light" panose="020B0604020202020204" charset="-34"/>
              </a:rPr>
              <a:t> (mapping) bir </a:t>
            </a:r>
            <a:r>
              <a:rPr lang="en-US" dirty="0" err="1">
                <a:solidFill>
                  <a:srgbClr val="2C3249"/>
                </a:solidFill>
                <a:latin typeface="Kanit Light" panose="020B0604020202020204" charset="-34"/>
                <a:ea typeface="Martel Sans" pitchFamily="34" charset="-122"/>
                <a:cs typeface="Kanit Light" panose="020B0604020202020204" charset="-34"/>
              </a:rPr>
              <a:t>fonksiyonun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öğrenilmesi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görevidir</a:t>
            </a:r>
            <a:r>
              <a:rPr lang="tr-TR"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D</a:t>
            </a:r>
            <a:r>
              <a:rPr lang="tr-TR" dirty="0">
                <a:solidFill>
                  <a:srgbClr val="2C3249"/>
                </a:solidFill>
                <a:latin typeface="Kanit Light" panose="020B0604020202020204" charset="-34"/>
                <a:ea typeface="Martel Sans" pitchFamily="34" charset="-122"/>
                <a:cs typeface="Kanit Light" panose="020B0604020202020204" charset="-34"/>
              </a:rPr>
              <a:t>anı</a:t>
            </a:r>
            <a:r>
              <a:rPr lang="en-US" dirty="0" err="1">
                <a:solidFill>
                  <a:srgbClr val="2C3249"/>
                </a:solidFill>
                <a:latin typeface="Kanit Light" panose="020B0604020202020204" charset="-34"/>
                <a:ea typeface="Martel Sans" pitchFamily="34" charset="-122"/>
                <a:cs typeface="Kanit Light" panose="020B0604020202020204" charset="-34"/>
              </a:rPr>
              <a:t>şmanlı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öğrenmede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amaç</a:t>
            </a:r>
            <a:r>
              <a:rPr lang="en-US" dirty="0">
                <a:solidFill>
                  <a:srgbClr val="2C3249"/>
                </a:solidFill>
                <a:latin typeface="Kanit Light" panose="020B0604020202020204" charset="-34"/>
                <a:ea typeface="Martel Sans" pitchFamily="34" charset="-122"/>
                <a:cs typeface="Kanit Light" panose="020B0604020202020204" charset="-34"/>
              </a:rPr>
              <a:t>, </a:t>
            </a:r>
            <a:r>
              <a:rPr lang="en-US" b="1" dirty="0">
                <a:solidFill>
                  <a:srgbClr val="2C3249"/>
                </a:solidFill>
                <a:latin typeface="Kanit Light" panose="020B0604020202020204" charset="-34"/>
                <a:ea typeface="Martel Sans" pitchFamily="34" charset="-122"/>
                <a:cs typeface="Kanit Light" panose="020B0604020202020204" charset="-34"/>
              </a:rPr>
              <a:t>veri </a:t>
            </a:r>
            <a:r>
              <a:rPr lang="en-US" b="1" dirty="0" err="1">
                <a:solidFill>
                  <a:srgbClr val="2C3249"/>
                </a:solidFill>
                <a:latin typeface="Kanit Light" panose="020B0604020202020204" charset="-34"/>
                <a:ea typeface="Martel Sans" pitchFamily="34" charset="-122"/>
                <a:cs typeface="Kanit Light" panose="020B0604020202020204" charset="-34"/>
              </a:rPr>
              <a:t>setindeki</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girdi</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değişkenleri</a:t>
            </a:r>
            <a:r>
              <a:rPr lang="en-US" b="1" dirty="0">
                <a:solidFill>
                  <a:srgbClr val="2C3249"/>
                </a:solidFill>
                <a:latin typeface="Kanit Light" panose="020B0604020202020204" charset="-34"/>
                <a:ea typeface="Martel Sans" pitchFamily="34" charset="-122"/>
                <a:cs typeface="Kanit Light" panose="020B0604020202020204" charset="-34"/>
              </a:rPr>
              <a:t>/tahmin </a:t>
            </a:r>
            <a:r>
              <a:rPr lang="en-US" b="1" dirty="0" err="1">
                <a:solidFill>
                  <a:srgbClr val="2C3249"/>
                </a:solidFill>
                <a:latin typeface="Kanit Light" panose="020B0604020202020204" charset="-34"/>
                <a:ea typeface="Martel Sans" pitchFamily="34" charset="-122"/>
                <a:cs typeface="Kanit Light" panose="020B0604020202020204" charset="-34"/>
              </a:rPr>
              <a:t>edici</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nitelikler</a:t>
            </a:r>
            <a:r>
              <a:rPr lang="en-US" b="1" dirty="0">
                <a:solidFill>
                  <a:srgbClr val="2C3249"/>
                </a:solidFill>
                <a:latin typeface="Kanit Light" panose="020B0604020202020204" charset="-34"/>
                <a:ea typeface="Martel Sans" pitchFamily="34" charset="-122"/>
                <a:cs typeface="Kanit Light" panose="020B0604020202020204" charset="-34"/>
              </a:rPr>
              <a:t>/</a:t>
            </a:r>
            <a:r>
              <a:rPr lang="en-US" b="1" dirty="0" err="1">
                <a:solidFill>
                  <a:srgbClr val="2C3249"/>
                </a:solidFill>
                <a:latin typeface="Kanit Light" panose="020B0604020202020204" charset="-34"/>
                <a:ea typeface="Martel Sans" pitchFamily="34" charset="-122"/>
                <a:cs typeface="Kanit Light" panose="020B0604020202020204" charset="-34"/>
              </a:rPr>
              <a:t>bağımsız</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değişkenler</a:t>
            </a:r>
            <a:r>
              <a:rPr lang="en-US" b="1"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(input variables/independent variables/</a:t>
            </a:r>
            <a:r>
              <a:rPr lang="en-US" dirty="0" err="1">
                <a:solidFill>
                  <a:srgbClr val="2C3249"/>
                </a:solidFill>
                <a:latin typeface="Kanit Light" panose="020B0604020202020204" charset="-34"/>
                <a:ea typeface="Martel Sans" pitchFamily="34" charset="-122"/>
                <a:cs typeface="Kanit Light" panose="020B0604020202020204" charset="-34"/>
              </a:rPr>
              <a:t>predictorfeatures</a:t>
            </a:r>
            <a:r>
              <a:rPr lang="en-US" dirty="0">
                <a:solidFill>
                  <a:srgbClr val="2C3249"/>
                </a:solidFill>
                <a:latin typeface="Kanit Light" panose="020B0604020202020204" charset="-34"/>
                <a:ea typeface="Martel Sans" pitchFamily="34" charset="-122"/>
                <a:cs typeface="Kanit Light" panose="020B0604020202020204" charset="-34"/>
              </a:rPr>
              <a:t>/predictive </a:t>
            </a:r>
            <a:r>
              <a:rPr lang="en-US" dirty="0" err="1">
                <a:solidFill>
                  <a:srgbClr val="2C3249"/>
                </a:solidFill>
                <a:latin typeface="Kanit Light" panose="020B0604020202020204" charset="-34"/>
                <a:ea typeface="Martel Sans" pitchFamily="34" charset="-122"/>
                <a:cs typeface="Kanit Light" panose="020B0604020202020204" charset="-34"/>
              </a:rPr>
              <a:t>attribııtes</a:t>
            </a:r>
            <a:r>
              <a:rPr lang="en-US" dirty="0">
                <a:solidFill>
                  <a:srgbClr val="2C3249"/>
                </a:solidFill>
                <a:latin typeface="Kanit Light" panose="020B0604020202020204" charset="-34"/>
                <a:ea typeface="Martel Sans" pitchFamily="34" charset="-122"/>
                <a:cs typeface="Kanit Light" panose="020B0604020202020204" charset="-34"/>
              </a:rPr>
              <a:t>) kullanarak </a:t>
            </a:r>
            <a:r>
              <a:rPr lang="en-US" dirty="0" err="1">
                <a:solidFill>
                  <a:srgbClr val="2C3249"/>
                </a:solidFill>
                <a:latin typeface="Kanit Light" panose="020B0604020202020204" charset="-34"/>
                <a:ea typeface="Martel Sans" pitchFamily="34" charset="-122"/>
                <a:cs typeface="Kanit Light" panose="020B0604020202020204" charset="-34"/>
              </a:rPr>
              <a:t>etiket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dağılımını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esaslı</a:t>
            </a:r>
            <a:r>
              <a:rPr lang="en-US" dirty="0">
                <a:solidFill>
                  <a:srgbClr val="2C3249"/>
                </a:solidFill>
                <a:latin typeface="Kanit Light" panose="020B0604020202020204" charset="-34"/>
                <a:ea typeface="Martel Sans" pitchFamily="34" charset="-122"/>
                <a:cs typeface="Kanit Light" panose="020B0604020202020204" charset="-34"/>
              </a:rPr>
              <a:t> bir model </a:t>
            </a:r>
            <a:r>
              <a:rPr lang="en-US" dirty="0" err="1">
                <a:solidFill>
                  <a:srgbClr val="2C3249"/>
                </a:solidFill>
                <a:latin typeface="Kanit Light" panose="020B0604020202020204" charset="-34"/>
                <a:ea typeface="Martel Sans" pitchFamily="34" charset="-122"/>
                <a:cs typeface="Kanit Light" panose="020B0604020202020204" charset="-34"/>
              </a:rPr>
              <a:t>oluşturabilmektir</a:t>
            </a:r>
            <a:r>
              <a:rPr lang="tr-TR"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6" name="Text 4"/>
          <p:cNvSpPr/>
          <p:nvPr/>
        </p:nvSpPr>
        <p:spPr>
          <a:xfrm>
            <a:off x="629482" y="3786782"/>
            <a:ext cx="13074795" cy="1934079"/>
          </a:xfrm>
          <a:prstGeom prst="rect">
            <a:avLst/>
          </a:prstGeom>
          <a:noFill/>
          <a:ln/>
        </p:spPr>
        <p:txBody>
          <a:bodyPr wrap="square" lIns="0" tIns="0" rIns="0" bIns="0" rtlCol="0" anchor="t"/>
          <a:lstStyle/>
          <a:p>
            <a:pPr marL="0" indent="0" algn="just">
              <a:lnSpc>
                <a:spcPts val="2250"/>
              </a:lnSpc>
              <a:buNone/>
            </a:pPr>
            <a:r>
              <a:rPr lang="en-US" dirty="0" err="1">
                <a:solidFill>
                  <a:srgbClr val="2C3249"/>
                </a:solidFill>
                <a:latin typeface="Kanit Light" panose="020B0604020202020204" charset="-34"/>
                <a:ea typeface="Martel Sans" pitchFamily="34" charset="-122"/>
                <a:cs typeface="Kanit Light" panose="020B0604020202020204" charset="-34"/>
              </a:rPr>
              <a:t>Çalışmalarda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genellikle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bağımsız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değişkenler</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b="1" dirty="0">
                <a:solidFill>
                  <a:srgbClr val="204C8E"/>
                </a:solidFill>
                <a:latin typeface="Kanit Light" panose="020B0604020202020204" charset="-34"/>
                <a:ea typeface="Martel Sans" pitchFamily="34" charset="-122"/>
                <a:cs typeface="Kanit Light" panose="020B0604020202020204" charset="-34"/>
              </a:rPr>
              <a:t>X</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matrisi</a:t>
            </a:r>
            <a:r>
              <a:rPr lang="en-US" dirty="0">
                <a:solidFill>
                  <a:srgbClr val="2C3249"/>
                </a:solidFill>
                <a:latin typeface="Kanit Light" panose="020B0604020202020204" charset="-34"/>
                <a:ea typeface="Martel Sans" pitchFamily="34" charset="-122"/>
                <a:cs typeface="Kanit Light" panose="020B0604020202020204" charset="-34"/>
              </a:rPr>
              <a:t> ile </a:t>
            </a:r>
            <a:r>
              <a:rPr lang="en-US" dirty="0" err="1">
                <a:solidFill>
                  <a:srgbClr val="2C3249"/>
                </a:solidFill>
                <a:latin typeface="Kanit Light" panose="020B0604020202020204" charset="-34"/>
                <a:ea typeface="Martel Sans" pitchFamily="34" charset="-122"/>
                <a:cs typeface="Kanit Light" panose="020B0604020202020204" charset="-34"/>
              </a:rPr>
              <a:t>temsil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Damşmanlı</a:t>
            </a:r>
            <a:r>
              <a:rPr lang="en-US" dirty="0">
                <a:solidFill>
                  <a:srgbClr val="2C3249"/>
                </a:solidFill>
                <a:latin typeface="Kanit Light" panose="020B0604020202020204" charset="-34"/>
                <a:ea typeface="Martel Sans" pitchFamily="34" charset="-122"/>
                <a:cs typeface="Kanit Light" panose="020B0604020202020204" charset="-34"/>
              </a:rPr>
              <a:t> öğrenme </a:t>
            </a:r>
            <a:r>
              <a:rPr lang="en-US" dirty="0" err="1">
                <a:solidFill>
                  <a:srgbClr val="2C3249"/>
                </a:solidFill>
                <a:latin typeface="Kanit Light" panose="020B0604020202020204" charset="-34"/>
                <a:ea typeface="Martel Sans" pitchFamily="34" charset="-122"/>
                <a:cs typeface="Kanit Light" panose="020B0604020202020204" charset="-34"/>
              </a:rPr>
              <a:t>adından</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anlaşılacağı</a:t>
            </a:r>
            <a:r>
              <a:rPr lang="en-US" dirty="0">
                <a:solidFill>
                  <a:srgbClr val="2C3249"/>
                </a:solidFill>
                <a:latin typeface="Kanit Light" panose="020B0604020202020204" charset="-34"/>
                <a:ea typeface="Martel Sans" pitchFamily="34" charset="-122"/>
                <a:cs typeface="Kanit Light" panose="020B0604020202020204" charset="-34"/>
              </a:rPr>
              <a:t> gibi makine öğrenmesi </a:t>
            </a:r>
            <a:r>
              <a:rPr lang="en-US" dirty="0" err="1">
                <a:solidFill>
                  <a:srgbClr val="2C3249"/>
                </a:solidFill>
                <a:latin typeface="Kanit Light" panose="020B0604020202020204" charset="-34"/>
                <a:ea typeface="Martel Sans" pitchFamily="34" charset="-122"/>
                <a:cs typeface="Kanit Light" panose="020B0604020202020204" charset="-34"/>
              </a:rPr>
              <a:t>algoritmasına</a:t>
            </a:r>
            <a:r>
              <a:rPr lang="en-US" dirty="0">
                <a:solidFill>
                  <a:srgbClr val="2C3249"/>
                </a:solidFill>
                <a:latin typeface="Kanit Light" panose="020B0604020202020204" charset="-34"/>
                <a:ea typeface="Martel Sans" pitchFamily="34" charset="-122"/>
                <a:cs typeface="Kanit Light" panose="020B0604020202020204" charset="-34"/>
              </a:rPr>
              <a:t> öğrenme </a:t>
            </a:r>
            <a:r>
              <a:rPr lang="en-US" dirty="0" err="1">
                <a:solidFill>
                  <a:srgbClr val="2C3249"/>
                </a:solidFill>
                <a:latin typeface="Kanit Light" panose="020B0604020202020204" charset="-34"/>
                <a:ea typeface="Martel Sans" pitchFamily="34" charset="-122"/>
                <a:cs typeface="Kanit Light" panose="020B0604020202020204" charset="-34"/>
              </a:rPr>
              <a:t>sürecinde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danışmanlık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eden</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yardımcı</a:t>
            </a:r>
            <a:r>
              <a:rPr lang="en-US" dirty="0">
                <a:solidFill>
                  <a:srgbClr val="2C3249"/>
                </a:solidFill>
                <a:latin typeface="Kanit Light" panose="020B0604020202020204" charset="-34"/>
                <a:ea typeface="Martel Sans" pitchFamily="34" charset="-122"/>
                <a:cs typeface="Kanit Light" panose="020B0604020202020204" charset="-34"/>
              </a:rPr>
              <a:t> ile </a:t>
            </a:r>
            <a:r>
              <a:rPr lang="en-US" dirty="0" err="1">
                <a:solidFill>
                  <a:srgbClr val="2C3249"/>
                </a:solidFill>
                <a:latin typeface="Kanit Light" panose="020B0604020202020204" charset="-34"/>
                <a:ea typeface="Martel Sans" pitchFamily="34" charset="-122"/>
                <a:cs typeface="Kanit Light" panose="020B0604020202020204" charset="-34"/>
              </a:rPr>
              <a:t>gerçekleştirilmektedir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danışman</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setindeki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çıktı</a:t>
            </a:r>
            <a:r>
              <a:rPr lang="en-US"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değişkeni</a:t>
            </a:r>
            <a:r>
              <a:rPr lang="en-US" b="1" dirty="0">
                <a:solidFill>
                  <a:srgbClr val="2C3249"/>
                </a:solidFill>
                <a:latin typeface="Kanit Light" panose="020B0604020202020204" charset="-34"/>
                <a:ea typeface="Martel Sans" pitchFamily="34" charset="-122"/>
                <a:cs typeface="Kanit Light" panose="020B0604020202020204" charset="-34"/>
              </a:rPr>
              <a:t>/</a:t>
            </a:r>
            <a:r>
              <a:rPr lang="en-US" b="1" dirty="0" err="1">
                <a:solidFill>
                  <a:srgbClr val="2C3249"/>
                </a:solidFill>
                <a:latin typeface="Kanit Light" panose="020B0604020202020204" charset="-34"/>
                <a:ea typeface="Martel Sans" pitchFamily="34" charset="-122"/>
                <a:cs typeface="Kanit Light" panose="020B0604020202020204" charset="-34"/>
              </a:rPr>
              <a:t>bağımlı</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değişken</a:t>
            </a:r>
            <a:r>
              <a:rPr lang="en-US" b="1" dirty="0">
                <a:solidFill>
                  <a:srgbClr val="2C3249"/>
                </a:solidFill>
                <a:latin typeface="Kanit Light" panose="020B0604020202020204" charset="-34"/>
                <a:ea typeface="Martel Sans" pitchFamily="34" charset="-122"/>
                <a:cs typeface="Kanit Light" panose="020B0604020202020204" charset="-34"/>
              </a:rPr>
              <a:t>/</a:t>
            </a:r>
            <a:r>
              <a:rPr lang="en-US" b="1" dirty="0" err="1">
                <a:solidFill>
                  <a:srgbClr val="2C3249"/>
                </a:solidFill>
                <a:latin typeface="Kanit Light" panose="020B0604020202020204" charset="-34"/>
                <a:ea typeface="Martel Sans" pitchFamily="34" charset="-122"/>
                <a:cs typeface="Kanit Light" panose="020B0604020202020204" charset="-34"/>
              </a:rPr>
              <a:t>hedef</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nitelik</a:t>
            </a:r>
            <a:r>
              <a:rPr lang="en-US" dirty="0">
                <a:solidFill>
                  <a:srgbClr val="2C3249"/>
                </a:solidFill>
                <a:latin typeface="Kanit Light" panose="020B0604020202020204" charset="-34"/>
                <a:ea typeface="Martel Sans" pitchFamily="34" charset="-122"/>
                <a:cs typeface="Kanit Light" panose="020B0604020202020204" charset="-34"/>
              </a:rPr>
              <a:t> (output variable/dependent variable/target attribute) olarak </a:t>
            </a:r>
            <a:r>
              <a:rPr lang="en-US" dirty="0" err="1">
                <a:solidFill>
                  <a:srgbClr val="2C3249"/>
                </a:solidFill>
                <a:latin typeface="Kanit Light" panose="020B0604020202020204" charset="-34"/>
                <a:ea typeface="Martel Sans" pitchFamily="34" charset="-122"/>
                <a:cs typeface="Kanit Light" panose="020B0604020202020204" charset="-34"/>
              </a:rPr>
              <a:t>düşünülebilir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Çalışmalarda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genellikle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hedef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nitelik</a:t>
            </a:r>
            <a:r>
              <a:rPr lang="en-US" dirty="0">
                <a:solidFill>
                  <a:srgbClr val="2C3249"/>
                </a:solidFill>
                <a:latin typeface="Kanit Light" panose="020B0604020202020204" charset="-34"/>
                <a:ea typeface="Martel Sans" pitchFamily="34" charset="-122"/>
                <a:cs typeface="Kanit Light" panose="020B0604020202020204" charset="-34"/>
              </a:rPr>
              <a:t> </a:t>
            </a:r>
            <a:r>
              <a:rPr lang="en-US" sz="2000" dirty="0">
                <a:solidFill>
                  <a:srgbClr val="C00000"/>
                </a:solidFill>
                <a:latin typeface="Kanit Light" panose="020B0604020202020204" charset="-34"/>
                <a:ea typeface="Martel Sans" pitchFamily="34" charset="-122"/>
                <a:cs typeface="Kanit Light" panose="020B0604020202020204" charset="-34"/>
              </a:rPr>
              <a:t> </a:t>
            </a:r>
            <a:r>
              <a:rPr lang="en-US" sz="2000" b="1" dirty="0">
                <a:solidFill>
                  <a:srgbClr val="C00000"/>
                </a:solidFill>
                <a:latin typeface="Kanit Light" panose="020B0604020202020204" charset="-34"/>
                <a:ea typeface="Martel Sans" pitchFamily="34" charset="-122"/>
                <a:cs typeface="Kanit Light" panose="020B0604020202020204" charset="-34"/>
              </a:rPr>
              <a:t>y</a:t>
            </a:r>
            <a:r>
              <a:rPr lang="en-US" sz="2000" dirty="0">
                <a:solidFill>
                  <a:srgbClr val="C00000"/>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öğrenme algoritması </a:t>
            </a:r>
            <a:r>
              <a:rPr lang="en-US" dirty="0" err="1">
                <a:solidFill>
                  <a:srgbClr val="2C3249"/>
                </a:solidFill>
                <a:latin typeface="Kanit Light" panose="020B0604020202020204" charset="-34"/>
                <a:ea typeface="Martel Sans" pitchFamily="34" charset="-122"/>
                <a:cs typeface="Kanit Light" panose="020B0604020202020204" charset="-34"/>
              </a:rPr>
              <a:t>vektörü</a:t>
            </a:r>
            <a:r>
              <a:rPr lang="en-US" dirty="0">
                <a:solidFill>
                  <a:srgbClr val="2C3249"/>
                </a:solidFill>
                <a:latin typeface="Kanit Light" panose="020B0604020202020204" charset="-34"/>
                <a:ea typeface="Martel Sans" pitchFamily="34" charset="-122"/>
                <a:cs typeface="Kanit Light" panose="020B0604020202020204" charset="-34"/>
              </a:rPr>
              <a:t> ile </a:t>
            </a:r>
            <a:r>
              <a:rPr lang="en-US" dirty="0" err="1">
                <a:solidFill>
                  <a:srgbClr val="2C3249"/>
                </a:solidFill>
                <a:latin typeface="Kanit Light" panose="020B0604020202020204" charset="-34"/>
                <a:ea typeface="Martel Sans" pitchFamily="34" charset="-122"/>
                <a:cs typeface="Kanit Light" panose="020B0604020202020204" charset="-34"/>
              </a:rPr>
              <a:t>temsil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edilmektedir</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danışmanlı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biçiminde</a:t>
            </a:r>
            <a:r>
              <a:rPr lang="en-US" dirty="0">
                <a:solidFill>
                  <a:srgbClr val="2C3249"/>
                </a:solidFill>
                <a:latin typeface="Kanit Light" panose="020B0604020202020204" charset="-34"/>
                <a:ea typeface="Martel Sans" pitchFamily="34" charset="-122"/>
                <a:cs typeface="Kanit Light" panose="020B0604020202020204" charset="-34"/>
              </a:rPr>
              <a:t> bir</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04C8E"/>
                </a:solidFill>
                <a:latin typeface="Kanit Light" panose="020B0604020202020204" charset="-34"/>
                <a:ea typeface="Martel Sans" pitchFamily="34" charset="-122"/>
                <a:cs typeface="Kanit Light" panose="020B0604020202020204" charset="-34"/>
              </a:rPr>
              <a:t>X</a:t>
            </a:r>
            <a:r>
              <a:rPr lang="en-US" dirty="0" err="1">
                <a:solidFill>
                  <a:srgbClr val="2C3249"/>
                </a:solidFill>
                <a:latin typeface="Kanit Light" panose="020B0604020202020204" charset="-34"/>
                <a:ea typeface="Martel Sans" pitchFamily="34" charset="-122"/>
                <a:cs typeface="Kanit Light" panose="020B0604020202020204" charset="-34"/>
              </a:rPr>
              <a:t>→</a:t>
            </a:r>
            <a:r>
              <a:rPr lang="en-US" sz="2000" b="1" dirty="0" err="1">
                <a:solidFill>
                  <a:srgbClr val="C00000"/>
                </a:solidFill>
                <a:latin typeface="Kanit Light" panose="020B0604020202020204" charset="-34"/>
                <a:ea typeface="Martel Sans" pitchFamily="34" charset="-122"/>
                <a:cs typeface="Kanit Light" panose="020B0604020202020204" charset="-34"/>
              </a:rPr>
              <a:t>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eşleme</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haritalama</a:t>
            </a:r>
            <a:r>
              <a:rPr lang="en-US" dirty="0">
                <a:solidFill>
                  <a:srgbClr val="2C3249"/>
                </a:solidFill>
                <a:latin typeface="Kanit Light" panose="020B0604020202020204" charset="-34"/>
                <a:ea typeface="Martel Sans" pitchFamily="34" charset="-122"/>
                <a:cs typeface="Kanit Light" panose="020B0604020202020204" charset="-34"/>
              </a:rPr>
              <a:t> yapar. </a:t>
            </a:r>
            <a:r>
              <a:rPr lang="en-US" dirty="0" err="1">
                <a:solidFill>
                  <a:srgbClr val="2C3249"/>
                </a:solidFill>
                <a:latin typeface="Kanit Light" panose="020B0604020202020204" charset="-34"/>
                <a:ea typeface="Martel Sans" pitchFamily="34" charset="-122"/>
                <a:cs typeface="Kanit Light" panose="020B0604020202020204" charset="-34"/>
              </a:rPr>
              <a:t>Damşmanlı</a:t>
            </a:r>
            <a:r>
              <a:rPr lang="en-US" dirty="0">
                <a:solidFill>
                  <a:srgbClr val="2C3249"/>
                </a:solidFill>
                <a:latin typeface="Kanit Light" panose="020B0604020202020204" charset="-34"/>
                <a:ea typeface="Martel Sans" pitchFamily="34" charset="-122"/>
                <a:cs typeface="Kanit Light" panose="020B0604020202020204" charset="-34"/>
              </a:rPr>
              <a:t> öğrenme bir </a:t>
            </a:r>
            <a:r>
              <a:rPr lang="en-US" dirty="0" err="1">
                <a:solidFill>
                  <a:srgbClr val="2C3249"/>
                </a:solidFill>
                <a:latin typeface="Kanit Light" panose="020B0604020202020204" charset="-34"/>
                <a:ea typeface="Martel Sans" pitchFamily="34" charset="-122"/>
                <a:cs typeface="Kanit Light" panose="020B0604020202020204" charset="-34"/>
              </a:rPr>
              <a:t>fonksiyonun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çıkarımım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yapmak</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etiketlenmiş</a:t>
            </a:r>
            <a:r>
              <a:rPr lang="en-US" dirty="0">
                <a:solidFill>
                  <a:srgbClr val="2C3249"/>
                </a:solidFill>
                <a:latin typeface="Kanit Light" panose="020B0604020202020204" charset="-34"/>
                <a:ea typeface="Martel Sans" pitchFamily="34" charset="-122"/>
                <a:cs typeface="Kanit Light" panose="020B0604020202020204" charset="-34"/>
              </a:rPr>
              <a:t> (labeled) </a:t>
            </a:r>
            <a:r>
              <a:rPr lang="en-US" dirty="0" err="1">
                <a:solidFill>
                  <a:srgbClr val="2C3249"/>
                </a:solidFill>
                <a:latin typeface="Kanit Light" panose="020B0604020202020204" charset="-34"/>
                <a:ea typeface="Martel Sans" pitchFamily="34" charset="-122"/>
                <a:cs typeface="Kanit Light" panose="020B0604020202020204" charset="-34"/>
              </a:rPr>
              <a:t>eğitim</a:t>
            </a:r>
            <a:r>
              <a:rPr lang="en-US" dirty="0">
                <a:solidFill>
                  <a:srgbClr val="2C3249"/>
                </a:solidFill>
                <a:latin typeface="Kanit Light" panose="020B0604020202020204" charset="-34"/>
                <a:ea typeface="Martel Sans" pitchFamily="34" charset="-122"/>
                <a:cs typeface="Kanit Light" panose="020B0604020202020204" charset="-34"/>
              </a:rPr>
              <a:t> verilerini ve bir dizi </a:t>
            </a:r>
            <a:r>
              <a:rPr lang="en-US" dirty="0" err="1">
                <a:solidFill>
                  <a:srgbClr val="2C3249"/>
                </a:solidFill>
                <a:latin typeface="Kanit Light" panose="020B0604020202020204" charset="-34"/>
                <a:ea typeface="Martel Sans" pitchFamily="34" charset="-122"/>
                <a:cs typeface="Kanit Light" panose="020B0604020202020204" charset="-34"/>
              </a:rPr>
              <a:t>eğitim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örneğini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kullanır</a:t>
            </a:r>
            <a:endParaRPr lang="en-US" dirty="0">
              <a:latin typeface="Kanit Light" panose="020B0604020202020204" charset="-34"/>
            </a:endParaRPr>
          </a:p>
        </p:txBody>
      </p:sp>
      <p:sp>
        <p:nvSpPr>
          <p:cNvPr id="8" name="Text 6"/>
          <p:cNvSpPr/>
          <p:nvPr/>
        </p:nvSpPr>
        <p:spPr>
          <a:xfrm>
            <a:off x="629483" y="5985510"/>
            <a:ext cx="2698194" cy="337185"/>
          </a:xfrm>
          <a:prstGeom prst="rect">
            <a:avLst/>
          </a:prstGeom>
          <a:noFill/>
          <a:ln/>
        </p:spPr>
        <p:txBody>
          <a:bodyPr wrap="none" lIns="0" tIns="0" rIns="0" bIns="0" rtlCol="0" anchor="t"/>
          <a:lstStyle/>
          <a:p>
            <a:pPr marL="0" indent="0">
              <a:lnSpc>
                <a:spcPts val="2650"/>
              </a:lnSpc>
              <a:buNone/>
            </a:pPr>
            <a:endParaRPr lang="en-US" sz="2100">
              <a:latin typeface="Kanit Light" panose="020B0604020202020204" charset="-34"/>
            </a:endParaRPr>
          </a:p>
        </p:txBody>
      </p:sp>
      <p:pic>
        <p:nvPicPr>
          <p:cNvPr id="9" name="Image 0" descr="preencoded.png"/>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6145" y="461605"/>
            <a:ext cx="2931557" cy="313968"/>
          </a:xfrm>
          <a:prstGeom prst="rect">
            <a:avLst/>
          </a:prstGeom>
          <a:noFill/>
          <a:ln/>
        </p:spPr>
        <p:txBody>
          <a:bodyPr wrap="none" lIns="0" tIns="0" rIns="0" bIns="0" rtlCol="0" anchor="t"/>
          <a:lstStyle/>
          <a:p>
            <a:pPr marL="0" indent="0">
              <a:lnSpc>
                <a:spcPts val="2450"/>
              </a:lnSpc>
              <a:buNone/>
            </a:pPr>
            <a:r>
              <a:rPr lang="en-US" sz="3200" dirty="0" err="1">
                <a:solidFill>
                  <a:srgbClr val="161613"/>
                </a:solidFill>
                <a:latin typeface="Kanit Light" panose="020B0604020202020204" charset="-34"/>
                <a:ea typeface="DM Sans Medium" pitchFamily="34" charset="-122"/>
                <a:cs typeface="Kanit Light" panose="020B0604020202020204" charset="-34"/>
              </a:rPr>
              <a:t>Danışmanlı</a:t>
            </a:r>
            <a:r>
              <a:rPr lang="en-US" sz="3200" dirty="0">
                <a:solidFill>
                  <a:srgbClr val="161613"/>
                </a:solidFill>
                <a:latin typeface="Kanit Light" panose="020B0604020202020204" charset="-34"/>
                <a:ea typeface="DM Sans Medium" pitchFamily="34" charset="-122"/>
                <a:cs typeface="Kanit Light" panose="020B0604020202020204" charset="-34"/>
              </a:rPr>
              <a:t> Öğrenme</a:t>
            </a:r>
            <a:endParaRPr lang="en-US" sz="3200" dirty="0">
              <a:latin typeface="Kanit Light" panose="020B0604020202020204" charset="-34"/>
            </a:endParaRPr>
          </a:p>
        </p:txBody>
      </p:sp>
      <p:sp>
        <p:nvSpPr>
          <p:cNvPr id="3" name="Text 1"/>
          <p:cNvSpPr/>
          <p:nvPr/>
        </p:nvSpPr>
        <p:spPr>
          <a:xfrm>
            <a:off x="586145" y="942975"/>
            <a:ext cx="4345543" cy="261580"/>
          </a:xfrm>
          <a:prstGeom prst="rect">
            <a:avLst/>
          </a:prstGeom>
          <a:noFill/>
          <a:ln/>
        </p:spPr>
        <p:txBody>
          <a:bodyPr wrap="none" lIns="0" tIns="0" rIns="0" bIns="0" rtlCol="0" anchor="t"/>
          <a:lstStyle/>
          <a:p>
            <a:pPr marL="0" indent="0">
              <a:lnSpc>
                <a:spcPts val="2050"/>
              </a:lnSpc>
              <a:buNone/>
            </a:pPr>
            <a:r>
              <a:rPr lang="en-US" sz="2800" dirty="0">
                <a:solidFill>
                  <a:srgbClr val="161613"/>
                </a:solidFill>
                <a:latin typeface="Kanit Light" panose="020B0604020202020204" charset="-34"/>
                <a:ea typeface="DM Sans Medium" pitchFamily="34" charset="-122"/>
                <a:cs typeface="Kanit Light" panose="020B0604020202020204" charset="-34"/>
              </a:rPr>
              <a:t>Sınıflandırma ve Regresyon: Temel Kavramlar</a:t>
            </a:r>
            <a:endParaRPr lang="en-US" sz="2800" dirty="0">
              <a:latin typeface="Kanit Light" panose="020B0604020202020204" charset="-34"/>
            </a:endParaRPr>
          </a:p>
        </p:txBody>
      </p:sp>
      <p:sp>
        <p:nvSpPr>
          <p:cNvPr id="4" name="Text 2"/>
          <p:cNvSpPr/>
          <p:nvPr/>
        </p:nvSpPr>
        <p:spPr>
          <a:xfrm>
            <a:off x="586145" y="1455777"/>
            <a:ext cx="13458111" cy="864394"/>
          </a:xfrm>
          <a:prstGeom prst="rect">
            <a:avLst/>
          </a:prstGeom>
          <a:noFill/>
          <a:ln/>
        </p:spPr>
        <p:txBody>
          <a:bodyPr wrap="square" lIns="0" tIns="0" rIns="0" bIns="0" rtlCol="0" anchor="t"/>
          <a:lstStyle/>
          <a:p>
            <a:pPr marL="0" indent="0">
              <a:lnSpc>
                <a:spcPts val="2100"/>
              </a:lnSpc>
              <a:buNone/>
            </a:pPr>
            <a:r>
              <a:rPr lang="en-US" dirty="0" err="1">
                <a:solidFill>
                  <a:srgbClr val="161613"/>
                </a:solidFill>
                <a:latin typeface="Kanit Light" panose="020B0604020202020204" charset="-34"/>
                <a:ea typeface="Inter" pitchFamily="34" charset="-122"/>
                <a:cs typeface="Kanit Light" panose="020B0604020202020204" charset="-34"/>
              </a:rPr>
              <a:t>Danışmanlı</a:t>
            </a:r>
            <a:r>
              <a:rPr lang="en-US" dirty="0">
                <a:solidFill>
                  <a:srgbClr val="161613"/>
                </a:solidFill>
                <a:latin typeface="Kanit Light" panose="020B0604020202020204" charset="-34"/>
                <a:ea typeface="Inter" pitchFamily="34" charset="-122"/>
                <a:cs typeface="Kanit Light" panose="020B0604020202020204" charset="-34"/>
              </a:rPr>
              <a:t> öğrenme </a:t>
            </a:r>
            <a:r>
              <a:rPr lang="en-US" dirty="0" err="1">
                <a:solidFill>
                  <a:srgbClr val="161613"/>
                </a:solidFill>
                <a:latin typeface="Kanit Light" panose="020B0604020202020204" charset="-34"/>
                <a:ea typeface="Inter" pitchFamily="34" charset="-122"/>
                <a:cs typeface="Kanit Light" panose="020B0604020202020204" charset="-34"/>
              </a:rPr>
              <a:t>kapsamında</a:t>
            </a:r>
            <a:r>
              <a:rPr lang="en-US" dirty="0">
                <a:solidFill>
                  <a:srgbClr val="161613"/>
                </a:solidFill>
                <a:latin typeface="Kanit Light" panose="020B0604020202020204" charset="-34"/>
                <a:ea typeface="Inter" pitchFamily="34" charset="-122"/>
                <a:cs typeface="Kanit Light" panose="020B0604020202020204" charset="-34"/>
              </a:rPr>
              <a:t> en </a:t>
            </a:r>
            <a:r>
              <a:rPr lang="en-US" dirty="0" err="1">
                <a:solidFill>
                  <a:srgbClr val="161613"/>
                </a:solidFill>
                <a:latin typeface="Kanit Light" panose="020B0604020202020204" charset="-34"/>
                <a:ea typeface="Inter" pitchFamily="34" charset="-122"/>
                <a:cs typeface="Kanit Light" panose="020B0604020202020204" charset="-34"/>
              </a:rPr>
              <a:t>yaygın</a:t>
            </a:r>
            <a:r>
              <a:rPr lang="en-US" dirty="0">
                <a:solidFill>
                  <a:srgbClr val="161613"/>
                </a:solidFill>
                <a:latin typeface="Kanit Light" panose="020B0604020202020204" charset="-34"/>
                <a:ea typeface="Inter" pitchFamily="34" charset="-122"/>
                <a:cs typeface="Kanit Light" panose="020B0604020202020204" charset="-34"/>
              </a:rPr>
              <a:t> olarak </a:t>
            </a:r>
            <a:r>
              <a:rPr lang="en-US" b="1" dirty="0">
                <a:solidFill>
                  <a:srgbClr val="161613"/>
                </a:solidFill>
                <a:latin typeface="Kanit Light" panose="020B0604020202020204" charset="-34"/>
                <a:ea typeface="Inter" pitchFamily="34" charset="-122"/>
                <a:cs typeface="Kanit Light" panose="020B0604020202020204" charset="-34"/>
              </a:rPr>
              <a:t>sınıflandırma</a:t>
            </a:r>
            <a:r>
              <a:rPr lang="en-US" dirty="0">
                <a:solidFill>
                  <a:srgbClr val="161613"/>
                </a:solidFill>
                <a:latin typeface="Kanit Light" panose="020B0604020202020204" charset="-34"/>
                <a:ea typeface="Inter" pitchFamily="34" charset="-122"/>
                <a:cs typeface="Kanit Light" panose="020B0604020202020204" charset="-34"/>
              </a:rPr>
              <a:t> (classification) ve </a:t>
            </a:r>
            <a:r>
              <a:rPr lang="en-US" b="1" dirty="0">
                <a:solidFill>
                  <a:srgbClr val="161613"/>
                </a:solidFill>
                <a:latin typeface="Kanit Light" panose="020B0604020202020204" charset="-34"/>
                <a:ea typeface="Inter" pitchFamily="34" charset="-122"/>
                <a:cs typeface="Kanit Light" panose="020B0604020202020204" charset="-34"/>
              </a:rPr>
              <a:t>regresyon</a:t>
            </a:r>
            <a:r>
              <a:rPr lang="en-US" dirty="0">
                <a:solidFill>
                  <a:srgbClr val="161613"/>
                </a:solidFill>
                <a:latin typeface="Kanit Light" panose="020B0604020202020204" charset="-34"/>
                <a:ea typeface="Inter" pitchFamily="34" charset="-122"/>
                <a:cs typeface="Kanit Light" panose="020B0604020202020204" charset="-34"/>
              </a:rPr>
              <a:t> (regression) </a:t>
            </a:r>
            <a:r>
              <a:rPr lang="en-US" dirty="0" err="1">
                <a:solidFill>
                  <a:srgbClr val="161613"/>
                </a:solidFill>
                <a:latin typeface="Kanit Light" panose="020B0604020202020204" charset="-34"/>
                <a:ea typeface="Inter" pitchFamily="34" charset="-122"/>
                <a:cs typeface="Kanit Light" panose="020B0604020202020204" charset="-34"/>
              </a:rPr>
              <a:t>problemleri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ele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alınmaktadır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Etiketlenmiş</a:t>
            </a:r>
            <a:r>
              <a:rPr lang="en-US" dirty="0">
                <a:solidFill>
                  <a:srgbClr val="161613"/>
                </a:solidFill>
                <a:latin typeface="Kanit Light" panose="020B0604020202020204" charset="-34"/>
                <a:ea typeface="Inter" pitchFamily="34" charset="-122"/>
                <a:cs typeface="Kanit Light" panose="020B0604020202020204" charset="-34"/>
              </a:rPr>
              <a:t> veri </a:t>
            </a:r>
            <a:r>
              <a:rPr lang="en-US" dirty="0" err="1">
                <a:solidFill>
                  <a:srgbClr val="161613"/>
                </a:solidFill>
                <a:latin typeface="Kanit Light" panose="020B0604020202020204" charset="-34"/>
                <a:ea typeface="Inter" pitchFamily="34" charset="-122"/>
                <a:cs typeface="Kanit Light" panose="020B0604020202020204" charset="-34"/>
              </a:rPr>
              <a:t>denildiğinde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akla</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yalnızca</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kategorik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hedef</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nitelik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gelmemelidir</a:t>
            </a:r>
            <a:r>
              <a:rPr lang="en-US" dirty="0">
                <a:solidFill>
                  <a:srgbClr val="161613"/>
                </a:solidFill>
                <a:latin typeface="Kanit Light" panose="020B0604020202020204" charset="-34"/>
                <a:ea typeface="Inter" pitchFamily="34" charset="-122"/>
                <a:cs typeface="Kanit Light" panose="020B0604020202020204" charset="-34"/>
              </a:rPr>
              <a:t>. Veri </a:t>
            </a:r>
            <a:r>
              <a:rPr lang="en-US" dirty="0" err="1">
                <a:solidFill>
                  <a:srgbClr val="161613"/>
                </a:solidFill>
                <a:latin typeface="Kanit Light" panose="020B0604020202020204" charset="-34"/>
                <a:ea typeface="Inter" pitchFamily="34" charset="-122"/>
                <a:cs typeface="Kanit Light" panose="020B0604020202020204" charset="-34"/>
              </a:rPr>
              <a:t>setinde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hedef</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nitelik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bazı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görevler</a:t>
            </a:r>
            <a:r>
              <a:rPr lang="en-US" dirty="0">
                <a:solidFill>
                  <a:srgbClr val="161613"/>
                </a:solidFill>
                <a:latin typeface="Kanit Light" panose="020B0604020202020204" charset="-34"/>
                <a:ea typeface="Inter" pitchFamily="34" charset="-122"/>
                <a:cs typeface="Kanit Light" panose="020B0604020202020204" charset="-34"/>
              </a:rPr>
              <a:t> için </a:t>
            </a:r>
            <a:r>
              <a:rPr lang="en-US" dirty="0" err="1">
                <a:solidFill>
                  <a:srgbClr val="161613"/>
                </a:solidFill>
                <a:latin typeface="Kanit Light" panose="020B0604020202020204" charset="-34"/>
                <a:ea typeface="Inter" pitchFamily="34" charset="-122"/>
                <a:cs typeface="Kanit Light" panose="020B0604020202020204" charset="-34"/>
              </a:rPr>
              <a:t>kategorik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bazı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görevler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içinse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nümerik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olabilir</a:t>
            </a:r>
            <a:r>
              <a:rPr lang="en-US" dirty="0">
                <a:solidFill>
                  <a:srgbClr val="161613"/>
                </a:solidFill>
                <a:latin typeface="Kanit Light" panose="020B0604020202020204" charset="-34"/>
                <a:ea typeface="Inter" pitchFamily="34" charset="-122"/>
                <a:cs typeface="Kanit Light" panose="020B0604020202020204" charset="-34"/>
              </a:rPr>
              <a:t>.</a:t>
            </a:r>
            <a:endParaRPr lang="en-US" dirty="0">
              <a:latin typeface="Kanit Light" panose="020B0604020202020204" charset="-34"/>
            </a:endParaRPr>
          </a:p>
        </p:txBody>
      </p:sp>
      <p:sp>
        <p:nvSpPr>
          <p:cNvPr id="5" name="Text 3"/>
          <p:cNvSpPr/>
          <p:nvPr/>
        </p:nvSpPr>
        <p:spPr>
          <a:xfrm>
            <a:off x="586144" y="2517355"/>
            <a:ext cx="3903793" cy="313967"/>
          </a:xfrm>
          <a:prstGeom prst="rect">
            <a:avLst/>
          </a:prstGeom>
          <a:noFill/>
          <a:ln/>
        </p:spPr>
        <p:txBody>
          <a:bodyPr wrap="none" lIns="0" tIns="0" rIns="0" bIns="0" rtlCol="0" anchor="t"/>
          <a:lstStyle/>
          <a:p>
            <a:pPr marL="0" indent="0">
              <a:lnSpc>
                <a:spcPts val="2050"/>
              </a:lnSpc>
              <a:buNone/>
            </a:pPr>
            <a:r>
              <a:rPr lang="en-US" sz="2800" dirty="0">
                <a:solidFill>
                  <a:srgbClr val="161613"/>
                </a:solidFill>
                <a:latin typeface="Kanit Light" panose="020B0604020202020204" charset="-34"/>
                <a:ea typeface="DM Sans Medium" pitchFamily="34" charset="-122"/>
                <a:cs typeface="Kanit Light" panose="020B0604020202020204" charset="-34"/>
              </a:rPr>
              <a:t>Sınıflandırma </a:t>
            </a:r>
            <a:r>
              <a:rPr lang="en-US" sz="2800" dirty="0" err="1">
                <a:solidFill>
                  <a:srgbClr val="161613"/>
                </a:solidFill>
                <a:latin typeface="Kanit Light" panose="020B0604020202020204" charset="-34"/>
                <a:ea typeface="DM Sans Medium" pitchFamily="34" charset="-122"/>
                <a:cs typeface="Kanit Light" panose="020B0604020202020204" charset="-34"/>
              </a:rPr>
              <a:t>Örnekleri</a:t>
            </a:r>
            <a:endParaRPr lang="en-US" sz="2800" dirty="0">
              <a:latin typeface="Kanit Light" panose="020B0604020202020204" charset="-34"/>
            </a:endParaRPr>
          </a:p>
        </p:txBody>
      </p:sp>
      <p:sp>
        <p:nvSpPr>
          <p:cNvPr id="6" name="Text 4"/>
          <p:cNvSpPr/>
          <p:nvPr/>
        </p:nvSpPr>
        <p:spPr>
          <a:xfrm>
            <a:off x="586145" y="2755820"/>
            <a:ext cx="13458111" cy="1056903"/>
          </a:xfrm>
          <a:prstGeom prst="rect">
            <a:avLst/>
          </a:prstGeom>
          <a:noFill/>
          <a:ln/>
        </p:spPr>
        <p:txBody>
          <a:bodyPr wrap="square" lIns="0" tIns="0" rIns="0" bIns="0" rtlCol="0" anchor="t"/>
          <a:lstStyle/>
          <a:p>
            <a:pPr marL="0" indent="0" algn="just">
              <a:lnSpc>
                <a:spcPts val="2100"/>
              </a:lnSpc>
              <a:buNone/>
            </a:pPr>
            <a:r>
              <a:rPr lang="en-US" dirty="0" err="1">
                <a:solidFill>
                  <a:srgbClr val="161613"/>
                </a:solidFill>
                <a:latin typeface="Kanit Light" panose="020B0604020202020204" charset="-34"/>
                <a:ea typeface="Inter" pitchFamily="34" charset="-122"/>
                <a:cs typeface="Kanit Light" panose="020B0604020202020204" charset="-34"/>
              </a:rPr>
              <a:t>Örneğin</a:t>
            </a:r>
            <a:r>
              <a:rPr lang="en-US" dirty="0">
                <a:solidFill>
                  <a:srgbClr val="161613"/>
                </a:solidFill>
                <a:latin typeface="Kanit Light" panose="020B0604020202020204" charset="-34"/>
                <a:ea typeface="Inter" pitchFamily="34" charset="-122"/>
                <a:cs typeface="Kanit Light" panose="020B0604020202020204" charset="-34"/>
              </a:rPr>
              <a:t>; bir e-</a:t>
            </a:r>
            <a:r>
              <a:rPr lang="en-US" dirty="0" err="1">
                <a:solidFill>
                  <a:srgbClr val="161613"/>
                </a:solidFill>
                <a:latin typeface="Kanit Light" panose="020B0604020202020204" charset="-34"/>
                <a:ea typeface="Inter" pitchFamily="34" charset="-122"/>
                <a:cs typeface="Kanit Light" panose="020B0604020202020204" charset="-34"/>
              </a:rPr>
              <a:t>ticaret</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şirketinin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müşteri</a:t>
            </a:r>
            <a:r>
              <a:rPr lang="en-US" dirty="0">
                <a:solidFill>
                  <a:srgbClr val="161613"/>
                </a:solidFill>
                <a:latin typeface="Kanit Light" panose="020B0604020202020204" charset="-34"/>
                <a:ea typeface="Inter" pitchFamily="34" charset="-122"/>
                <a:cs typeface="Kanit Light" panose="020B0604020202020204" charset="-34"/>
              </a:rPr>
              <a:t> veri </a:t>
            </a:r>
            <a:r>
              <a:rPr lang="en-US" dirty="0" err="1">
                <a:solidFill>
                  <a:srgbClr val="161613"/>
                </a:solidFill>
                <a:latin typeface="Kanit Light" panose="020B0604020202020204" charset="-34"/>
                <a:ea typeface="Inter" pitchFamily="34" charset="-122"/>
                <a:cs typeface="Kanit Light" panose="020B0604020202020204" charset="-34"/>
              </a:rPr>
              <a:t>setinde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müşteri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sadakati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hedef</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nitelik</a:t>
            </a:r>
            <a:r>
              <a:rPr lang="en-US" dirty="0">
                <a:solidFill>
                  <a:srgbClr val="161613"/>
                </a:solidFill>
                <a:latin typeface="Kanit Light" panose="020B0604020202020204" charset="-34"/>
                <a:ea typeface="Inter" pitchFamily="34" charset="-122"/>
                <a:cs typeface="Kanit Light" panose="020B0604020202020204" charset="-34"/>
              </a:rPr>
              <a:t> olarak </a:t>
            </a:r>
            <a:r>
              <a:rPr lang="en-US" dirty="0" err="1">
                <a:solidFill>
                  <a:srgbClr val="161613"/>
                </a:solidFill>
                <a:latin typeface="Kanit Light" panose="020B0604020202020204" charset="-34"/>
                <a:ea typeface="Inter" pitchFamily="34" charset="-122"/>
                <a:cs typeface="Kanit Light" panose="020B0604020202020204" charset="-34"/>
              </a:rPr>
              <a:t>tanımlanabilir</a:t>
            </a:r>
            <a:r>
              <a:rPr lang="en-US" dirty="0">
                <a:solidFill>
                  <a:srgbClr val="161613"/>
                </a:solidFill>
                <a:latin typeface="Kanit Light" panose="020B0604020202020204" charset="-34"/>
                <a:ea typeface="Inter" pitchFamily="34" charset="-122"/>
                <a:cs typeface="Kanit Light" panose="020B0604020202020204" charset="-34"/>
              </a:rPr>
              <a:t>. Bu </a:t>
            </a:r>
            <a:r>
              <a:rPr lang="en-US" dirty="0" err="1">
                <a:solidFill>
                  <a:srgbClr val="161613"/>
                </a:solidFill>
                <a:latin typeface="Kanit Light" panose="020B0604020202020204" charset="-34"/>
                <a:ea typeface="Inter" pitchFamily="34" charset="-122"/>
                <a:cs typeface="Kanit Light" panose="020B0604020202020204" charset="-34"/>
              </a:rPr>
              <a:t>hedef</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nitelik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müşterileri</a:t>
            </a:r>
            <a:r>
              <a:rPr lang="en-US" dirty="0">
                <a:solidFill>
                  <a:srgbClr val="161613"/>
                </a:solidFill>
                <a:latin typeface="Kanit Light" panose="020B0604020202020204" charset="-34"/>
                <a:ea typeface="Inter" pitchFamily="34" charset="-122"/>
                <a:cs typeface="Kanit Light" panose="020B0604020202020204" charset="-34"/>
              </a:rPr>
              <a:t> "Yeni", "</a:t>
            </a:r>
            <a:r>
              <a:rPr lang="en-US" dirty="0" err="1">
                <a:solidFill>
                  <a:srgbClr val="161613"/>
                </a:solidFill>
                <a:latin typeface="Kanit Light" panose="020B0604020202020204" charset="-34"/>
                <a:ea typeface="Inter" pitchFamily="34" charset="-122"/>
                <a:cs typeface="Kanit Light" panose="020B0604020202020204" charset="-34"/>
              </a:rPr>
              <a:t>Düzenli</a:t>
            </a:r>
            <a:r>
              <a:rPr lang="en-US" dirty="0">
                <a:solidFill>
                  <a:srgbClr val="161613"/>
                </a:solidFill>
                <a:latin typeface="Kanit Light" panose="020B0604020202020204" charset="-34"/>
                <a:ea typeface="Inter" pitchFamily="34" charset="-122"/>
                <a:cs typeface="Kanit Light" panose="020B0604020202020204" charset="-34"/>
              </a:rPr>
              <a:t>" ve "</a:t>
            </a:r>
            <a:r>
              <a:rPr lang="en-US" dirty="0" err="1">
                <a:solidFill>
                  <a:srgbClr val="161613"/>
                </a:solidFill>
                <a:latin typeface="Kanit Light" panose="020B0604020202020204" charset="-34"/>
                <a:ea typeface="Inter" pitchFamily="34" charset="-122"/>
                <a:cs typeface="Kanit Light" panose="020B0604020202020204" charset="-34"/>
              </a:rPr>
              <a:t>Sadık</a:t>
            </a:r>
            <a:r>
              <a:rPr lang="en-US" dirty="0">
                <a:solidFill>
                  <a:srgbClr val="161613"/>
                </a:solidFill>
                <a:latin typeface="Kanit Light" panose="020B0604020202020204" charset="-34"/>
                <a:ea typeface="Inter" pitchFamily="34" charset="-122"/>
                <a:cs typeface="Kanit Light" panose="020B0604020202020204" charset="-34"/>
              </a:rPr>
              <a:t>" gibi </a:t>
            </a:r>
            <a:r>
              <a:rPr lang="en-US" dirty="0" err="1">
                <a:solidFill>
                  <a:srgbClr val="161613"/>
                </a:solidFill>
                <a:latin typeface="Kanit Light" panose="020B0604020202020204" charset="-34"/>
                <a:ea typeface="Inter" pitchFamily="34" charset="-122"/>
                <a:cs typeface="Kanit Light" panose="020B0604020202020204" charset="-34"/>
              </a:rPr>
              <a:t>kategorilere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ayırmak</a:t>
            </a:r>
            <a:r>
              <a:rPr lang="en-US" dirty="0">
                <a:solidFill>
                  <a:srgbClr val="161613"/>
                </a:solidFill>
                <a:latin typeface="Kanit Light" panose="020B0604020202020204" charset="-34"/>
                <a:ea typeface="Inter" pitchFamily="34" charset="-122"/>
                <a:cs typeface="Kanit Light" panose="020B0604020202020204" charset="-34"/>
              </a:rPr>
              <a:t> için </a:t>
            </a:r>
            <a:r>
              <a:rPr lang="en-US" dirty="0" err="1">
                <a:solidFill>
                  <a:srgbClr val="161613"/>
                </a:solidFill>
                <a:latin typeface="Kanit Light" panose="020B0604020202020204" charset="-34"/>
                <a:ea typeface="Inter" pitchFamily="34" charset="-122"/>
                <a:cs typeface="Kanit Light" panose="020B0604020202020204" charset="-34"/>
              </a:rPr>
              <a:t>kullanılabilir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Diğer</a:t>
            </a:r>
            <a:r>
              <a:rPr lang="en-US" dirty="0">
                <a:solidFill>
                  <a:srgbClr val="161613"/>
                </a:solidFill>
                <a:latin typeface="Kanit Light" panose="020B0604020202020204" charset="-34"/>
                <a:ea typeface="Inter" pitchFamily="34" charset="-122"/>
                <a:cs typeface="Kanit Light" panose="020B0604020202020204" charset="-34"/>
              </a:rPr>
              <a:t> bir </a:t>
            </a:r>
            <a:r>
              <a:rPr lang="en-US" dirty="0" err="1">
                <a:solidFill>
                  <a:srgbClr val="161613"/>
                </a:solidFill>
                <a:latin typeface="Kanit Light" panose="020B0604020202020204" charset="-34"/>
                <a:ea typeface="Inter" pitchFamily="34" charset="-122"/>
                <a:cs typeface="Kanit Light" panose="020B0604020202020204" charset="-34"/>
              </a:rPr>
              <a:t>örnek</a:t>
            </a:r>
            <a:r>
              <a:rPr lang="en-US" dirty="0">
                <a:solidFill>
                  <a:srgbClr val="161613"/>
                </a:solidFill>
                <a:latin typeface="Kanit Light" panose="020B0604020202020204" charset="-34"/>
                <a:ea typeface="Inter" pitchFamily="34" charset="-122"/>
                <a:cs typeface="Kanit Light" panose="020B0604020202020204" charset="-34"/>
              </a:rPr>
              <a:t> olarak bir </a:t>
            </a:r>
            <a:r>
              <a:rPr lang="en-US" dirty="0" err="1">
                <a:solidFill>
                  <a:srgbClr val="161613"/>
                </a:solidFill>
                <a:latin typeface="Kanit Light" panose="020B0604020202020204" charset="-34"/>
                <a:ea typeface="Inter" pitchFamily="34" charset="-122"/>
                <a:cs typeface="Kanit Light" panose="020B0604020202020204" charset="-34"/>
              </a:rPr>
              <a:t>perakende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mağazasının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ürünlerini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sınıflandırmak</a:t>
            </a:r>
            <a:r>
              <a:rPr lang="en-US" dirty="0">
                <a:solidFill>
                  <a:srgbClr val="161613"/>
                </a:solidFill>
                <a:latin typeface="Kanit Light" panose="020B0604020202020204" charset="-34"/>
                <a:ea typeface="Inter" pitchFamily="34" charset="-122"/>
                <a:cs typeface="Kanit Light" panose="020B0604020202020204" charset="-34"/>
              </a:rPr>
              <a:t> için </a:t>
            </a:r>
            <a:r>
              <a:rPr lang="en-US" dirty="0" err="1">
                <a:solidFill>
                  <a:srgbClr val="161613"/>
                </a:solidFill>
                <a:latin typeface="Kanit Light" panose="020B0604020202020204" charset="-34"/>
                <a:ea typeface="Inter" pitchFamily="34" charset="-122"/>
                <a:cs typeface="Kanit Light" panose="020B0604020202020204" charset="-34"/>
              </a:rPr>
              <a:t>kullanılan</a:t>
            </a:r>
            <a:r>
              <a:rPr lang="en-US" dirty="0">
                <a:solidFill>
                  <a:srgbClr val="161613"/>
                </a:solidFill>
                <a:latin typeface="Kanit Light" panose="020B0604020202020204" charset="-34"/>
                <a:ea typeface="Inter" pitchFamily="34" charset="-122"/>
                <a:cs typeface="Kanit Light" panose="020B0604020202020204" charset="-34"/>
              </a:rPr>
              <a:t> bir veri </a:t>
            </a:r>
            <a:r>
              <a:rPr lang="en-US" dirty="0" err="1">
                <a:solidFill>
                  <a:srgbClr val="161613"/>
                </a:solidFill>
                <a:latin typeface="Kanit Light" panose="020B0604020202020204" charset="-34"/>
                <a:ea typeface="Inter" pitchFamily="34" charset="-122"/>
                <a:cs typeface="Kanit Light" panose="020B0604020202020204" charset="-34"/>
              </a:rPr>
              <a:t>seti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düşünülebilir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Hedef</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nitelik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ürün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türlerini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temsil</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eden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Elbise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Pantolon</a:t>
            </a:r>
            <a:r>
              <a:rPr lang="en-US" dirty="0">
                <a:solidFill>
                  <a:srgbClr val="161613"/>
                </a:solidFill>
                <a:latin typeface="Kanit Light" panose="020B0604020202020204" charset="-34"/>
                <a:ea typeface="Inter" pitchFamily="34" charset="-122"/>
                <a:cs typeface="Kanit Light" panose="020B0604020202020204" charset="-34"/>
              </a:rPr>
              <a:t>", "Kazak" gibi </a:t>
            </a:r>
            <a:r>
              <a:rPr lang="en-US" dirty="0" err="1">
                <a:solidFill>
                  <a:srgbClr val="161613"/>
                </a:solidFill>
                <a:latin typeface="Kanit Light" panose="020B0604020202020204" charset="-34"/>
                <a:ea typeface="Inter" pitchFamily="34" charset="-122"/>
                <a:cs typeface="Kanit Light" panose="020B0604020202020204" charset="-34"/>
              </a:rPr>
              <a:t>kategorik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etiketleri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içerebilir</a:t>
            </a:r>
            <a:r>
              <a:rPr lang="en-US" dirty="0">
                <a:solidFill>
                  <a:srgbClr val="161613"/>
                </a:solidFill>
                <a:latin typeface="Kanit Light" panose="020B0604020202020204" charset="-34"/>
                <a:ea typeface="Inter" pitchFamily="34" charset="-122"/>
                <a:cs typeface="Kanit Light" panose="020B0604020202020204" charset="-34"/>
              </a:rPr>
              <a:t>.</a:t>
            </a:r>
            <a:endParaRPr lang="en-US" dirty="0">
              <a:latin typeface="Kanit Light" panose="020B0604020202020204" charset="-34"/>
            </a:endParaRPr>
          </a:p>
        </p:txBody>
      </p:sp>
      <p:sp>
        <p:nvSpPr>
          <p:cNvPr id="7" name="Text 5"/>
          <p:cNvSpPr/>
          <p:nvPr/>
        </p:nvSpPr>
        <p:spPr>
          <a:xfrm>
            <a:off x="586144" y="4062294"/>
            <a:ext cx="2093595" cy="261580"/>
          </a:xfrm>
          <a:prstGeom prst="rect">
            <a:avLst/>
          </a:prstGeom>
          <a:noFill/>
          <a:ln/>
        </p:spPr>
        <p:txBody>
          <a:bodyPr wrap="none" lIns="0" tIns="0" rIns="0" bIns="0" rtlCol="0" anchor="t"/>
          <a:lstStyle/>
          <a:p>
            <a:pPr marL="0" indent="0">
              <a:lnSpc>
                <a:spcPts val="2050"/>
              </a:lnSpc>
              <a:buNone/>
            </a:pPr>
            <a:r>
              <a:rPr lang="en-US" sz="2800" dirty="0">
                <a:solidFill>
                  <a:srgbClr val="161613"/>
                </a:solidFill>
                <a:latin typeface="Kanit Light" panose="020B0604020202020204" charset="-34"/>
                <a:ea typeface="DM Sans Medium" pitchFamily="34" charset="-122"/>
                <a:cs typeface="Kanit Light" panose="020B0604020202020204" charset="-34"/>
              </a:rPr>
              <a:t>Regresyon </a:t>
            </a:r>
            <a:r>
              <a:rPr lang="en-US" sz="2800" dirty="0" err="1">
                <a:solidFill>
                  <a:srgbClr val="161613"/>
                </a:solidFill>
                <a:latin typeface="Kanit Light" panose="020B0604020202020204" charset="-34"/>
                <a:ea typeface="DM Sans Medium" pitchFamily="34" charset="-122"/>
                <a:cs typeface="Kanit Light" panose="020B0604020202020204" charset="-34"/>
              </a:rPr>
              <a:t>Örnekleri</a:t>
            </a:r>
            <a:endParaRPr lang="en-US" sz="2800" dirty="0">
              <a:latin typeface="Kanit Light" panose="020B0604020202020204" charset="-34"/>
            </a:endParaRPr>
          </a:p>
        </p:txBody>
      </p:sp>
      <p:sp>
        <p:nvSpPr>
          <p:cNvPr id="8" name="Text 6"/>
          <p:cNvSpPr/>
          <p:nvPr/>
        </p:nvSpPr>
        <p:spPr>
          <a:xfrm>
            <a:off x="586145" y="4323874"/>
            <a:ext cx="13458111" cy="1361818"/>
          </a:xfrm>
          <a:prstGeom prst="rect">
            <a:avLst/>
          </a:prstGeom>
          <a:noFill/>
          <a:ln/>
        </p:spPr>
        <p:txBody>
          <a:bodyPr wrap="square" lIns="0" tIns="0" rIns="0" bIns="0" rtlCol="0" anchor="t"/>
          <a:lstStyle/>
          <a:p>
            <a:pPr marL="0" indent="0" algn="just">
              <a:lnSpc>
                <a:spcPts val="2100"/>
              </a:lnSpc>
              <a:buNone/>
            </a:pPr>
            <a:r>
              <a:rPr lang="en-US" dirty="0" err="1">
                <a:solidFill>
                  <a:srgbClr val="161613"/>
                </a:solidFill>
                <a:latin typeface="Kanit Light" panose="020B0604020202020204" charset="-34"/>
                <a:ea typeface="Inter" pitchFamily="34" charset="-122"/>
                <a:cs typeface="Kanit Light" panose="020B0604020202020204" charset="-34"/>
              </a:rPr>
              <a:t>Diğer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yandan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örnek</a:t>
            </a:r>
            <a:r>
              <a:rPr lang="en-US" dirty="0">
                <a:solidFill>
                  <a:srgbClr val="161613"/>
                </a:solidFill>
                <a:latin typeface="Kanit Light" panose="020B0604020202020204" charset="-34"/>
                <a:ea typeface="Inter" pitchFamily="34" charset="-122"/>
                <a:cs typeface="Kanit Light" panose="020B0604020202020204" charset="-34"/>
              </a:rPr>
              <a:t> olarak </a:t>
            </a:r>
            <a:r>
              <a:rPr lang="en-US" dirty="0" err="1">
                <a:solidFill>
                  <a:srgbClr val="161613"/>
                </a:solidFill>
                <a:latin typeface="Kanit Light" panose="020B0604020202020204" charset="-34"/>
                <a:ea typeface="Inter" pitchFamily="34" charset="-122"/>
                <a:cs typeface="Kanit Light" panose="020B0604020202020204" charset="-34"/>
              </a:rPr>
              <a:t>emlak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sektöründe</a:t>
            </a:r>
            <a:r>
              <a:rPr lang="en-US" dirty="0">
                <a:solidFill>
                  <a:srgbClr val="161613"/>
                </a:solidFill>
                <a:latin typeface="Kanit Light" panose="020B0604020202020204" charset="-34"/>
                <a:ea typeface="Inter" pitchFamily="34" charset="-122"/>
                <a:cs typeface="Kanit Light" panose="020B0604020202020204" charset="-34"/>
              </a:rPr>
              <a:t> bir </a:t>
            </a:r>
            <a:r>
              <a:rPr lang="en-US" dirty="0" err="1">
                <a:solidFill>
                  <a:srgbClr val="161613"/>
                </a:solidFill>
                <a:latin typeface="Kanit Light" panose="020B0604020202020204" charset="-34"/>
                <a:ea typeface="Inter" pitchFamily="34" charset="-122"/>
                <a:cs typeface="Kanit Light" panose="020B0604020202020204" charset="-34"/>
              </a:rPr>
              <a:t>konutun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tahmini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fiyatını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belirlemek</a:t>
            </a:r>
            <a:r>
              <a:rPr lang="en-US" dirty="0">
                <a:solidFill>
                  <a:srgbClr val="161613"/>
                </a:solidFill>
                <a:latin typeface="Kanit Light" panose="020B0604020202020204" charset="-34"/>
                <a:ea typeface="Inter" pitchFamily="34" charset="-122"/>
                <a:cs typeface="Kanit Light" panose="020B0604020202020204" charset="-34"/>
              </a:rPr>
              <a:t> için </a:t>
            </a:r>
            <a:r>
              <a:rPr lang="en-US" dirty="0" err="1">
                <a:solidFill>
                  <a:srgbClr val="161613"/>
                </a:solidFill>
                <a:latin typeface="Kanit Light" panose="020B0604020202020204" charset="-34"/>
                <a:ea typeface="Inter" pitchFamily="34" charset="-122"/>
                <a:cs typeface="Kanit Light" panose="020B0604020202020204" charset="-34"/>
              </a:rPr>
              <a:t>kullanılan</a:t>
            </a:r>
            <a:r>
              <a:rPr lang="en-US" dirty="0">
                <a:solidFill>
                  <a:srgbClr val="161613"/>
                </a:solidFill>
                <a:latin typeface="Kanit Light" panose="020B0604020202020204" charset="-34"/>
                <a:ea typeface="Inter" pitchFamily="34" charset="-122"/>
                <a:cs typeface="Kanit Light" panose="020B0604020202020204" charset="-34"/>
              </a:rPr>
              <a:t> bir veri </a:t>
            </a:r>
            <a:r>
              <a:rPr lang="en-US" dirty="0" err="1">
                <a:solidFill>
                  <a:srgbClr val="161613"/>
                </a:solidFill>
                <a:latin typeface="Kanit Light" panose="020B0604020202020204" charset="-34"/>
                <a:ea typeface="Inter" pitchFamily="34" charset="-122"/>
                <a:cs typeface="Kanit Light" panose="020B0604020202020204" charset="-34"/>
              </a:rPr>
              <a:t>seti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ele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alınsın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Hedef</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nitelik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evlerin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tahmini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değerini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temsil</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eden</a:t>
            </a:r>
            <a:r>
              <a:rPr lang="en-US" dirty="0">
                <a:solidFill>
                  <a:srgbClr val="161613"/>
                </a:solidFill>
                <a:latin typeface="Kanit Light" panose="020B0604020202020204" charset="-34"/>
                <a:ea typeface="Inter" pitchFamily="34" charset="-122"/>
                <a:cs typeface="Kanit Light" panose="020B0604020202020204" charset="-34"/>
              </a:rPr>
              <a:t> bir </a:t>
            </a:r>
            <a:r>
              <a:rPr lang="en-US" dirty="0" err="1">
                <a:solidFill>
                  <a:srgbClr val="161613"/>
                </a:solidFill>
                <a:latin typeface="Kanit Light" panose="020B0604020202020204" charset="-34"/>
                <a:ea typeface="Inter" pitchFamily="34" charset="-122"/>
                <a:cs typeface="Kanit Light" panose="020B0604020202020204" charset="-34"/>
              </a:rPr>
              <a:t>sürekli</a:t>
            </a:r>
            <a:r>
              <a:rPr lang="en-US" dirty="0">
                <a:solidFill>
                  <a:srgbClr val="161613"/>
                </a:solidFill>
                <a:latin typeface="Kanit Light" panose="020B0604020202020204" charset="-34"/>
                <a:ea typeface="Inter" pitchFamily="34" charset="-122"/>
                <a:cs typeface="Kanit Light" panose="020B0604020202020204" charset="-34"/>
              </a:rPr>
              <a:t> bir </a:t>
            </a:r>
            <a:r>
              <a:rPr lang="en-US" dirty="0" err="1">
                <a:solidFill>
                  <a:srgbClr val="161613"/>
                </a:solidFill>
                <a:latin typeface="Kanit Light" panose="020B0604020202020204" charset="-34"/>
                <a:ea typeface="Inter" pitchFamily="34" charset="-122"/>
                <a:cs typeface="Kanit Light" panose="020B0604020202020204" charset="-34"/>
              </a:rPr>
              <a:t>nümerik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değer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içerebilir</a:t>
            </a:r>
            <a:r>
              <a:rPr lang="en-US" dirty="0">
                <a:solidFill>
                  <a:srgbClr val="161613"/>
                </a:solidFill>
                <a:latin typeface="Kanit Light" panose="020B0604020202020204" charset="-34"/>
                <a:ea typeface="Inter" pitchFamily="34" charset="-122"/>
                <a:cs typeface="Kanit Light" panose="020B0604020202020204" charset="-34"/>
              </a:rPr>
              <a:t>, "2.000.000 TL", "5.000.000 TL" gibi. Ya da bir </a:t>
            </a:r>
            <a:r>
              <a:rPr lang="en-US" dirty="0" err="1">
                <a:solidFill>
                  <a:srgbClr val="161613"/>
                </a:solidFill>
                <a:latin typeface="Kanit Light" panose="020B0604020202020204" charset="-34"/>
                <a:ea typeface="Inter" pitchFamily="34" charset="-122"/>
                <a:cs typeface="Kanit Light" panose="020B0604020202020204" charset="-34"/>
              </a:rPr>
              <a:t>hisse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senedinin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gelecekteki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fiyatının</a:t>
            </a:r>
            <a:r>
              <a:rPr lang="en-US" dirty="0">
                <a:solidFill>
                  <a:srgbClr val="161613"/>
                </a:solidFill>
                <a:latin typeface="Kanit Light" panose="020B0604020202020204" charset="-34"/>
                <a:ea typeface="Inter" pitchFamily="34" charset="-122"/>
                <a:cs typeface="Kanit Light" panose="020B0604020202020204" charset="-34"/>
              </a:rPr>
              <a:t> tahmin </a:t>
            </a:r>
            <a:r>
              <a:rPr lang="en-US" dirty="0" err="1">
                <a:solidFill>
                  <a:srgbClr val="161613"/>
                </a:solidFill>
                <a:latin typeface="Kanit Light" panose="020B0604020202020204" charset="-34"/>
                <a:ea typeface="Inter" pitchFamily="34" charset="-122"/>
                <a:cs typeface="Kanit Light" panose="020B0604020202020204" charset="-34"/>
              </a:rPr>
              <a:t>edildiği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modelde</a:t>
            </a:r>
            <a:r>
              <a:rPr lang="en-US" dirty="0">
                <a:solidFill>
                  <a:srgbClr val="161613"/>
                </a:solidFill>
                <a:latin typeface="Kanit Light" panose="020B0604020202020204" charset="-34"/>
                <a:ea typeface="Inter" pitchFamily="34" charset="-122"/>
                <a:cs typeface="Kanit Light" panose="020B0604020202020204" charset="-34"/>
              </a:rPr>
              <a:t> veri </a:t>
            </a:r>
            <a:r>
              <a:rPr lang="en-US" dirty="0" err="1">
                <a:solidFill>
                  <a:srgbClr val="161613"/>
                </a:solidFill>
                <a:latin typeface="Kanit Light" panose="020B0604020202020204" charset="-34"/>
                <a:ea typeface="Inter" pitchFamily="34" charset="-122"/>
                <a:cs typeface="Kanit Light" panose="020B0604020202020204" charset="-34"/>
              </a:rPr>
              <a:t>setinde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hedef</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nitelik</a:t>
            </a:r>
            <a:r>
              <a:rPr lang="en-US" dirty="0">
                <a:solidFill>
                  <a:srgbClr val="161613"/>
                </a:solidFill>
                <a:latin typeface="Kanit Light" panose="020B0604020202020204" charset="-34"/>
                <a:ea typeface="Inter" pitchFamily="34" charset="-122"/>
                <a:cs typeface="Kanit Light" panose="020B0604020202020204" charset="-34"/>
              </a:rPr>
              <a:t> olarak </a:t>
            </a:r>
            <a:r>
              <a:rPr lang="en-US" dirty="0" err="1">
                <a:solidFill>
                  <a:srgbClr val="161613"/>
                </a:solidFill>
                <a:latin typeface="Kanit Light" panose="020B0604020202020204" charset="-34"/>
                <a:ea typeface="Inter" pitchFamily="34" charset="-122"/>
                <a:cs typeface="Kanit Light" panose="020B0604020202020204" charset="-34"/>
              </a:rPr>
              <a:t>sürekli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nümerik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değerler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kullanılabilir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örneğin</a:t>
            </a:r>
            <a:r>
              <a:rPr lang="en-US" dirty="0">
                <a:solidFill>
                  <a:srgbClr val="161613"/>
                </a:solidFill>
                <a:latin typeface="Kanit Light" panose="020B0604020202020204" charset="-34"/>
                <a:ea typeface="Inter" pitchFamily="34" charset="-122"/>
                <a:cs typeface="Kanit Light" panose="020B0604020202020204" charset="-34"/>
              </a:rPr>
              <a:t> 150, 500, 250 gibi). </a:t>
            </a:r>
            <a:r>
              <a:rPr lang="en-US" dirty="0" err="1">
                <a:solidFill>
                  <a:srgbClr val="161613"/>
                </a:solidFill>
                <a:latin typeface="Kanit Light" panose="020B0604020202020204" charset="-34"/>
                <a:ea typeface="Inter" pitchFamily="34" charset="-122"/>
                <a:cs typeface="Kanit Light" panose="020B0604020202020204" charset="-34"/>
              </a:rPr>
              <a:t>Kısaca</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eğer</a:t>
            </a:r>
            <a:r>
              <a:rPr lang="en-US" dirty="0">
                <a:solidFill>
                  <a:srgbClr val="161613"/>
                </a:solidFill>
                <a:latin typeface="Kanit Light" panose="020B0604020202020204" charset="-34"/>
                <a:ea typeface="Inter" pitchFamily="34" charset="-122"/>
                <a:cs typeface="Kanit Light" panose="020B0604020202020204" charset="-34"/>
              </a:rPr>
              <a:t> veri </a:t>
            </a:r>
            <a:r>
              <a:rPr lang="en-US" dirty="0" err="1">
                <a:solidFill>
                  <a:srgbClr val="161613"/>
                </a:solidFill>
                <a:latin typeface="Kanit Light" panose="020B0604020202020204" charset="-34"/>
                <a:ea typeface="Inter" pitchFamily="34" charset="-122"/>
                <a:cs typeface="Kanit Light" panose="020B0604020202020204" charset="-34"/>
              </a:rPr>
              <a:t>setindeki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hedef</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nitelik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kategorikse</a:t>
            </a:r>
            <a:r>
              <a:rPr lang="en-US" dirty="0">
                <a:solidFill>
                  <a:srgbClr val="161613"/>
                </a:solidFill>
                <a:latin typeface="Kanit Light" panose="020B0604020202020204" charset="-34"/>
                <a:ea typeface="Inter" pitchFamily="34" charset="-122"/>
                <a:cs typeface="Kanit Light" panose="020B0604020202020204" charset="-34"/>
              </a:rPr>
              <a:t> sınıflandırma, </a:t>
            </a:r>
            <a:r>
              <a:rPr lang="en-US" dirty="0" err="1">
                <a:solidFill>
                  <a:srgbClr val="161613"/>
                </a:solidFill>
                <a:latin typeface="Kanit Light" panose="020B0604020202020204" charset="-34"/>
                <a:ea typeface="Inter" pitchFamily="34" charset="-122"/>
                <a:cs typeface="Kanit Light" panose="020B0604020202020204" charset="-34"/>
              </a:rPr>
              <a:t>nümerikse</a:t>
            </a:r>
            <a:r>
              <a:rPr lang="en-US" dirty="0">
                <a:solidFill>
                  <a:srgbClr val="161613"/>
                </a:solidFill>
                <a:latin typeface="Kanit Light" panose="020B0604020202020204" charset="-34"/>
                <a:ea typeface="Inter" pitchFamily="34" charset="-122"/>
                <a:cs typeface="Kanit Light" panose="020B0604020202020204" charset="-34"/>
              </a:rPr>
              <a:t> regresyon </a:t>
            </a:r>
            <a:r>
              <a:rPr lang="en-US" dirty="0" err="1">
                <a:solidFill>
                  <a:srgbClr val="161613"/>
                </a:solidFill>
                <a:latin typeface="Kanit Light" panose="020B0604020202020204" charset="-34"/>
                <a:ea typeface="Inter" pitchFamily="34" charset="-122"/>
                <a:cs typeface="Kanit Light" panose="020B0604020202020204" charset="-34"/>
              </a:rPr>
              <a:t>gerçekleştirilir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Tahmini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sağlayan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niteliklerin</a:t>
            </a:r>
            <a:r>
              <a:rPr lang="en-US" dirty="0">
                <a:solidFill>
                  <a:srgbClr val="161613"/>
                </a:solidFill>
                <a:latin typeface="Kanit Light" panose="020B0604020202020204" charset="-34"/>
                <a:ea typeface="Inter" pitchFamily="34" charset="-122"/>
                <a:cs typeface="Kanit Light" panose="020B0604020202020204" charset="-34"/>
              </a:rPr>
              <a:t> veri tipi konusunda </a:t>
            </a:r>
            <a:r>
              <a:rPr lang="en-US" dirty="0" err="1">
                <a:solidFill>
                  <a:srgbClr val="161613"/>
                </a:solidFill>
                <a:latin typeface="Kanit Light" panose="020B0604020202020204" charset="-34"/>
                <a:ea typeface="Inter" pitchFamily="34" charset="-122"/>
                <a:cs typeface="Kanit Light" panose="020B0604020202020204" charset="-34"/>
              </a:rPr>
              <a:t>ise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herhangi</a:t>
            </a:r>
            <a:r>
              <a:rPr lang="en-US" dirty="0">
                <a:solidFill>
                  <a:srgbClr val="161613"/>
                </a:solidFill>
                <a:latin typeface="Kanit Light" panose="020B0604020202020204" charset="-34"/>
                <a:ea typeface="Inter" pitchFamily="34" charset="-122"/>
                <a:cs typeface="Kanit Light" panose="020B0604020202020204" charset="-34"/>
              </a:rPr>
              <a:t> bir </a:t>
            </a:r>
            <a:r>
              <a:rPr lang="en-US" dirty="0" err="1">
                <a:solidFill>
                  <a:srgbClr val="161613"/>
                </a:solidFill>
                <a:latin typeface="Kanit Light" panose="020B0604020202020204" charset="-34"/>
                <a:ea typeface="Inter" pitchFamily="34" charset="-122"/>
                <a:cs typeface="Kanit Light" panose="020B0604020202020204" charset="-34"/>
              </a:rPr>
              <a:t>koşul</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söz</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konusu</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değildir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kategorik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ya</a:t>
            </a:r>
            <a:r>
              <a:rPr lang="en-US" dirty="0">
                <a:solidFill>
                  <a:srgbClr val="161613"/>
                </a:solidFill>
                <a:latin typeface="Kanit Light" panose="020B0604020202020204" charset="-34"/>
                <a:ea typeface="Inter" pitchFamily="34" charset="-122"/>
                <a:cs typeface="Kanit Light" panose="020B0604020202020204" charset="-34"/>
              </a:rPr>
              <a:t> da </a:t>
            </a:r>
            <a:r>
              <a:rPr lang="en-US" dirty="0" err="1">
                <a:solidFill>
                  <a:srgbClr val="161613"/>
                </a:solidFill>
                <a:latin typeface="Kanit Light" panose="020B0604020202020204" charset="-34"/>
                <a:ea typeface="Inter" pitchFamily="34" charset="-122"/>
                <a:cs typeface="Kanit Light" panose="020B0604020202020204" charset="-34"/>
              </a:rPr>
              <a:t>nümerik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olabilir</a:t>
            </a:r>
            <a:r>
              <a:rPr lang="en-US" dirty="0">
                <a:solidFill>
                  <a:srgbClr val="161613"/>
                </a:solidFill>
                <a:latin typeface="Kanit Light" panose="020B0604020202020204" charset="-34"/>
                <a:ea typeface="Inter" pitchFamily="34" charset="-122"/>
                <a:cs typeface="Kanit Light" panose="020B0604020202020204" charset="-34"/>
              </a:rPr>
              <a:t>.</a:t>
            </a:r>
            <a:endParaRPr lang="en-US" dirty="0">
              <a:latin typeface="Kanit Light" panose="020B0604020202020204" charset="-34"/>
            </a:endParaRPr>
          </a:p>
        </p:txBody>
      </p:sp>
      <p:sp>
        <p:nvSpPr>
          <p:cNvPr id="9" name="Text 7"/>
          <p:cNvSpPr/>
          <p:nvPr/>
        </p:nvSpPr>
        <p:spPr>
          <a:xfrm>
            <a:off x="586145" y="5894968"/>
            <a:ext cx="2379702" cy="261580"/>
          </a:xfrm>
          <a:prstGeom prst="rect">
            <a:avLst/>
          </a:prstGeom>
          <a:noFill/>
          <a:ln/>
        </p:spPr>
        <p:txBody>
          <a:bodyPr wrap="none" lIns="0" tIns="0" rIns="0" bIns="0" rtlCol="0" anchor="t"/>
          <a:lstStyle/>
          <a:p>
            <a:pPr marL="0" indent="0">
              <a:lnSpc>
                <a:spcPts val="2050"/>
              </a:lnSpc>
              <a:buNone/>
            </a:pPr>
            <a:r>
              <a:rPr lang="en-US" sz="2800" dirty="0" err="1">
                <a:solidFill>
                  <a:srgbClr val="161613"/>
                </a:solidFill>
                <a:latin typeface="Kanit Light" panose="020B0604020202020204" charset="-34"/>
                <a:ea typeface="DM Sans Medium" pitchFamily="34" charset="-122"/>
                <a:cs typeface="Kanit Light" panose="020B0604020202020204" charset="-34"/>
              </a:rPr>
              <a:t>Eğitim</a:t>
            </a:r>
            <a:r>
              <a:rPr lang="en-US" sz="2800" dirty="0">
                <a:solidFill>
                  <a:srgbClr val="161613"/>
                </a:solidFill>
                <a:latin typeface="Kanit Light" panose="020B0604020202020204" charset="-34"/>
                <a:ea typeface="DM Sans Medium" pitchFamily="34" charset="-122"/>
                <a:cs typeface="Kanit Light" panose="020B0604020202020204" charset="-34"/>
              </a:rPr>
              <a:t> ve Test Aşamaları</a:t>
            </a:r>
            <a:endParaRPr lang="en-US" sz="2800" dirty="0">
              <a:latin typeface="Kanit Light" panose="020B0604020202020204" charset="-34"/>
            </a:endParaRPr>
          </a:p>
        </p:txBody>
      </p:sp>
      <p:sp>
        <p:nvSpPr>
          <p:cNvPr id="10" name="Text 8"/>
          <p:cNvSpPr/>
          <p:nvPr/>
        </p:nvSpPr>
        <p:spPr>
          <a:xfrm>
            <a:off x="586145" y="6159937"/>
            <a:ext cx="13458111" cy="1608058"/>
          </a:xfrm>
          <a:prstGeom prst="rect">
            <a:avLst/>
          </a:prstGeom>
          <a:noFill/>
          <a:ln/>
        </p:spPr>
        <p:txBody>
          <a:bodyPr wrap="square" lIns="0" tIns="0" rIns="0" bIns="0" rtlCol="0" anchor="t"/>
          <a:lstStyle/>
          <a:p>
            <a:pPr marL="0" indent="0" algn="just">
              <a:lnSpc>
                <a:spcPts val="2100"/>
              </a:lnSpc>
              <a:buNone/>
            </a:pPr>
            <a:r>
              <a:rPr lang="en-US" dirty="0" err="1">
                <a:solidFill>
                  <a:srgbClr val="161613"/>
                </a:solidFill>
                <a:latin typeface="Kanit Light" panose="020B0604020202020204" charset="-34"/>
                <a:ea typeface="Inter" pitchFamily="34" charset="-122"/>
                <a:cs typeface="Kanit Light" panose="020B0604020202020204" charset="-34"/>
              </a:rPr>
              <a:t>Danışmanlı</a:t>
            </a:r>
            <a:r>
              <a:rPr lang="en-US" dirty="0">
                <a:solidFill>
                  <a:srgbClr val="161613"/>
                </a:solidFill>
                <a:latin typeface="Kanit Light" panose="020B0604020202020204" charset="-34"/>
                <a:ea typeface="Inter" pitchFamily="34" charset="-122"/>
                <a:cs typeface="Kanit Light" panose="020B0604020202020204" charset="-34"/>
              </a:rPr>
              <a:t> öğrenme </a:t>
            </a:r>
            <a:r>
              <a:rPr lang="en-US" dirty="0" err="1">
                <a:solidFill>
                  <a:srgbClr val="161613"/>
                </a:solidFill>
                <a:latin typeface="Kanit Light" panose="020B0604020202020204" charset="-34"/>
                <a:ea typeface="Inter" pitchFamily="34" charset="-122"/>
                <a:cs typeface="Kanit Light" panose="020B0604020202020204" charset="-34"/>
              </a:rPr>
              <a:t>stratejisini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kullanan</a:t>
            </a:r>
            <a:r>
              <a:rPr lang="en-US" dirty="0">
                <a:solidFill>
                  <a:srgbClr val="161613"/>
                </a:solidFill>
                <a:latin typeface="Kanit Light" panose="020B0604020202020204" charset="-34"/>
                <a:ea typeface="Inter" pitchFamily="34" charset="-122"/>
                <a:cs typeface="Kanit Light" panose="020B0604020202020204" charset="-34"/>
              </a:rPr>
              <a:t> makine öğrenmesi </a:t>
            </a:r>
            <a:r>
              <a:rPr lang="en-US" dirty="0" err="1">
                <a:solidFill>
                  <a:srgbClr val="161613"/>
                </a:solidFill>
                <a:latin typeface="Kanit Light" panose="020B0604020202020204" charset="-34"/>
                <a:ea typeface="Inter" pitchFamily="34" charset="-122"/>
                <a:cs typeface="Kanit Light" panose="020B0604020202020204" charset="-34"/>
              </a:rPr>
              <a:t>algoritmalarının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genel</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anlamda</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eğitim</a:t>
            </a:r>
            <a:r>
              <a:rPr lang="en-US" dirty="0">
                <a:solidFill>
                  <a:srgbClr val="161613"/>
                </a:solidFill>
                <a:latin typeface="Kanit Light" panose="020B0604020202020204" charset="-34"/>
                <a:ea typeface="Inter" pitchFamily="34" charset="-122"/>
                <a:cs typeface="Kanit Light" panose="020B0604020202020204" charset="-34"/>
              </a:rPr>
              <a:t> ve test </a:t>
            </a:r>
            <a:r>
              <a:rPr lang="en-US" dirty="0" err="1">
                <a:solidFill>
                  <a:srgbClr val="161613"/>
                </a:solidFill>
                <a:latin typeface="Kanit Light" panose="020B0604020202020204" charset="-34"/>
                <a:ea typeface="Inter" pitchFamily="34" charset="-122"/>
                <a:cs typeface="Kanit Light" panose="020B0604020202020204" charset="-34"/>
              </a:rPr>
              <a:t>olmak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üzere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iki</a:t>
            </a:r>
            <a:r>
              <a:rPr lang="en-US" dirty="0">
                <a:solidFill>
                  <a:srgbClr val="161613"/>
                </a:solidFill>
                <a:latin typeface="Kanit Light" panose="020B0604020202020204" charset="-34"/>
                <a:ea typeface="Inter" pitchFamily="34" charset="-122"/>
                <a:cs typeface="Kanit Light" panose="020B0604020202020204" charset="-34"/>
              </a:rPr>
              <a:t> temel </a:t>
            </a:r>
            <a:r>
              <a:rPr lang="en-US" dirty="0" err="1">
                <a:solidFill>
                  <a:srgbClr val="161613"/>
                </a:solidFill>
                <a:latin typeface="Kanit Light" panose="020B0604020202020204" charset="-34"/>
                <a:ea typeface="Inter" pitchFamily="34" charset="-122"/>
                <a:cs typeface="Kanit Light" panose="020B0604020202020204" charset="-34"/>
              </a:rPr>
              <a:t>aşaması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bulunur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Orijinal</a:t>
            </a:r>
            <a:r>
              <a:rPr lang="en-US" dirty="0">
                <a:solidFill>
                  <a:srgbClr val="161613"/>
                </a:solidFill>
                <a:latin typeface="Kanit Light" panose="020B0604020202020204" charset="-34"/>
                <a:ea typeface="Inter" pitchFamily="34" charset="-122"/>
                <a:cs typeface="Kanit Light" panose="020B0604020202020204" charset="-34"/>
              </a:rPr>
              <a:t> veri </a:t>
            </a:r>
            <a:r>
              <a:rPr lang="en-US" dirty="0" err="1">
                <a:solidFill>
                  <a:srgbClr val="161613"/>
                </a:solidFill>
                <a:latin typeface="Kanit Light" panose="020B0604020202020204" charset="-34"/>
                <a:ea typeface="Inter" pitchFamily="34" charset="-122"/>
                <a:cs typeface="Kanit Light" panose="020B0604020202020204" charset="-34"/>
              </a:rPr>
              <a:t>setinin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belirli</a:t>
            </a:r>
            <a:r>
              <a:rPr lang="en-US" dirty="0">
                <a:solidFill>
                  <a:srgbClr val="161613"/>
                </a:solidFill>
                <a:latin typeface="Kanit Light" panose="020B0604020202020204" charset="-34"/>
                <a:ea typeface="Inter" pitchFamily="34" charset="-122"/>
                <a:cs typeface="Kanit Light" panose="020B0604020202020204" charset="-34"/>
              </a:rPr>
              <a:t> bir </a:t>
            </a:r>
            <a:r>
              <a:rPr lang="en-US" dirty="0" err="1">
                <a:solidFill>
                  <a:srgbClr val="161613"/>
                </a:solidFill>
                <a:latin typeface="Kanit Light" panose="020B0604020202020204" charset="-34"/>
                <a:ea typeface="Inter" pitchFamily="34" charset="-122"/>
                <a:cs typeface="Kanit Light" panose="020B0604020202020204" charset="-34"/>
              </a:rPr>
              <a:t>kısmı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algoritmanın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eğitimi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geri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kalanı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ise</a:t>
            </a:r>
            <a:r>
              <a:rPr lang="en-US" dirty="0">
                <a:solidFill>
                  <a:srgbClr val="161613"/>
                </a:solidFill>
                <a:latin typeface="Kanit Light" panose="020B0604020202020204" charset="-34"/>
                <a:ea typeface="Inter" pitchFamily="34" charset="-122"/>
                <a:cs typeface="Kanit Light" panose="020B0604020202020204" charset="-34"/>
              </a:rPr>
              <a:t> makine öğrenmesi </a:t>
            </a:r>
            <a:r>
              <a:rPr lang="en-US" dirty="0" err="1">
                <a:solidFill>
                  <a:srgbClr val="161613"/>
                </a:solidFill>
                <a:latin typeface="Kanit Light" panose="020B0604020202020204" charset="-34"/>
                <a:ea typeface="Inter" pitchFamily="34" charset="-122"/>
                <a:cs typeface="Kanit Light" panose="020B0604020202020204" charset="-34"/>
              </a:rPr>
              <a:t>modelinin</a:t>
            </a:r>
            <a:r>
              <a:rPr lang="en-US" dirty="0">
                <a:solidFill>
                  <a:srgbClr val="161613"/>
                </a:solidFill>
                <a:latin typeface="Kanit Light" panose="020B0604020202020204" charset="-34"/>
                <a:ea typeface="Inter" pitchFamily="34" charset="-122"/>
                <a:cs typeface="Kanit Light" panose="020B0604020202020204" charset="-34"/>
              </a:rPr>
              <a:t> ne </a:t>
            </a:r>
            <a:r>
              <a:rPr lang="en-US" dirty="0" err="1">
                <a:solidFill>
                  <a:srgbClr val="161613"/>
                </a:solidFill>
                <a:latin typeface="Kanit Light" panose="020B0604020202020204" charset="-34"/>
                <a:ea typeface="Inter" pitchFamily="34" charset="-122"/>
                <a:cs typeface="Kanit Light" panose="020B0604020202020204" charset="-34"/>
              </a:rPr>
              <a:t>kadar</a:t>
            </a:r>
            <a:r>
              <a:rPr lang="en-US" dirty="0">
                <a:solidFill>
                  <a:srgbClr val="161613"/>
                </a:solidFill>
                <a:latin typeface="Kanit Light" panose="020B0604020202020204" charset="-34"/>
                <a:ea typeface="Inter" pitchFamily="34" charset="-122"/>
                <a:cs typeface="Kanit Light" panose="020B0604020202020204" charset="-34"/>
              </a:rPr>
              <a:t> iyi </a:t>
            </a:r>
            <a:r>
              <a:rPr lang="en-US" dirty="0" err="1">
                <a:solidFill>
                  <a:srgbClr val="161613"/>
                </a:solidFill>
                <a:latin typeface="Kanit Light" panose="020B0604020202020204" charset="-34"/>
                <a:ea typeface="Inter" pitchFamily="34" charset="-122"/>
                <a:cs typeface="Kanit Light" panose="020B0604020202020204" charset="-34"/>
              </a:rPr>
              <a:t>öğrendiğinin</a:t>
            </a:r>
            <a:r>
              <a:rPr lang="en-US" dirty="0">
                <a:solidFill>
                  <a:srgbClr val="161613"/>
                </a:solidFill>
                <a:latin typeface="Kanit Light" panose="020B0604020202020204" charset="-34"/>
                <a:ea typeface="Inter" pitchFamily="34" charset="-122"/>
                <a:cs typeface="Kanit Light" panose="020B0604020202020204" charset="-34"/>
              </a:rPr>
              <a:t> test </a:t>
            </a:r>
            <a:r>
              <a:rPr lang="en-US" dirty="0" err="1">
                <a:solidFill>
                  <a:srgbClr val="161613"/>
                </a:solidFill>
                <a:latin typeface="Kanit Light" panose="020B0604020202020204" charset="-34"/>
                <a:ea typeface="Inter" pitchFamily="34" charset="-122"/>
                <a:cs typeface="Kanit Light" panose="020B0604020202020204" charset="-34"/>
              </a:rPr>
              <a:t>edilmesi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yani</a:t>
            </a:r>
            <a:r>
              <a:rPr lang="en-US" dirty="0">
                <a:solidFill>
                  <a:srgbClr val="161613"/>
                </a:solidFill>
                <a:latin typeface="Kanit Light" panose="020B0604020202020204" charset="-34"/>
                <a:ea typeface="Inter" pitchFamily="34" charset="-122"/>
                <a:cs typeface="Kanit Light" panose="020B0604020202020204" charset="-34"/>
              </a:rPr>
              <a:t> model </a:t>
            </a:r>
            <a:r>
              <a:rPr lang="en-US" dirty="0" err="1">
                <a:solidFill>
                  <a:srgbClr val="161613"/>
                </a:solidFill>
                <a:latin typeface="Kanit Light" panose="020B0604020202020204" charset="-34"/>
                <a:ea typeface="Inter" pitchFamily="34" charset="-122"/>
                <a:cs typeface="Kanit Light" panose="020B0604020202020204" charset="-34"/>
              </a:rPr>
              <a:t>performansının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değerlendirilmesi</a:t>
            </a:r>
            <a:r>
              <a:rPr lang="en-US" dirty="0">
                <a:solidFill>
                  <a:srgbClr val="161613"/>
                </a:solidFill>
                <a:latin typeface="Kanit Light" panose="020B0604020202020204" charset="-34"/>
                <a:ea typeface="Inter" pitchFamily="34" charset="-122"/>
                <a:cs typeface="Kanit Light" panose="020B0604020202020204" charset="-34"/>
              </a:rPr>
              <a:t> için </a:t>
            </a:r>
            <a:r>
              <a:rPr lang="en-US" dirty="0" err="1">
                <a:solidFill>
                  <a:srgbClr val="161613"/>
                </a:solidFill>
                <a:latin typeface="Kanit Light" panose="020B0604020202020204" charset="-34"/>
                <a:ea typeface="Inter" pitchFamily="34" charset="-122"/>
                <a:cs typeface="Kanit Light" panose="020B0604020202020204" charset="-34"/>
              </a:rPr>
              <a:t>kullanılmaktadır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Algoritmanın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eğitim</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aşamasında</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eğitim</a:t>
            </a:r>
            <a:r>
              <a:rPr lang="en-US" dirty="0">
                <a:solidFill>
                  <a:srgbClr val="161613"/>
                </a:solidFill>
                <a:latin typeface="Kanit Light" panose="020B0604020202020204" charset="-34"/>
                <a:ea typeface="Inter" pitchFamily="34" charset="-122"/>
                <a:cs typeface="Kanit Light" panose="020B0604020202020204" charset="-34"/>
              </a:rPr>
              <a:t> veri </a:t>
            </a:r>
            <a:r>
              <a:rPr lang="en-US" dirty="0" err="1">
                <a:solidFill>
                  <a:srgbClr val="161613"/>
                </a:solidFill>
                <a:latin typeface="Kanit Light" panose="020B0604020202020204" charset="-34"/>
                <a:ea typeface="Inter" pitchFamily="34" charset="-122"/>
                <a:cs typeface="Kanit Light" panose="020B0604020202020204" charset="-34"/>
              </a:rPr>
              <a:t>setinde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yer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alan</a:t>
            </a:r>
            <a:r>
              <a:rPr lang="en-US" dirty="0">
                <a:solidFill>
                  <a:srgbClr val="161613"/>
                </a:solidFill>
                <a:latin typeface="Kanit Light" panose="020B0604020202020204" charset="-34"/>
                <a:ea typeface="Inter" pitchFamily="34" charset="-122"/>
                <a:cs typeface="Kanit Light" panose="020B0604020202020204" charset="-34"/>
              </a:rPr>
              <a:t> </a:t>
            </a:r>
            <a:r>
              <a:rPr lang="en-US" b="1" dirty="0" err="1">
                <a:solidFill>
                  <a:srgbClr val="161613"/>
                </a:solidFill>
                <a:latin typeface="Kanit Light" panose="020B0604020202020204" charset="-34"/>
                <a:ea typeface="Inter" pitchFamily="34" charset="-122"/>
                <a:cs typeface="Kanit Light" panose="020B0604020202020204" charset="-34"/>
              </a:rPr>
              <a:t>örnekler</a:t>
            </a:r>
            <a:r>
              <a:rPr lang="en-US" b="1" dirty="0">
                <a:solidFill>
                  <a:srgbClr val="161613"/>
                </a:solidFill>
                <a:latin typeface="Kanit Light" panose="020B0604020202020204" charset="-34"/>
                <a:ea typeface="Inter" pitchFamily="34" charset="-122"/>
                <a:cs typeface="Kanit Light" panose="020B0604020202020204" charset="-34"/>
              </a:rPr>
              <a:t>/</a:t>
            </a:r>
            <a:r>
              <a:rPr lang="en-US" b="1" dirty="0" err="1">
                <a:solidFill>
                  <a:srgbClr val="161613"/>
                </a:solidFill>
                <a:latin typeface="Kanit Light" panose="020B0604020202020204" charset="-34"/>
                <a:ea typeface="Inter" pitchFamily="34" charset="-122"/>
                <a:cs typeface="Kanit Light" panose="020B0604020202020204" charset="-34"/>
              </a:rPr>
              <a:t>gözlemler</a:t>
            </a:r>
            <a:r>
              <a:rPr lang="en-US" dirty="0">
                <a:solidFill>
                  <a:srgbClr val="161613"/>
                </a:solidFill>
                <a:latin typeface="Kanit Light" panose="020B0604020202020204" charset="-34"/>
                <a:ea typeface="Inter" pitchFamily="34" charset="-122"/>
                <a:cs typeface="Kanit Light" panose="020B0604020202020204" charset="-34"/>
              </a:rPr>
              <a:t> (samples/observations) </a:t>
            </a:r>
            <a:r>
              <a:rPr lang="en-US" dirty="0" err="1">
                <a:solidFill>
                  <a:srgbClr val="161613"/>
                </a:solidFill>
                <a:latin typeface="Kanit Light" panose="020B0604020202020204" charset="-34"/>
                <a:ea typeface="Inter" pitchFamily="34" charset="-122"/>
                <a:cs typeface="Kanit Light" panose="020B0604020202020204" charset="-34"/>
              </a:rPr>
              <a:t>teker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teker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algoritmaya</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girdi-çıktı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çiftleri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biçiminde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sunulmaktadır</a:t>
            </a:r>
            <a:r>
              <a:rPr lang="en-US" dirty="0">
                <a:solidFill>
                  <a:srgbClr val="161613"/>
                </a:solidFill>
                <a:latin typeface="Kanit Light" panose="020B0604020202020204" charset="-34"/>
                <a:ea typeface="Inter" pitchFamily="34" charset="-122"/>
                <a:cs typeface="Kanit Light" panose="020B0604020202020204" charset="-34"/>
              </a:rPr>
              <a:t>. Makine öğrenmesi </a:t>
            </a:r>
            <a:r>
              <a:rPr lang="en-US" dirty="0" err="1">
                <a:solidFill>
                  <a:srgbClr val="161613"/>
                </a:solidFill>
                <a:latin typeface="Kanit Light" panose="020B0604020202020204" charset="-34"/>
                <a:ea typeface="Inter" pitchFamily="34" charset="-122"/>
                <a:cs typeface="Kanit Light" panose="020B0604020202020204" charset="-34"/>
              </a:rPr>
              <a:t>modelinde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kullanılan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algoritma</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eğitim</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aşamasında</a:t>
            </a:r>
            <a:r>
              <a:rPr lang="en-US" dirty="0">
                <a:solidFill>
                  <a:srgbClr val="161613"/>
                </a:solidFill>
                <a:latin typeface="Kanit Light" panose="020B0604020202020204" charset="-34"/>
                <a:ea typeface="Inter" pitchFamily="34" charset="-122"/>
                <a:cs typeface="Kanit Light" panose="020B0604020202020204" charset="-34"/>
              </a:rPr>
              <a:t> hem </a:t>
            </a:r>
            <a:r>
              <a:rPr lang="en-US" dirty="0" err="1">
                <a:solidFill>
                  <a:srgbClr val="161613"/>
                </a:solidFill>
                <a:latin typeface="Kanit Light" panose="020B0604020202020204" charset="-34"/>
                <a:ea typeface="Inter" pitchFamily="34" charset="-122"/>
                <a:cs typeface="Kanit Light" panose="020B0604020202020204" charset="-34"/>
              </a:rPr>
              <a:t>tahmini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sağlayan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nitelikleri</a:t>
            </a:r>
            <a:r>
              <a:rPr lang="en-US" dirty="0">
                <a:solidFill>
                  <a:srgbClr val="161613"/>
                </a:solidFill>
                <a:latin typeface="Kanit Light" panose="020B0604020202020204" charset="-34"/>
                <a:ea typeface="Inter" pitchFamily="34" charset="-122"/>
                <a:cs typeface="Kanit Light" panose="020B0604020202020204" charset="-34"/>
              </a:rPr>
              <a:t> hem de buna </a:t>
            </a:r>
            <a:r>
              <a:rPr lang="en-US" dirty="0" err="1">
                <a:solidFill>
                  <a:srgbClr val="161613"/>
                </a:solidFill>
                <a:latin typeface="Kanit Light" panose="020B0604020202020204" charset="-34"/>
                <a:ea typeface="Inter" pitchFamily="34" charset="-122"/>
                <a:cs typeface="Kanit Light" panose="020B0604020202020204" charset="-34"/>
              </a:rPr>
              <a:t>karşılık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gelen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çıktı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değerini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yani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hedef</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niteliği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görmüş</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olacaktır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Danışmanlı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öğrenmede</a:t>
            </a:r>
            <a:r>
              <a:rPr lang="en-US" dirty="0">
                <a:solidFill>
                  <a:srgbClr val="161613"/>
                </a:solidFill>
                <a:latin typeface="Kanit Light" panose="020B0604020202020204" charset="-34"/>
                <a:ea typeface="Inter" pitchFamily="34" charset="-122"/>
                <a:cs typeface="Kanit Light" panose="020B0604020202020204" charset="-34"/>
              </a:rPr>
              <a:t>, hangi </a:t>
            </a:r>
            <a:r>
              <a:rPr lang="en-US" dirty="0" err="1">
                <a:solidFill>
                  <a:srgbClr val="161613"/>
                </a:solidFill>
                <a:latin typeface="Kanit Light" panose="020B0604020202020204" charset="-34"/>
                <a:ea typeface="Inter" pitchFamily="34" charset="-122"/>
                <a:cs typeface="Kanit Light" panose="020B0604020202020204" charset="-34"/>
              </a:rPr>
              <a:t>girdi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değerine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karşılık</a:t>
            </a:r>
            <a:r>
              <a:rPr lang="en-US" dirty="0">
                <a:solidFill>
                  <a:srgbClr val="161613"/>
                </a:solidFill>
                <a:latin typeface="Kanit Light" panose="020B0604020202020204" charset="-34"/>
                <a:ea typeface="Inter" pitchFamily="34" charset="-122"/>
                <a:cs typeface="Kanit Light" panose="020B0604020202020204" charset="-34"/>
              </a:rPr>
              <a:t> hangi </a:t>
            </a:r>
            <a:r>
              <a:rPr lang="en-US" dirty="0" err="1">
                <a:solidFill>
                  <a:srgbClr val="161613"/>
                </a:solidFill>
                <a:latin typeface="Kanit Light" panose="020B0604020202020204" charset="-34"/>
                <a:ea typeface="Inter" pitchFamily="34" charset="-122"/>
                <a:cs typeface="Kanit Light" panose="020B0604020202020204" charset="-34"/>
              </a:rPr>
              <a:t>çıktı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değerinin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geldiği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bilinmektedir</a:t>
            </a:r>
            <a:r>
              <a:rPr lang="en-US" dirty="0">
                <a:solidFill>
                  <a:srgbClr val="161613"/>
                </a:solidFill>
                <a:latin typeface="Kanit Light" panose="020B0604020202020204" charset="-34"/>
                <a:ea typeface="Inter" pitchFamily="34" charset="-122"/>
                <a:cs typeface="Kanit Light" panose="020B0604020202020204" charset="-34"/>
              </a:rPr>
              <a:t>.</a:t>
            </a:r>
            <a:endParaRPr lang="en-US" dirty="0">
              <a:latin typeface="Kanit Light" panose="020B0604020202020204" charset="-34"/>
            </a:endParaRPr>
          </a:p>
        </p:txBody>
      </p:sp>
      <p:pic>
        <p:nvPicPr>
          <p:cNvPr id="11" name="Image 0" descr="preencoded.png">
            <a:extLst>
              <a:ext uri="{FF2B5EF4-FFF2-40B4-BE49-F238E27FC236}">
                <a16:creationId xmlns:a16="http://schemas.microsoft.com/office/drawing/2014/main" id="{75843555-0E80-0867-DD74-2882D05B776D}"/>
              </a:ext>
            </a:extLst>
          </p:cNvPr>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99646" y="492297"/>
            <a:ext cx="3353991" cy="385763"/>
          </a:xfrm>
          <a:prstGeom prst="rect">
            <a:avLst/>
          </a:prstGeom>
          <a:noFill/>
          <a:ln/>
        </p:spPr>
        <p:txBody>
          <a:bodyPr wrap="none" lIns="0" tIns="0" rIns="0" bIns="0" rtlCol="0" anchor="t"/>
          <a:lstStyle/>
          <a:p>
            <a:pPr marL="0" indent="0">
              <a:lnSpc>
                <a:spcPts val="3000"/>
              </a:lnSpc>
              <a:buNone/>
            </a:pPr>
            <a:r>
              <a:rPr lang="en-US" sz="4000" dirty="0" err="1">
                <a:solidFill>
                  <a:srgbClr val="272D45"/>
                </a:solidFill>
                <a:latin typeface="Kanit Light" panose="020B0604020202020204" charset="-34"/>
                <a:ea typeface="Kanit Light" pitchFamily="34" charset="-122"/>
                <a:cs typeface="Kanit Light" panose="020B0604020202020204" charset="-34"/>
              </a:rPr>
              <a:t>Danışmanlı</a:t>
            </a:r>
            <a:r>
              <a:rPr lang="en-US" sz="4000" dirty="0">
                <a:solidFill>
                  <a:srgbClr val="272D45"/>
                </a:solidFill>
                <a:latin typeface="Kanit Light" panose="020B0604020202020204" charset="-34"/>
                <a:ea typeface="Kanit Light" pitchFamily="34" charset="-122"/>
                <a:cs typeface="Kanit Light" panose="020B0604020202020204" charset="-34"/>
              </a:rPr>
              <a:t> Öğrenme</a:t>
            </a:r>
            <a:endParaRPr lang="en-US" sz="4000" dirty="0">
              <a:latin typeface="Kanit Light" panose="020B0604020202020204" charset="-34"/>
            </a:endParaRPr>
          </a:p>
        </p:txBody>
      </p:sp>
      <p:sp>
        <p:nvSpPr>
          <p:cNvPr id="3" name="Text 1"/>
          <p:cNvSpPr/>
          <p:nvPr/>
        </p:nvSpPr>
        <p:spPr>
          <a:xfrm>
            <a:off x="703421" y="1052574"/>
            <a:ext cx="1851660" cy="231338"/>
          </a:xfrm>
          <a:prstGeom prst="rect">
            <a:avLst/>
          </a:prstGeom>
          <a:noFill/>
          <a:ln/>
        </p:spPr>
        <p:txBody>
          <a:bodyPr wrap="none" lIns="0" tIns="0" rIns="0" bIns="0" rtlCol="0" anchor="t"/>
          <a:lstStyle/>
          <a:p>
            <a:pPr marL="0" indent="0">
              <a:lnSpc>
                <a:spcPts val="1800"/>
              </a:lnSpc>
              <a:buNone/>
            </a:pPr>
            <a:r>
              <a:rPr lang="en-US" sz="3200" dirty="0">
                <a:solidFill>
                  <a:srgbClr val="272D45"/>
                </a:solidFill>
                <a:latin typeface="Kanit Light" panose="020B0604020202020204" charset="-34"/>
                <a:ea typeface="Kanit Light" pitchFamily="34" charset="-122"/>
                <a:cs typeface="Kanit Light" panose="020B0604020202020204" charset="-34"/>
              </a:rPr>
              <a:t>Sınıflandırma </a:t>
            </a:r>
            <a:endParaRPr lang="en-US" sz="3200" dirty="0">
              <a:latin typeface="Kanit Light" panose="020B0604020202020204" charset="-34"/>
            </a:endParaRPr>
          </a:p>
        </p:txBody>
      </p:sp>
      <p:sp>
        <p:nvSpPr>
          <p:cNvPr id="4" name="Text 2"/>
          <p:cNvSpPr/>
          <p:nvPr/>
        </p:nvSpPr>
        <p:spPr>
          <a:xfrm>
            <a:off x="711041" y="1369739"/>
            <a:ext cx="13362505" cy="2245475"/>
          </a:xfrm>
          <a:prstGeom prst="rect">
            <a:avLst/>
          </a:prstGeom>
          <a:noFill/>
          <a:ln/>
        </p:spPr>
        <p:txBody>
          <a:bodyPr wrap="square" lIns="0" tIns="0" rIns="0" bIns="0" rtlCol="0" anchor="t"/>
          <a:lstStyle/>
          <a:p>
            <a:pPr marL="0" indent="0" algn="just">
              <a:lnSpc>
                <a:spcPts val="1550"/>
              </a:lnSpc>
              <a:buNone/>
            </a:pPr>
            <a:r>
              <a:rPr lang="en-US" dirty="0">
                <a:solidFill>
                  <a:srgbClr val="2C3249"/>
                </a:solidFill>
                <a:latin typeface="Kanit Light" panose="020B0604020202020204" charset="-34"/>
                <a:ea typeface="Martel Sans" pitchFamily="34" charset="-122"/>
                <a:cs typeface="Kanit Light" panose="020B0604020202020204" charset="-34"/>
              </a:rPr>
              <a:t>Sınıflandırma </a:t>
            </a:r>
            <a:r>
              <a:rPr lang="en-US" dirty="0" err="1">
                <a:solidFill>
                  <a:srgbClr val="2C3249"/>
                </a:solidFill>
                <a:latin typeface="Kanit Light" panose="020B0604020202020204" charset="-34"/>
                <a:ea typeface="Martel Sans" pitchFamily="34" charset="-122"/>
                <a:cs typeface="Kanit Light" panose="020B0604020202020204" charset="-34"/>
              </a:rPr>
              <a:t>problemlerinde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sınıfı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bilinmeyen</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örnek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unlabeledsample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daha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fazla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kategoriden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oluşan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sınıf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etiketleri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arasından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atanmaya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çalışılır</a:t>
            </a:r>
            <a:r>
              <a:rPr lang="en-US" dirty="0">
                <a:solidFill>
                  <a:srgbClr val="2C3249"/>
                </a:solidFill>
                <a:latin typeface="Kanit Light" panose="020B0604020202020204" charset="-34"/>
                <a:ea typeface="Martel Sans" pitchFamily="34" charset="-122"/>
                <a:cs typeface="Kanit Light" panose="020B0604020202020204" charset="-34"/>
              </a:rPr>
              <a:t>. Sınıflandırma </a:t>
            </a:r>
            <a:r>
              <a:rPr lang="en-US" dirty="0" err="1">
                <a:solidFill>
                  <a:srgbClr val="2C3249"/>
                </a:solidFill>
                <a:latin typeface="Kanit Light" panose="020B0604020202020204" charset="-34"/>
                <a:ea typeface="Martel Sans" pitchFamily="34" charset="-122"/>
                <a:cs typeface="Kanit Light" panose="020B0604020202020204" charset="-34"/>
              </a:rPr>
              <a:t>görevlerinde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hedef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nitelik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kategoriktir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Örneğin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yaşı</a:t>
            </a:r>
            <a:r>
              <a:rPr lang="en-US" dirty="0">
                <a:solidFill>
                  <a:srgbClr val="2C3249"/>
                </a:solidFill>
                <a:latin typeface="Kanit Light" panose="020B0604020202020204" charset="-34"/>
                <a:ea typeface="Martel Sans" pitchFamily="34" charset="-122"/>
                <a:cs typeface="Kanit Light" panose="020B0604020202020204" charset="-34"/>
              </a:rPr>
              <a:t> 30 olan, </a:t>
            </a:r>
            <a:r>
              <a:rPr lang="en-US" dirty="0" err="1">
                <a:solidFill>
                  <a:srgbClr val="2C3249"/>
                </a:solidFill>
                <a:latin typeface="Kanit Light" panose="020B0604020202020204" charset="-34"/>
                <a:ea typeface="Martel Sans" pitchFamily="34" charset="-122"/>
                <a:cs typeface="Kanit Light" panose="020B0604020202020204" charset="-34"/>
              </a:rPr>
              <a:t>İstanbul’da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yaşayan</a:t>
            </a:r>
            <a:r>
              <a:rPr lang="en-US" dirty="0">
                <a:solidFill>
                  <a:srgbClr val="2C3249"/>
                </a:solidFill>
                <a:latin typeface="Kanit Light" panose="020B0604020202020204" charset="-34"/>
                <a:ea typeface="Martel Sans" pitchFamily="34" charset="-122"/>
                <a:cs typeface="Kanit Light" panose="020B0604020202020204" charset="-34"/>
              </a:rPr>
              <a:t>, ... </a:t>
            </a:r>
            <a:r>
              <a:rPr lang="en-US" dirty="0" err="1">
                <a:solidFill>
                  <a:srgbClr val="2C3249"/>
                </a:solidFill>
                <a:latin typeface="Kanit Light" panose="020B0604020202020204" charset="-34"/>
                <a:ea typeface="Martel Sans" pitchFamily="34" charset="-122"/>
                <a:cs typeface="Kanit Light" panose="020B0604020202020204" charset="-34"/>
              </a:rPr>
              <a:t>özelliklerine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sahip</a:t>
            </a:r>
            <a:r>
              <a:rPr lang="en-US" dirty="0">
                <a:solidFill>
                  <a:srgbClr val="2C3249"/>
                </a:solidFill>
                <a:latin typeface="Kanit Light" panose="020B0604020202020204" charset="-34"/>
                <a:ea typeface="Martel Sans" pitchFamily="34" charset="-122"/>
                <a:cs typeface="Kanit Light" panose="020B0604020202020204" charset="-34"/>
              </a:rPr>
              <a:t> olan </a:t>
            </a:r>
            <a:r>
              <a:rPr lang="en-US" dirty="0" err="1">
                <a:solidFill>
                  <a:srgbClr val="2C3249"/>
                </a:solidFill>
                <a:latin typeface="Kanit Light" panose="020B0604020202020204" charset="-34"/>
                <a:ea typeface="Martel Sans" pitchFamily="34" charset="-122"/>
                <a:cs typeface="Kanit Light" panose="020B0604020202020204" charset="-34"/>
              </a:rPr>
              <a:t>banka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müşterisinin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kredi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riski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düşük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yaşı</a:t>
            </a:r>
            <a:r>
              <a:rPr lang="en-US" dirty="0">
                <a:solidFill>
                  <a:srgbClr val="2C3249"/>
                </a:solidFill>
                <a:latin typeface="Kanit Light" panose="020B0604020202020204" charset="-34"/>
                <a:ea typeface="Martel Sans" pitchFamily="34" charset="-122"/>
                <a:cs typeface="Kanit Light" panose="020B0604020202020204" charset="-34"/>
              </a:rPr>
              <a:t> 60 olan, </a:t>
            </a:r>
            <a:r>
              <a:rPr lang="en-US" dirty="0" err="1">
                <a:solidFill>
                  <a:srgbClr val="2C3249"/>
                </a:solidFill>
                <a:latin typeface="Kanit Light" panose="020B0604020202020204" charset="-34"/>
                <a:ea typeface="Martel Sans" pitchFamily="34" charset="-122"/>
                <a:cs typeface="Kanit Light" panose="020B0604020202020204" charset="-34"/>
              </a:rPr>
              <a:t>Sakarya’da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yaşayan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özelliklerine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sahip</a:t>
            </a:r>
            <a:r>
              <a:rPr lang="en-US" dirty="0">
                <a:solidFill>
                  <a:srgbClr val="2C3249"/>
                </a:solidFill>
                <a:latin typeface="Kanit Light" panose="020B0604020202020204" charset="-34"/>
                <a:ea typeface="Martel Sans" pitchFamily="34" charset="-122"/>
                <a:cs typeface="Kanit Light" panose="020B0604020202020204" charset="-34"/>
              </a:rPr>
              <a:t> olan </a:t>
            </a:r>
            <a:r>
              <a:rPr lang="en-US" dirty="0" err="1">
                <a:solidFill>
                  <a:srgbClr val="2C3249"/>
                </a:solidFill>
                <a:latin typeface="Kanit Light" panose="020B0604020202020204" charset="-34"/>
                <a:ea typeface="Martel Sans" pitchFamily="34" charset="-122"/>
                <a:cs typeface="Kanit Light" panose="020B0604020202020204" charset="-34"/>
              </a:rPr>
              <a:t>banka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müşterisinin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kredi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riski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yüksek</a:t>
            </a:r>
            <a:r>
              <a:rPr lang="en-US" dirty="0">
                <a:solidFill>
                  <a:srgbClr val="2C3249"/>
                </a:solidFill>
                <a:latin typeface="Kanit Light" panose="020B0604020202020204" charset="-34"/>
                <a:ea typeface="Martel Sans" pitchFamily="34" charset="-122"/>
                <a:cs typeface="Kanit Light" panose="020B0604020202020204" charset="-34"/>
              </a:rPr>
              <a:t>” gibi. Bir sınıflandırma </a:t>
            </a:r>
            <a:r>
              <a:rPr lang="en-US" dirty="0" err="1">
                <a:solidFill>
                  <a:srgbClr val="2C3249"/>
                </a:solidFill>
                <a:latin typeface="Kanit Light" panose="020B0604020202020204" charset="-34"/>
                <a:ea typeface="Martel Sans" pitchFamily="34" charset="-122"/>
                <a:cs typeface="Kanit Light" panose="020B0604020202020204" charset="-34"/>
              </a:rPr>
              <a:t>problemi</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danışmanlı</a:t>
            </a:r>
            <a:r>
              <a:rPr lang="en-US" dirty="0">
                <a:solidFill>
                  <a:srgbClr val="2C3249"/>
                </a:solidFill>
                <a:latin typeface="Kanit Light" panose="020B0604020202020204" charset="-34"/>
                <a:ea typeface="Martel Sans" pitchFamily="34" charset="-122"/>
                <a:cs typeface="Kanit Light" panose="020B0604020202020204" charset="-34"/>
              </a:rPr>
              <a:t> makine öğrenmesi algoritmaları, </a:t>
            </a:r>
            <a:r>
              <a:rPr lang="en-US" dirty="0" err="1">
                <a:solidFill>
                  <a:srgbClr val="2C3249"/>
                </a:solidFill>
                <a:latin typeface="Kanit Light" panose="020B0604020202020204" charset="-34"/>
                <a:ea typeface="Martel Sans" pitchFamily="34" charset="-122"/>
                <a:cs typeface="Kanit Light" panose="020B0604020202020204" charset="-34"/>
              </a:rPr>
              <a:t>kategorik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sınıf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etiketinin</a:t>
            </a:r>
            <a:r>
              <a:rPr lang="en-US" dirty="0">
                <a:solidFill>
                  <a:srgbClr val="2C3249"/>
                </a:solidFill>
                <a:latin typeface="Kanit Light" panose="020B0604020202020204" charset="-34"/>
                <a:ea typeface="Martel Sans" pitchFamily="34" charset="-122"/>
                <a:cs typeface="Kanit Light" panose="020B0604020202020204" charset="-34"/>
              </a:rPr>
              <a:t> ( </a:t>
            </a:r>
            <a:r>
              <a:rPr lang="en-US" b="1" dirty="0" err="1">
                <a:solidFill>
                  <a:srgbClr val="2C3249"/>
                </a:solidFill>
                <a:latin typeface="Kanit Light" panose="020B0604020202020204" charset="-34"/>
                <a:ea typeface="Martel Sans" pitchFamily="34" charset="-122"/>
                <a:cs typeface="Kanit Light" panose="020B0604020202020204" charset="-34"/>
              </a:rPr>
              <a:t>yi</a:t>
            </a:r>
            <a:r>
              <a:rPr lang="en-US" b="1"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ölçülebilir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özelliklerden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oluşan</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vektöre</a:t>
            </a:r>
            <a:r>
              <a:rPr lang="en-US" dirty="0">
                <a:solidFill>
                  <a:srgbClr val="2C3249"/>
                </a:solidFill>
                <a:latin typeface="Kanit Light" panose="020B0604020202020204" charset="-34"/>
                <a:ea typeface="Martel Sans" pitchFamily="34" charset="-122"/>
                <a:cs typeface="Kanit Light" panose="020B0604020202020204" charset="-34"/>
              </a:rPr>
              <a:t> ( </a:t>
            </a:r>
            <a:r>
              <a:rPr lang="en-US" b="1" dirty="0">
                <a:solidFill>
                  <a:srgbClr val="2C3249"/>
                </a:solidFill>
                <a:latin typeface="Kanit Light" panose="020B0604020202020204" charset="-34"/>
                <a:ea typeface="Martel Sans" pitchFamily="34" charset="-122"/>
                <a:cs typeface="Kanit Light" panose="020B0604020202020204" charset="-34"/>
              </a:rPr>
              <a:t>xi</a:t>
            </a:r>
            <a:r>
              <a:rPr lang="en-US" dirty="0">
                <a:solidFill>
                  <a:srgbClr val="2C3249"/>
                </a:solidFill>
                <a:latin typeface="Kanit Light" panose="020B0604020202020204" charset="-34"/>
                <a:ea typeface="Martel Sans" pitchFamily="34" charset="-122"/>
                <a:cs typeface="Kanit Light" panose="020B0604020202020204" charset="-34"/>
              </a:rPr>
              <a:t> ) </a:t>
            </a:r>
            <a:r>
              <a:rPr lang="en-US" dirty="0" err="1">
                <a:solidFill>
                  <a:srgbClr val="2C3249"/>
                </a:solidFill>
                <a:latin typeface="Kanit Light" panose="020B0604020202020204" charset="-34"/>
                <a:ea typeface="Martel Sans" pitchFamily="34" charset="-122"/>
                <a:cs typeface="Kanit Light" panose="020B0604020202020204" charset="-34"/>
              </a:rPr>
              <a:t>bağımlılığını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öğrenmek</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eğitim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örneklerini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içeren</a:t>
            </a:r>
            <a:r>
              <a:rPr lang="en-US" dirty="0">
                <a:solidFill>
                  <a:srgbClr val="2C3249"/>
                </a:solidFill>
                <a:latin typeface="Kanit Light" panose="020B0604020202020204" charset="-34"/>
                <a:ea typeface="Martel Sans" pitchFamily="34" charset="-122"/>
                <a:cs typeface="Kanit Light" panose="020B0604020202020204" charset="-34"/>
              </a:rPr>
              <a:t> veri { ( </a:t>
            </a:r>
            <a:r>
              <a:rPr lang="en-US" b="1" dirty="0">
                <a:solidFill>
                  <a:srgbClr val="2C3249"/>
                </a:solidFill>
                <a:latin typeface="Kanit Light" panose="020B0604020202020204" charset="-34"/>
                <a:ea typeface="Martel Sans" pitchFamily="34" charset="-122"/>
                <a:cs typeface="Kanit Light" panose="020B0604020202020204" charset="-34"/>
              </a:rPr>
              <a:t>x1,</a:t>
            </a:r>
            <a:r>
              <a:rPr lang="tr-TR" b="1" dirty="0">
                <a:solidFill>
                  <a:srgbClr val="2C3249"/>
                </a:solidFill>
                <a:latin typeface="Kanit Light" panose="020B0604020202020204" charset="-34"/>
                <a:ea typeface="Martel Sans" pitchFamily="34" charset="-122"/>
                <a:cs typeface="Kanit Light" panose="020B0604020202020204" charset="-34"/>
              </a:rPr>
              <a:t> </a:t>
            </a:r>
            <a:r>
              <a:rPr lang="en-US" b="1" dirty="0">
                <a:solidFill>
                  <a:srgbClr val="2C3249"/>
                </a:solidFill>
                <a:latin typeface="Kanit Light" panose="020B0604020202020204" charset="-34"/>
                <a:ea typeface="Martel Sans" pitchFamily="34" charset="-122"/>
                <a:cs typeface="Kanit Light" panose="020B0604020202020204" charset="-34"/>
              </a:rPr>
              <a:t>y1</a:t>
            </a:r>
            <a:r>
              <a:rPr lang="en-US" dirty="0">
                <a:solidFill>
                  <a:srgbClr val="2C3249"/>
                </a:solidFill>
                <a:latin typeface="Kanit Light" panose="020B0604020202020204" charset="-34"/>
                <a:ea typeface="Martel Sans" pitchFamily="34" charset="-122"/>
                <a:cs typeface="Kanit Light" panose="020B0604020202020204" charset="-34"/>
              </a:rPr>
              <a:t> ) ,</a:t>
            </a: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1550"/>
              </a:lnSpc>
              <a:buNone/>
            </a:pPr>
            <a:r>
              <a:rPr lang="en-US" dirty="0">
                <a:solidFill>
                  <a:srgbClr val="2C3249"/>
                </a:solidFill>
                <a:latin typeface="Kanit Light" panose="020B0604020202020204" charset="-34"/>
                <a:ea typeface="Martel Sans" pitchFamily="34" charset="-122"/>
                <a:cs typeface="Kanit Light" panose="020B0604020202020204" charset="-34"/>
              </a:rPr>
              <a:t> (</a:t>
            </a:r>
            <a:r>
              <a:rPr lang="en-US" b="1" dirty="0">
                <a:solidFill>
                  <a:srgbClr val="2C3249"/>
                </a:solidFill>
                <a:latin typeface="Kanit Light" panose="020B0604020202020204" charset="-34"/>
                <a:ea typeface="Martel Sans" pitchFamily="34" charset="-122"/>
                <a:cs typeface="Kanit Light" panose="020B0604020202020204" charset="-34"/>
              </a:rPr>
              <a:t>x2.</a:t>
            </a:r>
            <a:r>
              <a:rPr lang="tr-TR" b="1" dirty="0">
                <a:solidFill>
                  <a:srgbClr val="2C3249"/>
                </a:solidFill>
                <a:latin typeface="Kanit Light" panose="020B0604020202020204" charset="-34"/>
                <a:ea typeface="Martel Sans" pitchFamily="34" charset="-122"/>
                <a:cs typeface="Kanit Light" panose="020B0604020202020204" charset="-34"/>
              </a:rPr>
              <a:t> </a:t>
            </a:r>
            <a:r>
              <a:rPr lang="en-US" b="1" dirty="0">
                <a:solidFill>
                  <a:srgbClr val="2C3249"/>
                </a:solidFill>
                <a:latin typeface="Kanit Light" panose="020B0604020202020204" charset="-34"/>
                <a:ea typeface="Martel Sans" pitchFamily="34" charset="-122"/>
                <a:cs typeface="Kanit Light" panose="020B0604020202020204" charset="-34"/>
              </a:rPr>
              <a:t>y2</a:t>
            </a:r>
            <a:r>
              <a:rPr lang="en-US" dirty="0">
                <a:solidFill>
                  <a:srgbClr val="2C3249"/>
                </a:solidFill>
                <a:latin typeface="Kanit Light" panose="020B0604020202020204" charset="-34"/>
                <a:ea typeface="Martel Sans" pitchFamily="34" charset="-122"/>
                <a:cs typeface="Kanit Light" panose="020B0604020202020204" charset="-34"/>
              </a:rPr>
              <a:t> )........( </a:t>
            </a:r>
            <a:r>
              <a:rPr lang="en-US" dirty="0" err="1">
                <a:solidFill>
                  <a:srgbClr val="2C3249"/>
                </a:solidFill>
                <a:latin typeface="Kanit Light" panose="020B0604020202020204" charset="-34"/>
                <a:ea typeface="Martel Sans" pitchFamily="34" charset="-122"/>
                <a:cs typeface="Kanit Light" panose="020B0604020202020204" charset="-34"/>
              </a:rPr>
              <a:t>x</a:t>
            </a:r>
            <a:r>
              <a:rPr lang="en-US" b="1" i="1" dirty="0" err="1">
                <a:solidFill>
                  <a:srgbClr val="2C3249"/>
                </a:solidFill>
                <a:latin typeface="Kanit Light" panose="020B0604020202020204" charset="-34"/>
                <a:ea typeface="Martel Sans" pitchFamily="34" charset="-122"/>
                <a:cs typeface="Kanit Light" panose="020B0604020202020204" charset="-34"/>
              </a:rPr>
              <a:t>n</a:t>
            </a:r>
            <a:r>
              <a:rPr lang="en-US" b="1" i="1" dirty="0">
                <a:solidFill>
                  <a:srgbClr val="2C3249"/>
                </a:solidFill>
                <a:latin typeface="Kanit Light" panose="020B0604020202020204" charset="-34"/>
                <a:ea typeface="Martel Sans" pitchFamily="34" charset="-122"/>
                <a:cs typeface="Kanit Light" panose="020B0604020202020204" charset="-34"/>
              </a:rPr>
              <a:t>,</a:t>
            </a:r>
            <a:r>
              <a:rPr lang="tr-TR"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yn</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i="1" dirty="0">
                <a:solidFill>
                  <a:srgbClr val="2C3249"/>
                </a:solidFill>
                <a:latin typeface="Kanit Light" panose="020B0604020202020204" charset="-34"/>
                <a:ea typeface="Martel Sans" pitchFamily="34" charset="-122"/>
                <a:cs typeface="Kanit Light" panose="020B0604020202020204" charset="-34"/>
              </a:rPr>
              <a:t>) } </a:t>
            </a:r>
            <a:r>
              <a:rPr lang="en-US" dirty="0" err="1">
                <a:solidFill>
                  <a:srgbClr val="2C3249"/>
                </a:solidFill>
                <a:latin typeface="Kanit Light" panose="020B0604020202020204" charset="-34"/>
                <a:ea typeface="Martel Sans" pitchFamily="34" charset="-122"/>
                <a:cs typeface="Kanit Light" panose="020B0604020202020204" charset="-34"/>
              </a:rPr>
              <a:t>setini</a:t>
            </a:r>
            <a:r>
              <a:rPr lang="en-US" dirty="0">
                <a:solidFill>
                  <a:srgbClr val="2C3249"/>
                </a:solidFill>
                <a:latin typeface="Kanit Light" panose="020B0604020202020204" charset="-34"/>
                <a:ea typeface="Martel Sans" pitchFamily="34" charset="-122"/>
                <a:cs typeface="Kanit Light" panose="020B0604020202020204" charset="-34"/>
              </a:rPr>
              <a:t> alır ve </a:t>
            </a:r>
            <a:r>
              <a:rPr lang="en-US" dirty="0" err="1">
                <a:solidFill>
                  <a:srgbClr val="2C3249"/>
                </a:solidFill>
                <a:latin typeface="Kanit Light" panose="020B0604020202020204" charset="-34"/>
                <a:ea typeface="Martel Sans" pitchFamily="34" charset="-122"/>
                <a:cs typeface="Kanit Light" panose="020B0604020202020204" charset="-34"/>
              </a:rPr>
              <a:t>tüm</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setindeki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hatayı</a:t>
            </a:r>
            <a:r>
              <a:rPr lang="en-US" dirty="0">
                <a:solidFill>
                  <a:srgbClr val="2C3249"/>
                </a:solidFill>
                <a:latin typeface="Kanit Light" panose="020B0604020202020204" charset="-34"/>
                <a:ea typeface="Martel Sans" pitchFamily="34" charset="-122"/>
                <a:cs typeface="Kanit Light" panose="020B0604020202020204" charset="-34"/>
              </a:rPr>
              <a:t> en </a:t>
            </a:r>
            <a:r>
              <a:rPr lang="en-US" dirty="0" err="1">
                <a:solidFill>
                  <a:srgbClr val="2C3249"/>
                </a:solidFill>
                <a:latin typeface="Kanit Light" panose="020B0604020202020204" charset="-34"/>
                <a:ea typeface="Martel Sans" pitchFamily="34" charset="-122"/>
                <a:cs typeface="Kanit Light" panose="020B0604020202020204" charset="-34"/>
              </a:rPr>
              <a:t>aza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indirmeyi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hedefler</a:t>
            </a:r>
            <a:r>
              <a:rPr lang="tr-TR"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Hata, </a:t>
            </a:r>
            <a:r>
              <a:rPr lang="en-US" dirty="0" err="1">
                <a:solidFill>
                  <a:srgbClr val="2C3249"/>
                </a:solidFill>
                <a:latin typeface="Kanit Light" panose="020B0604020202020204" charset="-34"/>
                <a:ea typeface="Martel Sans" pitchFamily="34" charset="-122"/>
                <a:cs typeface="Kanit Light" panose="020B0604020202020204" charset="-34"/>
              </a:rPr>
              <a:t>modelin</a:t>
            </a:r>
            <a:r>
              <a:rPr lang="en-US" dirty="0">
                <a:solidFill>
                  <a:srgbClr val="2C3249"/>
                </a:solidFill>
                <a:latin typeface="Kanit Light" panose="020B0604020202020204" charset="-34"/>
                <a:ea typeface="Martel Sans" pitchFamily="34" charset="-122"/>
                <a:cs typeface="Kanit Light" panose="020B0604020202020204" charset="-34"/>
              </a:rPr>
              <a:t> tahmin </a:t>
            </a:r>
            <a:r>
              <a:rPr lang="en-US" dirty="0" err="1">
                <a:solidFill>
                  <a:srgbClr val="2C3249"/>
                </a:solidFill>
                <a:latin typeface="Kanit Light" panose="020B0604020202020204" charset="-34"/>
                <a:ea typeface="Martel Sans" pitchFamily="34" charset="-122"/>
                <a:cs typeface="Kanit Light" panose="020B0604020202020204" charset="-34"/>
              </a:rPr>
              <a:t>ya</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öngörülerinin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gerçek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değerlerden</a:t>
            </a:r>
            <a:r>
              <a:rPr lang="en-US" dirty="0">
                <a:solidFill>
                  <a:srgbClr val="2C3249"/>
                </a:solidFill>
                <a:latin typeface="Kanit Light" panose="020B0604020202020204" charset="-34"/>
                <a:ea typeface="Martel Sans" pitchFamily="34" charset="-122"/>
                <a:cs typeface="Kanit Light" panose="020B0604020202020204" charset="-34"/>
              </a:rPr>
              <a:t> ne </a:t>
            </a:r>
            <a:r>
              <a:rPr lang="en-US" dirty="0" err="1">
                <a:solidFill>
                  <a:srgbClr val="2C3249"/>
                </a:solidFill>
                <a:latin typeface="Kanit Light" panose="020B0604020202020204" charset="-34"/>
                <a:ea typeface="Martel Sans" pitchFamily="34" charset="-122"/>
                <a:cs typeface="Kanit Light" panose="020B0604020202020204" charset="-34"/>
              </a:rPr>
              <a:t>kadar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uzak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olduğunun</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ölçüsüdür</a:t>
            </a:r>
            <a:r>
              <a:rPr lang="en-US" dirty="0">
                <a:solidFill>
                  <a:srgbClr val="2C3249"/>
                </a:solidFill>
                <a:latin typeface="Kanit Light" panose="020B0604020202020204" charset="-34"/>
                <a:ea typeface="Martel Sans" pitchFamily="34" charset="-122"/>
                <a:cs typeface="Kanit Light" panose="020B0604020202020204" charset="-34"/>
              </a:rPr>
              <a:t>. </a:t>
            </a: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1550"/>
              </a:lnSpc>
              <a:buNone/>
            </a:pPr>
            <a:endParaRPr lang="tr-TR" dirty="0">
              <a:solidFill>
                <a:srgbClr val="2C3249"/>
              </a:solidFill>
              <a:latin typeface="Kanit Light" panose="020B0604020202020204" charset="-34"/>
              <a:ea typeface="Martel Sans" pitchFamily="34" charset="-122"/>
              <a:cs typeface="Kanit Light" panose="020B0604020202020204" charset="-34"/>
            </a:endParaRPr>
          </a:p>
          <a:p>
            <a:pPr algn="just">
              <a:lnSpc>
                <a:spcPts val="1550"/>
              </a:lnSpc>
            </a:pPr>
            <a:r>
              <a:rPr lang="en-US" dirty="0" err="1">
                <a:solidFill>
                  <a:srgbClr val="2C3249"/>
                </a:solidFill>
                <a:latin typeface="Kanit Light" panose="020B0604020202020204" charset="-34"/>
                <a:ea typeface="Martel Sans" pitchFamily="34" charset="-122"/>
                <a:cs typeface="Kanit Light" panose="020B0604020202020204" charset="-34"/>
              </a:rPr>
              <a:t>Aşağıdaki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tabloda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danışmanlı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öğrenmede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kullanılabilecek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örnek</a:t>
            </a:r>
            <a:r>
              <a:rPr lang="en-US" dirty="0">
                <a:solidFill>
                  <a:srgbClr val="2C3249"/>
                </a:solidFill>
                <a:latin typeface="Kanit Light" panose="020B0604020202020204" charset="-34"/>
                <a:ea typeface="Martel Sans" pitchFamily="34" charset="-122"/>
                <a:cs typeface="Kanit Light" panose="020B0604020202020204" charset="-34"/>
              </a:rPr>
              <a:t> bir sınıflandırma veri </a:t>
            </a:r>
            <a:r>
              <a:rPr lang="en-US" dirty="0" err="1">
                <a:solidFill>
                  <a:srgbClr val="2C3249"/>
                </a:solidFill>
                <a:latin typeface="Kanit Light" panose="020B0604020202020204" charset="-34"/>
                <a:ea typeface="Martel Sans" pitchFamily="34" charset="-122"/>
                <a:cs typeface="Kanit Light" panose="020B0604020202020204" charset="-34"/>
              </a:rPr>
              <a:t>seti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almaktadır</a:t>
            </a:r>
            <a:r>
              <a:rPr lang="tr-TR"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Bir </a:t>
            </a:r>
            <a:r>
              <a:rPr lang="en-US" dirty="0" err="1">
                <a:solidFill>
                  <a:srgbClr val="2C3249"/>
                </a:solidFill>
                <a:latin typeface="Kanit Light" panose="020B0604020202020204" charset="-34"/>
                <a:ea typeface="Martel Sans" pitchFamily="34" charset="-122"/>
                <a:cs typeface="Kanit Light" panose="020B0604020202020204" charset="-34"/>
              </a:rPr>
              <a:t>banka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müşterisinin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kredi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puanı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aylık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geliri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bankaya</a:t>
            </a:r>
            <a:r>
              <a:rPr lang="en-US" dirty="0">
                <a:solidFill>
                  <a:srgbClr val="2C3249"/>
                </a:solidFill>
                <a:latin typeface="Kanit Light" panose="020B0604020202020204" charset="-34"/>
                <a:ea typeface="Martel Sans" pitchFamily="34" charset="-122"/>
                <a:cs typeface="Kanit Light" panose="020B0604020202020204" charset="-34"/>
              </a:rPr>
              <a:t> olan </a:t>
            </a:r>
            <a:r>
              <a:rPr lang="en-US" dirty="0" err="1">
                <a:solidFill>
                  <a:srgbClr val="2C3249"/>
                </a:solidFill>
                <a:latin typeface="Kanit Light" panose="020B0604020202020204" charset="-34"/>
                <a:ea typeface="Martel Sans" pitchFamily="34" charset="-122"/>
                <a:cs typeface="Kanit Light" panose="020B0604020202020204" charset="-34"/>
              </a:rPr>
              <a:t>borcu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başka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bankadan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kredi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alıp</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almadığı</a:t>
            </a:r>
            <a:r>
              <a:rPr lang="en-US" dirty="0">
                <a:solidFill>
                  <a:srgbClr val="2C3249"/>
                </a:solidFill>
                <a:latin typeface="Kanit Light" panose="020B0604020202020204" charset="-34"/>
                <a:ea typeface="Martel Sans" pitchFamily="34" charset="-122"/>
                <a:cs typeface="Kanit Light" panose="020B0604020202020204" charset="-34"/>
              </a:rPr>
              <a:t>, ... ve </a:t>
            </a:r>
            <a:r>
              <a:rPr lang="en-US" dirty="0" err="1">
                <a:solidFill>
                  <a:srgbClr val="2C3249"/>
                </a:solidFill>
                <a:latin typeface="Kanit Light" panose="020B0604020202020204" charset="-34"/>
                <a:ea typeface="Martel Sans" pitchFamily="34" charset="-122"/>
                <a:cs typeface="Kanit Light" panose="020B0604020202020204" charset="-34"/>
              </a:rPr>
              <a:t>kredi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süresi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nitelikleri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kullanılarak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yaptığı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kredi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başvuru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durumu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sonucu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öngörülmek</a:t>
            </a:r>
            <a:r>
              <a:rPr lang="en-US" dirty="0">
                <a:solidFill>
                  <a:srgbClr val="2C3249"/>
                </a:solidFill>
                <a:latin typeface="Kanit Light" panose="020B0604020202020204" charset="-34"/>
                <a:ea typeface="Martel Sans" pitchFamily="34" charset="-122"/>
                <a:cs typeface="Kanit Light" panose="020B0604020202020204" charset="-34"/>
              </a:rPr>
              <a:t> y </a:t>
            </a:r>
            <a:r>
              <a:rPr lang="en-US" dirty="0" err="1">
                <a:solidFill>
                  <a:srgbClr val="2C3249"/>
                </a:solidFill>
                <a:latin typeface="Kanit Light" panose="020B0604020202020204" charset="-34"/>
                <a:ea typeface="Martel Sans" pitchFamily="34" charset="-122"/>
                <a:cs typeface="Kanit Light" panose="020B0604020202020204" charset="-34"/>
              </a:rPr>
              <a:t>istensin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Hedef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nitelikte</a:t>
            </a:r>
            <a:r>
              <a:rPr lang="en-US" dirty="0">
                <a:solidFill>
                  <a:srgbClr val="2C3249"/>
                </a:solidFill>
                <a:latin typeface="Kanit Light" panose="020B0604020202020204" charset="-34"/>
                <a:ea typeface="Martel Sans" pitchFamily="34" charset="-122"/>
                <a:cs typeface="Kanit Light" panose="020B0604020202020204" charset="-34"/>
              </a:rPr>
              <a:t> ( </a:t>
            </a:r>
            <a:r>
              <a:rPr lang="en-US" b="1" dirty="0">
                <a:solidFill>
                  <a:srgbClr val="2C3249"/>
                </a:solidFill>
                <a:latin typeface="Kanit Light" panose="020B0604020202020204" charset="-34"/>
                <a:ea typeface="Martel Sans" pitchFamily="34" charset="-122"/>
                <a:cs typeface="Kanit Light" panose="020B0604020202020204" charset="-34"/>
              </a:rPr>
              <a:t>y</a:t>
            </a:r>
            <a:r>
              <a:rPr lang="en-US" dirty="0">
                <a:solidFill>
                  <a:srgbClr val="2C3249"/>
                </a:solidFill>
                <a:latin typeface="Kanit Light" panose="020B0604020202020204" charset="-34"/>
                <a:ea typeface="Martel Sans" pitchFamily="34" charset="-122"/>
                <a:cs typeface="Kanit Light" panose="020B0604020202020204" charset="-34"/>
              </a:rPr>
              <a:t> ) </a:t>
            </a:r>
            <a:r>
              <a:rPr lang="en-US" dirty="0" err="1">
                <a:solidFill>
                  <a:srgbClr val="2C3249"/>
                </a:solidFill>
                <a:latin typeface="Kanit Light" panose="020B0604020202020204" charset="-34"/>
                <a:ea typeface="Martel Sans" pitchFamily="34" charset="-122"/>
                <a:cs typeface="Kanit Light" panose="020B0604020202020204" charset="-34"/>
              </a:rPr>
              <a:t>onaylanmış</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onaylanmamış</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dirty="0" err="1">
                <a:solidFill>
                  <a:srgbClr val="2C3249"/>
                </a:solidFill>
                <a:latin typeface="Kanit Light" panose="020B0604020202020204" charset="-34"/>
                <a:ea typeface="Martel Sans" pitchFamily="34" charset="-122"/>
                <a:cs typeface="Kanit Light" panose="020B0604020202020204" charset="-34"/>
              </a:rPr>
              <a:t>sınıf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etiketleri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tutulmaktadır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a:p>
            <a:pPr marL="0" indent="0">
              <a:lnSpc>
                <a:spcPts val="1550"/>
              </a:lnSpc>
              <a:buNone/>
            </a:pPr>
            <a:endParaRPr lang="en-US" sz="1050" dirty="0">
              <a:latin typeface="Kanit Light" panose="020B0604020202020204" charset="-34"/>
            </a:endParaRPr>
          </a:p>
        </p:txBody>
      </p:sp>
      <p:sp>
        <p:nvSpPr>
          <p:cNvPr id="5" name="Text 3"/>
          <p:cNvSpPr/>
          <p:nvPr/>
        </p:nvSpPr>
        <p:spPr>
          <a:xfrm>
            <a:off x="572095" y="2419826"/>
            <a:ext cx="12724805" cy="395049"/>
          </a:xfrm>
          <a:prstGeom prst="rect">
            <a:avLst/>
          </a:prstGeom>
          <a:noFill/>
          <a:ln/>
        </p:spPr>
        <p:txBody>
          <a:bodyPr wrap="square" lIns="0" tIns="0" rIns="0" bIns="0" rtlCol="0" anchor="t"/>
          <a:lstStyle/>
          <a:p>
            <a:pPr marL="0" indent="0">
              <a:lnSpc>
                <a:spcPts val="1550"/>
              </a:lnSpc>
              <a:buNone/>
            </a:pPr>
            <a:endParaRPr lang="en-US" sz="950">
              <a:latin typeface="Kanit Light" panose="020B0604020202020204" charset="-34"/>
            </a:endParaRPr>
          </a:p>
        </p:txBody>
      </p:sp>
      <p:sp>
        <p:nvSpPr>
          <p:cNvPr id="6" name="Text 4"/>
          <p:cNvSpPr/>
          <p:nvPr/>
        </p:nvSpPr>
        <p:spPr>
          <a:xfrm>
            <a:off x="1055114" y="3909368"/>
            <a:ext cx="12724805" cy="197525"/>
          </a:xfrm>
          <a:prstGeom prst="rect">
            <a:avLst/>
          </a:prstGeom>
          <a:noFill/>
          <a:ln/>
        </p:spPr>
        <p:txBody>
          <a:bodyPr wrap="none" lIns="0" tIns="0" rIns="0" bIns="0" rtlCol="0" anchor="t"/>
          <a:lstStyle/>
          <a:p>
            <a:pPr marL="0" indent="0" algn="ctr">
              <a:lnSpc>
                <a:spcPts val="1550"/>
              </a:lnSpc>
              <a:buNone/>
            </a:pPr>
            <a:r>
              <a:rPr lang="en-US" b="1" dirty="0">
                <a:solidFill>
                  <a:srgbClr val="2C3249"/>
                </a:solidFill>
                <a:latin typeface="Kanit Light" panose="020B0604020202020204" charset="-34"/>
                <a:ea typeface="Martel Sans" pitchFamily="34" charset="-122"/>
                <a:cs typeface="Kanit Light" panose="020B0604020202020204" charset="-34"/>
              </a:rPr>
              <a:t>Sınıflandırma için </a:t>
            </a:r>
            <a:r>
              <a:rPr lang="en-US" b="1" dirty="0" err="1">
                <a:solidFill>
                  <a:srgbClr val="2C3249"/>
                </a:solidFill>
                <a:latin typeface="Kanit Light" panose="020B0604020202020204" charset="-34"/>
                <a:ea typeface="Martel Sans" pitchFamily="34" charset="-122"/>
                <a:cs typeface="Kanit Light" panose="020B0604020202020204" charset="-34"/>
              </a:rPr>
              <a:t>kullanılan</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örnek</a:t>
            </a:r>
            <a:r>
              <a:rPr lang="en-US" b="1" dirty="0">
                <a:solidFill>
                  <a:srgbClr val="2C3249"/>
                </a:solidFill>
                <a:latin typeface="Kanit Light" panose="020B0604020202020204" charset="-34"/>
                <a:ea typeface="Martel Sans" pitchFamily="34" charset="-122"/>
                <a:cs typeface="Kanit Light" panose="020B0604020202020204" charset="-34"/>
              </a:rPr>
              <a:t> veri </a:t>
            </a:r>
            <a:r>
              <a:rPr lang="en-US" b="1" dirty="0" err="1">
                <a:solidFill>
                  <a:srgbClr val="2C3249"/>
                </a:solidFill>
                <a:latin typeface="Kanit Light" panose="020B0604020202020204" charset="-34"/>
                <a:ea typeface="Martel Sans" pitchFamily="34" charset="-122"/>
                <a:cs typeface="Kanit Light" panose="020B0604020202020204" charset="-34"/>
              </a:rPr>
              <a:t>seti</a:t>
            </a:r>
            <a:endParaRPr lang="en-US" b="1" dirty="0">
              <a:latin typeface="Kanit Light" panose="020B0604020202020204" charset="-34"/>
            </a:endParaRPr>
          </a:p>
        </p:txBody>
      </p:sp>
      <p:sp>
        <p:nvSpPr>
          <p:cNvPr id="7" name="Shape 5"/>
          <p:cNvSpPr/>
          <p:nvPr/>
        </p:nvSpPr>
        <p:spPr>
          <a:xfrm>
            <a:off x="1043719" y="4116358"/>
            <a:ext cx="12724805" cy="2017157"/>
          </a:xfrm>
          <a:prstGeom prst="roundRect">
            <a:avLst>
              <a:gd name="adj" fmla="val 2570"/>
            </a:avLst>
          </a:prstGeom>
          <a:noFill/>
          <a:ln w="7620">
            <a:solidFill>
              <a:srgbClr val="000000">
                <a:alpha val="8000"/>
              </a:srgbClr>
            </a:solidFill>
            <a:prstDash val="solid"/>
          </a:ln>
        </p:spPr>
        <p:txBody>
          <a:bodyPr/>
          <a:lstStyle/>
          <a:p>
            <a:endParaRPr lang="tr-TR" sz="1600">
              <a:latin typeface="Kanit Light" panose="020B0604020202020204" charset="-34"/>
            </a:endParaRPr>
          </a:p>
        </p:txBody>
      </p:sp>
      <p:sp>
        <p:nvSpPr>
          <p:cNvPr id="8" name="Shape 6"/>
          <p:cNvSpPr/>
          <p:nvPr/>
        </p:nvSpPr>
        <p:spPr>
          <a:xfrm>
            <a:off x="1051339" y="4123978"/>
            <a:ext cx="12709565" cy="558403"/>
          </a:xfrm>
          <a:prstGeom prst="rect">
            <a:avLst/>
          </a:prstGeom>
          <a:solidFill>
            <a:srgbClr val="FFFFFF">
              <a:alpha val="4000"/>
            </a:srgbClr>
          </a:solidFill>
          <a:ln/>
        </p:spPr>
        <p:txBody>
          <a:bodyPr/>
          <a:lstStyle/>
          <a:p>
            <a:endParaRPr lang="tr-TR" sz="1600">
              <a:latin typeface="Kanit Light" panose="020B0604020202020204" charset="-34"/>
            </a:endParaRPr>
          </a:p>
        </p:txBody>
      </p:sp>
      <p:sp>
        <p:nvSpPr>
          <p:cNvPr id="9" name="Text 7"/>
          <p:cNvSpPr/>
          <p:nvPr/>
        </p:nvSpPr>
        <p:spPr>
          <a:xfrm>
            <a:off x="1175045" y="4205655"/>
            <a:ext cx="133814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Örnek</a:t>
            </a:r>
            <a:endParaRPr lang="en-US" sz="1600">
              <a:latin typeface="Kanit Light" panose="020B0604020202020204" charset="-34"/>
            </a:endParaRPr>
          </a:p>
        </p:txBody>
      </p:sp>
      <p:sp>
        <p:nvSpPr>
          <p:cNvPr id="10" name="Text 8"/>
          <p:cNvSpPr/>
          <p:nvPr/>
        </p:nvSpPr>
        <p:spPr>
          <a:xfrm>
            <a:off x="2767506" y="4205655"/>
            <a:ext cx="1334333" cy="197525"/>
          </a:xfrm>
          <a:prstGeom prst="rect">
            <a:avLst/>
          </a:prstGeom>
          <a:noFill/>
          <a:ln/>
        </p:spPr>
        <p:txBody>
          <a:bodyPr wrap="none" lIns="0" tIns="0" rIns="0" bIns="0" rtlCol="0" anchor="t"/>
          <a:lstStyle/>
          <a:p>
            <a:pPr marL="0" indent="0">
              <a:lnSpc>
                <a:spcPts val="1550"/>
              </a:lnSpc>
              <a:buNone/>
            </a:pPr>
            <a:r>
              <a:rPr lang="en-US" sz="1600" dirty="0">
                <a:solidFill>
                  <a:srgbClr val="2C3249"/>
                </a:solidFill>
                <a:latin typeface="Kanit Light" panose="020B0604020202020204" charset="-34"/>
                <a:ea typeface="Martel Sans" pitchFamily="34" charset="-122"/>
                <a:cs typeface="Kanit Light" panose="020B0604020202020204" charset="-34"/>
              </a:rPr>
              <a:t>Kredi </a:t>
            </a:r>
            <a:r>
              <a:rPr lang="en-US" sz="1600" dirty="0" err="1">
                <a:solidFill>
                  <a:srgbClr val="2C3249"/>
                </a:solidFill>
                <a:latin typeface="Kanit Light" panose="020B0604020202020204" charset="-34"/>
                <a:ea typeface="Martel Sans" pitchFamily="34" charset="-122"/>
                <a:cs typeface="Kanit Light" panose="020B0604020202020204" charset="-34"/>
              </a:rPr>
              <a:t>Puanı</a:t>
            </a:r>
            <a:endParaRPr lang="en-US" sz="1600" dirty="0">
              <a:latin typeface="Kanit Light" panose="020B0604020202020204" charset="-34"/>
            </a:endParaRPr>
          </a:p>
        </p:txBody>
      </p:sp>
      <p:sp>
        <p:nvSpPr>
          <p:cNvPr id="11" name="Text 9"/>
          <p:cNvSpPr/>
          <p:nvPr/>
        </p:nvSpPr>
        <p:spPr>
          <a:xfrm>
            <a:off x="4356157" y="4205655"/>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Aylık Gelir</a:t>
            </a:r>
            <a:endParaRPr lang="en-US" sz="1600">
              <a:latin typeface="Kanit Light" panose="020B0604020202020204" charset="-34"/>
            </a:endParaRPr>
          </a:p>
        </p:txBody>
      </p:sp>
      <p:sp>
        <p:nvSpPr>
          <p:cNvPr id="12" name="Text 10"/>
          <p:cNvSpPr/>
          <p:nvPr/>
        </p:nvSpPr>
        <p:spPr>
          <a:xfrm>
            <a:off x="5944808" y="4205655"/>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Borç</a:t>
            </a:r>
            <a:endParaRPr lang="en-US" sz="1600">
              <a:latin typeface="Kanit Light" panose="020B0604020202020204" charset="-34"/>
            </a:endParaRPr>
          </a:p>
        </p:txBody>
      </p:sp>
      <p:sp>
        <p:nvSpPr>
          <p:cNvPr id="13" name="Text 11"/>
          <p:cNvSpPr/>
          <p:nvPr/>
        </p:nvSpPr>
        <p:spPr>
          <a:xfrm>
            <a:off x="7533459" y="4205655"/>
            <a:ext cx="1581031" cy="395049"/>
          </a:xfrm>
          <a:prstGeom prst="rect">
            <a:avLst/>
          </a:prstGeom>
          <a:noFill/>
          <a:ln/>
        </p:spPr>
        <p:txBody>
          <a:bodyPr wrap="square" lIns="0" tIns="0" rIns="0" bIns="0" rtlCol="0" anchor="t"/>
          <a:lstStyle/>
          <a:p>
            <a:pPr marL="0" indent="0">
              <a:lnSpc>
                <a:spcPts val="1550"/>
              </a:lnSpc>
              <a:buNone/>
            </a:pPr>
            <a:r>
              <a:rPr lang="en-US" sz="1600" dirty="0" err="1">
                <a:solidFill>
                  <a:srgbClr val="2C3249"/>
                </a:solidFill>
                <a:latin typeface="Kanit Light" panose="020B0604020202020204" charset="-34"/>
                <a:ea typeface="Martel Sans" pitchFamily="34" charset="-122"/>
                <a:cs typeface="Kanit Light" panose="020B0604020202020204" charset="-34"/>
              </a:rPr>
              <a:t>Başka</a:t>
            </a:r>
            <a:r>
              <a:rPr lang="en-US" sz="1600" dirty="0">
                <a:solidFill>
                  <a:srgbClr val="2C3249"/>
                </a:solidFill>
                <a:latin typeface="Kanit Light" panose="020B0604020202020204" charset="-34"/>
                <a:ea typeface="Martel Sans" pitchFamily="34" charset="-122"/>
                <a:cs typeface="Kanit Light" panose="020B0604020202020204" charset="-34"/>
              </a:rPr>
              <a:t> Ba</a:t>
            </a:r>
            <a:r>
              <a:rPr lang="tr-TR" sz="1600" dirty="0">
                <a:solidFill>
                  <a:srgbClr val="2C3249"/>
                </a:solidFill>
                <a:latin typeface="Kanit Light" panose="020B0604020202020204" charset="-34"/>
                <a:ea typeface="Martel Sans" pitchFamily="34" charset="-122"/>
                <a:cs typeface="Kanit Light" panose="020B0604020202020204" charset="-34"/>
              </a:rPr>
              <a:t>n</a:t>
            </a:r>
            <a:r>
              <a:rPr lang="en-US" sz="1600" dirty="0" err="1">
                <a:solidFill>
                  <a:srgbClr val="2C3249"/>
                </a:solidFill>
                <a:latin typeface="Kanit Light" panose="020B0604020202020204" charset="-34"/>
                <a:ea typeface="Martel Sans" pitchFamily="34" charset="-122"/>
                <a:cs typeface="Kanit Light" panose="020B0604020202020204" charset="-34"/>
              </a:rPr>
              <a:t>kada</a:t>
            </a:r>
            <a:r>
              <a:rPr lang="tr-TR" sz="1600" dirty="0">
                <a:solidFill>
                  <a:srgbClr val="2C3249"/>
                </a:solidFill>
                <a:latin typeface="Kanit Light" panose="020B0604020202020204" charset="-34"/>
                <a:ea typeface="Martel Sans" pitchFamily="34" charset="-122"/>
                <a:cs typeface="Kanit Light" panose="020B0604020202020204" charset="-34"/>
              </a:rPr>
              <a:t>n</a:t>
            </a:r>
            <a:r>
              <a:rPr lang="en-US" sz="1600" dirty="0">
                <a:solidFill>
                  <a:srgbClr val="2C3249"/>
                </a:solidFill>
                <a:latin typeface="Kanit Light" panose="020B0604020202020204" charset="-34"/>
                <a:ea typeface="Martel Sans" pitchFamily="34" charset="-122"/>
                <a:cs typeface="Kanit Light" panose="020B0604020202020204" charset="-34"/>
              </a:rPr>
              <a:t> Kredi Durumu</a:t>
            </a:r>
            <a:endParaRPr lang="en-US" sz="1600" dirty="0">
              <a:latin typeface="Kanit Light" panose="020B0604020202020204" charset="-34"/>
            </a:endParaRPr>
          </a:p>
        </p:txBody>
      </p:sp>
      <p:sp>
        <p:nvSpPr>
          <p:cNvPr id="14" name="Text 12"/>
          <p:cNvSpPr/>
          <p:nvPr/>
        </p:nvSpPr>
        <p:spPr>
          <a:xfrm>
            <a:off x="9122110" y="4205655"/>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 • •</a:t>
            </a:r>
            <a:endParaRPr lang="en-US" sz="1600">
              <a:latin typeface="Kanit Light" panose="020B0604020202020204" charset="-34"/>
            </a:endParaRPr>
          </a:p>
        </p:txBody>
      </p:sp>
      <p:sp>
        <p:nvSpPr>
          <p:cNvPr id="15" name="Text 13"/>
          <p:cNvSpPr/>
          <p:nvPr/>
        </p:nvSpPr>
        <p:spPr>
          <a:xfrm>
            <a:off x="10710761" y="4205655"/>
            <a:ext cx="1334333" cy="197525"/>
          </a:xfrm>
          <a:prstGeom prst="rect">
            <a:avLst/>
          </a:prstGeom>
          <a:noFill/>
          <a:ln/>
        </p:spPr>
        <p:txBody>
          <a:bodyPr wrap="none" lIns="0" tIns="0" rIns="0" bIns="0" rtlCol="0" anchor="t"/>
          <a:lstStyle/>
          <a:p>
            <a:pPr marL="0" indent="0">
              <a:lnSpc>
                <a:spcPts val="1550"/>
              </a:lnSpc>
              <a:buNone/>
            </a:pPr>
            <a:r>
              <a:rPr lang="en-US" sz="1600" dirty="0">
                <a:solidFill>
                  <a:srgbClr val="2C3249"/>
                </a:solidFill>
                <a:latin typeface="Kanit Light" panose="020B0604020202020204" charset="-34"/>
                <a:ea typeface="Martel Sans" pitchFamily="34" charset="-122"/>
                <a:cs typeface="Kanit Light" panose="020B0604020202020204" charset="-34"/>
              </a:rPr>
              <a:t>Kredi </a:t>
            </a:r>
            <a:r>
              <a:rPr lang="en-US" sz="1600" dirty="0" err="1">
                <a:solidFill>
                  <a:srgbClr val="2C3249"/>
                </a:solidFill>
                <a:latin typeface="Kanit Light" panose="020B0604020202020204" charset="-34"/>
                <a:ea typeface="Martel Sans" pitchFamily="34" charset="-122"/>
                <a:cs typeface="Kanit Light" panose="020B0604020202020204" charset="-34"/>
              </a:rPr>
              <a:t>Süresi</a:t>
            </a:r>
            <a:endParaRPr lang="en-US" sz="1600" dirty="0">
              <a:latin typeface="Kanit Light" panose="020B0604020202020204" charset="-34"/>
            </a:endParaRPr>
          </a:p>
        </p:txBody>
      </p:sp>
      <p:sp>
        <p:nvSpPr>
          <p:cNvPr id="16" name="Text 14"/>
          <p:cNvSpPr/>
          <p:nvPr/>
        </p:nvSpPr>
        <p:spPr>
          <a:xfrm>
            <a:off x="12299412" y="4205655"/>
            <a:ext cx="1338143" cy="395049"/>
          </a:xfrm>
          <a:prstGeom prst="rect">
            <a:avLst/>
          </a:prstGeom>
          <a:noFill/>
          <a:ln/>
        </p:spPr>
        <p:txBody>
          <a:bodyPr wrap="squar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Başvuru Onay Durumu (</a:t>
            </a:r>
            <a:r>
              <a:rPr lang="en-US" sz="1600" b="1">
                <a:solidFill>
                  <a:srgbClr val="2C3249"/>
                </a:solidFill>
                <a:latin typeface="Kanit Light" panose="020B0604020202020204" charset="-34"/>
                <a:ea typeface="Martel Sans" pitchFamily="34" charset="-122"/>
                <a:cs typeface="Kanit Light" panose="020B0604020202020204" charset="-34"/>
              </a:rPr>
              <a:t> y </a:t>
            </a:r>
            <a:r>
              <a:rPr lang="en-US" sz="1600">
                <a:solidFill>
                  <a:srgbClr val="2C3249"/>
                </a:solidFill>
                <a:latin typeface="Kanit Light" panose="020B0604020202020204" charset="-34"/>
                <a:ea typeface="Martel Sans" pitchFamily="34" charset="-122"/>
                <a:cs typeface="Kanit Light" panose="020B0604020202020204" charset="-34"/>
              </a:rPr>
              <a:t>)</a:t>
            </a:r>
            <a:endParaRPr lang="en-US" sz="1600">
              <a:latin typeface="Kanit Light" panose="020B0604020202020204" charset="-34"/>
            </a:endParaRPr>
          </a:p>
        </p:txBody>
      </p:sp>
      <p:sp>
        <p:nvSpPr>
          <p:cNvPr id="17" name="Shape 15"/>
          <p:cNvSpPr/>
          <p:nvPr/>
        </p:nvSpPr>
        <p:spPr>
          <a:xfrm>
            <a:off x="1051339" y="4682381"/>
            <a:ext cx="12709565" cy="360878"/>
          </a:xfrm>
          <a:prstGeom prst="rect">
            <a:avLst/>
          </a:prstGeom>
          <a:solidFill>
            <a:srgbClr val="000000">
              <a:alpha val="4000"/>
            </a:srgbClr>
          </a:solidFill>
          <a:ln/>
        </p:spPr>
        <p:txBody>
          <a:bodyPr/>
          <a:lstStyle/>
          <a:p>
            <a:endParaRPr lang="tr-TR" sz="1600">
              <a:latin typeface="Kanit Light" panose="020B0604020202020204" charset="-34"/>
            </a:endParaRPr>
          </a:p>
        </p:txBody>
      </p:sp>
      <p:sp>
        <p:nvSpPr>
          <p:cNvPr id="18" name="Text 16"/>
          <p:cNvSpPr/>
          <p:nvPr/>
        </p:nvSpPr>
        <p:spPr>
          <a:xfrm>
            <a:off x="1175045" y="4764058"/>
            <a:ext cx="133814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x1</a:t>
            </a:r>
            <a:endParaRPr lang="en-US" sz="1600">
              <a:latin typeface="Kanit Light" panose="020B0604020202020204" charset="-34"/>
            </a:endParaRPr>
          </a:p>
        </p:txBody>
      </p:sp>
      <p:sp>
        <p:nvSpPr>
          <p:cNvPr id="19" name="Text 17"/>
          <p:cNvSpPr/>
          <p:nvPr/>
        </p:nvSpPr>
        <p:spPr>
          <a:xfrm>
            <a:off x="2767506" y="4764058"/>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500</a:t>
            </a:r>
            <a:endParaRPr lang="en-US" sz="1600">
              <a:latin typeface="Kanit Light" panose="020B0604020202020204" charset="-34"/>
            </a:endParaRPr>
          </a:p>
        </p:txBody>
      </p:sp>
      <p:sp>
        <p:nvSpPr>
          <p:cNvPr id="20" name="Text 18"/>
          <p:cNvSpPr/>
          <p:nvPr/>
        </p:nvSpPr>
        <p:spPr>
          <a:xfrm>
            <a:off x="4356157" y="4764058"/>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26000</a:t>
            </a:r>
            <a:endParaRPr lang="en-US" sz="1600">
              <a:latin typeface="Kanit Light" panose="020B0604020202020204" charset="-34"/>
            </a:endParaRPr>
          </a:p>
        </p:txBody>
      </p:sp>
      <p:sp>
        <p:nvSpPr>
          <p:cNvPr id="21" name="Text 19"/>
          <p:cNvSpPr/>
          <p:nvPr/>
        </p:nvSpPr>
        <p:spPr>
          <a:xfrm>
            <a:off x="5944808" y="4764058"/>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2000</a:t>
            </a:r>
            <a:endParaRPr lang="en-US" sz="1600">
              <a:latin typeface="Kanit Light" panose="020B0604020202020204" charset="-34"/>
            </a:endParaRPr>
          </a:p>
        </p:txBody>
      </p:sp>
      <p:sp>
        <p:nvSpPr>
          <p:cNvPr id="22" name="Text 20"/>
          <p:cNvSpPr/>
          <p:nvPr/>
        </p:nvSpPr>
        <p:spPr>
          <a:xfrm>
            <a:off x="7533459" y="4764058"/>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Yok</a:t>
            </a:r>
            <a:endParaRPr lang="en-US" sz="1600">
              <a:latin typeface="Kanit Light" panose="020B0604020202020204" charset="-34"/>
            </a:endParaRPr>
          </a:p>
        </p:txBody>
      </p:sp>
      <p:sp>
        <p:nvSpPr>
          <p:cNvPr id="23" name="Text 21"/>
          <p:cNvSpPr/>
          <p:nvPr/>
        </p:nvSpPr>
        <p:spPr>
          <a:xfrm>
            <a:off x="9122110" y="4764058"/>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a:t>
            </a:r>
            <a:endParaRPr lang="en-US" sz="1600">
              <a:latin typeface="Kanit Light" panose="020B0604020202020204" charset="-34"/>
            </a:endParaRPr>
          </a:p>
        </p:txBody>
      </p:sp>
      <p:sp>
        <p:nvSpPr>
          <p:cNvPr id="24" name="Text 22"/>
          <p:cNvSpPr/>
          <p:nvPr/>
        </p:nvSpPr>
        <p:spPr>
          <a:xfrm>
            <a:off x="10710761" y="4764058"/>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36</a:t>
            </a:r>
            <a:endParaRPr lang="en-US" sz="1600">
              <a:latin typeface="Kanit Light" panose="020B0604020202020204" charset="-34"/>
            </a:endParaRPr>
          </a:p>
        </p:txBody>
      </p:sp>
      <p:sp>
        <p:nvSpPr>
          <p:cNvPr id="25" name="Text 23"/>
          <p:cNvSpPr/>
          <p:nvPr/>
        </p:nvSpPr>
        <p:spPr>
          <a:xfrm>
            <a:off x="12299412" y="4764058"/>
            <a:ext cx="133814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Onaylanmış</a:t>
            </a:r>
            <a:endParaRPr lang="en-US" sz="1600">
              <a:latin typeface="Kanit Light" panose="020B0604020202020204" charset="-34"/>
            </a:endParaRPr>
          </a:p>
        </p:txBody>
      </p:sp>
      <p:sp>
        <p:nvSpPr>
          <p:cNvPr id="26" name="Shape 24"/>
          <p:cNvSpPr/>
          <p:nvPr/>
        </p:nvSpPr>
        <p:spPr>
          <a:xfrm>
            <a:off x="1051339" y="5043260"/>
            <a:ext cx="12709565" cy="360878"/>
          </a:xfrm>
          <a:prstGeom prst="rect">
            <a:avLst/>
          </a:prstGeom>
          <a:solidFill>
            <a:srgbClr val="FFFFFF">
              <a:alpha val="4000"/>
            </a:srgbClr>
          </a:solidFill>
          <a:ln/>
        </p:spPr>
        <p:txBody>
          <a:bodyPr/>
          <a:lstStyle/>
          <a:p>
            <a:endParaRPr lang="tr-TR" sz="1600">
              <a:latin typeface="Kanit Light" panose="020B0604020202020204" charset="-34"/>
            </a:endParaRPr>
          </a:p>
        </p:txBody>
      </p:sp>
      <p:sp>
        <p:nvSpPr>
          <p:cNvPr id="27" name="Text 25"/>
          <p:cNvSpPr/>
          <p:nvPr/>
        </p:nvSpPr>
        <p:spPr>
          <a:xfrm>
            <a:off x="1175045" y="5124937"/>
            <a:ext cx="133814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x2</a:t>
            </a:r>
            <a:endParaRPr lang="en-US" sz="1600">
              <a:latin typeface="Kanit Light" panose="020B0604020202020204" charset="-34"/>
            </a:endParaRPr>
          </a:p>
        </p:txBody>
      </p:sp>
      <p:sp>
        <p:nvSpPr>
          <p:cNvPr id="28" name="Text 26"/>
          <p:cNvSpPr/>
          <p:nvPr/>
        </p:nvSpPr>
        <p:spPr>
          <a:xfrm>
            <a:off x="2767506" y="5124937"/>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600</a:t>
            </a:r>
            <a:endParaRPr lang="en-US" sz="1600">
              <a:latin typeface="Kanit Light" panose="020B0604020202020204" charset="-34"/>
            </a:endParaRPr>
          </a:p>
        </p:txBody>
      </p:sp>
      <p:sp>
        <p:nvSpPr>
          <p:cNvPr id="29" name="Text 27"/>
          <p:cNvSpPr/>
          <p:nvPr/>
        </p:nvSpPr>
        <p:spPr>
          <a:xfrm>
            <a:off x="4356157" y="5124937"/>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23000</a:t>
            </a:r>
            <a:endParaRPr lang="en-US" sz="1600">
              <a:latin typeface="Kanit Light" panose="020B0604020202020204" charset="-34"/>
            </a:endParaRPr>
          </a:p>
        </p:txBody>
      </p:sp>
      <p:sp>
        <p:nvSpPr>
          <p:cNvPr id="30" name="Text 28"/>
          <p:cNvSpPr/>
          <p:nvPr/>
        </p:nvSpPr>
        <p:spPr>
          <a:xfrm>
            <a:off x="5944808" y="5124937"/>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15000</a:t>
            </a:r>
            <a:endParaRPr lang="en-US" sz="1600">
              <a:latin typeface="Kanit Light" panose="020B0604020202020204" charset="-34"/>
            </a:endParaRPr>
          </a:p>
        </p:txBody>
      </p:sp>
      <p:sp>
        <p:nvSpPr>
          <p:cNvPr id="31" name="Text 29"/>
          <p:cNvSpPr/>
          <p:nvPr/>
        </p:nvSpPr>
        <p:spPr>
          <a:xfrm>
            <a:off x="7533459" y="5124937"/>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Var</a:t>
            </a:r>
            <a:endParaRPr lang="en-US" sz="1600">
              <a:latin typeface="Kanit Light" panose="020B0604020202020204" charset="-34"/>
            </a:endParaRPr>
          </a:p>
        </p:txBody>
      </p:sp>
      <p:sp>
        <p:nvSpPr>
          <p:cNvPr id="32" name="Text 30"/>
          <p:cNvSpPr/>
          <p:nvPr/>
        </p:nvSpPr>
        <p:spPr>
          <a:xfrm>
            <a:off x="9122110" y="5124937"/>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a:t>
            </a:r>
            <a:endParaRPr lang="en-US" sz="1600">
              <a:latin typeface="Kanit Light" panose="020B0604020202020204" charset="-34"/>
            </a:endParaRPr>
          </a:p>
        </p:txBody>
      </p:sp>
      <p:sp>
        <p:nvSpPr>
          <p:cNvPr id="33" name="Text 31"/>
          <p:cNvSpPr/>
          <p:nvPr/>
        </p:nvSpPr>
        <p:spPr>
          <a:xfrm>
            <a:off x="10710761" y="5124937"/>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24</a:t>
            </a:r>
            <a:endParaRPr lang="en-US" sz="1600">
              <a:latin typeface="Kanit Light" panose="020B0604020202020204" charset="-34"/>
            </a:endParaRPr>
          </a:p>
        </p:txBody>
      </p:sp>
      <p:sp>
        <p:nvSpPr>
          <p:cNvPr id="34" name="Text 32"/>
          <p:cNvSpPr/>
          <p:nvPr/>
        </p:nvSpPr>
        <p:spPr>
          <a:xfrm>
            <a:off x="12299412" y="5124937"/>
            <a:ext cx="133814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Onaylanmamış</a:t>
            </a:r>
            <a:endParaRPr lang="en-US" sz="1600">
              <a:latin typeface="Kanit Light" panose="020B0604020202020204" charset="-34"/>
            </a:endParaRPr>
          </a:p>
        </p:txBody>
      </p:sp>
      <p:sp>
        <p:nvSpPr>
          <p:cNvPr id="35" name="Shape 33"/>
          <p:cNvSpPr/>
          <p:nvPr/>
        </p:nvSpPr>
        <p:spPr>
          <a:xfrm>
            <a:off x="1051339" y="5404138"/>
            <a:ext cx="12709565" cy="360878"/>
          </a:xfrm>
          <a:prstGeom prst="rect">
            <a:avLst/>
          </a:prstGeom>
          <a:solidFill>
            <a:srgbClr val="000000">
              <a:alpha val="4000"/>
            </a:srgbClr>
          </a:solidFill>
          <a:ln/>
        </p:spPr>
        <p:txBody>
          <a:bodyPr/>
          <a:lstStyle/>
          <a:p>
            <a:endParaRPr lang="tr-TR" sz="1600">
              <a:latin typeface="Kanit Light" panose="020B0604020202020204" charset="-34"/>
            </a:endParaRPr>
          </a:p>
        </p:txBody>
      </p:sp>
      <p:sp>
        <p:nvSpPr>
          <p:cNvPr id="36" name="Text 34"/>
          <p:cNvSpPr/>
          <p:nvPr/>
        </p:nvSpPr>
        <p:spPr>
          <a:xfrm>
            <a:off x="1175045" y="5485815"/>
            <a:ext cx="133814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x3</a:t>
            </a:r>
            <a:endParaRPr lang="en-US" sz="1600">
              <a:latin typeface="Kanit Light" panose="020B0604020202020204" charset="-34"/>
            </a:endParaRPr>
          </a:p>
        </p:txBody>
      </p:sp>
      <p:sp>
        <p:nvSpPr>
          <p:cNvPr id="37" name="Text 35"/>
          <p:cNvSpPr/>
          <p:nvPr/>
        </p:nvSpPr>
        <p:spPr>
          <a:xfrm>
            <a:off x="2767506" y="5485815"/>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800</a:t>
            </a:r>
            <a:endParaRPr lang="en-US" sz="1600">
              <a:latin typeface="Kanit Light" panose="020B0604020202020204" charset="-34"/>
            </a:endParaRPr>
          </a:p>
        </p:txBody>
      </p:sp>
      <p:sp>
        <p:nvSpPr>
          <p:cNvPr id="38" name="Text 36"/>
          <p:cNvSpPr/>
          <p:nvPr/>
        </p:nvSpPr>
        <p:spPr>
          <a:xfrm>
            <a:off x="4356157" y="5485815"/>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55000</a:t>
            </a:r>
            <a:endParaRPr lang="en-US" sz="1600">
              <a:latin typeface="Kanit Light" panose="020B0604020202020204" charset="-34"/>
            </a:endParaRPr>
          </a:p>
        </p:txBody>
      </p:sp>
      <p:sp>
        <p:nvSpPr>
          <p:cNvPr id="39" name="Text 37"/>
          <p:cNvSpPr/>
          <p:nvPr/>
        </p:nvSpPr>
        <p:spPr>
          <a:xfrm>
            <a:off x="5944808" y="5485815"/>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30000</a:t>
            </a:r>
            <a:endParaRPr lang="en-US" sz="1600">
              <a:latin typeface="Kanit Light" panose="020B0604020202020204" charset="-34"/>
            </a:endParaRPr>
          </a:p>
        </p:txBody>
      </p:sp>
      <p:sp>
        <p:nvSpPr>
          <p:cNvPr id="40" name="Text 38"/>
          <p:cNvSpPr/>
          <p:nvPr/>
        </p:nvSpPr>
        <p:spPr>
          <a:xfrm>
            <a:off x="7533459" y="5485815"/>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Var</a:t>
            </a:r>
            <a:endParaRPr lang="en-US" sz="1600">
              <a:latin typeface="Kanit Light" panose="020B0604020202020204" charset="-34"/>
            </a:endParaRPr>
          </a:p>
        </p:txBody>
      </p:sp>
      <p:sp>
        <p:nvSpPr>
          <p:cNvPr id="41" name="Text 39"/>
          <p:cNvSpPr/>
          <p:nvPr/>
        </p:nvSpPr>
        <p:spPr>
          <a:xfrm>
            <a:off x="9122110" y="5485815"/>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a:t>
            </a:r>
            <a:endParaRPr lang="en-US" sz="1600">
              <a:latin typeface="Kanit Light" panose="020B0604020202020204" charset="-34"/>
            </a:endParaRPr>
          </a:p>
        </p:txBody>
      </p:sp>
      <p:sp>
        <p:nvSpPr>
          <p:cNvPr id="42" name="Text 40"/>
          <p:cNvSpPr/>
          <p:nvPr/>
        </p:nvSpPr>
        <p:spPr>
          <a:xfrm>
            <a:off x="10710761" y="5485815"/>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60</a:t>
            </a:r>
            <a:endParaRPr lang="en-US" sz="1600">
              <a:latin typeface="Kanit Light" panose="020B0604020202020204" charset="-34"/>
            </a:endParaRPr>
          </a:p>
        </p:txBody>
      </p:sp>
      <p:sp>
        <p:nvSpPr>
          <p:cNvPr id="43" name="Text 41"/>
          <p:cNvSpPr/>
          <p:nvPr/>
        </p:nvSpPr>
        <p:spPr>
          <a:xfrm>
            <a:off x="12299412" y="5485815"/>
            <a:ext cx="133814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Onaylanmamış</a:t>
            </a:r>
            <a:endParaRPr lang="en-US" sz="1600">
              <a:latin typeface="Kanit Light" panose="020B0604020202020204" charset="-34"/>
            </a:endParaRPr>
          </a:p>
        </p:txBody>
      </p:sp>
      <p:sp>
        <p:nvSpPr>
          <p:cNvPr id="44" name="Shape 42"/>
          <p:cNvSpPr/>
          <p:nvPr/>
        </p:nvSpPr>
        <p:spPr>
          <a:xfrm>
            <a:off x="1051339" y="5765017"/>
            <a:ext cx="12709565" cy="360878"/>
          </a:xfrm>
          <a:prstGeom prst="rect">
            <a:avLst/>
          </a:prstGeom>
          <a:solidFill>
            <a:srgbClr val="FFFFFF">
              <a:alpha val="4000"/>
            </a:srgbClr>
          </a:solidFill>
          <a:ln/>
        </p:spPr>
        <p:txBody>
          <a:bodyPr/>
          <a:lstStyle/>
          <a:p>
            <a:endParaRPr lang="tr-TR" sz="1600">
              <a:latin typeface="Kanit Light" panose="020B0604020202020204" charset="-34"/>
            </a:endParaRPr>
          </a:p>
        </p:txBody>
      </p:sp>
      <p:sp>
        <p:nvSpPr>
          <p:cNvPr id="45" name="Text 43"/>
          <p:cNvSpPr/>
          <p:nvPr/>
        </p:nvSpPr>
        <p:spPr>
          <a:xfrm>
            <a:off x="1175045" y="5846693"/>
            <a:ext cx="133814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a:t>
            </a:r>
            <a:endParaRPr lang="en-US" sz="1600">
              <a:latin typeface="Kanit Light" panose="020B0604020202020204" charset="-34"/>
            </a:endParaRPr>
          </a:p>
        </p:txBody>
      </p:sp>
      <p:sp>
        <p:nvSpPr>
          <p:cNvPr id="46" name="Text 44"/>
          <p:cNvSpPr/>
          <p:nvPr/>
        </p:nvSpPr>
        <p:spPr>
          <a:xfrm>
            <a:off x="2767506" y="5846693"/>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a:t>
            </a:r>
            <a:endParaRPr lang="en-US" sz="1600">
              <a:latin typeface="Kanit Light" panose="020B0604020202020204" charset="-34"/>
            </a:endParaRPr>
          </a:p>
        </p:txBody>
      </p:sp>
      <p:sp>
        <p:nvSpPr>
          <p:cNvPr id="47" name="Text 45"/>
          <p:cNvSpPr/>
          <p:nvPr/>
        </p:nvSpPr>
        <p:spPr>
          <a:xfrm>
            <a:off x="4356157" y="5846693"/>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a:t>
            </a:r>
            <a:endParaRPr lang="en-US" sz="1600">
              <a:latin typeface="Kanit Light" panose="020B0604020202020204" charset="-34"/>
            </a:endParaRPr>
          </a:p>
        </p:txBody>
      </p:sp>
      <p:sp>
        <p:nvSpPr>
          <p:cNvPr id="48" name="Text 46"/>
          <p:cNvSpPr/>
          <p:nvPr/>
        </p:nvSpPr>
        <p:spPr>
          <a:xfrm>
            <a:off x="5944808" y="5846693"/>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a:t>
            </a:r>
            <a:endParaRPr lang="en-US" sz="1600">
              <a:latin typeface="Kanit Light" panose="020B0604020202020204" charset="-34"/>
            </a:endParaRPr>
          </a:p>
        </p:txBody>
      </p:sp>
      <p:sp>
        <p:nvSpPr>
          <p:cNvPr id="49" name="Text 47"/>
          <p:cNvSpPr/>
          <p:nvPr/>
        </p:nvSpPr>
        <p:spPr>
          <a:xfrm>
            <a:off x="7533459" y="5846693"/>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a:t>
            </a:r>
            <a:endParaRPr lang="en-US" sz="1600">
              <a:latin typeface="Kanit Light" panose="020B0604020202020204" charset="-34"/>
            </a:endParaRPr>
          </a:p>
        </p:txBody>
      </p:sp>
      <p:sp>
        <p:nvSpPr>
          <p:cNvPr id="50" name="Text 48"/>
          <p:cNvSpPr/>
          <p:nvPr/>
        </p:nvSpPr>
        <p:spPr>
          <a:xfrm>
            <a:off x="9122110" y="5846693"/>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a:t>
            </a:r>
            <a:endParaRPr lang="en-US" sz="1600">
              <a:latin typeface="Kanit Light" panose="020B0604020202020204" charset="-34"/>
            </a:endParaRPr>
          </a:p>
        </p:txBody>
      </p:sp>
      <p:sp>
        <p:nvSpPr>
          <p:cNvPr id="51" name="Text 49"/>
          <p:cNvSpPr/>
          <p:nvPr/>
        </p:nvSpPr>
        <p:spPr>
          <a:xfrm>
            <a:off x="10710761" y="5846693"/>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a:t>
            </a:r>
            <a:endParaRPr lang="en-US" sz="1600">
              <a:latin typeface="Kanit Light" panose="020B0604020202020204" charset="-34"/>
            </a:endParaRPr>
          </a:p>
        </p:txBody>
      </p:sp>
      <p:sp>
        <p:nvSpPr>
          <p:cNvPr id="52" name="Text 50"/>
          <p:cNvSpPr/>
          <p:nvPr/>
        </p:nvSpPr>
        <p:spPr>
          <a:xfrm>
            <a:off x="12299412" y="5846693"/>
            <a:ext cx="133814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a:t>
            </a:r>
            <a:endParaRPr lang="en-US" sz="1600">
              <a:latin typeface="Kanit Light" panose="020B0604020202020204" charset="-34"/>
            </a:endParaRPr>
          </a:p>
        </p:txBody>
      </p:sp>
      <p:sp>
        <p:nvSpPr>
          <p:cNvPr id="53" name="Text 51"/>
          <p:cNvSpPr/>
          <p:nvPr/>
        </p:nvSpPr>
        <p:spPr>
          <a:xfrm>
            <a:off x="1043719" y="6272342"/>
            <a:ext cx="12724805" cy="197525"/>
          </a:xfrm>
          <a:prstGeom prst="rect">
            <a:avLst/>
          </a:prstGeom>
          <a:noFill/>
          <a:ln/>
        </p:spPr>
        <p:txBody>
          <a:bodyPr wrap="none" lIns="0" tIns="0" rIns="0" bIns="0" rtlCol="0" anchor="t"/>
          <a:lstStyle/>
          <a:p>
            <a:pPr marL="0" indent="0">
              <a:lnSpc>
                <a:spcPts val="1550"/>
              </a:lnSpc>
              <a:buNone/>
            </a:pPr>
            <a:endParaRPr lang="en-US" sz="1600">
              <a:latin typeface="Kanit Light" panose="020B0604020202020204" charset="-34"/>
            </a:endParaRPr>
          </a:p>
        </p:txBody>
      </p:sp>
      <p:sp>
        <p:nvSpPr>
          <p:cNvPr id="54" name="Text 52"/>
          <p:cNvSpPr/>
          <p:nvPr/>
        </p:nvSpPr>
        <p:spPr>
          <a:xfrm>
            <a:off x="1047494" y="6279962"/>
            <a:ext cx="12724805" cy="197525"/>
          </a:xfrm>
          <a:prstGeom prst="rect">
            <a:avLst/>
          </a:prstGeom>
          <a:noFill/>
          <a:ln/>
        </p:spPr>
        <p:txBody>
          <a:bodyPr wrap="none" lIns="0" tIns="0" rIns="0" bIns="0" rtlCol="0" anchor="t"/>
          <a:lstStyle/>
          <a:p>
            <a:pPr marL="0" indent="0">
              <a:lnSpc>
                <a:spcPts val="1550"/>
              </a:lnSpc>
              <a:buNone/>
            </a:pPr>
            <a:r>
              <a:rPr lang="en-US" sz="1600" dirty="0" err="1">
                <a:solidFill>
                  <a:srgbClr val="2C3249"/>
                </a:solidFill>
                <a:latin typeface="Kanit Light" panose="020B0604020202020204" charset="-34"/>
                <a:ea typeface="Martel Sans" pitchFamily="34" charset="-122"/>
                <a:cs typeface="Kanit Light" panose="020B0604020202020204" charset="-34"/>
              </a:rPr>
              <a:t>Algoritmanın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eğitiminden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sonra</a:t>
            </a:r>
            <a:r>
              <a:rPr lang="en-US" sz="1600" dirty="0">
                <a:solidFill>
                  <a:srgbClr val="2C3249"/>
                </a:solidFill>
                <a:latin typeface="Kanit Light" panose="020B0604020202020204" charset="-34"/>
                <a:ea typeface="Martel Sans" pitchFamily="34" charset="-122"/>
                <a:cs typeface="Kanit Light" panose="020B0604020202020204" charset="-34"/>
              </a:rPr>
              <a:t> makine öğrenmesi </a:t>
            </a:r>
            <a:r>
              <a:rPr lang="en-US" sz="1600" dirty="0" err="1">
                <a:solidFill>
                  <a:srgbClr val="2C3249"/>
                </a:solidFill>
                <a:latin typeface="Kanit Light" panose="020B0604020202020204" charset="-34"/>
                <a:ea typeface="Martel Sans" pitchFamily="34" charset="-122"/>
                <a:cs typeface="Kanit Light" panose="020B0604020202020204" charset="-34"/>
              </a:rPr>
              <a:t>modeli</a:t>
            </a:r>
            <a:r>
              <a:rPr lang="en-US" sz="1600" dirty="0">
                <a:solidFill>
                  <a:srgbClr val="2C3249"/>
                </a:solidFill>
                <a:latin typeface="Kanit Light" panose="020B0604020202020204" charset="-34"/>
                <a:ea typeface="Martel Sans" pitchFamily="34" charset="-122"/>
                <a:cs typeface="Kanit Light" panose="020B0604020202020204" charset="-34"/>
              </a:rPr>
              <a:t> test </a:t>
            </a:r>
            <a:r>
              <a:rPr lang="en-US" sz="1600" dirty="0" err="1">
                <a:solidFill>
                  <a:srgbClr val="2C3249"/>
                </a:solidFill>
                <a:latin typeface="Kanit Light" panose="020B0604020202020204" charset="-34"/>
                <a:ea typeface="Martel Sans" pitchFamily="34" charset="-122"/>
                <a:cs typeface="Kanit Light" panose="020B0604020202020204" charset="-34"/>
              </a:rPr>
              <a:t>edilebilir</a:t>
            </a:r>
            <a:r>
              <a:rPr lang="en-US" sz="1600" dirty="0">
                <a:solidFill>
                  <a:srgbClr val="2C3249"/>
                </a:solidFill>
                <a:latin typeface="Kanit Light" panose="020B0604020202020204" charset="-34"/>
                <a:ea typeface="Martel Sans" pitchFamily="34" charset="-122"/>
                <a:cs typeface="Kanit Light" panose="020B0604020202020204" charset="-34"/>
              </a:rPr>
              <a:t>. </a:t>
            </a:r>
            <a:endParaRPr lang="tr-TR" sz="1600" dirty="0">
              <a:solidFill>
                <a:srgbClr val="2C3249"/>
              </a:solidFill>
              <a:latin typeface="Kanit Light" panose="020B0604020202020204" charset="-34"/>
              <a:ea typeface="Martel Sans" pitchFamily="34" charset="-122"/>
              <a:cs typeface="Kanit Light" panose="020B0604020202020204" charset="-34"/>
            </a:endParaRPr>
          </a:p>
          <a:p>
            <a:pPr marL="0" indent="0">
              <a:lnSpc>
                <a:spcPts val="1550"/>
              </a:lnSpc>
              <a:buNone/>
            </a:pPr>
            <a:r>
              <a:rPr lang="tr-TR" sz="1600" dirty="0">
                <a:solidFill>
                  <a:srgbClr val="2C3249"/>
                </a:solidFill>
                <a:latin typeface="Kanit Light" panose="020B0604020202020204" charset="-34"/>
                <a:ea typeface="Martel Sans" pitchFamily="34" charset="-122"/>
                <a:cs typeface="Kanit Light" panose="020B0604020202020204" charset="-34"/>
              </a:rPr>
              <a:t>Aşağıda </a:t>
            </a:r>
            <a:r>
              <a:rPr lang="en-US" sz="1600" dirty="0" err="1">
                <a:solidFill>
                  <a:srgbClr val="2C3249"/>
                </a:solidFill>
                <a:latin typeface="Kanit Light" panose="020B0604020202020204" charset="-34"/>
                <a:ea typeface="Martel Sans" pitchFamily="34" charset="-122"/>
                <a:cs typeface="Kanit Light" panose="020B0604020202020204" charset="-34"/>
              </a:rPr>
              <a:t>verildiği</a:t>
            </a:r>
            <a:r>
              <a:rPr lang="en-US" sz="1600" dirty="0">
                <a:solidFill>
                  <a:srgbClr val="2C3249"/>
                </a:solidFill>
                <a:latin typeface="Kanit Light" panose="020B0604020202020204" charset="-34"/>
                <a:ea typeface="Martel Sans" pitchFamily="34" charset="-122"/>
                <a:cs typeface="Kanit Light" panose="020B0604020202020204" charset="-34"/>
              </a:rPr>
              <a:t> gibi yeni bir </a:t>
            </a:r>
            <a:r>
              <a:rPr lang="en-US" sz="1600" dirty="0" err="1">
                <a:solidFill>
                  <a:srgbClr val="2C3249"/>
                </a:solidFill>
                <a:latin typeface="Kanit Light" panose="020B0604020202020204" charset="-34"/>
                <a:ea typeface="Martel Sans" pitchFamily="34" charset="-122"/>
                <a:cs typeface="Kanit Light" panose="020B0604020202020204" charset="-34"/>
              </a:rPr>
              <a:t>müşterinin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başvuru</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onay</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durumu</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öngörüsünde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bulunulabilir</a:t>
            </a:r>
            <a:r>
              <a:rPr lang="en-US" sz="1600" dirty="0">
                <a:solidFill>
                  <a:srgbClr val="2C3249"/>
                </a:solidFill>
                <a:latin typeface="Kanit Light" panose="020B0604020202020204" charset="-34"/>
                <a:ea typeface="Martel Sans" pitchFamily="34" charset="-122"/>
                <a:cs typeface="Kanit Light" panose="020B0604020202020204" charset="-34"/>
              </a:rPr>
              <a:t>. </a:t>
            </a:r>
            <a:endParaRPr lang="en-US" sz="1600" dirty="0">
              <a:latin typeface="Kanit Light" panose="020B0604020202020204" charset="-34"/>
            </a:endParaRPr>
          </a:p>
        </p:txBody>
      </p:sp>
      <p:sp>
        <p:nvSpPr>
          <p:cNvPr id="55" name="Text 53"/>
          <p:cNvSpPr/>
          <p:nvPr/>
        </p:nvSpPr>
        <p:spPr>
          <a:xfrm>
            <a:off x="932909" y="6769966"/>
            <a:ext cx="12724805" cy="197525"/>
          </a:xfrm>
          <a:prstGeom prst="rect">
            <a:avLst/>
          </a:prstGeom>
          <a:noFill/>
          <a:ln/>
        </p:spPr>
        <p:txBody>
          <a:bodyPr wrap="none" lIns="0" tIns="0" rIns="0" bIns="0" rtlCol="0" anchor="t"/>
          <a:lstStyle/>
          <a:p>
            <a:pPr marL="0" indent="0" algn="ctr">
              <a:lnSpc>
                <a:spcPts val="1550"/>
              </a:lnSpc>
              <a:buNone/>
            </a:pPr>
            <a:r>
              <a:rPr lang="en-US" b="1" dirty="0" err="1">
                <a:solidFill>
                  <a:srgbClr val="2C3249"/>
                </a:solidFill>
                <a:latin typeface="Kanit Light" panose="020B0604020202020204" charset="-34"/>
                <a:ea typeface="Martel Sans" pitchFamily="34" charset="-122"/>
                <a:cs typeface="Kanit Light" panose="020B0604020202020204" charset="-34"/>
              </a:rPr>
              <a:t>Sınıflandırmada</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etiketi</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bilinmeyen</a:t>
            </a:r>
            <a:r>
              <a:rPr lang="en-US" b="1" dirty="0">
                <a:solidFill>
                  <a:srgbClr val="2C3249"/>
                </a:solidFill>
                <a:latin typeface="Kanit Light" panose="020B0604020202020204" charset="-34"/>
                <a:ea typeface="Martel Sans" pitchFamily="34" charset="-122"/>
                <a:cs typeface="Kanit Light" panose="020B0604020202020204" charset="-34"/>
              </a:rPr>
              <a:t> bir </a:t>
            </a:r>
            <a:r>
              <a:rPr lang="en-US" b="1" dirty="0" err="1">
                <a:solidFill>
                  <a:srgbClr val="2C3249"/>
                </a:solidFill>
                <a:latin typeface="Kanit Light" panose="020B0604020202020204" charset="-34"/>
                <a:ea typeface="Martel Sans" pitchFamily="34" charset="-122"/>
                <a:cs typeface="Kanit Light" panose="020B0604020202020204" charset="-34"/>
              </a:rPr>
              <a:t>örnek</a:t>
            </a:r>
            <a:r>
              <a:rPr lang="en-US" b="1"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56" name="Shape 54"/>
          <p:cNvSpPr/>
          <p:nvPr/>
        </p:nvSpPr>
        <p:spPr>
          <a:xfrm>
            <a:off x="945177" y="6908792"/>
            <a:ext cx="12724805" cy="934522"/>
          </a:xfrm>
          <a:prstGeom prst="roundRect">
            <a:avLst>
              <a:gd name="adj" fmla="val 5548"/>
            </a:avLst>
          </a:prstGeom>
          <a:noFill/>
          <a:ln w="7620">
            <a:solidFill>
              <a:srgbClr val="000000">
                <a:alpha val="8000"/>
              </a:srgbClr>
            </a:solidFill>
            <a:prstDash val="solid"/>
          </a:ln>
        </p:spPr>
        <p:txBody>
          <a:bodyPr/>
          <a:lstStyle/>
          <a:p>
            <a:endParaRPr lang="tr-TR" sz="1600">
              <a:latin typeface="Kanit Light" panose="020B0604020202020204" charset="-34"/>
            </a:endParaRPr>
          </a:p>
        </p:txBody>
      </p:sp>
      <p:sp>
        <p:nvSpPr>
          <p:cNvPr id="57" name="Shape 55"/>
          <p:cNvSpPr/>
          <p:nvPr/>
        </p:nvSpPr>
        <p:spPr>
          <a:xfrm>
            <a:off x="952797" y="6916412"/>
            <a:ext cx="12709565" cy="558403"/>
          </a:xfrm>
          <a:prstGeom prst="rect">
            <a:avLst/>
          </a:prstGeom>
          <a:solidFill>
            <a:srgbClr val="FFFFFF">
              <a:alpha val="4000"/>
            </a:srgbClr>
          </a:solidFill>
          <a:ln/>
        </p:spPr>
        <p:txBody>
          <a:bodyPr/>
          <a:lstStyle/>
          <a:p>
            <a:endParaRPr lang="tr-TR" sz="1600">
              <a:latin typeface="Kanit Light" panose="020B0604020202020204" charset="-34"/>
            </a:endParaRPr>
          </a:p>
        </p:txBody>
      </p:sp>
      <p:sp>
        <p:nvSpPr>
          <p:cNvPr id="58" name="Text 56"/>
          <p:cNvSpPr/>
          <p:nvPr/>
        </p:nvSpPr>
        <p:spPr>
          <a:xfrm>
            <a:off x="1076503" y="6998088"/>
            <a:ext cx="133814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Örnek</a:t>
            </a:r>
            <a:endParaRPr lang="en-US" sz="1600">
              <a:latin typeface="Kanit Light" panose="020B0604020202020204" charset="-34"/>
            </a:endParaRPr>
          </a:p>
        </p:txBody>
      </p:sp>
      <p:sp>
        <p:nvSpPr>
          <p:cNvPr id="59" name="Text 57"/>
          <p:cNvSpPr/>
          <p:nvPr/>
        </p:nvSpPr>
        <p:spPr>
          <a:xfrm>
            <a:off x="2668964" y="6998088"/>
            <a:ext cx="1334333" cy="197525"/>
          </a:xfrm>
          <a:prstGeom prst="rect">
            <a:avLst/>
          </a:prstGeom>
          <a:noFill/>
          <a:ln/>
        </p:spPr>
        <p:txBody>
          <a:bodyPr wrap="none" lIns="0" tIns="0" rIns="0" bIns="0" rtlCol="0" anchor="t"/>
          <a:lstStyle/>
          <a:p>
            <a:pPr marL="0" indent="0">
              <a:lnSpc>
                <a:spcPts val="1550"/>
              </a:lnSpc>
              <a:buNone/>
            </a:pPr>
            <a:r>
              <a:rPr lang="en-US" sz="1600" dirty="0">
                <a:solidFill>
                  <a:srgbClr val="2C3249"/>
                </a:solidFill>
                <a:latin typeface="Kanit Light" panose="020B0604020202020204" charset="-34"/>
                <a:ea typeface="Martel Sans" pitchFamily="34" charset="-122"/>
                <a:cs typeface="Kanit Light" panose="020B0604020202020204" charset="-34"/>
              </a:rPr>
              <a:t>Kredi </a:t>
            </a:r>
            <a:r>
              <a:rPr lang="en-US" sz="1600" dirty="0" err="1">
                <a:solidFill>
                  <a:srgbClr val="2C3249"/>
                </a:solidFill>
                <a:latin typeface="Kanit Light" panose="020B0604020202020204" charset="-34"/>
                <a:ea typeface="Martel Sans" pitchFamily="34" charset="-122"/>
                <a:cs typeface="Kanit Light" panose="020B0604020202020204" charset="-34"/>
              </a:rPr>
              <a:t>Puanı</a:t>
            </a:r>
            <a:endParaRPr lang="en-US" sz="1600" dirty="0">
              <a:latin typeface="Kanit Light" panose="020B0604020202020204" charset="-34"/>
            </a:endParaRPr>
          </a:p>
        </p:txBody>
      </p:sp>
      <p:sp>
        <p:nvSpPr>
          <p:cNvPr id="60" name="Text 58"/>
          <p:cNvSpPr/>
          <p:nvPr/>
        </p:nvSpPr>
        <p:spPr>
          <a:xfrm>
            <a:off x="4257615" y="6998088"/>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Aylık Gelir</a:t>
            </a:r>
            <a:endParaRPr lang="en-US" sz="1600">
              <a:latin typeface="Kanit Light" panose="020B0604020202020204" charset="-34"/>
            </a:endParaRPr>
          </a:p>
        </p:txBody>
      </p:sp>
      <p:sp>
        <p:nvSpPr>
          <p:cNvPr id="61" name="Text 59"/>
          <p:cNvSpPr/>
          <p:nvPr/>
        </p:nvSpPr>
        <p:spPr>
          <a:xfrm>
            <a:off x="5846266" y="6998088"/>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Borç</a:t>
            </a:r>
            <a:endParaRPr lang="en-US" sz="1600">
              <a:latin typeface="Kanit Light" panose="020B0604020202020204" charset="-34"/>
            </a:endParaRPr>
          </a:p>
        </p:txBody>
      </p:sp>
      <p:sp>
        <p:nvSpPr>
          <p:cNvPr id="62" name="Text 60"/>
          <p:cNvSpPr/>
          <p:nvPr/>
        </p:nvSpPr>
        <p:spPr>
          <a:xfrm>
            <a:off x="7434917" y="6998088"/>
            <a:ext cx="1765642" cy="395049"/>
          </a:xfrm>
          <a:prstGeom prst="rect">
            <a:avLst/>
          </a:prstGeom>
          <a:noFill/>
          <a:ln/>
        </p:spPr>
        <p:txBody>
          <a:bodyPr wrap="square" lIns="0" tIns="0" rIns="0" bIns="0" rtlCol="0" anchor="t"/>
          <a:lstStyle/>
          <a:p>
            <a:pPr marL="0" indent="0">
              <a:lnSpc>
                <a:spcPts val="1550"/>
              </a:lnSpc>
              <a:buNone/>
            </a:pPr>
            <a:r>
              <a:rPr lang="en-US" sz="1600" dirty="0" err="1">
                <a:solidFill>
                  <a:srgbClr val="2C3249"/>
                </a:solidFill>
                <a:latin typeface="Kanit Light" panose="020B0604020202020204" charset="-34"/>
                <a:ea typeface="Martel Sans" pitchFamily="34" charset="-122"/>
                <a:cs typeface="Kanit Light" panose="020B0604020202020204" charset="-34"/>
              </a:rPr>
              <a:t>Başka</a:t>
            </a:r>
            <a:r>
              <a:rPr lang="en-US" sz="1600" dirty="0">
                <a:solidFill>
                  <a:srgbClr val="2C3249"/>
                </a:solidFill>
                <a:latin typeface="Kanit Light" panose="020B0604020202020204" charset="-34"/>
                <a:ea typeface="Martel Sans" pitchFamily="34" charset="-122"/>
                <a:cs typeface="Kanit Light" panose="020B0604020202020204" charset="-34"/>
              </a:rPr>
              <a:t> Ba</a:t>
            </a:r>
            <a:r>
              <a:rPr lang="tr-TR" sz="1600" dirty="0">
                <a:solidFill>
                  <a:srgbClr val="2C3249"/>
                </a:solidFill>
                <a:latin typeface="Kanit Light" panose="020B0604020202020204" charset="-34"/>
                <a:ea typeface="Martel Sans" pitchFamily="34" charset="-122"/>
                <a:cs typeface="Kanit Light" panose="020B0604020202020204" charset="-34"/>
              </a:rPr>
              <a:t>n</a:t>
            </a:r>
            <a:r>
              <a:rPr lang="en-US" sz="1600" dirty="0" err="1">
                <a:solidFill>
                  <a:srgbClr val="2C3249"/>
                </a:solidFill>
                <a:latin typeface="Kanit Light" panose="020B0604020202020204" charset="-34"/>
                <a:ea typeface="Martel Sans" pitchFamily="34" charset="-122"/>
                <a:cs typeface="Kanit Light" panose="020B0604020202020204" charset="-34"/>
              </a:rPr>
              <a:t>kada</a:t>
            </a:r>
            <a:r>
              <a:rPr lang="tr-TR" sz="1600" dirty="0">
                <a:solidFill>
                  <a:srgbClr val="2C3249"/>
                </a:solidFill>
                <a:latin typeface="Kanit Light" panose="020B0604020202020204" charset="-34"/>
                <a:ea typeface="Martel Sans" pitchFamily="34" charset="-122"/>
                <a:cs typeface="Kanit Light" panose="020B0604020202020204" charset="-34"/>
              </a:rPr>
              <a:t>n</a:t>
            </a:r>
            <a:r>
              <a:rPr lang="en-US" sz="1600" dirty="0">
                <a:solidFill>
                  <a:srgbClr val="2C3249"/>
                </a:solidFill>
                <a:latin typeface="Kanit Light" panose="020B0604020202020204" charset="-34"/>
                <a:ea typeface="Martel Sans" pitchFamily="34" charset="-122"/>
                <a:cs typeface="Kanit Light" panose="020B0604020202020204" charset="-34"/>
              </a:rPr>
              <a:t> Kredi Durumu</a:t>
            </a:r>
            <a:endParaRPr lang="en-US" sz="1600" dirty="0">
              <a:latin typeface="Kanit Light" panose="020B0604020202020204" charset="-34"/>
            </a:endParaRPr>
          </a:p>
        </p:txBody>
      </p:sp>
      <p:sp>
        <p:nvSpPr>
          <p:cNvPr id="63" name="Text 61"/>
          <p:cNvSpPr/>
          <p:nvPr/>
        </p:nvSpPr>
        <p:spPr>
          <a:xfrm>
            <a:off x="9023568" y="6998088"/>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 • •</a:t>
            </a:r>
            <a:endParaRPr lang="en-US" sz="1600">
              <a:latin typeface="Kanit Light" panose="020B0604020202020204" charset="-34"/>
            </a:endParaRPr>
          </a:p>
        </p:txBody>
      </p:sp>
      <p:sp>
        <p:nvSpPr>
          <p:cNvPr id="64" name="Text 62"/>
          <p:cNvSpPr/>
          <p:nvPr/>
        </p:nvSpPr>
        <p:spPr>
          <a:xfrm>
            <a:off x="10612219" y="6998088"/>
            <a:ext cx="1334333" cy="197525"/>
          </a:xfrm>
          <a:prstGeom prst="rect">
            <a:avLst/>
          </a:prstGeom>
          <a:noFill/>
          <a:ln/>
        </p:spPr>
        <p:txBody>
          <a:bodyPr wrap="none" lIns="0" tIns="0" rIns="0" bIns="0" rtlCol="0" anchor="t"/>
          <a:lstStyle/>
          <a:p>
            <a:pPr marL="0" indent="0">
              <a:lnSpc>
                <a:spcPts val="1550"/>
              </a:lnSpc>
              <a:buNone/>
            </a:pPr>
            <a:r>
              <a:rPr lang="en-US" sz="1600" dirty="0">
                <a:solidFill>
                  <a:srgbClr val="2C3249"/>
                </a:solidFill>
                <a:latin typeface="Kanit Light" panose="020B0604020202020204" charset="-34"/>
                <a:ea typeface="Martel Sans" pitchFamily="34" charset="-122"/>
                <a:cs typeface="Kanit Light" panose="020B0604020202020204" charset="-34"/>
              </a:rPr>
              <a:t>Kredi </a:t>
            </a:r>
            <a:r>
              <a:rPr lang="en-US" sz="1600" dirty="0" err="1">
                <a:solidFill>
                  <a:srgbClr val="2C3249"/>
                </a:solidFill>
                <a:latin typeface="Kanit Light" panose="020B0604020202020204" charset="-34"/>
                <a:ea typeface="Martel Sans" pitchFamily="34" charset="-122"/>
                <a:cs typeface="Kanit Light" panose="020B0604020202020204" charset="-34"/>
              </a:rPr>
              <a:t>Süresi</a:t>
            </a:r>
            <a:endParaRPr lang="en-US" sz="1600" dirty="0">
              <a:latin typeface="Kanit Light" panose="020B0604020202020204" charset="-34"/>
            </a:endParaRPr>
          </a:p>
        </p:txBody>
      </p:sp>
      <p:sp>
        <p:nvSpPr>
          <p:cNvPr id="65" name="Text 63"/>
          <p:cNvSpPr/>
          <p:nvPr/>
        </p:nvSpPr>
        <p:spPr>
          <a:xfrm>
            <a:off x="12200870" y="6998088"/>
            <a:ext cx="1338143" cy="395049"/>
          </a:xfrm>
          <a:prstGeom prst="rect">
            <a:avLst/>
          </a:prstGeom>
          <a:noFill/>
          <a:ln/>
        </p:spPr>
        <p:txBody>
          <a:bodyPr wrap="squar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Başvuru Onay Durumu (</a:t>
            </a:r>
            <a:r>
              <a:rPr lang="en-US" sz="1600" b="1">
                <a:solidFill>
                  <a:srgbClr val="2C3249"/>
                </a:solidFill>
                <a:latin typeface="Kanit Light" panose="020B0604020202020204" charset="-34"/>
                <a:ea typeface="Martel Sans" pitchFamily="34" charset="-122"/>
                <a:cs typeface="Kanit Light" panose="020B0604020202020204" charset="-34"/>
              </a:rPr>
              <a:t> y </a:t>
            </a:r>
            <a:r>
              <a:rPr lang="en-US" sz="1600">
                <a:solidFill>
                  <a:srgbClr val="2C3249"/>
                </a:solidFill>
                <a:latin typeface="Kanit Light" panose="020B0604020202020204" charset="-34"/>
                <a:ea typeface="Martel Sans" pitchFamily="34" charset="-122"/>
                <a:cs typeface="Kanit Light" panose="020B0604020202020204" charset="-34"/>
              </a:rPr>
              <a:t>)</a:t>
            </a:r>
            <a:endParaRPr lang="en-US" sz="1600">
              <a:latin typeface="Kanit Light" panose="020B0604020202020204" charset="-34"/>
            </a:endParaRPr>
          </a:p>
        </p:txBody>
      </p:sp>
      <p:sp>
        <p:nvSpPr>
          <p:cNvPr id="66" name="Shape 64"/>
          <p:cNvSpPr/>
          <p:nvPr/>
        </p:nvSpPr>
        <p:spPr>
          <a:xfrm>
            <a:off x="952797" y="7474815"/>
            <a:ext cx="12709565" cy="360878"/>
          </a:xfrm>
          <a:prstGeom prst="rect">
            <a:avLst/>
          </a:prstGeom>
          <a:solidFill>
            <a:srgbClr val="000000">
              <a:alpha val="4000"/>
            </a:srgbClr>
          </a:solidFill>
          <a:ln/>
        </p:spPr>
        <p:txBody>
          <a:bodyPr/>
          <a:lstStyle/>
          <a:p>
            <a:endParaRPr lang="tr-TR" sz="1600">
              <a:latin typeface="Kanit Light" panose="020B0604020202020204" charset="-34"/>
            </a:endParaRPr>
          </a:p>
        </p:txBody>
      </p:sp>
      <p:sp>
        <p:nvSpPr>
          <p:cNvPr id="67" name="Text 65"/>
          <p:cNvSpPr/>
          <p:nvPr/>
        </p:nvSpPr>
        <p:spPr>
          <a:xfrm>
            <a:off x="1076503" y="7556492"/>
            <a:ext cx="133814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xt</a:t>
            </a:r>
            <a:endParaRPr lang="en-US" sz="1600">
              <a:latin typeface="Kanit Light" panose="020B0604020202020204" charset="-34"/>
            </a:endParaRPr>
          </a:p>
        </p:txBody>
      </p:sp>
      <p:sp>
        <p:nvSpPr>
          <p:cNvPr id="68" name="Text 66"/>
          <p:cNvSpPr/>
          <p:nvPr/>
        </p:nvSpPr>
        <p:spPr>
          <a:xfrm>
            <a:off x="2668964" y="7556492"/>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120</a:t>
            </a:r>
            <a:endParaRPr lang="en-US" sz="1600">
              <a:latin typeface="Kanit Light" panose="020B0604020202020204" charset="-34"/>
            </a:endParaRPr>
          </a:p>
        </p:txBody>
      </p:sp>
      <p:sp>
        <p:nvSpPr>
          <p:cNvPr id="69" name="Text 67"/>
          <p:cNvSpPr/>
          <p:nvPr/>
        </p:nvSpPr>
        <p:spPr>
          <a:xfrm>
            <a:off x="4257615" y="7556492"/>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20000</a:t>
            </a:r>
            <a:endParaRPr lang="en-US" sz="1600">
              <a:latin typeface="Kanit Light" panose="020B0604020202020204" charset="-34"/>
            </a:endParaRPr>
          </a:p>
        </p:txBody>
      </p:sp>
      <p:sp>
        <p:nvSpPr>
          <p:cNvPr id="70" name="Text 68"/>
          <p:cNvSpPr/>
          <p:nvPr/>
        </p:nvSpPr>
        <p:spPr>
          <a:xfrm>
            <a:off x="5846266" y="7556492"/>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10000</a:t>
            </a:r>
            <a:endParaRPr lang="en-US" sz="1600">
              <a:latin typeface="Kanit Light" panose="020B0604020202020204" charset="-34"/>
            </a:endParaRPr>
          </a:p>
        </p:txBody>
      </p:sp>
      <p:sp>
        <p:nvSpPr>
          <p:cNvPr id="71" name="Text 69"/>
          <p:cNvSpPr/>
          <p:nvPr/>
        </p:nvSpPr>
        <p:spPr>
          <a:xfrm>
            <a:off x="7434917" y="7556492"/>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Yok</a:t>
            </a:r>
            <a:endParaRPr lang="en-US" sz="1600">
              <a:latin typeface="Kanit Light" panose="020B0604020202020204" charset="-34"/>
            </a:endParaRPr>
          </a:p>
        </p:txBody>
      </p:sp>
      <p:sp>
        <p:nvSpPr>
          <p:cNvPr id="72" name="Text 70"/>
          <p:cNvSpPr/>
          <p:nvPr/>
        </p:nvSpPr>
        <p:spPr>
          <a:xfrm>
            <a:off x="9023568" y="7556492"/>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a:t>
            </a:r>
            <a:endParaRPr lang="en-US" sz="1600">
              <a:latin typeface="Kanit Light" panose="020B0604020202020204" charset="-34"/>
            </a:endParaRPr>
          </a:p>
        </p:txBody>
      </p:sp>
      <p:sp>
        <p:nvSpPr>
          <p:cNvPr id="73" name="Text 71"/>
          <p:cNvSpPr/>
          <p:nvPr/>
        </p:nvSpPr>
        <p:spPr>
          <a:xfrm>
            <a:off x="10612219" y="7556492"/>
            <a:ext cx="133433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72</a:t>
            </a:r>
            <a:endParaRPr lang="en-US" sz="1600">
              <a:latin typeface="Kanit Light" panose="020B0604020202020204" charset="-34"/>
            </a:endParaRPr>
          </a:p>
        </p:txBody>
      </p:sp>
      <p:sp>
        <p:nvSpPr>
          <p:cNvPr id="74" name="Text 72"/>
          <p:cNvSpPr/>
          <p:nvPr/>
        </p:nvSpPr>
        <p:spPr>
          <a:xfrm>
            <a:off x="12200870" y="7556492"/>
            <a:ext cx="1338143"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a:t>
            </a:r>
            <a:endParaRPr lang="en-US" sz="1600">
              <a:latin typeface="Kanit Light" panose="020B0604020202020204" charset="-34"/>
            </a:endParaRPr>
          </a:p>
        </p:txBody>
      </p:sp>
      <p:sp>
        <p:nvSpPr>
          <p:cNvPr id="75" name="Text 73"/>
          <p:cNvSpPr/>
          <p:nvPr/>
        </p:nvSpPr>
        <p:spPr>
          <a:xfrm>
            <a:off x="945177" y="7982140"/>
            <a:ext cx="12724805" cy="197525"/>
          </a:xfrm>
          <a:prstGeom prst="rect">
            <a:avLst/>
          </a:prstGeom>
          <a:noFill/>
          <a:ln/>
        </p:spPr>
        <p:txBody>
          <a:bodyPr wrap="none" lIns="0" tIns="0" rIns="0" bIns="0" rtlCol="0" anchor="t"/>
          <a:lstStyle/>
          <a:p>
            <a:pPr marL="0" indent="0">
              <a:lnSpc>
                <a:spcPts val="1550"/>
              </a:lnSpc>
              <a:buNone/>
            </a:pPr>
            <a:endParaRPr lang="en-US" sz="1600">
              <a:latin typeface="Kanit Light" panose="020B0604020202020204" charset="-34"/>
            </a:endParaRPr>
          </a:p>
        </p:txBody>
      </p:sp>
      <p:pic>
        <p:nvPicPr>
          <p:cNvPr id="76" name="Image 0" descr="preencoded.png"/>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578763" y="458747"/>
            <a:ext cx="4492704" cy="516731"/>
          </a:xfrm>
          <a:prstGeom prst="rect">
            <a:avLst/>
          </a:prstGeom>
          <a:noFill/>
          <a:ln/>
        </p:spPr>
        <p:txBody>
          <a:bodyPr wrap="none" lIns="0" tIns="0" rIns="0" bIns="0" rtlCol="0" anchor="t"/>
          <a:lstStyle/>
          <a:p>
            <a:pPr marL="0" indent="0">
              <a:lnSpc>
                <a:spcPts val="4050"/>
              </a:lnSpc>
              <a:buNone/>
            </a:pPr>
            <a:r>
              <a:rPr lang="en-US" sz="4000" dirty="0" err="1">
                <a:solidFill>
                  <a:srgbClr val="272D45"/>
                </a:solidFill>
                <a:latin typeface="Kanit Light" panose="020B0604020202020204" charset="-34"/>
                <a:ea typeface="Kanit Light" pitchFamily="34" charset="-122"/>
                <a:cs typeface="Kanit Light" panose="020B0604020202020204" charset="-34"/>
              </a:rPr>
              <a:t>Danışmanlı</a:t>
            </a:r>
            <a:r>
              <a:rPr lang="en-US" sz="4000" dirty="0">
                <a:solidFill>
                  <a:srgbClr val="272D45"/>
                </a:solidFill>
                <a:latin typeface="Kanit Light" panose="020B0604020202020204" charset="-34"/>
                <a:ea typeface="Kanit Light" pitchFamily="34" charset="-122"/>
                <a:cs typeface="Kanit Light" panose="020B0604020202020204" charset="-34"/>
              </a:rPr>
              <a:t> Öğrenme</a:t>
            </a:r>
            <a:endParaRPr lang="en-US" sz="4000" dirty="0">
              <a:latin typeface="Kanit Light" panose="020B0604020202020204" charset="-34"/>
            </a:endParaRPr>
          </a:p>
        </p:txBody>
      </p:sp>
      <p:sp>
        <p:nvSpPr>
          <p:cNvPr id="3" name="Text 1"/>
          <p:cNvSpPr/>
          <p:nvPr/>
        </p:nvSpPr>
        <p:spPr>
          <a:xfrm>
            <a:off x="578763" y="1161453"/>
            <a:ext cx="2480429" cy="309920"/>
          </a:xfrm>
          <a:prstGeom prst="rect">
            <a:avLst/>
          </a:prstGeom>
          <a:noFill/>
          <a:ln/>
        </p:spPr>
        <p:txBody>
          <a:bodyPr wrap="none" lIns="0" tIns="0" rIns="0" bIns="0" rtlCol="0" anchor="t"/>
          <a:lstStyle/>
          <a:p>
            <a:pPr marL="0" indent="0">
              <a:lnSpc>
                <a:spcPts val="2400"/>
              </a:lnSpc>
              <a:buNone/>
            </a:pPr>
            <a:r>
              <a:rPr lang="en-US" sz="3200" dirty="0">
                <a:solidFill>
                  <a:srgbClr val="272D45"/>
                </a:solidFill>
                <a:latin typeface="Kanit Light" panose="020B0604020202020204" charset="-34"/>
                <a:ea typeface="Kanit Light" pitchFamily="34" charset="-122"/>
                <a:cs typeface="Kanit Light" panose="020B0604020202020204" charset="-34"/>
              </a:rPr>
              <a:t>Sınıflandırma </a:t>
            </a:r>
            <a:endParaRPr lang="en-US" sz="3200" dirty="0">
              <a:latin typeface="Kanit Light" panose="020B0604020202020204" charset="-34"/>
            </a:endParaRPr>
          </a:p>
        </p:txBody>
      </p:sp>
      <p:sp>
        <p:nvSpPr>
          <p:cNvPr id="4" name="Text 2"/>
          <p:cNvSpPr/>
          <p:nvPr/>
        </p:nvSpPr>
        <p:spPr>
          <a:xfrm>
            <a:off x="578763" y="1680639"/>
            <a:ext cx="13453760" cy="1058228"/>
          </a:xfrm>
          <a:prstGeom prst="rect">
            <a:avLst/>
          </a:prstGeom>
          <a:noFill/>
          <a:ln/>
        </p:spPr>
        <p:txBody>
          <a:bodyPr wrap="square" lIns="0" tIns="0" rIns="0" bIns="0" rtlCol="0" anchor="t"/>
          <a:lstStyle/>
          <a:p>
            <a:pPr marL="0" indent="0" algn="just">
              <a:lnSpc>
                <a:spcPts val="2050"/>
              </a:lnSpc>
              <a:buNone/>
            </a:pPr>
            <a:r>
              <a:rPr lang="en-US" dirty="0">
                <a:solidFill>
                  <a:srgbClr val="2C3249"/>
                </a:solidFill>
                <a:latin typeface="Kanit Light" panose="020B0604020202020204" charset="-34"/>
                <a:ea typeface="Martel Sans" pitchFamily="34" charset="-122"/>
                <a:cs typeface="Kanit Light" panose="020B0604020202020204" charset="-34"/>
              </a:rPr>
              <a:t>Sınıflandırma </a:t>
            </a:r>
            <a:r>
              <a:rPr lang="en-US" dirty="0" err="1">
                <a:solidFill>
                  <a:srgbClr val="2C3249"/>
                </a:solidFill>
                <a:latin typeface="Kanit Light" panose="020B0604020202020204" charset="-34"/>
                <a:ea typeface="Martel Sans" pitchFamily="34" charset="-122"/>
                <a:cs typeface="Kanit Light" panose="020B0604020202020204" charset="-34"/>
              </a:rPr>
              <a:t>çıktı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uzayındaki</a:t>
            </a:r>
            <a:r>
              <a:rPr lang="en-US" dirty="0">
                <a:solidFill>
                  <a:srgbClr val="2C3249"/>
                </a:solidFill>
                <a:latin typeface="Kanit Light" panose="020B0604020202020204" charset="-34"/>
                <a:ea typeface="Martel Sans" pitchFamily="34" charset="-122"/>
                <a:cs typeface="Kanit Light" panose="020B0604020202020204" charset="-34"/>
              </a:rPr>
              <a:t> her bir </a:t>
            </a:r>
            <a:r>
              <a:rPr lang="en-US" dirty="0" err="1">
                <a:solidFill>
                  <a:srgbClr val="2C3249"/>
                </a:solidFill>
                <a:latin typeface="Kanit Light" panose="020B0604020202020204" charset="-34"/>
                <a:ea typeface="Martel Sans" pitchFamily="34" charset="-122"/>
                <a:cs typeface="Kanit Light" panose="020B0604020202020204" charset="-34"/>
              </a:rPr>
              <a:t>elemana</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b="1" dirty="0" err="1">
                <a:solidFill>
                  <a:srgbClr val="2C3249"/>
                </a:solidFill>
                <a:latin typeface="Kanit Light" panose="020B0604020202020204" charset="-34"/>
                <a:ea typeface="Martel Sans" pitchFamily="34" charset="-122"/>
                <a:cs typeface="Kanit Light" panose="020B0604020202020204" charset="-34"/>
              </a:rPr>
              <a:t>sınıf</a:t>
            </a:r>
            <a:r>
              <a:rPr lang="en-US" b="1"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(class), sınıflandırma </a:t>
            </a:r>
            <a:r>
              <a:rPr lang="en-US" dirty="0" err="1">
                <a:solidFill>
                  <a:srgbClr val="2C3249"/>
                </a:solidFill>
                <a:latin typeface="Kanit Light" panose="020B0604020202020204" charset="-34"/>
                <a:ea typeface="Martel Sans" pitchFamily="34" charset="-122"/>
                <a:cs typeface="Kanit Light" panose="020B0604020202020204" charset="-34"/>
              </a:rPr>
              <a:t>problemini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çözen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algoritmaya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ise</a:t>
            </a:r>
            <a:r>
              <a:rPr lang="en-US"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sınıflandırıcı</a:t>
            </a:r>
            <a:r>
              <a:rPr lang="en-US" dirty="0">
                <a:solidFill>
                  <a:srgbClr val="2C3249"/>
                </a:solidFill>
                <a:latin typeface="Kanit Light" panose="020B0604020202020204" charset="-34"/>
                <a:ea typeface="Martel Sans" pitchFamily="34" charset="-122"/>
                <a:cs typeface="Kanit Light" panose="020B0604020202020204" charset="-34"/>
              </a:rPr>
              <a:t> (classifier) </a:t>
            </a:r>
            <a:r>
              <a:rPr lang="en-US" dirty="0" err="1">
                <a:solidFill>
                  <a:srgbClr val="2C3249"/>
                </a:solidFill>
                <a:latin typeface="Kanit Light" panose="020B0604020202020204" charset="-34"/>
                <a:ea typeface="Martel Sans" pitchFamily="34" charset="-122"/>
                <a:cs typeface="Kanit Light" panose="020B0604020202020204" charset="-34"/>
              </a:rPr>
              <a:t>adı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verilmektedir</a:t>
            </a:r>
            <a:r>
              <a:rPr lang="tr-TR"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Sınıflandırmada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kategori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sayısına</a:t>
            </a:r>
            <a:r>
              <a:rPr lang="en-US" dirty="0">
                <a:solidFill>
                  <a:srgbClr val="2C3249"/>
                </a:solidFill>
                <a:latin typeface="Kanit Light" panose="020B0604020202020204" charset="-34"/>
                <a:ea typeface="Martel Sans" pitchFamily="34" charset="-122"/>
                <a:cs typeface="Kanit Light" panose="020B0604020202020204" charset="-34"/>
              </a:rPr>
              <a:t> göre farklı </a:t>
            </a:r>
            <a:r>
              <a:rPr lang="en-US" dirty="0" err="1">
                <a:solidFill>
                  <a:srgbClr val="2C3249"/>
                </a:solidFill>
                <a:latin typeface="Kanit Light" panose="020B0604020202020204" charset="-34"/>
                <a:ea typeface="Martel Sans" pitchFamily="34" charset="-122"/>
                <a:cs typeface="Kanit Light" panose="020B0604020202020204" charset="-34"/>
              </a:rPr>
              <a:t>adlandırmalar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Eğer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hedef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niteliğin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kategorileri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az</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çok</a:t>
            </a:r>
            <a:r>
              <a:rPr lang="en-US" dirty="0">
                <a:solidFill>
                  <a:srgbClr val="2C3249"/>
                </a:solidFill>
                <a:latin typeface="Kanit Light" panose="020B0604020202020204" charset="-34"/>
                <a:ea typeface="Martel Sans" pitchFamily="34" charset="-122"/>
                <a:cs typeface="Kanit Light" panose="020B0604020202020204" charset="-34"/>
              </a:rPr>
              <a:t>, evet/</a:t>
            </a:r>
            <a:r>
              <a:rPr lang="en-US" dirty="0" err="1">
                <a:solidFill>
                  <a:srgbClr val="2C3249"/>
                </a:solidFill>
                <a:latin typeface="Kanit Light" panose="020B0604020202020204" charset="-34"/>
                <a:ea typeface="Martel Sans" pitchFamily="34" charset="-122"/>
                <a:cs typeface="Kanit Light" panose="020B0604020202020204" charset="-34"/>
              </a:rPr>
              <a:t>hayır</a:t>
            </a:r>
            <a:r>
              <a:rPr lang="en-US" dirty="0">
                <a:solidFill>
                  <a:srgbClr val="2C3249"/>
                </a:solidFill>
                <a:latin typeface="Kanit Light" panose="020B0604020202020204" charset="-34"/>
                <a:ea typeface="Martel Sans" pitchFamily="34" charset="-122"/>
                <a:cs typeface="Kanit Light" panose="020B0604020202020204" charset="-34"/>
              </a:rPr>
              <a:t>, var/yok, hasta/</a:t>
            </a:r>
            <a:r>
              <a:rPr lang="en-US" dirty="0" err="1">
                <a:solidFill>
                  <a:srgbClr val="2C3249"/>
                </a:solidFill>
                <a:latin typeface="Kanit Light" panose="020B0604020202020204" charset="-34"/>
                <a:ea typeface="Martel Sans" pitchFamily="34" charset="-122"/>
                <a:cs typeface="Kanit Light" panose="020B0604020202020204" charset="-34"/>
              </a:rPr>
              <a:t>sağlıklı</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dirty="0" err="1">
                <a:solidFill>
                  <a:srgbClr val="2C3249"/>
                </a:solidFill>
                <a:latin typeface="Kanit Light" panose="020B0604020202020204" charset="-34"/>
                <a:ea typeface="Martel Sans" pitchFamily="34" charset="-122"/>
                <a:cs typeface="Kanit Light" panose="020B0604020202020204" charset="-34"/>
              </a:rPr>
              <a:t>iki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kategoriden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oluşmakta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ise</a:t>
            </a:r>
            <a:r>
              <a:rPr lang="en-US" dirty="0">
                <a:solidFill>
                  <a:srgbClr val="2C3249"/>
                </a:solidFill>
                <a:latin typeface="Kanit Light" panose="020B0604020202020204" charset="-34"/>
                <a:ea typeface="Martel Sans" pitchFamily="34" charset="-122"/>
                <a:cs typeface="Kanit Light" panose="020B0604020202020204" charset="-34"/>
              </a:rPr>
              <a:t> buna </a:t>
            </a:r>
            <a:r>
              <a:rPr lang="en-US" b="1" dirty="0" err="1">
                <a:solidFill>
                  <a:srgbClr val="2C3249"/>
                </a:solidFill>
                <a:latin typeface="Kanit Light" panose="020B0604020202020204" charset="-34"/>
                <a:ea typeface="Martel Sans" pitchFamily="34" charset="-122"/>
                <a:cs typeface="Kanit Light" panose="020B0604020202020204" charset="-34"/>
              </a:rPr>
              <a:t>ikili</a:t>
            </a:r>
            <a:r>
              <a:rPr lang="en-US" b="1" dirty="0">
                <a:solidFill>
                  <a:srgbClr val="2C3249"/>
                </a:solidFill>
                <a:latin typeface="Kanit Light" panose="020B0604020202020204" charset="-34"/>
                <a:ea typeface="Martel Sans" pitchFamily="34" charset="-122"/>
                <a:cs typeface="Kanit Light" panose="020B0604020202020204" charset="-34"/>
              </a:rPr>
              <a:t> sınıflandırma</a:t>
            </a:r>
            <a:r>
              <a:rPr lang="en-US" dirty="0">
                <a:solidFill>
                  <a:srgbClr val="2C3249"/>
                </a:solidFill>
                <a:latin typeface="Kanit Light" panose="020B0604020202020204" charset="-34"/>
                <a:ea typeface="Martel Sans" pitchFamily="34" charset="-122"/>
                <a:cs typeface="Kanit Light" panose="020B0604020202020204" charset="-34"/>
              </a:rPr>
              <a:t> (binary </a:t>
            </a:r>
            <a:r>
              <a:rPr lang="en-US" dirty="0" err="1">
                <a:solidFill>
                  <a:srgbClr val="2C3249"/>
                </a:solidFill>
                <a:latin typeface="Kanit Light" panose="020B0604020202020204" charset="-34"/>
                <a:ea typeface="Martel Sans" pitchFamily="34" charset="-122"/>
                <a:cs typeface="Kanit Light" panose="020B0604020202020204" charset="-34"/>
              </a:rPr>
              <a:t>classifıcation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eğer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kategori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sayısı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az</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orta</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çok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düşük</a:t>
            </a:r>
            <a:r>
              <a:rPr lang="en-US" dirty="0">
                <a:solidFill>
                  <a:srgbClr val="2C3249"/>
                </a:solidFill>
                <a:latin typeface="Kanit Light" panose="020B0604020202020204" charset="-34"/>
                <a:ea typeface="Martel Sans" pitchFamily="34" charset="-122"/>
                <a:cs typeface="Kanit Light" panose="020B0604020202020204" charset="-34"/>
              </a:rPr>
              <a:t>/normal/</a:t>
            </a:r>
            <a:r>
              <a:rPr lang="en-US" dirty="0" err="1">
                <a:solidFill>
                  <a:srgbClr val="2C3249"/>
                </a:solidFill>
                <a:latin typeface="Kanit Light" panose="020B0604020202020204" charset="-34"/>
                <a:ea typeface="Martel Sans" pitchFamily="34" charset="-122"/>
                <a:cs typeface="Kanit Light" panose="020B0604020202020204" charset="-34"/>
              </a:rPr>
              <a:t>yüksek</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dirty="0" err="1">
                <a:solidFill>
                  <a:srgbClr val="2C3249"/>
                </a:solidFill>
                <a:latin typeface="Kanit Light" panose="020B0604020202020204" charset="-34"/>
                <a:ea typeface="Martel Sans" pitchFamily="34" charset="-122"/>
                <a:cs typeface="Kanit Light" panose="020B0604020202020204" charset="-34"/>
              </a:rPr>
              <a:t>ikiden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fazla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kategoriden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oluşuyorsa</a:t>
            </a:r>
            <a:r>
              <a:rPr lang="en-US" dirty="0">
                <a:solidFill>
                  <a:srgbClr val="2C3249"/>
                </a:solidFill>
                <a:latin typeface="Kanit Light" panose="020B0604020202020204" charset="-34"/>
                <a:ea typeface="Martel Sans" pitchFamily="34" charset="-122"/>
                <a:cs typeface="Kanit Light" panose="020B0604020202020204" charset="-34"/>
              </a:rPr>
              <a:t> buna </a:t>
            </a:r>
            <a:r>
              <a:rPr lang="en-US" b="1" dirty="0">
                <a:solidFill>
                  <a:srgbClr val="2C3249"/>
                </a:solidFill>
                <a:latin typeface="Kanit Light" panose="020B0604020202020204" charset="-34"/>
                <a:ea typeface="Martel Sans" pitchFamily="34" charset="-122"/>
                <a:cs typeface="Kanit Light" panose="020B0604020202020204" charset="-34"/>
              </a:rPr>
              <a:t>çoklu-</a:t>
            </a:r>
            <a:r>
              <a:rPr lang="en-US" b="1" dirty="0" err="1">
                <a:solidFill>
                  <a:srgbClr val="2C3249"/>
                </a:solidFill>
                <a:latin typeface="Kanit Light" panose="020B0604020202020204" charset="-34"/>
                <a:ea typeface="Martel Sans" pitchFamily="34" charset="-122"/>
                <a:cs typeface="Kanit Light" panose="020B0604020202020204" charset="-34"/>
              </a:rPr>
              <a:t>sınıflı</a:t>
            </a:r>
            <a:r>
              <a:rPr lang="en-US" b="1" dirty="0">
                <a:solidFill>
                  <a:srgbClr val="2C3249"/>
                </a:solidFill>
                <a:latin typeface="Kanit Light" panose="020B0604020202020204" charset="-34"/>
                <a:ea typeface="Martel Sans" pitchFamily="34" charset="-122"/>
                <a:cs typeface="Kanit Light" panose="020B0604020202020204" charset="-34"/>
              </a:rPr>
              <a:t> sınıflandırma</a:t>
            </a:r>
            <a:r>
              <a:rPr lang="en-US" dirty="0">
                <a:solidFill>
                  <a:srgbClr val="2C3249"/>
                </a:solidFill>
                <a:latin typeface="Kanit Light" panose="020B0604020202020204" charset="-34"/>
                <a:ea typeface="Martel Sans" pitchFamily="34" charset="-122"/>
                <a:cs typeface="Kanit Light" panose="020B0604020202020204" charset="-34"/>
              </a:rPr>
              <a:t> (multi-class </a:t>
            </a:r>
            <a:r>
              <a:rPr lang="en-US" dirty="0" err="1">
                <a:solidFill>
                  <a:srgbClr val="2C3249"/>
                </a:solidFill>
                <a:latin typeface="Kanit Light" panose="020B0604020202020204" charset="-34"/>
                <a:ea typeface="Martel Sans" pitchFamily="34" charset="-122"/>
                <a:cs typeface="Kanit Light" panose="020B0604020202020204" charset="-34"/>
              </a:rPr>
              <a:t>classifıcation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denir</a:t>
            </a:r>
            <a:r>
              <a:rPr lang="tr-TR"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5" name="Text 3"/>
          <p:cNvSpPr/>
          <p:nvPr/>
        </p:nvSpPr>
        <p:spPr>
          <a:xfrm>
            <a:off x="578763" y="3179471"/>
            <a:ext cx="13453760" cy="529114"/>
          </a:xfrm>
          <a:prstGeom prst="rect">
            <a:avLst/>
          </a:prstGeom>
          <a:noFill/>
          <a:ln/>
        </p:spPr>
        <p:txBody>
          <a:bodyPr wrap="square" lIns="0" tIns="0" rIns="0" bIns="0" rtlCol="0" anchor="t"/>
          <a:lstStyle/>
          <a:p>
            <a:pPr marL="0" indent="0">
              <a:lnSpc>
                <a:spcPts val="2050"/>
              </a:lnSpc>
              <a:buNone/>
            </a:pPr>
            <a:r>
              <a:rPr lang="en-US" dirty="0" err="1">
                <a:solidFill>
                  <a:srgbClr val="2C3249"/>
                </a:solidFill>
                <a:latin typeface="Kanit Light" panose="020B0604020202020204" charset="-34"/>
                <a:ea typeface="Martel Sans" pitchFamily="34" charset="-122"/>
                <a:cs typeface="Kanit Light" panose="020B0604020202020204" charset="-34"/>
              </a:rPr>
              <a:t>Eğer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girdi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birbiriyle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örtüşmeyen</a:t>
            </a:r>
            <a:r>
              <a:rPr lang="en-US" b="1" i="1" u="sng" dirty="0">
                <a:solidFill>
                  <a:srgbClr val="2C3249"/>
                </a:solidFill>
                <a:latin typeface="Kanit Light" panose="020B0604020202020204" charset="-34"/>
                <a:ea typeface="Martel Sans" pitchFamily="34" charset="-122"/>
                <a:cs typeface="Kanit Light" panose="020B0604020202020204" charset="-34"/>
              </a:rPr>
              <a:t> I</a:t>
            </a:r>
            <a:r>
              <a:rPr lang="en-US" u="sng"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adet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sınıftan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birkaç</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tanesine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aitse</a:t>
            </a:r>
            <a:r>
              <a:rPr lang="en-US" dirty="0">
                <a:solidFill>
                  <a:srgbClr val="2C3249"/>
                </a:solidFill>
                <a:latin typeface="Kanit Light" panose="020B0604020202020204" charset="-34"/>
                <a:ea typeface="Martel Sans" pitchFamily="34" charset="-122"/>
                <a:cs typeface="Kanit Light" panose="020B0604020202020204" charset="-34"/>
              </a:rPr>
              <a:t> </a:t>
            </a:r>
            <a:r>
              <a:rPr lang="en-US" b="1" dirty="0">
                <a:solidFill>
                  <a:srgbClr val="2C3249"/>
                </a:solidFill>
                <a:latin typeface="Kanit Light" panose="020B0604020202020204" charset="-34"/>
                <a:ea typeface="Martel Sans" pitchFamily="34" charset="-122"/>
                <a:cs typeface="Kanit Light" panose="020B0604020202020204" charset="-34"/>
              </a:rPr>
              <a:t>çoklu-</a:t>
            </a:r>
            <a:r>
              <a:rPr lang="en-US" b="1" dirty="0" err="1">
                <a:solidFill>
                  <a:srgbClr val="2C3249"/>
                </a:solidFill>
                <a:latin typeface="Kanit Light" panose="020B0604020202020204" charset="-34"/>
                <a:ea typeface="Martel Sans" pitchFamily="34" charset="-122"/>
                <a:cs typeface="Kanit Light" panose="020B0604020202020204" charset="-34"/>
              </a:rPr>
              <a:t>etiketli</a:t>
            </a:r>
            <a:r>
              <a:rPr lang="en-US" b="1" dirty="0">
                <a:solidFill>
                  <a:srgbClr val="2C3249"/>
                </a:solidFill>
                <a:latin typeface="Kanit Light" panose="020B0604020202020204" charset="-34"/>
                <a:ea typeface="Martel Sans" pitchFamily="34" charset="-122"/>
                <a:cs typeface="Kanit Light" panose="020B0604020202020204" charset="-34"/>
              </a:rPr>
              <a:t> sınıflandırma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birbiriyle</a:t>
            </a:r>
            <a:r>
              <a:rPr lang="en-US" dirty="0">
                <a:solidFill>
                  <a:srgbClr val="2C3249"/>
                </a:solidFill>
                <a:latin typeface="Kanit Light" panose="020B0604020202020204" charset="-34"/>
                <a:ea typeface="Martel Sans" pitchFamily="34" charset="-122"/>
                <a:cs typeface="Kanit Light" panose="020B0604020202020204" charset="-34"/>
              </a:rPr>
              <a:t> alt </a:t>
            </a:r>
            <a:r>
              <a:rPr lang="en-US" dirty="0" err="1">
                <a:solidFill>
                  <a:srgbClr val="2C3249"/>
                </a:solidFill>
                <a:latin typeface="Kanit Light" panose="020B0604020202020204" charset="-34"/>
                <a:ea typeface="Martel Sans" pitchFamily="34" charset="-122"/>
                <a:cs typeface="Kanit Light" panose="020B0604020202020204" charset="-34"/>
              </a:rPr>
              <a:t>sınıflara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aynlan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üst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sınıflara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gruplanabilen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sınıflardan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yalnızca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aitse</a:t>
            </a:r>
            <a:r>
              <a:rPr lang="en-US" dirty="0">
                <a:solidFill>
                  <a:srgbClr val="2C3249"/>
                </a:solidFill>
                <a:latin typeface="Kanit Light" panose="020B0604020202020204" charset="-34"/>
                <a:ea typeface="Martel Sans" pitchFamily="34" charset="-122"/>
                <a:cs typeface="Kanit Light" panose="020B0604020202020204" charset="-34"/>
              </a:rPr>
              <a:t> buna da </a:t>
            </a:r>
            <a:r>
              <a:rPr lang="en-US" b="1" dirty="0" err="1">
                <a:solidFill>
                  <a:srgbClr val="2C3249"/>
                </a:solidFill>
                <a:latin typeface="Kanit Light" panose="020B0604020202020204" charset="-34"/>
                <a:ea typeface="Martel Sans" pitchFamily="34" charset="-122"/>
                <a:cs typeface="Kanit Light" panose="020B0604020202020204" charset="-34"/>
              </a:rPr>
              <a:t>hiyerarşik</a:t>
            </a:r>
            <a:r>
              <a:rPr lang="en-US" b="1" dirty="0">
                <a:solidFill>
                  <a:srgbClr val="2C3249"/>
                </a:solidFill>
                <a:latin typeface="Kanit Light" panose="020B0604020202020204" charset="-34"/>
                <a:ea typeface="Martel Sans" pitchFamily="34" charset="-122"/>
                <a:cs typeface="Kanit Light" panose="020B0604020202020204" charset="-34"/>
              </a:rPr>
              <a:t> sınıflandırma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adı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verilir</a:t>
            </a:r>
            <a:r>
              <a:rPr lang="tr-TR"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6" name="Text 4"/>
          <p:cNvSpPr/>
          <p:nvPr/>
        </p:nvSpPr>
        <p:spPr>
          <a:xfrm>
            <a:off x="578763" y="3801573"/>
            <a:ext cx="13348252" cy="264557"/>
          </a:xfrm>
          <a:prstGeom prst="rect">
            <a:avLst/>
          </a:prstGeom>
          <a:noFill/>
          <a:ln/>
        </p:spPr>
        <p:txBody>
          <a:bodyPr wrap="none" lIns="0" tIns="0" rIns="0" bIns="0" rtlCol="0" anchor="t"/>
          <a:lstStyle/>
          <a:p>
            <a:pPr marL="0" indent="0" algn="just">
              <a:lnSpc>
                <a:spcPts val="2050"/>
              </a:lnSpc>
              <a:buNone/>
            </a:pPr>
            <a:r>
              <a:rPr lang="en-US" dirty="0" err="1">
                <a:solidFill>
                  <a:srgbClr val="2C3249"/>
                </a:solidFill>
                <a:latin typeface="Kanit Light" panose="020B0604020202020204" charset="-34"/>
                <a:ea typeface="Martel Sans" pitchFamily="34" charset="-122"/>
                <a:cs typeface="Kanit Light" panose="020B0604020202020204" charset="-34"/>
              </a:rPr>
              <a:t>Aşağıda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bazı</a:t>
            </a:r>
            <a:r>
              <a:rPr lang="en-US" dirty="0">
                <a:solidFill>
                  <a:srgbClr val="2C3249"/>
                </a:solidFill>
                <a:latin typeface="Kanit Light" panose="020B0604020202020204" charset="-34"/>
                <a:ea typeface="Martel Sans" pitchFamily="34" charset="-122"/>
                <a:cs typeface="Kanit Light" panose="020B0604020202020204" charset="-34"/>
              </a:rPr>
              <a:t> sınıflandırma </a:t>
            </a:r>
            <a:r>
              <a:rPr lang="en-US" dirty="0" err="1">
                <a:solidFill>
                  <a:srgbClr val="2C3249"/>
                </a:solidFill>
                <a:latin typeface="Kanit Light" panose="020B0604020202020204" charset="-34"/>
                <a:ea typeface="Martel Sans" pitchFamily="34" charset="-122"/>
                <a:cs typeface="Kanit Light" panose="020B0604020202020204" charset="-34"/>
              </a:rPr>
              <a:t>problemi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örneklerine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verilmiştir</a:t>
            </a:r>
            <a:r>
              <a:rPr lang="en-US" dirty="0">
                <a:solidFill>
                  <a:srgbClr val="2C3249"/>
                </a:solidFill>
                <a:latin typeface="Kanit Light" panose="020B0604020202020204" charset="-34"/>
                <a:ea typeface="Martel Sans" pitchFamily="34" charset="-122"/>
                <a:cs typeface="Kanit Light" panose="020B0604020202020204" charset="-34"/>
              </a:rPr>
              <a:t>. </a:t>
            </a:r>
            <a:endParaRPr lang="en-US" dirty="0">
              <a:latin typeface="Kanit Light" panose="020B0604020202020204" charset="-34"/>
            </a:endParaRPr>
          </a:p>
        </p:txBody>
      </p:sp>
      <p:sp>
        <p:nvSpPr>
          <p:cNvPr id="7" name="Text 5"/>
          <p:cNvSpPr/>
          <p:nvPr/>
        </p:nvSpPr>
        <p:spPr>
          <a:xfrm>
            <a:off x="578763" y="4252106"/>
            <a:ext cx="13348252" cy="529114"/>
          </a:xfrm>
          <a:prstGeom prst="rect">
            <a:avLst/>
          </a:prstGeom>
          <a:noFill/>
          <a:ln/>
        </p:spPr>
        <p:txBody>
          <a:bodyPr wrap="square" lIns="0" tIns="0" rIns="0" bIns="0" rtlCol="0" anchor="t"/>
          <a:lstStyle/>
          <a:p>
            <a:pPr marL="342900" indent="-342900" algn="just">
              <a:lnSpc>
                <a:spcPts val="2050"/>
              </a:lnSpc>
              <a:buSzPct val="100000"/>
              <a:buChar char="•"/>
            </a:pPr>
            <a:r>
              <a:rPr lang="en-US" b="1" dirty="0">
                <a:solidFill>
                  <a:srgbClr val="2C3249"/>
                </a:solidFill>
                <a:latin typeface="Kanit Light" panose="020B0604020202020204" charset="-34"/>
                <a:ea typeface="Martel Sans" pitchFamily="34" charset="-122"/>
                <a:cs typeface="Kanit Light" panose="020B0604020202020204" charset="-34"/>
              </a:rPr>
              <a:t>Spam </a:t>
            </a:r>
            <a:r>
              <a:rPr lang="en-US" b="1" dirty="0" err="1">
                <a:solidFill>
                  <a:srgbClr val="2C3249"/>
                </a:solidFill>
                <a:latin typeface="Kanit Light" panose="020B0604020202020204" charset="-34"/>
                <a:ea typeface="Martel Sans" pitchFamily="34" charset="-122"/>
                <a:cs typeface="Kanit Light" panose="020B0604020202020204" charset="-34"/>
              </a:rPr>
              <a:t>Filtresi</a:t>
            </a:r>
            <a:r>
              <a:rPr lang="en-US" b="1" dirty="0">
                <a:solidFill>
                  <a:srgbClr val="2C3249"/>
                </a:solidFill>
                <a:latin typeface="Kanit Light" panose="020B0604020202020204" charset="-34"/>
                <a:ea typeface="Martel Sans" pitchFamily="34" charset="-122"/>
                <a:cs typeface="Kanit Light" panose="020B0604020202020204" charset="-34"/>
              </a:rPr>
              <a:t>:</a:t>
            </a:r>
            <a:r>
              <a:rPr lang="en-US" dirty="0">
                <a:solidFill>
                  <a:srgbClr val="2C3249"/>
                </a:solidFill>
                <a:latin typeface="Kanit Light" panose="020B0604020202020204" charset="-34"/>
                <a:ea typeface="Martel Sans" pitchFamily="34" charset="-122"/>
                <a:cs typeface="Kanit Light" panose="020B0604020202020204" charset="-34"/>
              </a:rPr>
              <a:t> E-</a:t>
            </a:r>
            <a:r>
              <a:rPr lang="en-US" dirty="0" err="1">
                <a:solidFill>
                  <a:srgbClr val="2C3249"/>
                </a:solidFill>
                <a:latin typeface="Kanit Light" panose="020B0604020202020204" charset="-34"/>
                <a:ea typeface="Martel Sans" pitchFamily="34" charset="-122"/>
                <a:cs typeface="Kanit Light" panose="020B0604020202020204" charset="-34"/>
              </a:rPr>
              <a:t>posta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iletilerini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istenmeyen</a:t>
            </a:r>
            <a:r>
              <a:rPr lang="en-US" dirty="0">
                <a:solidFill>
                  <a:srgbClr val="2C3249"/>
                </a:solidFill>
                <a:latin typeface="Kanit Light" panose="020B0604020202020204" charset="-34"/>
                <a:ea typeface="Martel Sans" pitchFamily="34" charset="-122"/>
                <a:cs typeface="Kanit Light" panose="020B0604020202020204" charset="-34"/>
              </a:rPr>
              <a:t> (spam) veya normal e-</a:t>
            </a:r>
            <a:r>
              <a:rPr lang="en-US" dirty="0" err="1">
                <a:solidFill>
                  <a:srgbClr val="2C3249"/>
                </a:solidFill>
                <a:latin typeface="Kanit Light" panose="020B0604020202020204" charset="-34"/>
                <a:ea typeface="Martel Sans" pitchFamily="34" charset="-122"/>
                <a:cs typeface="Kanit Light" panose="020B0604020202020204" charset="-34"/>
              </a:rPr>
              <a:t>posta</a:t>
            </a:r>
            <a:r>
              <a:rPr lang="en-US" dirty="0">
                <a:solidFill>
                  <a:srgbClr val="2C3249"/>
                </a:solidFill>
                <a:latin typeface="Kanit Light" panose="020B0604020202020204" charset="-34"/>
                <a:ea typeface="Martel Sans" pitchFamily="34" charset="-122"/>
                <a:cs typeface="Kanit Light" panose="020B0604020202020204" charset="-34"/>
              </a:rPr>
              <a:t> olarak </a:t>
            </a:r>
            <a:r>
              <a:rPr lang="en-US" dirty="0" err="1">
                <a:solidFill>
                  <a:srgbClr val="2C3249"/>
                </a:solidFill>
                <a:latin typeface="Kanit Light" panose="020B0604020202020204" charset="-34"/>
                <a:ea typeface="Martel Sans" pitchFamily="34" charset="-122"/>
                <a:cs typeface="Kanit Light" panose="020B0604020202020204" charset="-34"/>
              </a:rPr>
              <a:t>almak</a:t>
            </a:r>
            <a:r>
              <a:rPr lang="en-US" dirty="0">
                <a:solidFill>
                  <a:srgbClr val="2C3249"/>
                </a:solidFill>
                <a:latin typeface="Kanit Light" panose="020B0604020202020204" charset="-34"/>
                <a:ea typeface="Martel Sans" pitchFamily="34" charset="-122"/>
                <a:cs typeface="Kanit Light" panose="020B0604020202020204" charset="-34"/>
              </a:rPr>
              <a:t> için sınıflandırma </a:t>
            </a:r>
            <a:r>
              <a:rPr lang="en-US" dirty="0" err="1">
                <a:solidFill>
                  <a:srgbClr val="2C3249"/>
                </a:solidFill>
                <a:latin typeface="Kanit Light" panose="020B0604020202020204" charset="-34"/>
                <a:ea typeface="Martel Sans" pitchFamily="34" charset="-122"/>
                <a:cs typeface="Kanit Light" panose="020B0604020202020204" charset="-34"/>
              </a:rPr>
              <a:t>kullanılır</a:t>
            </a:r>
            <a:r>
              <a:rPr lang="en-US" dirty="0">
                <a:solidFill>
                  <a:srgbClr val="2C3249"/>
                </a:solidFill>
                <a:latin typeface="Kanit Light" panose="020B0604020202020204" charset="-34"/>
                <a:ea typeface="Martel Sans" pitchFamily="34" charset="-122"/>
                <a:cs typeface="Kanit Light" panose="020B0604020202020204" charset="-34"/>
              </a:rPr>
              <a:t>. Spam </a:t>
            </a:r>
            <a:r>
              <a:rPr lang="en-US" dirty="0" err="1">
                <a:solidFill>
                  <a:srgbClr val="2C3249"/>
                </a:solidFill>
                <a:latin typeface="Kanit Light" panose="020B0604020202020204" charset="-34"/>
                <a:ea typeface="Martel Sans" pitchFamily="34" charset="-122"/>
                <a:cs typeface="Kanit Light" panose="020B0604020202020204" charset="-34"/>
              </a:rPr>
              <a:t>filtreleri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gelen</a:t>
            </a:r>
            <a:r>
              <a:rPr lang="en-US" dirty="0">
                <a:solidFill>
                  <a:srgbClr val="2C3249"/>
                </a:solidFill>
                <a:latin typeface="Kanit Light" panose="020B0604020202020204" charset="-34"/>
                <a:ea typeface="Martel Sans" pitchFamily="34" charset="-122"/>
                <a:cs typeface="Kanit Light" panose="020B0604020202020204" charset="-34"/>
              </a:rPr>
              <a:t> e-</a:t>
            </a:r>
            <a:r>
              <a:rPr lang="en-US" dirty="0" err="1">
                <a:solidFill>
                  <a:srgbClr val="2C3249"/>
                </a:solidFill>
                <a:latin typeface="Kanit Light" panose="020B0604020202020204" charset="-34"/>
                <a:ea typeface="Martel Sans" pitchFamily="34" charset="-122"/>
                <a:cs typeface="Kanit Light" panose="020B0604020202020204" charset="-34"/>
              </a:rPr>
              <a:t>postaları</a:t>
            </a:r>
            <a:r>
              <a:rPr lang="en-US" dirty="0">
                <a:solidFill>
                  <a:srgbClr val="2C3249"/>
                </a:solidFill>
                <a:latin typeface="Kanit Light" panose="020B0604020202020204" charset="-34"/>
                <a:ea typeface="Martel Sans" pitchFamily="34" charset="-122"/>
                <a:cs typeface="Kanit Light" panose="020B0604020202020204" charset="-34"/>
              </a:rPr>
              <a:t> otomatik olarak </a:t>
            </a:r>
            <a:r>
              <a:rPr lang="en-US" dirty="0" err="1">
                <a:solidFill>
                  <a:srgbClr val="2C3249"/>
                </a:solidFill>
                <a:latin typeface="Kanit Light" panose="020B0604020202020204" charset="-34"/>
                <a:ea typeface="Martel Sans" pitchFamily="34" charset="-122"/>
                <a:cs typeface="Kanit Light" panose="020B0604020202020204" charset="-34"/>
              </a:rPr>
              <a:t>iki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kategoriye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ayırır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8" name="Text 6"/>
          <p:cNvSpPr/>
          <p:nvPr/>
        </p:nvSpPr>
        <p:spPr>
          <a:xfrm>
            <a:off x="578763" y="4839084"/>
            <a:ext cx="13348252" cy="529114"/>
          </a:xfrm>
          <a:prstGeom prst="rect">
            <a:avLst/>
          </a:prstGeom>
          <a:noFill/>
          <a:ln/>
        </p:spPr>
        <p:txBody>
          <a:bodyPr wrap="square" lIns="0" tIns="0" rIns="0" bIns="0" rtlCol="0" anchor="t"/>
          <a:lstStyle/>
          <a:p>
            <a:pPr marL="342900" indent="-342900" algn="just">
              <a:lnSpc>
                <a:spcPts val="2050"/>
              </a:lnSpc>
              <a:buSzPct val="100000"/>
              <a:buChar char="•"/>
            </a:pPr>
            <a:r>
              <a:rPr lang="en-US" b="1" dirty="0">
                <a:solidFill>
                  <a:srgbClr val="2C3249"/>
                </a:solidFill>
                <a:latin typeface="Kanit Light" panose="020B0604020202020204" charset="-34"/>
                <a:ea typeface="Martel Sans" pitchFamily="34" charset="-122"/>
                <a:cs typeface="Kanit Light" panose="020B0604020202020204" charset="-34"/>
              </a:rPr>
              <a:t>Hastalık Teşhisi: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Tıbbi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görüntüler</a:t>
            </a:r>
            <a:r>
              <a:rPr lang="en-US" dirty="0">
                <a:solidFill>
                  <a:srgbClr val="2C3249"/>
                </a:solidFill>
                <a:latin typeface="Kanit Light" panose="020B0604020202020204" charset="-34"/>
                <a:ea typeface="Martel Sans" pitchFamily="34" charset="-122"/>
                <a:cs typeface="Kanit Light" panose="020B0604020202020204" charset="-34"/>
              </a:rPr>
              <a:t> veya hastalık </a:t>
            </a:r>
            <a:r>
              <a:rPr lang="en-US" dirty="0" err="1">
                <a:solidFill>
                  <a:srgbClr val="2C3249"/>
                </a:solidFill>
                <a:latin typeface="Kanit Light" panose="020B0604020202020204" charset="-34"/>
                <a:ea typeface="Martel Sans" pitchFamily="34" charset="-122"/>
                <a:cs typeface="Kanit Light" panose="020B0604020202020204" charset="-34"/>
              </a:rPr>
              <a:t>belirtileri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üzerinde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çalışan</a:t>
            </a:r>
            <a:r>
              <a:rPr lang="en-US" dirty="0">
                <a:solidFill>
                  <a:srgbClr val="2C3249"/>
                </a:solidFill>
                <a:latin typeface="Kanit Light" panose="020B0604020202020204" charset="-34"/>
                <a:ea typeface="Martel Sans" pitchFamily="34" charset="-122"/>
                <a:cs typeface="Kanit Light" panose="020B0604020202020204" charset="-34"/>
              </a:rPr>
              <a:t> bir sınıflandırma </a:t>
            </a:r>
            <a:r>
              <a:rPr lang="en-US" dirty="0" err="1">
                <a:solidFill>
                  <a:srgbClr val="2C3249"/>
                </a:solidFill>
                <a:latin typeface="Kanit Light" panose="020B0604020202020204" charset="-34"/>
                <a:ea typeface="Martel Sans" pitchFamily="34" charset="-122"/>
                <a:cs typeface="Kanit Light" panose="020B0604020202020204" charset="-34"/>
              </a:rPr>
              <a:t>modeli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hastalıkları</a:t>
            </a:r>
            <a:r>
              <a:rPr lang="en-US" dirty="0">
                <a:solidFill>
                  <a:srgbClr val="2C3249"/>
                </a:solidFill>
                <a:latin typeface="Kanit Light" panose="020B0604020202020204" charset="-34"/>
                <a:ea typeface="Martel Sans" pitchFamily="34" charset="-122"/>
                <a:cs typeface="Kanit Light" panose="020B0604020202020204" charset="-34"/>
              </a:rPr>
              <a:t> teşhis </a:t>
            </a:r>
            <a:r>
              <a:rPr lang="en-US" dirty="0" err="1">
                <a:solidFill>
                  <a:srgbClr val="2C3249"/>
                </a:solidFill>
                <a:latin typeface="Kanit Light" panose="020B0604020202020204" charset="-34"/>
                <a:ea typeface="Martel Sans" pitchFamily="34" charset="-122"/>
                <a:cs typeface="Kanit Light" panose="020B0604020202020204" charset="-34"/>
              </a:rPr>
              <a:t>etmek</a:t>
            </a:r>
            <a:r>
              <a:rPr lang="en-US" dirty="0">
                <a:solidFill>
                  <a:srgbClr val="2C3249"/>
                </a:solidFill>
                <a:latin typeface="Kanit Light" panose="020B0604020202020204" charset="-34"/>
                <a:ea typeface="Martel Sans" pitchFamily="34" charset="-122"/>
                <a:cs typeface="Kanit Light" panose="020B0604020202020204" charset="-34"/>
              </a:rPr>
              <a:t> veya bir </a:t>
            </a:r>
            <a:r>
              <a:rPr lang="en-US" dirty="0" err="1">
                <a:solidFill>
                  <a:srgbClr val="2C3249"/>
                </a:solidFill>
                <a:latin typeface="Kanit Light" panose="020B0604020202020204" charset="-34"/>
                <a:ea typeface="Martel Sans" pitchFamily="34" charset="-122"/>
                <a:cs typeface="Kanit Light" panose="020B0604020202020204" charset="-34"/>
              </a:rPr>
              <a:t>hastalığın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şiddetini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değerlendirmek</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kullanılabilir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9" name="Text 7"/>
          <p:cNvSpPr/>
          <p:nvPr/>
        </p:nvSpPr>
        <p:spPr>
          <a:xfrm>
            <a:off x="578763" y="5426062"/>
            <a:ext cx="13348252" cy="264557"/>
          </a:xfrm>
          <a:prstGeom prst="rect">
            <a:avLst/>
          </a:prstGeom>
          <a:noFill/>
          <a:ln/>
        </p:spPr>
        <p:txBody>
          <a:bodyPr wrap="none" lIns="0" tIns="0" rIns="0" bIns="0" rtlCol="0" anchor="t"/>
          <a:lstStyle/>
          <a:p>
            <a:pPr marL="342900" indent="-342900" algn="just">
              <a:lnSpc>
                <a:spcPts val="2050"/>
              </a:lnSpc>
              <a:buSzPct val="100000"/>
              <a:buChar char="•"/>
            </a:pPr>
            <a:r>
              <a:rPr lang="en-US" b="1" dirty="0" err="1">
                <a:solidFill>
                  <a:srgbClr val="2C3249"/>
                </a:solidFill>
                <a:latin typeface="Kanit Light" panose="020B0604020202020204" charset="-34"/>
                <a:ea typeface="Martel Sans" pitchFamily="34" charset="-122"/>
                <a:cs typeface="Kanit Light" panose="020B0604020202020204" charset="-34"/>
              </a:rPr>
              <a:t>Araç</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Tanıma</a:t>
            </a:r>
            <a:r>
              <a:rPr lang="en-US" b="1" dirty="0">
                <a:solidFill>
                  <a:srgbClr val="2C3249"/>
                </a:solidFill>
                <a:latin typeface="Kanit Light" panose="020B0604020202020204" charset="-34"/>
                <a:ea typeface="Martel Sans" pitchFamily="34" charset="-122"/>
                <a:cs typeface="Kanit Light" panose="020B0604020202020204" charset="-34"/>
              </a:rPr>
              <a: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Görüntülerdeki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araçları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diğer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nesnelerden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ayıran</a:t>
            </a:r>
            <a:r>
              <a:rPr lang="en-US" dirty="0">
                <a:solidFill>
                  <a:srgbClr val="2C3249"/>
                </a:solidFill>
                <a:latin typeface="Kanit Light" panose="020B0604020202020204" charset="-34"/>
                <a:ea typeface="Martel Sans" pitchFamily="34" charset="-122"/>
                <a:cs typeface="Kanit Light" panose="020B0604020202020204" charset="-34"/>
              </a:rPr>
              <a:t> bir sınıflandırma </a:t>
            </a:r>
            <a:r>
              <a:rPr lang="en-US" dirty="0" err="1">
                <a:solidFill>
                  <a:srgbClr val="2C3249"/>
                </a:solidFill>
                <a:latin typeface="Kanit Light" panose="020B0604020202020204" charset="-34"/>
                <a:ea typeface="Martel Sans" pitchFamily="34" charset="-122"/>
                <a:cs typeface="Kanit Light" panose="020B0604020202020204" charset="-34"/>
              </a:rPr>
              <a:t>modeli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otonom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araçlar</a:t>
            </a:r>
            <a:r>
              <a:rPr lang="en-US" dirty="0">
                <a:solidFill>
                  <a:srgbClr val="2C3249"/>
                </a:solidFill>
                <a:latin typeface="Kanit Light" panose="020B0604020202020204" charset="-34"/>
                <a:ea typeface="Martel Sans" pitchFamily="34" charset="-122"/>
                <a:cs typeface="Kanit Light" panose="020B0604020202020204" charset="-34"/>
              </a:rPr>
              <a:t> veya </a:t>
            </a:r>
            <a:endParaRPr lang="tr-TR" dirty="0">
              <a:solidFill>
                <a:srgbClr val="2C3249"/>
              </a:solidFill>
              <a:latin typeface="Kanit Light" panose="020B0604020202020204" charset="-34"/>
              <a:ea typeface="Martel Sans" pitchFamily="34" charset="-122"/>
              <a:cs typeface="Kanit Light" panose="020B0604020202020204" charset="-34"/>
            </a:endParaRPr>
          </a:p>
          <a:p>
            <a:pPr algn="just">
              <a:lnSpc>
                <a:spcPts val="2050"/>
              </a:lnSpc>
              <a:buSzPct val="100000"/>
            </a:pPr>
            <a:r>
              <a:rPr lang="tr-TR"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trafik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izleme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sistemlerinde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kullanılabilir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10" name="Text 8"/>
          <p:cNvSpPr/>
          <p:nvPr/>
        </p:nvSpPr>
        <p:spPr>
          <a:xfrm>
            <a:off x="578763" y="6013040"/>
            <a:ext cx="13348252" cy="529114"/>
          </a:xfrm>
          <a:prstGeom prst="rect">
            <a:avLst/>
          </a:prstGeom>
          <a:noFill/>
          <a:ln/>
        </p:spPr>
        <p:txBody>
          <a:bodyPr wrap="square" lIns="0" tIns="0" rIns="0" bIns="0" rtlCol="0" anchor="t"/>
          <a:lstStyle/>
          <a:p>
            <a:pPr marL="342900" indent="-342900" algn="just">
              <a:lnSpc>
                <a:spcPts val="2050"/>
              </a:lnSpc>
              <a:buSzPct val="100000"/>
              <a:buChar char="•"/>
            </a:pPr>
            <a:r>
              <a:rPr lang="en-US" b="1" dirty="0">
                <a:solidFill>
                  <a:srgbClr val="2C3249"/>
                </a:solidFill>
                <a:latin typeface="Kanit Light" panose="020B0604020202020204" charset="-34"/>
                <a:ea typeface="Martel Sans" pitchFamily="34" charset="-122"/>
                <a:cs typeface="Kanit Light" panose="020B0604020202020204" charset="-34"/>
              </a:rPr>
              <a:t>Dil </a:t>
            </a:r>
            <a:r>
              <a:rPr lang="en-US" b="1" dirty="0" err="1">
                <a:solidFill>
                  <a:srgbClr val="2C3249"/>
                </a:solidFill>
                <a:latin typeface="Kanit Light" panose="020B0604020202020204" charset="-34"/>
                <a:ea typeface="Martel Sans" pitchFamily="34" charset="-122"/>
                <a:cs typeface="Kanit Light" panose="020B0604020202020204" charset="-34"/>
              </a:rPr>
              <a:t>Tanıma</a:t>
            </a:r>
            <a:r>
              <a:rPr lang="en-US" b="1" dirty="0">
                <a:solidFill>
                  <a:srgbClr val="2C3249"/>
                </a:solidFill>
                <a:latin typeface="Kanit Light" panose="020B0604020202020204" charset="-34"/>
                <a:ea typeface="Martel Sans" pitchFamily="34" charset="-122"/>
                <a:cs typeface="Kanit Light" panose="020B0604020202020204" charset="-34"/>
              </a:rPr>
              <a:t>:</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metin</a:t>
            </a:r>
            <a:r>
              <a:rPr lang="en-US" dirty="0">
                <a:solidFill>
                  <a:srgbClr val="2C3249"/>
                </a:solidFill>
                <a:latin typeface="Kanit Light" panose="020B0604020202020204" charset="-34"/>
                <a:ea typeface="Martel Sans" pitchFamily="34" charset="-122"/>
                <a:cs typeface="Kanit Light" panose="020B0604020202020204" charset="-34"/>
              </a:rPr>
              <a:t> veya </a:t>
            </a:r>
            <a:r>
              <a:rPr lang="en-US" dirty="0" err="1">
                <a:solidFill>
                  <a:srgbClr val="2C3249"/>
                </a:solidFill>
                <a:latin typeface="Kanit Light" panose="020B0604020202020204" charset="-34"/>
                <a:ea typeface="Martel Sans" pitchFamily="34" charset="-122"/>
                <a:cs typeface="Kanit Light" panose="020B0604020202020204" charset="-34"/>
              </a:rPr>
              <a:t>ses</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kaydının</a:t>
            </a:r>
            <a:r>
              <a:rPr lang="en-US" dirty="0">
                <a:solidFill>
                  <a:srgbClr val="2C3249"/>
                </a:solidFill>
                <a:latin typeface="Kanit Light" panose="020B0604020202020204" charset="-34"/>
                <a:ea typeface="Martel Sans" pitchFamily="34" charset="-122"/>
                <a:cs typeface="Kanit Light" panose="020B0604020202020204" charset="-34"/>
              </a:rPr>
              <a:t> hangi </a:t>
            </a:r>
            <a:r>
              <a:rPr lang="en-US" dirty="0" err="1">
                <a:solidFill>
                  <a:srgbClr val="2C3249"/>
                </a:solidFill>
                <a:latin typeface="Kanit Light" panose="020B0604020202020204" charset="-34"/>
                <a:ea typeface="Martel Sans" pitchFamily="34" charset="-122"/>
                <a:cs typeface="Kanit Light" panose="020B0604020202020204" charset="-34"/>
              </a:rPr>
              <a:t>dilde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olduğunu</a:t>
            </a:r>
            <a:r>
              <a:rPr lang="en-US" dirty="0">
                <a:solidFill>
                  <a:srgbClr val="2C3249"/>
                </a:solidFill>
                <a:latin typeface="Kanit Light" panose="020B0604020202020204" charset="-34"/>
                <a:ea typeface="Martel Sans" pitchFamily="34" charset="-122"/>
                <a:cs typeface="Kanit Light" panose="020B0604020202020204" charset="-34"/>
              </a:rPr>
              <a:t> tespit </a:t>
            </a:r>
            <a:r>
              <a:rPr lang="en-US" dirty="0" err="1">
                <a:solidFill>
                  <a:srgbClr val="2C3249"/>
                </a:solidFill>
                <a:latin typeface="Kanit Light" panose="020B0604020202020204" charset="-34"/>
                <a:ea typeface="Martel Sans" pitchFamily="34" charset="-122"/>
                <a:cs typeface="Kanit Light" panose="020B0604020202020204" charset="-34"/>
              </a:rPr>
              <a:t>etmek</a:t>
            </a:r>
            <a:r>
              <a:rPr lang="en-US" dirty="0">
                <a:solidFill>
                  <a:srgbClr val="2C3249"/>
                </a:solidFill>
                <a:latin typeface="Kanit Light" panose="020B0604020202020204" charset="-34"/>
                <a:ea typeface="Martel Sans" pitchFamily="34" charset="-122"/>
                <a:cs typeface="Kanit Light" panose="020B0604020202020204" charset="-34"/>
              </a:rPr>
              <a:t> için sınıflandırma modelleri </a:t>
            </a:r>
            <a:r>
              <a:rPr lang="en-US" dirty="0" err="1">
                <a:solidFill>
                  <a:srgbClr val="2C3249"/>
                </a:solidFill>
                <a:latin typeface="Kanit Light" panose="020B0604020202020204" charset="-34"/>
                <a:ea typeface="Martel Sans" pitchFamily="34" charset="-122"/>
                <a:cs typeface="Kanit Light" panose="020B0604020202020204" charset="-34"/>
              </a:rPr>
              <a:t>kullanılabilir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tür</a:t>
            </a:r>
            <a:r>
              <a:rPr lang="en-US" dirty="0">
                <a:solidFill>
                  <a:srgbClr val="2C3249"/>
                </a:solidFill>
                <a:latin typeface="Kanit Light" panose="020B0604020202020204" charset="-34"/>
                <a:ea typeface="Martel Sans" pitchFamily="34" charset="-122"/>
                <a:cs typeface="Kanit Light" panose="020B0604020202020204" charset="-34"/>
              </a:rPr>
              <a:t> bir sınıflandırma, </a:t>
            </a:r>
            <a:r>
              <a:rPr lang="en-US" dirty="0" err="1">
                <a:solidFill>
                  <a:srgbClr val="2C3249"/>
                </a:solidFill>
                <a:latin typeface="Kanit Light" panose="020B0604020202020204" charset="-34"/>
                <a:ea typeface="Martel Sans" pitchFamily="34" charset="-122"/>
                <a:cs typeface="Kanit Light" panose="020B0604020202020204" charset="-34"/>
              </a:rPr>
              <a:t>çok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dilli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metin</a:t>
            </a:r>
            <a:r>
              <a:rPr lang="en-US" dirty="0">
                <a:solidFill>
                  <a:srgbClr val="2C3249"/>
                </a:solidFill>
                <a:latin typeface="Kanit Light" panose="020B0604020202020204" charset="-34"/>
                <a:ea typeface="Martel Sans" pitchFamily="34" charset="-122"/>
                <a:cs typeface="Kanit Light" panose="020B0604020202020204" charset="-34"/>
              </a:rPr>
              <a:t> analizi veya </a:t>
            </a:r>
            <a:r>
              <a:rPr lang="en-US" dirty="0" err="1">
                <a:solidFill>
                  <a:srgbClr val="2C3249"/>
                </a:solidFill>
                <a:latin typeface="Kanit Light" panose="020B0604020202020204" charset="-34"/>
                <a:ea typeface="Martel Sans" pitchFamily="34" charset="-122"/>
                <a:cs typeface="Kanit Light" panose="020B0604020202020204" charset="-34"/>
              </a:rPr>
              <a:t>konuşma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tanıma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sistemlerinde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yaygın</a:t>
            </a:r>
            <a:r>
              <a:rPr lang="en-US" dirty="0">
                <a:solidFill>
                  <a:srgbClr val="2C3249"/>
                </a:solidFill>
                <a:latin typeface="Kanit Light" panose="020B0604020202020204" charset="-34"/>
                <a:ea typeface="Martel Sans" pitchFamily="34" charset="-122"/>
                <a:cs typeface="Kanit Light" panose="020B0604020202020204" charset="-34"/>
              </a:rPr>
              <a:t> olarak </a:t>
            </a:r>
            <a:r>
              <a:rPr lang="en-US" dirty="0" err="1">
                <a:solidFill>
                  <a:srgbClr val="2C3249"/>
                </a:solidFill>
                <a:latin typeface="Kanit Light" panose="020B0604020202020204" charset="-34"/>
                <a:ea typeface="Martel Sans" pitchFamily="34" charset="-122"/>
                <a:cs typeface="Kanit Light" panose="020B0604020202020204" charset="-34"/>
              </a:rPr>
              <a:t>kullanılır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11" name="Text 9"/>
          <p:cNvSpPr/>
          <p:nvPr/>
        </p:nvSpPr>
        <p:spPr>
          <a:xfrm>
            <a:off x="578763" y="6600018"/>
            <a:ext cx="13348252" cy="529114"/>
          </a:xfrm>
          <a:prstGeom prst="rect">
            <a:avLst/>
          </a:prstGeom>
          <a:noFill/>
          <a:ln/>
        </p:spPr>
        <p:txBody>
          <a:bodyPr wrap="square" lIns="0" tIns="0" rIns="0" bIns="0" rtlCol="0" anchor="t"/>
          <a:lstStyle/>
          <a:p>
            <a:pPr marL="342900" indent="-342900" algn="just">
              <a:lnSpc>
                <a:spcPts val="2050"/>
              </a:lnSpc>
              <a:buSzPct val="100000"/>
              <a:buChar char="•"/>
            </a:pPr>
            <a:r>
              <a:rPr lang="en-US" b="1" dirty="0" err="1">
                <a:solidFill>
                  <a:srgbClr val="2C3249"/>
                </a:solidFill>
                <a:latin typeface="Kanit Light" panose="020B0604020202020204" charset="-34"/>
                <a:ea typeface="Martel Sans" pitchFamily="34" charset="-122"/>
                <a:cs typeface="Kanit Light" panose="020B0604020202020204" charset="-34"/>
              </a:rPr>
              <a:t>Ürün</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İncelemeleri</a:t>
            </a:r>
            <a:r>
              <a:rPr lang="en-US" b="1" dirty="0">
                <a:solidFill>
                  <a:srgbClr val="2C3249"/>
                </a:solidFill>
                <a:latin typeface="Kanit Light" panose="020B0604020202020204" charset="-34"/>
                <a:ea typeface="Martel Sans" pitchFamily="34" charset="-122"/>
                <a:cs typeface="Kanit Light" panose="020B0604020202020204" charset="-34"/>
              </a:rPr>
              <a:t> Duygu Analizi: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Müşteri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yorumlarını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pozitif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negatif</a:t>
            </a:r>
            <a:r>
              <a:rPr lang="en-US" dirty="0">
                <a:solidFill>
                  <a:srgbClr val="2C3249"/>
                </a:solidFill>
                <a:latin typeface="Kanit Light" panose="020B0604020202020204" charset="-34"/>
                <a:ea typeface="Martel Sans" pitchFamily="34" charset="-122"/>
                <a:cs typeface="Kanit Light" panose="020B0604020202020204" charset="-34"/>
              </a:rPr>
              <a:t> veya </a:t>
            </a:r>
            <a:r>
              <a:rPr lang="en-US" dirty="0" err="1">
                <a:solidFill>
                  <a:srgbClr val="2C3249"/>
                </a:solidFill>
                <a:latin typeface="Kanit Light" panose="020B0604020202020204" charset="-34"/>
                <a:ea typeface="Martel Sans" pitchFamily="34" charset="-122"/>
                <a:cs typeface="Kanit Light" panose="020B0604020202020204" charset="-34"/>
              </a:rPr>
              <a:t>nötr</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dirty="0" err="1">
                <a:solidFill>
                  <a:srgbClr val="2C3249"/>
                </a:solidFill>
                <a:latin typeface="Kanit Light" panose="020B0604020202020204" charset="-34"/>
                <a:ea typeface="Martel Sans" pitchFamily="34" charset="-122"/>
                <a:cs typeface="Kanit Light" panose="020B0604020202020204" charset="-34"/>
              </a:rPr>
              <a:t>duygu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kategorilerine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ayırmak</a:t>
            </a:r>
            <a:r>
              <a:rPr lang="en-US" dirty="0">
                <a:solidFill>
                  <a:srgbClr val="2C3249"/>
                </a:solidFill>
                <a:latin typeface="Kanit Light" panose="020B0604020202020204" charset="-34"/>
                <a:ea typeface="Martel Sans" pitchFamily="34" charset="-122"/>
                <a:cs typeface="Kanit Light" panose="020B0604020202020204" charset="-34"/>
              </a:rPr>
              <a:t> için sınıflandırma </a:t>
            </a:r>
            <a:r>
              <a:rPr lang="en-US" dirty="0" err="1">
                <a:solidFill>
                  <a:srgbClr val="2C3249"/>
                </a:solidFill>
                <a:latin typeface="Kanit Light" panose="020B0604020202020204" charset="-34"/>
                <a:ea typeface="Martel Sans" pitchFamily="34" charset="-122"/>
                <a:cs typeface="Kanit Light" panose="020B0604020202020204" charset="-34"/>
              </a:rPr>
              <a:t>kullanılır</a:t>
            </a:r>
            <a:r>
              <a:rPr lang="en-US" dirty="0">
                <a:solidFill>
                  <a:srgbClr val="2C3249"/>
                </a:solidFill>
                <a:latin typeface="Kanit Light" panose="020B0604020202020204" charset="-34"/>
                <a:ea typeface="Martel Sans" pitchFamily="34" charset="-122"/>
                <a:cs typeface="Kanit Light" panose="020B0604020202020204" charset="-34"/>
              </a:rPr>
              <a:t>. Duygu </a:t>
            </a:r>
            <a:r>
              <a:rPr lang="en-US" dirty="0" err="1">
                <a:solidFill>
                  <a:srgbClr val="2C3249"/>
                </a:solidFill>
                <a:latin typeface="Kanit Light" panose="020B0604020202020204" charset="-34"/>
                <a:ea typeface="Martel Sans" pitchFamily="34" charset="-122"/>
                <a:cs typeface="Kanit Light" panose="020B0604020202020204" charset="-34"/>
              </a:rPr>
              <a:t>analizleri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şirketlerin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ürün</a:t>
            </a:r>
            <a:r>
              <a:rPr lang="en-US" dirty="0">
                <a:solidFill>
                  <a:srgbClr val="2C3249"/>
                </a:solidFill>
                <a:latin typeface="Kanit Light" panose="020B0604020202020204" charset="-34"/>
                <a:ea typeface="Martel Sans" pitchFamily="34" charset="-122"/>
                <a:cs typeface="Kanit Light" panose="020B0604020202020204" charset="-34"/>
              </a:rPr>
              <a:t> veya </a:t>
            </a:r>
            <a:r>
              <a:rPr lang="en-US" dirty="0" err="1">
                <a:solidFill>
                  <a:srgbClr val="2C3249"/>
                </a:solidFill>
                <a:latin typeface="Kanit Light" panose="020B0604020202020204" charset="-34"/>
                <a:ea typeface="Martel Sans" pitchFamily="34" charset="-122"/>
                <a:cs typeface="Kanit Light" panose="020B0604020202020204" charset="-34"/>
              </a:rPr>
              <a:t>hizmetleri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hakkında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bildirimleri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değerlendirmelerine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yardımcı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12" name="Text 10"/>
          <p:cNvSpPr/>
          <p:nvPr/>
        </p:nvSpPr>
        <p:spPr>
          <a:xfrm>
            <a:off x="578763" y="7315108"/>
            <a:ext cx="13348252" cy="264557"/>
          </a:xfrm>
          <a:prstGeom prst="rect">
            <a:avLst/>
          </a:prstGeom>
          <a:noFill/>
          <a:ln/>
        </p:spPr>
        <p:txBody>
          <a:bodyPr wrap="none" lIns="0" tIns="0" rIns="0" bIns="0" rtlCol="0" anchor="t"/>
          <a:lstStyle/>
          <a:p>
            <a:pPr marL="0" indent="0" algn="just">
              <a:lnSpc>
                <a:spcPts val="2050"/>
              </a:lnSpc>
              <a:buNone/>
            </a:pPr>
            <a:endParaRPr lang="en-US">
              <a:latin typeface="Kanit Light" panose="020B0604020202020204" charset="-34"/>
            </a:endParaRPr>
          </a:p>
        </p:txBody>
      </p:sp>
      <p:pic>
        <p:nvPicPr>
          <p:cNvPr id="13" name="Image 0" descr="preencoded.png"/>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539532" y="651886"/>
            <a:ext cx="2762726" cy="317897"/>
          </a:xfrm>
          <a:prstGeom prst="rect">
            <a:avLst/>
          </a:prstGeom>
          <a:noFill/>
          <a:ln/>
        </p:spPr>
        <p:txBody>
          <a:bodyPr wrap="none" lIns="0" tIns="0" rIns="0" bIns="0" rtlCol="0" anchor="t"/>
          <a:lstStyle/>
          <a:p>
            <a:pPr marL="0" indent="0">
              <a:lnSpc>
                <a:spcPts val="2500"/>
              </a:lnSpc>
              <a:buNone/>
            </a:pPr>
            <a:r>
              <a:rPr lang="en-US" sz="4000" dirty="0" err="1">
                <a:solidFill>
                  <a:srgbClr val="272D45"/>
                </a:solidFill>
                <a:latin typeface="Kanit Light" panose="020B0604020202020204" charset="-34"/>
                <a:ea typeface="Kanit Light" pitchFamily="34" charset="-122"/>
                <a:cs typeface="Kanit Light" panose="020B0604020202020204" charset="-34"/>
              </a:rPr>
              <a:t>Danışmanlı</a:t>
            </a:r>
            <a:r>
              <a:rPr lang="en-US" sz="4000" dirty="0">
                <a:solidFill>
                  <a:srgbClr val="272D45"/>
                </a:solidFill>
                <a:latin typeface="Kanit Light" panose="020B0604020202020204" charset="-34"/>
                <a:ea typeface="Kanit Light" pitchFamily="34" charset="-122"/>
                <a:cs typeface="Kanit Light" panose="020B0604020202020204" charset="-34"/>
              </a:rPr>
              <a:t> Öğrenme</a:t>
            </a:r>
            <a:endParaRPr lang="en-US" sz="4000" dirty="0">
              <a:latin typeface="Kanit Light" panose="020B0604020202020204" charset="-34"/>
            </a:endParaRPr>
          </a:p>
        </p:txBody>
      </p:sp>
      <p:sp>
        <p:nvSpPr>
          <p:cNvPr id="3" name="Text 1"/>
          <p:cNvSpPr/>
          <p:nvPr/>
        </p:nvSpPr>
        <p:spPr>
          <a:xfrm>
            <a:off x="539532" y="1108114"/>
            <a:ext cx="2542937" cy="317897"/>
          </a:xfrm>
          <a:prstGeom prst="rect">
            <a:avLst/>
          </a:prstGeom>
          <a:noFill/>
          <a:ln/>
        </p:spPr>
        <p:txBody>
          <a:bodyPr wrap="none" lIns="0" tIns="0" rIns="0" bIns="0" rtlCol="0" anchor="t"/>
          <a:lstStyle/>
          <a:p>
            <a:pPr marL="0" indent="0">
              <a:lnSpc>
                <a:spcPts val="2500"/>
              </a:lnSpc>
              <a:buNone/>
            </a:pPr>
            <a:r>
              <a:rPr lang="en-US" sz="3200" dirty="0">
                <a:solidFill>
                  <a:srgbClr val="272D45"/>
                </a:solidFill>
                <a:latin typeface="Kanit Light" panose="020B0604020202020204" charset="-34"/>
                <a:ea typeface="Kanit Light" pitchFamily="34" charset="-122"/>
                <a:cs typeface="Kanit Light" panose="020B0604020202020204" charset="-34"/>
              </a:rPr>
              <a:t>Regresyon</a:t>
            </a:r>
            <a:endParaRPr lang="en-US" sz="3200" dirty="0">
              <a:latin typeface="Kanit Light" panose="020B0604020202020204" charset="-34"/>
            </a:endParaRPr>
          </a:p>
        </p:txBody>
      </p:sp>
      <p:sp>
        <p:nvSpPr>
          <p:cNvPr id="4" name="Text 2"/>
          <p:cNvSpPr/>
          <p:nvPr/>
        </p:nvSpPr>
        <p:spPr>
          <a:xfrm>
            <a:off x="572095" y="1587938"/>
            <a:ext cx="13588879" cy="610076"/>
          </a:xfrm>
          <a:prstGeom prst="rect">
            <a:avLst/>
          </a:prstGeom>
          <a:noFill/>
          <a:ln/>
        </p:spPr>
        <p:txBody>
          <a:bodyPr wrap="square" lIns="0" tIns="0" rIns="0" bIns="0" rtlCol="0" anchor="t"/>
          <a:lstStyle/>
          <a:p>
            <a:pPr marL="0" indent="0" algn="just">
              <a:lnSpc>
                <a:spcPts val="1600"/>
              </a:lnSpc>
              <a:buNone/>
            </a:pPr>
            <a:r>
              <a:rPr lang="en-US" dirty="0" err="1">
                <a:solidFill>
                  <a:srgbClr val="2C3249"/>
                </a:solidFill>
                <a:latin typeface="Kanit Light" panose="020B0604020202020204" charset="-34"/>
                <a:ea typeface="Martel Sans" pitchFamily="34" charset="-122"/>
                <a:cs typeface="Kanit Light" panose="020B0604020202020204" charset="-34"/>
              </a:rPr>
              <a:t>Regresyonda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amaç</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bağımlı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değişkenin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nümerik</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değişken</a:t>
            </a:r>
            <a:r>
              <a:rPr lang="en-US" dirty="0">
                <a:solidFill>
                  <a:srgbClr val="2C3249"/>
                </a:solidFill>
                <a:latin typeface="Kanit Light" panose="020B0604020202020204" charset="-34"/>
                <a:ea typeface="Martel Sans" pitchFamily="34" charset="-122"/>
                <a:cs typeface="Kanit Light" panose="020B0604020202020204" charset="-34"/>
              </a:rPr>
              <a:t>), bir veya </a:t>
            </a:r>
            <a:r>
              <a:rPr lang="en-US" dirty="0" err="1">
                <a:solidFill>
                  <a:srgbClr val="2C3249"/>
                </a:solidFill>
                <a:latin typeface="Kanit Light" panose="020B0604020202020204" charset="-34"/>
                <a:ea typeface="Martel Sans" pitchFamily="34" charset="-122"/>
                <a:cs typeface="Kanit Light" panose="020B0604020202020204" charset="-34"/>
              </a:rPr>
              <a:t>daha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fazla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bağımsız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değişkenle</a:t>
            </a:r>
            <a:r>
              <a:rPr lang="en-US" dirty="0">
                <a:solidFill>
                  <a:srgbClr val="2C3249"/>
                </a:solidFill>
                <a:latin typeface="Kanit Light" panose="020B0604020202020204" charset="-34"/>
                <a:ea typeface="Martel Sans" pitchFamily="34" charset="-122"/>
                <a:cs typeface="Kanit Light" panose="020B0604020202020204" charset="-34"/>
              </a:rPr>
              <a:t> olan (</a:t>
            </a:r>
            <a:r>
              <a:rPr lang="en-US" dirty="0" err="1">
                <a:solidFill>
                  <a:srgbClr val="2C3249"/>
                </a:solidFill>
                <a:latin typeface="Kanit Light" panose="020B0604020202020204" charset="-34"/>
                <a:ea typeface="Martel Sans" pitchFamily="34" charset="-122"/>
                <a:cs typeface="Kanit Light" panose="020B0604020202020204" charset="-34"/>
              </a:rPr>
              <a:t>nümerik</a:t>
            </a:r>
            <a:r>
              <a:rPr lang="en-US" dirty="0">
                <a:solidFill>
                  <a:srgbClr val="2C3249"/>
                </a:solidFill>
                <a:latin typeface="Kanit Light" panose="020B0604020202020204" charset="-34"/>
                <a:ea typeface="Martel Sans" pitchFamily="34" charset="-122"/>
                <a:cs typeface="Kanit Light" panose="020B0604020202020204" charset="-34"/>
              </a:rPr>
              <a:t> veya </a:t>
            </a:r>
            <a:r>
              <a:rPr lang="en-US" dirty="0" err="1">
                <a:solidFill>
                  <a:srgbClr val="2C3249"/>
                </a:solidFill>
                <a:latin typeface="Kanit Light" panose="020B0604020202020204" charset="-34"/>
                <a:ea typeface="Martel Sans" pitchFamily="34" charset="-122"/>
                <a:cs typeface="Kanit Light" panose="020B0604020202020204" charset="-34"/>
              </a:rPr>
              <a:t>kategorik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olabilir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ilişkisini</a:t>
            </a:r>
            <a:r>
              <a:rPr lang="en-US" dirty="0">
                <a:solidFill>
                  <a:srgbClr val="2C3249"/>
                </a:solidFill>
                <a:latin typeface="Kanit Light" panose="020B0604020202020204" charset="-34"/>
                <a:ea typeface="Martel Sans" pitchFamily="34" charset="-122"/>
                <a:cs typeface="Kanit Light" panose="020B0604020202020204" charset="-34"/>
              </a:rPr>
              <a:t> anlamak ve bu </a:t>
            </a:r>
            <a:r>
              <a:rPr lang="en-US" dirty="0" err="1">
                <a:solidFill>
                  <a:srgbClr val="2C3249"/>
                </a:solidFill>
                <a:latin typeface="Kanit Light" panose="020B0604020202020204" charset="-34"/>
                <a:ea typeface="Martel Sans" pitchFamily="34" charset="-122"/>
                <a:cs typeface="Kanit Light" panose="020B0604020202020204" charset="-34"/>
              </a:rPr>
              <a:t>ilişkiyi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modellemektir</a:t>
            </a:r>
            <a:r>
              <a:rPr lang="en-US" dirty="0">
                <a:solidFill>
                  <a:srgbClr val="2C3249"/>
                </a:solidFill>
                <a:latin typeface="Kanit Light" panose="020B0604020202020204" charset="-34"/>
                <a:ea typeface="Martel Sans" pitchFamily="34" charset="-122"/>
                <a:cs typeface="Kanit Light" panose="020B0604020202020204" charset="-34"/>
              </a:rPr>
              <a:t>. Regresyon </a:t>
            </a:r>
            <a:r>
              <a:rPr lang="en-US" dirty="0" err="1">
                <a:solidFill>
                  <a:srgbClr val="2C3249"/>
                </a:solidFill>
                <a:latin typeface="Kanit Light" panose="020B0604020202020204" charset="-34"/>
                <a:ea typeface="Martel Sans" pitchFamily="34" charset="-122"/>
                <a:cs typeface="Kanit Light" panose="020B0604020202020204" charset="-34"/>
              </a:rPr>
              <a:t>görevlerinde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hedef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nitelik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sürekli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nümerik</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niteliktir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Örneğin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sigara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içen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ailesinde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kanser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öyküsü</a:t>
            </a:r>
            <a:r>
              <a:rPr lang="en-US" dirty="0">
                <a:solidFill>
                  <a:srgbClr val="2C3249"/>
                </a:solidFill>
                <a:latin typeface="Kanit Light" panose="020B0604020202020204" charset="-34"/>
                <a:ea typeface="Martel Sans" pitchFamily="34" charset="-122"/>
                <a:cs typeface="Kanit Light" panose="020B0604020202020204" charset="-34"/>
              </a:rPr>
              <a:t> olan, ... </a:t>
            </a:r>
            <a:r>
              <a:rPr lang="en-US" dirty="0" err="1">
                <a:solidFill>
                  <a:srgbClr val="2C3249"/>
                </a:solidFill>
                <a:latin typeface="Kanit Light" panose="020B0604020202020204" charset="-34"/>
                <a:ea typeface="Martel Sans" pitchFamily="34" charset="-122"/>
                <a:cs typeface="Kanit Light" panose="020B0604020202020204" charset="-34"/>
              </a:rPr>
              <a:t>özelliklerine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sahip</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hastanın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kanser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olasılığı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yüzde</a:t>
            </a:r>
            <a:r>
              <a:rPr lang="en-US" dirty="0">
                <a:solidFill>
                  <a:srgbClr val="2C3249"/>
                </a:solidFill>
                <a:latin typeface="Kanit Light" panose="020B0604020202020204" charset="-34"/>
                <a:ea typeface="Martel Sans" pitchFamily="34" charset="-122"/>
                <a:cs typeface="Kanit Light" panose="020B0604020202020204" charset="-34"/>
              </a:rPr>
              <a:t> “90”, </a:t>
            </a:r>
            <a:r>
              <a:rPr lang="en-US" dirty="0" err="1">
                <a:solidFill>
                  <a:srgbClr val="2C3249"/>
                </a:solidFill>
                <a:latin typeface="Kanit Light" panose="020B0604020202020204" charset="-34"/>
                <a:ea typeface="Martel Sans" pitchFamily="34" charset="-122"/>
                <a:cs typeface="Kanit Light" panose="020B0604020202020204" charset="-34"/>
              </a:rPr>
              <a:t>sigara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içmeyen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ailesinde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kanser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öyküsü</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olmayan</a:t>
            </a:r>
            <a:r>
              <a:rPr lang="en-US" dirty="0">
                <a:solidFill>
                  <a:srgbClr val="2C3249"/>
                </a:solidFill>
                <a:latin typeface="Kanit Light" panose="020B0604020202020204" charset="-34"/>
                <a:ea typeface="Martel Sans" pitchFamily="34" charset="-122"/>
                <a:cs typeface="Kanit Light" panose="020B0604020202020204" charset="-34"/>
              </a:rPr>
              <a:t>, ... </a:t>
            </a:r>
            <a:r>
              <a:rPr lang="en-US" dirty="0" err="1">
                <a:solidFill>
                  <a:srgbClr val="2C3249"/>
                </a:solidFill>
                <a:latin typeface="Kanit Light" panose="020B0604020202020204" charset="-34"/>
                <a:ea typeface="Martel Sans" pitchFamily="34" charset="-122"/>
                <a:cs typeface="Kanit Light" panose="020B0604020202020204" charset="-34"/>
              </a:rPr>
              <a:t>özelliklerine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sahip</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hastanın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kanser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olasılığı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yüzde</a:t>
            </a:r>
            <a:r>
              <a:rPr lang="en-US" dirty="0">
                <a:solidFill>
                  <a:srgbClr val="2C3249"/>
                </a:solidFill>
                <a:latin typeface="Kanit Light" panose="020B0604020202020204" charset="-34"/>
                <a:ea typeface="Martel Sans" pitchFamily="34" charset="-122"/>
                <a:cs typeface="Kanit Light" panose="020B0604020202020204" charset="-34"/>
              </a:rPr>
              <a:t> “20” gibi. </a:t>
            </a:r>
            <a:endParaRPr lang="en-US" dirty="0">
              <a:latin typeface="Kanit Light" panose="020B0604020202020204" charset="-34"/>
            </a:endParaRPr>
          </a:p>
        </p:txBody>
      </p:sp>
      <p:sp>
        <p:nvSpPr>
          <p:cNvPr id="5" name="Text 3"/>
          <p:cNvSpPr/>
          <p:nvPr/>
        </p:nvSpPr>
        <p:spPr>
          <a:xfrm>
            <a:off x="572095" y="2550081"/>
            <a:ext cx="13425259" cy="406718"/>
          </a:xfrm>
          <a:prstGeom prst="rect">
            <a:avLst/>
          </a:prstGeom>
          <a:noFill/>
          <a:ln/>
        </p:spPr>
        <p:txBody>
          <a:bodyPr wrap="square" lIns="0" tIns="0" rIns="0" bIns="0" rtlCol="0" anchor="t"/>
          <a:lstStyle/>
          <a:p>
            <a:pPr marL="0" indent="0" algn="just">
              <a:lnSpc>
                <a:spcPts val="1600"/>
              </a:lnSpc>
              <a:buNone/>
            </a:pPr>
            <a:r>
              <a:rPr lang="tr-TR" dirty="0">
                <a:solidFill>
                  <a:srgbClr val="2C3249"/>
                </a:solidFill>
                <a:latin typeface="Kanit Light" panose="020B0604020202020204" charset="-34"/>
                <a:ea typeface="Martel Sans" pitchFamily="34" charset="-122"/>
                <a:cs typeface="Kanit Light" panose="020B0604020202020204" charset="-34"/>
              </a:rPr>
              <a:t>Aşağıda </a:t>
            </a:r>
            <a:r>
              <a:rPr lang="en-US" dirty="0" err="1">
                <a:solidFill>
                  <a:srgbClr val="2C3249"/>
                </a:solidFill>
                <a:latin typeface="Kanit Light" panose="020B0604020202020204" charset="-34"/>
                <a:ea typeface="Martel Sans" pitchFamily="34" charset="-122"/>
                <a:cs typeface="Kanit Light" panose="020B0604020202020204" charset="-34"/>
              </a:rPr>
              <a:t>danışman!ı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öğrenmede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kullanılabilecek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örnek</a:t>
            </a:r>
            <a:r>
              <a:rPr lang="en-US" dirty="0">
                <a:solidFill>
                  <a:srgbClr val="2C3249"/>
                </a:solidFill>
                <a:latin typeface="Kanit Light" panose="020B0604020202020204" charset="-34"/>
                <a:ea typeface="Martel Sans" pitchFamily="34" charset="-122"/>
                <a:cs typeface="Kanit Light" panose="020B0604020202020204" charset="-34"/>
              </a:rPr>
              <a:t> bir regresyon veri </a:t>
            </a:r>
            <a:r>
              <a:rPr lang="en-US" dirty="0" err="1">
                <a:solidFill>
                  <a:srgbClr val="2C3249"/>
                </a:solidFill>
                <a:latin typeface="Kanit Light" panose="020B0604020202020204" charset="-34"/>
                <a:ea typeface="Martel Sans" pitchFamily="34" charset="-122"/>
                <a:cs typeface="Kanit Light" panose="020B0604020202020204" charset="-34"/>
              </a:rPr>
              <a:t>seti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almaktadır</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otel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müşterisinin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otele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ödeyeceği</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gecelik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fiyatın</a:t>
            </a:r>
            <a:r>
              <a:rPr lang="en-US" dirty="0">
                <a:solidFill>
                  <a:srgbClr val="2C3249"/>
                </a:solidFill>
                <a:latin typeface="Kanit Light" panose="020B0604020202020204" charset="-34"/>
                <a:ea typeface="Martel Sans" pitchFamily="34" charset="-122"/>
                <a:cs typeface="Kanit Light" panose="020B0604020202020204" charset="-34"/>
              </a:rPr>
              <a:t> tahmin </a:t>
            </a:r>
            <a:r>
              <a:rPr lang="en-US" dirty="0" err="1">
                <a:solidFill>
                  <a:srgbClr val="2C3249"/>
                </a:solidFill>
                <a:latin typeface="Kanit Light" panose="020B0604020202020204" charset="-34"/>
                <a:ea typeface="Martel Sans" pitchFamily="34" charset="-122"/>
                <a:cs typeface="Kanit Light" panose="020B0604020202020204" charset="-34"/>
              </a:rPr>
              <a:t>edilmesi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amacıyla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oda</a:t>
            </a:r>
            <a:r>
              <a:rPr lang="en-US" dirty="0">
                <a:solidFill>
                  <a:srgbClr val="2C3249"/>
                </a:solidFill>
                <a:latin typeface="Kanit Light" panose="020B0604020202020204" charset="-34"/>
                <a:ea typeface="Martel Sans" pitchFamily="34" charset="-122"/>
                <a:cs typeface="Kanit Light" panose="020B0604020202020204" charset="-34"/>
              </a:rPr>
              <a:t> tipi, </a:t>
            </a:r>
            <a:r>
              <a:rPr lang="en-US" dirty="0" err="1">
                <a:solidFill>
                  <a:srgbClr val="2C3249"/>
                </a:solidFill>
                <a:latin typeface="Kanit Light" panose="020B0604020202020204" charset="-34"/>
                <a:ea typeface="Martel Sans" pitchFamily="34" charset="-122"/>
                <a:cs typeface="Kanit Light" panose="020B0604020202020204" charset="-34"/>
              </a:rPr>
              <a:t>oda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boyutu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konum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uzaklığı</a:t>
            </a:r>
            <a:r>
              <a:rPr lang="en-US" dirty="0">
                <a:solidFill>
                  <a:srgbClr val="2C3249"/>
                </a:solidFill>
                <a:latin typeface="Kanit Light" panose="020B0604020202020204" charset="-34"/>
                <a:ea typeface="Martel Sans" pitchFamily="34" charset="-122"/>
                <a:cs typeface="Kanit Light" panose="020B0604020202020204" charset="-34"/>
              </a:rPr>
              <a:t> (km), </a:t>
            </a:r>
            <a:r>
              <a:rPr lang="en-US" dirty="0" err="1">
                <a:solidFill>
                  <a:srgbClr val="2C3249"/>
                </a:solidFill>
                <a:latin typeface="Kanit Light" panose="020B0604020202020204" charset="-34"/>
                <a:ea typeface="Martel Sans" pitchFamily="34" charset="-122"/>
                <a:cs typeface="Kanit Light" panose="020B0604020202020204" charset="-34"/>
              </a:rPr>
              <a:t>sosyal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medya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puanı</a:t>
            </a:r>
            <a:r>
              <a:rPr lang="en-US" dirty="0">
                <a:solidFill>
                  <a:srgbClr val="2C3249"/>
                </a:solidFill>
                <a:latin typeface="Kanit Light" panose="020B0604020202020204" charset="-34"/>
                <a:ea typeface="Martel Sans" pitchFamily="34" charset="-122"/>
                <a:cs typeface="Kanit Light" panose="020B0604020202020204" charset="-34"/>
              </a:rPr>
              <a:t>, ... </a:t>
            </a:r>
            <a:r>
              <a:rPr lang="en-US" dirty="0" err="1">
                <a:solidFill>
                  <a:srgbClr val="2C3249"/>
                </a:solidFill>
                <a:latin typeface="Kanit Light" panose="020B0604020202020204" charset="-34"/>
                <a:ea typeface="Martel Sans" pitchFamily="34" charset="-122"/>
                <a:cs typeface="Kanit Light" panose="020B0604020202020204" charset="-34"/>
              </a:rPr>
              <a:t>niteliklerinin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kullanıldığı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örnek</a:t>
            </a:r>
            <a:r>
              <a:rPr lang="en-US" dirty="0">
                <a:solidFill>
                  <a:srgbClr val="2C3249"/>
                </a:solidFill>
                <a:latin typeface="Kanit Light" panose="020B0604020202020204" charset="-34"/>
                <a:ea typeface="Martel Sans" pitchFamily="34" charset="-122"/>
                <a:cs typeface="Kanit Light" panose="020B0604020202020204" charset="-34"/>
              </a:rPr>
              <a:t> bir veri </a:t>
            </a:r>
            <a:r>
              <a:rPr lang="en-US" dirty="0" err="1">
                <a:solidFill>
                  <a:srgbClr val="2C3249"/>
                </a:solidFill>
                <a:latin typeface="Kanit Light" panose="020B0604020202020204" charset="-34"/>
                <a:ea typeface="Martel Sans" pitchFamily="34" charset="-122"/>
                <a:cs typeface="Kanit Light" panose="020B0604020202020204" charset="-34"/>
              </a:rPr>
              <a:t>seti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almaktadır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Hedef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nitelik</a:t>
            </a:r>
            <a:r>
              <a:rPr lang="en-US" dirty="0">
                <a:solidFill>
                  <a:srgbClr val="2C3249"/>
                </a:solidFill>
                <a:latin typeface="Kanit Light" panose="020B0604020202020204" charset="-34"/>
                <a:ea typeface="Martel Sans" pitchFamily="34" charset="-122"/>
                <a:cs typeface="Kanit Light" panose="020B0604020202020204" charset="-34"/>
              </a:rPr>
              <a:t> </a:t>
            </a:r>
            <a:r>
              <a:rPr lang="en-US" b="1" dirty="0">
                <a:solidFill>
                  <a:srgbClr val="2C3249"/>
                </a:solidFill>
                <a:latin typeface="Kanit Light" panose="020B0604020202020204" charset="-34"/>
                <a:ea typeface="Martel Sans" pitchFamily="34" charset="-122"/>
                <a:cs typeface="Kanit Light" panose="020B0604020202020204" charset="-34"/>
              </a:rPr>
              <a:t>y</a:t>
            </a:r>
            <a:r>
              <a:rPr lang="en-US" dirty="0">
                <a:solidFill>
                  <a:srgbClr val="2C3249"/>
                </a:solidFill>
                <a:latin typeface="Kanit Light" panose="020B0604020202020204" charset="-34"/>
                <a:ea typeface="Martel Sans" pitchFamily="34" charset="-122"/>
                <a:cs typeface="Kanit Light" panose="020B0604020202020204" charset="-34"/>
              </a:rPr>
              <a:t>, 2500, 2000, 8000 gibi </a:t>
            </a:r>
            <a:r>
              <a:rPr lang="en-US" dirty="0" err="1">
                <a:solidFill>
                  <a:srgbClr val="2C3249"/>
                </a:solidFill>
                <a:latin typeface="Kanit Light" panose="020B0604020202020204" charset="-34"/>
                <a:ea typeface="Martel Sans" pitchFamily="34" charset="-122"/>
                <a:cs typeface="Kanit Light" panose="020B0604020202020204" charset="-34"/>
              </a:rPr>
              <a:t>nümerik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sınıf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değerlerini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tutmaktadır</a:t>
            </a:r>
            <a:r>
              <a:rPr lang="en-US" dirty="0">
                <a:solidFill>
                  <a:srgbClr val="2C3249"/>
                </a:solidFill>
                <a:latin typeface="Kanit Light" panose="020B0604020202020204" charset="-34"/>
                <a:ea typeface="Martel Sans" pitchFamily="34" charset="-122"/>
                <a:cs typeface="Kanit Light" panose="020B0604020202020204" charset="-34"/>
              </a:rPr>
              <a:t>. </a:t>
            </a:r>
            <a:endParaRPr lang="en-US" dirty="0">
              <a:latin typeface="Kanit Light" panose="020B0604020202020204" charset="-34"/>
            </a:endParaRPr>
          </a:p>
        </p:txBody>
      </p:sp>
      <p:sp>
        <p:nvSpPr>
          <p:cNvPr id="6" name="Text 4"/>
          <p:cNvSpPr/>
          <p:nvPr/>
        </p:nvSpPr>
        <p:spPr>
          <a:xfrm>
            <a:off x="4819829" y="3293857"/>
            <a:ext cx="4371064" cy="203359"/>
          </a:xfrm>
          <a:prstGeom prst="rect">
            <a:avLst/>
          </a:prstGeom>
          <a:noFill/>
          <a:ln/>
        </p:spPr>
        <p:txBody>
          <a:bodyPr wrap="none" lIns="0" tIns="0" rIns="0" bIns="0" rtlCol="0" anchor="t"/>
          <a:lstStyle/>
          <a:p>
            <a:pPr marL="0" indent="0">
              <a:lnSpc>
                <a:spcPts val="1600"/>
              </a:lnSpc>
              <a:buNone/>
            </a:pPr>
            <a:r>
              <a:rPr lang="en-US" b="1" dirty="0">
                <a:solidFill>
                  <a:srgbClr val="2C3249"/>
                </a:solidFill>
                <a:latin typeface="Kanit Light" panose="020B0604020202020204" charset="-34"/>
                <a:ea typeface="Martel Sans" pitchFamily="34" charset="-122"/>
                <a:cs typeface="Kanit Light" panose="020B0604020202020204" charset="-34"/>
              </a:rPr>
              <a:t>Regresyon için </a:t>
            </a:r>
            <a:r>
              <a:rPr lang="en-US" b="1" dirty="0" err="1">
                <a:solidFill>
                  <a:srgbClr val="2C3249"/>
                </a:solidFill>
                <a:latin typeface="Kanit Light" panose="020B0604020202020204" charset="-34"/>
                <a:ea typeface="Martel Sans" pitchFamily="34" charset="-122"/>
                <a:cs typeface="Kanit Light" panose="020B0604020202020204" charset="-34"/>
              </a:rPr>
              <a:t>kullanılan</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örnek</a:t>
            </a:r>
            <a:r>
              <a:rPr lang="en-US" b="1" dirty="0">
                <a:solidFill>
                  <a:srgbClr val="2C3249"/>
                </a:solidFill>
                <a:latin typeface="Kanit Light" panose="020B0604020202020204" charset="-34"/>
                <a:ea typeface="Martel Sans" pitchFamily="34" charset="-122"/>
                <a:cs typeface="Kanit Light" panose="020B0604020202020204" charset="-34"/>
              </a:rPr>
              <a:t> veri </a:t>
            </a:r>
            <a:r>
              <a:rPr lang="en-US" b="1" dirty="0" err="1">
                <a:solidFill>
                  <a:srgbClr val="2C3249"/>
                </a:solidFill>
                <a:latin typeface="Kanit Light" panose="020B0604020202020204" charset="-34"/>
                <a:ea typeface="Martel Sans" pitchFamily="34" charset="-122"/>
                <a:cs typeface="Kanit Light" panose="020B0604020202020204" charset="-34"/>
              </a:rPr>
              <a:t>seti</a:t>
            </a:r>
            <a:r>
              <a:rPr lang="en-US" b="1" dirty="0">
                <a:solidFill>
                  <a:srgbClr val="2C3249"/>
                </a:solidFill>
                <a:latin typeface="Kanit Light" panose="020B0604020202020204" charset="-34"/>
                <a:ea typeface="Martel Sans" pitchFamily="34" charset="-122"/>
                <a:cs typeface="Kanit Light" panose="020B0604020202020204" charset="-34"/>
              </a:rPr>
              <a:t>.</a:t>
            </a:r>
            <a:endParaRPr lang="en-US" b="1" dirty="0">
              <a:latin typeface="Kanit Light" panose="020B0604020202020204" charset="-34"/>
            </a:endParaRPr>
          </a:p>
        </p:txBody>
      </p:sp>
      <p:sp>
        <p:nvSpPr>
          <p:cNvPr id="7" name="Shape 5"/>
          <p:cNvSpPr/>
          <p:nvPr/>
        </p:nvSpPr>
        <p:spPr>
          <a:xfrm>
            <a:off x="564475" y="3596759"/>
            <a:ext cx="12724805" cy="1870234"/>
          </a:xfrm>
          <a:prstGeom prst="roundRect">
            <a:avLst>
              <a:gd name="adj" fmla="val 2855"/>
            </a:avLst>
          </a:prstGeom>
          <a:noFill/>
          <a:ln w="7620">
            <a:solidFill>
              <a:srgbClr val="000000">
                <a:alpha val="8000"/>
              </a:srgbClr>
            </a:solidFill>
            <a:prstDash val="solid"/>
          </a:ln>
        </p:spPr>
        <p:txBody>
          <a:bodyPr/>
          <a:lstStyle/>
          <a:p>
            <a:endParaRPr lang="tr-TR">
              <a:latin typeface="Kanit Light" panose="020B0604020202020204" charset="-34"/>
            </a:endParaRPr>
          </a:p>
        </p:txBody>
      </p:sp>
      <p:sp>
        <p:nvSpPr>
          <p:cNvPr id="8" name="Shape 6"/>
          <p:cNvSpPr/>
          <p:nvPr/>
        </p:nvSpPr>
        <p:spPr>
          <a:xfrm>
            <a:off x="572095" y="3604379"/>
            <a:ext cx="12713375" cy="370999"/>
          </a:xfrm>
          <a:prstGeom prst="rect">
            <a:avLst/>
          </a:prstGeom>
          <a:solidFill>
            <a:srgbClr val="FFFFFF">
              <a:alpha val="4000"/>
            </a:srgbClr>
          </a:solidFill>
          <a:ln/>
        </p:spPr>
        <p:txBody>
          <a:bodyPr/>
          <a:lstStyle/>
          <a:p>
            <a:endParaRPr lang="tr-TR">
              <a:latin typeface="Kanit Light" panose="020B0604020202020204" charset="-34"/>
            </a:endParaRPr>
          </a:p>
        </p:txBody>
      </p:sp>
      <p:sp>
        <p:nvSpPr>
          <p:cNvPr id="9" name="Text 7"/>
          <p:cNvSpPr/>
          <p:nvPr/>
        </p:nvSpPr>
        <p:spPr>
          <a:xfrm>
            <a:off x="699254" y="3688199"/>
            <a:ext cx="155829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Örnek</a:t>
            </a:r>
            <a:endParaRPr lang="en-US">
              <a:latin typeface="Kanit Light" panose="020B0604020202020204" charset="-34"/>
            </a:endParaRPr>
          </a:p>
        </p:txBody>
      </p:sp>
      <p:sp>
        <p:nvSpPr>
          <p:cNvPr id="10" name="Text 8"/>
          <p:cNvSpPr/>
          <p:nvPr/>
        </p:nvSpPr>
        <p:spPr>
          <a:xfrm>
            <a:off x="2519243" y="3688199"/>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Oda Tipi</a:t>
            </a:r>
            <a:endParaRPr lang="en-US">
              <a:latin typeface="Kanit Light" panose="020B0604020202020204" charset="-34"/>
            </a:endParaRPr>
          </a:p>
        </p:txBody>
      </p:sp>
      <p:sp>
        <p:nvSpPr>
          <p:cNvPr id="11" name="Text 9"/>
          <p:cNvSpPr/>
          <p:nvPr/>
        </p:nvSpPr>
        <p:spPr>
          <a:xfrm>
            <a:off x="4335423" y="3688199"/>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Oda Boyutu</a:t>
            </a:r>
            <a:endParaRPr lang="en-US">
              <a:latin typeface="Kanit Light" panose="020B0604020202020204" charset="-34"/>
            </a:endParaRPr>
          </a:p>
        </p:txBody>
      </p:sp>
      <p:sp>
        <p:nvSpPr>
          <p:cNvPr id="12" name="Text 10"/>
          <p:cNvSpPr/>
          <p:nvPr/>
        </p:nvSpPr>
        <p:spPr>
          <a:xfrm>
            <a:off x="6147792" y="3604721"/>
            <a:ext cx="2588897" cy="287178"/>
          </a:xfrm>
          <a:prstGeom prst="rect">
            <a:avLst/>
          </a:prstGeom>
          <a:noFill/>
          <a:ln/>
        </p:spPr>
        <p:txBody>
          <a:bodyPr wrap="none" lIns="0" tIns="0" rIns="0" bIns="0" rtlCol="0" anchor="t"/>
          <a:lstStyle/>
          <a:p>
            <a:pPr marL="0" indent="0">
              <a:lnSpc>
                <a:spcPts val="1600"/>
              </a:lnSpc>
              <a:buNone/>
            </a:pPr>
            <a:r>
              <a:rPr lang="tr-TR">
                <a:solidFill>
                  <a:srgbClr val="2C3249"/>
                </a:solidFill>
                <a:latin typeface="Kanit Light" panose="020B0604020202020204" charset="-34"/>
                <a:ea typeface="Martel Sans" pitchFamily="34" charset="-122"/>
                <a:cs typeface="Kanit Light" panose="020B0604020202020204" charset="-34"/>
              </a:rPr>
              <a:t>Konum </a:t>
            </a:r>
            <a:r>
              <a:rPr lang="en-US">
                <a:solidFill>
                  <a:srgbClr val="2C3249"/>
                </a:solidFill>
                <a:latin typeface="Kanit Light" panose="020B0604020202020204" charset="-34"/>
                <a:ea typeface="Martel Sans" pitchFamily="34" charset="-122"/>
                <a:cs typeface="Kanit Light" panose="020B0604020202020204" charset="-34"/>
              </a:rPr>
              <a:t>Uzaklığı</a:t>
            </a:r>
            <a:endParaRPr lang="tr-TR">
              <a:solidFill>
                <a:srgbClr val="2C3249"/>
              </a:solidFill>
              <a:latin typeface="Kanit Light" panose="020B0604020202020204" charset="-34"/>
              <a:ea typeface="Martel Sans" pitchFamily="34" charset="-122"/>
              <a:cs typeface="Kanit Light" panose="020B0604020202020204" charset="-34"/>
            </a:endParaRPr>
          </a:p>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 (km)</a:t>
            </a:r>
            <a:endParaRPr lang="en-US">
              <a:latin typeface="Kanit Light" panose="020B0604020202020204" charset="-34"/>
            </a:endParaRPr>
          </a:p>
        </p:txBody>
      </p:sp>
      <p:sp>
        <p:nvSpPr>
          <p:cNvPr id="13" name="Text 11"/>
          <p:cNvSpPr/>
          <p:nvPr/>
        </p:nvSpPr>
        <p:spPr>
          <a:xfrm>
            <a:off x="7959449" y="3595102"/>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Sosyal Medya </a:t>
            </a:r>
            <a:endParaRPr lang="tr-TR">
              <a:solidFill>
                <a:srgbClr val="2C3249"/>
              </a:solidFill>
              <a:latin typeface="Kanit Light" panose="020B0604020202020204" charset="-34"/>
              <a:ea typeface="Martel Sans" pitchFamily="34" charset="-122"/>
              <a:cs typeface="Kanit Light" panose="020B0604020202020204" charset="-34"/>
            </a:endParaRPr>
          </a:p>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Puanı</a:t>
            </a:r>
            <a:endParaRPr lang="en-US">
              <a:latin typeface="Kanit Light" panose="020B0604020202020204" charset="-34"/>
            </a:endParaRPr>
          </a:p>
        </p:txBody>
      </p:sp>
      <p:sp>
        <p:nvSpPr>
          <p:cNvPr id="14" name="Text 12"/>
          <p:cNvSpPr/>
          <p:nvPr/>
        </p:nvSpPr>
        <p:spPr>
          <a:xfrm>
            <a:off x="9783961" y="3688199"/>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 • •</a:t>
            </a:r>
            <a:endParaRPr lang="en-US">
              <a:latin typeface="Kanit Light" panose="020B0604020202020204" charset="-34"/>
            </a:endParaRPr>
          </a:p>
        </p:txBody>
      </p:sp>
      <p:sp>
        <p:nvSpPr>
          <p:cNvPr id="15" name="Text 13"/>
          <p:cNvSpPr/>
          <p:nvPr/>
        </p:nvSpPr>
        <p:spPr>
          <a:xfrm>
            <a:off x="11600140" y="3688199"/>
            <a:ext cx="155829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Gecelik Fiyat (TL)</a:t>
            </a:r>
            <a:endParaRPr lang="en-US">
              <a:latin typeface="Kanit Light" panose="020B0604020202020204" charset="-34"/>
            </a:endParaRPr>
          </a:p>
        </p:txBody>
      </p:sp>
      <p:sp>
        <p:nvSpPr>
          <p:cNvPr id="16" name="Shape 14"/>
          <p:cNvSpPr/>
          <p:nvPr/>
        </p:nvSpPr>
        <p:spPr>
          <a:xfrm>
            <a:off x="572095" y="4010547"/>
            <a:ext cx="12713375" cy="370999"/>
          </a:xfrm>
          <a:prstGeom prst="rect">
            <a:avLst/>
          </a:prstGeom>
          <a:solidFill>
            <a:srgbClr val="000000">
              <a:alpha val="4000"/>
            </a:srgbClr>
          </a:solidFill>
          <a:ln/>
        </p:spPr>
        <p:txBody>
          <a:bodyPr/>
          <a:lstStyle/>
          <a:p>
            <a:endParaRPr lang="tr-TR">
              <a:latin typeface="Kanit Light" panose="020B0604020202020204" charset="-34"/>
            </a:endParaRPr>
          </a:p>
        </p:txBody>
      </p:sp>
      <p:sp>
        <p:nvSpPr>
          <p:cNvPr id="17" name="Text 15"/>
          <p:cNvSpPr/>
          <p:nvPr/>
        </p:nvSpPr>
        <p:spPr>
          <a:xfrm>
            <a:off x="699254" y="4094367"/>
            <a:ext cx="155829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x1</a:t>
            </a:r>
            <a:endParaRPr lang="en-US">
              <a:latin typeface="Kanit Light" panose="020B0604020202020204" charset="-34"/>
            </a:endParaRPr>
          </a:p>
        </p:txBody>
      </p:sp>
      <p:sp>
        <p:nvSpPr>
          <p:cNvPr id="18" name="Text 16"/>
          <p:cNvSpPr/>
          <p:nvPr/>
        </p:nvSpPr>
        <p:spPr>
          <a:xfrm>
            <a:off x="2519243" y="4094367"/>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Standart</a:t>
            </a:r>
            <a:endParaRPr lang="en-US">
              <a:latin typeface="Kanit Light" panose="020B0604020202020204" charset="-34"/>
            </a:endParaRPr>
          </a:p>
        </p:txBody>
      </p:sp>
      <p:sp>
        <p:nvSpPr>
          <p:cNvPr id="19" name="Text 17"/>
          <p:cNvSpPr/>
          <p:nvPr/>
        </p:nvSpPr>
        <p:spPr>
          <a:xfrm>
            <a:off x="4335423" y="4094367"/>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30</a:t>
            </a:r>
            <a:endParaRPr lang="en-US">
              <a:latin typeface="Kanit Light" panose="020B0604020202020204" charset="-34"/>
            </a:endParaRPr>
          </a:p>
        </p:txBody>
      </p:sp>
      <p:sp>
        <p:nvSpPr>
          <p:cNvPr id="20" name="Text 18"/>
          <p:cNvSpPr/>
          <p:nvPr/>
        </p:nvSpPr>
        <p:spPr>
          <a:xfrm>
            <a:off x="6151602" y="4094367"/>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1</a:t>
            </a:r>
            <a:endParaRPr lang="en-US">
              <a:latin typeface="Kanit Light" panose="020B0604020202020204" charset="-34"/>
            </a:endParaRPr>
          </a:p>
        </p:txBody>
      </p:sp>
      <p:sp>
        <p:nvSpPr>
          <p:cNvPr id="21" name="Text 19"/>
          <p:cNvSpPr/>
          <p:nvPr/>
        </p:nvSpPr>
        <p:spPr>
          <a:xfrm>
            <a:off x="7967782" y="4094367"/>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3.5</a:t>
            </a:r>
            <a:endParaRPr lang="en-US">
              <a:latin typeface="Kanit Light" panose="020B0604020202020204" charset="-34"/>
            </a:endParaRPr>
          </a:p>
        </p:txBody>
      </p:sp>
      <p:sp>
        <p:nvSpPr>
          <p:cNvPr id="22" name="Text 20"/>
          <p:cNvSpPr/>
          <p:nvPr/>
        </p:nvSpPr>
        <p:spPr>
          <a:xfrm>
            <a:off x="9783961" y="4094367"/>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a:t>
            </a:r>
            <a:endParaRPr lang="en-US">
              <a:latin typeface="Kanit Light" panose="020B0604020202020204" charset="-34"/>
            </a:endParaRPr>
          </a:p>
        </p:txBody>
      </p:sp>
      <p:sp>
        <p:nvSpPr>
          <p:cNvPr id="23" name="Text 21"/>
          <p:cNvSpPr/>
          <p:nvPr/>
        </p:nvSpPr>
        <p:spPr>
          <a:xfrm>
            <a:off x="11600140" y="4094367"/>
            <a:ext cx="155829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2500</a:t>
            </a:r>
            <a:endParaRPr lang="en-US">
              <a:latin typeface="Kanit Light" panose="020B0604020202020204" charset="-34"/>
            </a:endParaRPr>
          </a:p>
        </p:txBody>
      </p:sp>
      <p:sp>
        <p:nvSpPr>
          <p:cNvPr id="24" name="Shape 22"/>
          <p:cNvSpPr/>
          <p:nvPr/>
        </p:nvSpPr>
        <p:spPr>
          <a:xfrm>
            <a:off x="572095" y="4381546"/>
            <a:ext cx="12713375" cy="370999"/>
          </a:xfrm>
          <a:prstGeom prst="rect">
            <a:avLst/>
          </a:prstGeom>
          <a:solidFill>
            <a:srgbClr val="FFFFFF">
              <a:alpha val="4000"/>
            </a:srgbClr>
          </a:solidFill>
          <a:ln/>
        </p:spPr>
        <p:txBody>
          <a:bodyPr/>
          <a:lstStyle/>
          <a:p>
            <a:endParaRPr lang="tr-TR">
              <a:latin typeface="Kanit Light" panose="020B0604020202020204" charset="-34"/>
            </a:endParaRPr>
          </a:p>
        </p:txBody>
      </p:sp>
      <p:sp>
        <p:nvSpPr>
          <p:cNvPr id="25" name="Text 23"/>
          <p:cNvSpPr/>
          <p:nvPr/>
        </p:nvSpPr>
        <p:spPr>
          <a:xfrm>
            <a:off x="699254" y="4465366"/>
            <a:ext cx="155829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x2</a:t>
            </a:r>
            <a:endParaRPr lang="en-US">
              <a:latin typeface="Kanit Light" panose="020B0604020202020204" charset="-34"/>
            </a:endParaRPr>
          </a:p>
        </p:txBody>
      </p:sp>
      <p:sp>
        <p:nvSpPr>
          <p:cNvPr id="26" name="Text 24"/>
          <p:cNvSpPr/>
          <p:nvPr/>
        </p:nvSpPr>
        <p:spPr>
          <a:xfrm>
            <a:off x="2519243" y="4465366"/>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Süite</a:t>
            </a:r>
            <a:endParaRPr lang="en-US">
              <a:latin typeface="Kanit Light" panose="020B0604020202020204" charset="-34"/>
            </a:endParaRPr>
          </a:p>
        </p:txBody>
      </p:sp>
      <p:sp>
        <p:nvSpPr>
          <p:cNvPr id="27" name="Text 25"/>
          <p:cNvSpPr/>
          <p:nvPr/>
        </p:nvSpPr>
        <p:spPr>
          <a:xfrm>
            <a:off x="4335423" y="4465366"/>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60</a:t>
            </a:r>
            <a:endParaRPr lang="en-US">
              <a:latin typeface="Kanit Light" panose="020B0604020202020204" charset="-34"/>
            </a:endParaRPr>
          </a:p>
        </p:txBody>
      </p:sp>
      <p:sp>
        <p:nvSpPr>
          <p:cNvPr id="28" name="Text 26"/>
          <p:cNvSpPr/>
          <p:nvPr/>
        </p:nvSpPr>
        <p:spPr>
          <a:xfrm>
            <a:off x="6151602" y="4465366"/>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2</a:t>
            </a:r>
            <a:endParaRPr lang="en-US">
              <a:latin typeface="Kanit Light" panose="020B0604020202020204" charset="-34"/>
            </a:endParaRPr>
          </a:p>
        </p:txBody>
      </p:sp>
      <p:sp>
        <p:nvSpPr>
          <p:cNvPr id="29" name="Text 27"/>
          <p:cNvSpPr/>
          <p:nvPr/>
        </p:nvSpPr>
        <p:spPr>
          <a:xfrm>
            <a:off x="7967782" y="4465366"/>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4.0</a:t>
            </a:r>
            <a:endParaRPr lang="en-US">
              <a:latin typeface="Kanit Light" panose="020B0604020202020204" charset="-34"/>
            </a:endParaRPr>
          </a:p>
        </p:txBody>
      </p:sp>
      <p:sp>
        <p:nvSpPr>
          <p:cNvPr id="30" name="Text 28"/>
          <p:cNvSpPr/>
          <p:nvPr/>
        </p:nvSpPr>
        <p:spPr>
          <a:xfrm>
            <a:off x="9783961" y="4465366"/>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a:t>
            </a:r>
            <a:endParaRPr lang="en-US">
              <a:latin typeface="Kanit Light" panose="020B0604020202020204" charset="-34"/>
            </a:endParaRPr>
          </a:p>
        </p:txBody>
      </p:sp>
      <p:sp>
        <p:nvSpPr>
          <p:cNvPr id="31" name="Text 29"/>
          <p:cNvSpPr/>
          <p:nvPr/>
        </p:nvSpPr>
        <p:spPr>
          <a:xfrm>
            <a:off x="11600140" y="4465366"/>
            <a:ext cx="155829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2000</a:t>
            </a:r>
            <a:endParaRPr lang="en-US">
              <a:latin typeface="Kanit Light" panose="020B0604020202020204" charset="-34"/>
            </a:endParaRPr>
          </a:p>
        </p:txBody>
      </p:sp>
      <p:sp>
        <p:nvSpPr>
          <p:cNvPr id="32" name="Shape 30"/>
          <p:cNvSpPr/>
          <p:nvPr/>
        </p:nvSpPr>
        <p:spPr>
          <a:xfrm>
            <a:off x="572095" y="4752544"/>
            <a:ext cx="12713375" cy="370999"/>
          </a:xfrm>
          <a:prstGeom prst="rect">
            <a:avLst/>
          </a:prstGeom>
          <a:solidFill>
            <a:srgbClr val="000000">
              <a:alpha val="4000"/>
            </a:srgbClr>
          </a:solidFill>
          <a:ln/>
        </p:spPr>
        <p:txBody>
          <a:bodyPr/>
          <a:lstStyle/>
          <a:p>
            <a:endParaRPr lang="tr-TR">
              <a:latin typeface="Kanit Light" panose="020B0604020202020204" charset="-34"/>
            </a:endParaRPr>
          </a:p>
        </p:txBody>
      </p:sp>
      <p:sp>
        <p:nvSpPr>
          <p:cNvPr id="33" name="Text 31"/>
          <p:cNvSpPr/>
          <p:nvPr/>
        </p:nvSpPr>
        <p:spPr>
          <a:xfrm>
            <a:off x="699254" y="4836364"/>
            <a:ext cx="155829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x3</a:t>
            </a:r>
            <a:endParaRPr lang="en-US">
              <a:latin typeface="Kanit Light" panose="020B0604020202020204" charset="-34"/>
            </a:endParaRPr>
          </a:p>
        </p:txBody>
      </p:sp>
      <p:sp>
        <p:nvSpPr>
          <p:cNvPr id="34" name="Text 32"/>
          <p:cNvSpPr/>
          <p:nvPr/>
        </p:nvSpPr>
        <p:spPr>
          <a:xfrm>
            <a:off x="2519243" y="4836364"/>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Lüks</a:t>
            </a:r>
            <a:endParaRPr lang="en-US">
              <a:latin typeface="Kanit Light" panose="020B0604020202020204" charset="-34"/>
            </a:endParaRPr>
          </a:p>
        </p:txBody>
      </p:sp>
      <p:sp>
        <p:nvSpPr>
          <p:cNvPr id="35" name="Text 33"/>
          <p:cNvSpPr/>
          <p:nvPr/>
        </p:nvSpPr>
        <p:spPr>
          <a:xfrm>
            <a:off x="4335423" y="4836364"/>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50</a:t>
            </a:r>
            <a:endParaRPr lang="en-US">
              <a:latin typeface="Kanit Light" panose="020B0604020202020204" charset="-34"/>
            </a:endParaRPr>
          </a:p>
        </p:txBody>
      </p:sp>
      <p:sp>
        <p:nvSpPr>
          <p:cNvPr id="36" name="Text 34"/>
          <p:cNvSpPr/>
          <p:nvPr/>
        </p:nvSpPr>
        <p:spPr>
          <a:xfrm>
            <a:off x="6151602" y="4836364"/>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2</a:t>
            </a:r>
            <a:endParaRPr lang="en-US">
              <a:latin typeface="Kanit Light" panose="020B0604020202020204" charset="-34"/>
            </a:endParaRPr>
          </a:p>
        </p:txBody>
      </p:sp>
      <p:sp>
        <p:nvSpPr>
          <p:cNvPr id="37" name="Text 35"/>
          <p:cNvSpPr/>
          <p:nvPr/>
        </p:nvSpPr>
        <p:spPr>
          <a:xfrm>
            <a:off x="7967782" y="4836364"/>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5.0</a:t>
            </a:r>
            <a:endParaRPr lang="en-US">
              <a:latin typeface="Kanit Light" panose="020B0604020202020204" charset="-34"/>
            </a:endParaRPr>
          </a:p>
        </p:txBody>
      </p:sp>
      <p:sp>
        <p:nvSpPr>
          <p:cNvPr id="38" name="Text 36"/>
          <p:cNvSpPr/>
          <p:nvPr/>
        </p:nvSpPr>
        <p:spPr>
          <a:xfrm>
            <a:off x="9783961" y="4836364"/>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a:t>
            </a:r>
            <a:endParaRPr lang="en-US">
              <a:latin typeface="Kanit Light" panose="020B0604020202020204" charset="-34"/>
            </a:endParaRPr>
          </a:p>
        </p:txBody>
      </p:sp>
      <p:sp>
        <p:nvSpPr>
          <p:cNvPr id="39" name="Text 37"/>
          <p:cNvSpPr/>
          <p:nvPr/>
        </p:nvSpPr>
        <p:spPr>
          <a:xfrm>
            <a:off x="11600140" y="4836364"/>
            <a:ext cx="155829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8000</a:t>
            </a:r>
            <a:endParaRPr lang="en-US">
              <a:latin typeface="Kanit Light" panose="020B0604020202020204" charset="-34"/>
            </a:endParaRPr>
          </a:p>
        </p:txBody>
      </p:sp>
      <p:sp>
        <p:nvSpPr>
          <p:cNvPr id="40" name="Shape 38"/>
          <p:cNvSpPr/>
          <p:nvPr/>
        </p:nvSpPr>
        <p:spPr>
          <a:xfrm>
            <a:off x="572095" y="5088374"/>
            <a:ext cx="12713375" cy="370999"/>
          </a:xfrm>
          <a:prstGeom prst="rect">
            <a:avLst/>
          </a:prstGeom>
          <a:solidFill>
            <a:srgbClr val="FFFFFF">
              <a:alpha val="4000"/>
            </a:srgbClr>
          </a:solidFill>
          <a:ln/>
        </p:spPr>
        <p:txBody>
          <a:bodyPr/>
          <a:lstStyle/>
          <a:p>
            <a:endParaRPr lang="tr-TR">
              <a:latin typeface="Kanit Light" panose="020B0604020202020204" charset="-34"/>
            </a:endParaRPr>
          </a:p>
        </p:txBody>
      </p:sp>
      <p:sp>
        <p:nvSpPr>
          <p:cNvPr id="41" name="Text 39"/>
          <p:cNvSpPr/>
          <p:nvPr/>
        </p:nvSpPr>
        <p:spPr>
          <a:xfrm>
            <a:off x="699254" y="5207363"/>
            <a:ext cx="155829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a:t>
            </a:r>
            <a:endParaRPr lang="en-US">
              <a:latin typeface="Kanit Light" panose="020B0604020202020204" charset="-34"/>
            </a:endParaRPr>
          </a:p>
        </p:txBody>
      </p:sp>
      <p:sp>
        <p:nvSpPr>
          <p:cNvPr id="42" name="Text 40"/>
          <p:cNvSpPr/>
          <p:nvPr/>
        </p:nvSpPr>
        <p:spPr>
          <a:xfrm>
            <a:off x="2519243" y="5207363"/>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a:t>
            </a:r>
            <a:endParaRPr lang="en-US">
              <a:latin typeface="Kanit Light" panose="020B0604020202020204" charset="-34"/>
            </a:endParaRPr>
          </a:p>
        </p:txBody>
      </p:sp>
      <p:sp>
        <p:nvSpPr>
          <p:cNvPr id="43" name="Text 41"/>
          <p:cNvSpPr/>
          <p:nvPr/>
        </p:nvSpPr>
        <p:spPr>
          <a:xfrm>
            <a:off x="4335423" y="5207363"/>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a:t>
            </a:r>
            <a:endParaRPr lang="en-US">
              <a:latin typeface="Kanit Light" panose="020B0604020202020204" charset="-34"/>
            </a:endParaRPr>
          </a:p>
        </p:txBody>
      </p:sp>
      <p:sp>
        <p:nvSpPr>
          <p:cNvPr id="44" name="Text 42"/>
          <p:cNvSpPr/>
          <p:nvPr/>
        </p:nvSpPr>
        <p:spPr>
          <a:xfrm>
            <a:off x="6151602" y="5207363"/>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a:t>
            </a:r>
            <a:endParaRPr lang="en-US">
              <a:latin typeface="Kanit Light" panose="020B0604020202020204" charset="-34"/>
            </a:endParaRPr>
          </a:p>
        </p:txBody>
      </p:sp>
      <p:sp>
        <p:nvSpPr>
          <p:cNvPr id="45" name="Text 43"/>
          <p:cNvSpPr/>
          <p:nvPr/>
        </p:nvSpPr>
        <p:spPr>
          <a:xfrm>
            <a:off x="7967782" y="5207363"/>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a:t>
            </a:r>
            <a:endParaRPr lang="en-US">
              <a:latin typeface="Kanit Light" panose="020B0604020202020204" charset="-34"/>
            </a:endParaRPr>
          </a:p>
        </p:txBody>
      </p:sp>
      <p:sp>
        <p:nvSpPr>
          <p:cNvPr id="46" name="Text 44"/>
          <p:cNvSpPr/>
          <p:nvPr/>
        </p:nvSpPr>
        <p:spPr>
          <a:xfrm>
            <a:off x="9783961" y="5207363"/>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a:t>
            </a:r>
            <a:endParaRPr lang="en-US">
              <a:latin typeface="Kanit Light" panose="020B0604020202020204" charset="-34"/>
            </a:endParaRPr>
          </a:p>
        </p:txBody>
      </p:sp>
      <p:sp>
        <p:nvSpPr>
          <p:cNvPr id="47" name="Text 45"/>
          <p:cNvSpPr/>
          <p:nvPr/>
        </p:nvSpPr>
        <p:spPr>
          <a:xfrm>
            <a:off x="11600140" y="5207363"/>
            <a:ext cx="155829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a:t>
            </a:r>
            <a:endParaRPr lang="en-US">
              <a:latin typeface="Kanit Light" panose="020B0604020202020204" charset="-34"/>
            </a:endParaRPr>
          </a:p>
        </p:txBody>
      </p:sp>
      <p:sp>
        <p:nvSpPr>
          <p:cNvPr id="48" name="Text 46"/>
          <p:cNvSpPr/>
          <p:nvPr/>
        </p:nvSpPr>
        <p:spPr>
          <a:xfrm>
            <a:off x="564475" y="5657612"/>
            <a:ext cx="1907262" cy="238363"/>
          </a:xfrm>
          <a:prstGeom prst="rect">
            <a:avLst/>
          </a:prstGeom>
          <a:noFill/>
          <a:ln/>
        </p:spPr>
        <p:txBody>
          <a:bodyPr wrap="none" lIns="0" tIns="0" rIns="0" bIns="0" rtlCol="0" anchor="t"/>
          <a:lstStyle/>
          <a:p>
            <a:pPr marL="0" indent="0">
              <a:lnSpc>
                <a:spcPts val="1850"/>
              </a:lnSpc>
              <a:buNone/>
            </a:pPr>
            <a:endParaRPr lang="en-US">
              <a:latin typeface="Kanit Light" panose="020B0604020202020204" charset="-34"/>
            </a:endParaRPr>
          </a:p>
        </p:txBody>
      </p:sp>
      <p:sp>
        <p:nvSpPr>
          <p:cNvPr id="49" name="Text 47"/>
          <p:cNvSpPr/>
          <p:nvPr/>
        </p:nvSpPr>
        <p:spPr>
          <a:xfrm>
            <a:off x="537429" y="6003965"/>
            <a:ext cx="12724805" cy="203359"/>
          </a:xfrm>
          <a:prstGeom prst="rect">
            <a:avLst/>
          </a:prstGeom>
          <a:noFill/>
          <a:ln/>
        </p:spPr>
        <p:txBody>
          <a:bodyPr wrap="none" lIns="0" tIns="0" rIns="0" bIns="0" rtlCol="0" anchor="t"/>
          <a:lstStyle/>
          <a:p>
            <a:pPr marL="0" indent="0">
              <a:lnSpc>
                <a:spcPts val="1600"/>
              </a:lnSpc>
              <a:buNone/>
            </a:pPr>
            <a:r>
              <a:rPr lang="en-US" dirty="0" err="1">
                <a:solidFill>
                  <a:srgbClr val="2C3249"/>
                </a:solidFill>
                <a:latin typeface="Kanit Light" panose="020B0604020202020204" charset="-34"/>
                <a:ea typeface="Martel Sans" pitchFamily="34" charset="-122"/>
                <a:cs typeface="Kanit Light" panose="020B0604020202020204" charset="-34"/>
              </a:rPr>
              <a:t>Algoritmanın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eğitiminden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sonra</a:t>
            </a:r>
            <a:r>
              <a:rPr lang="en-US" dirty="0">
                <a:solidFill>
                  <a:srgbClr val="2C3249"/>
                </a:solidFill>
                <a:latin typeface="Kanit Light" panose="020B0604020202020204" charset="-34"/>
                <a:ea typeface="Martel Sans" pitchFamily="34" charset="-122"/>
                <a:cs typeface="Kanit Light" panose="020B0604020202020204" charset="-34"/>
              </a:rPr>
              <a:t> makine öğrenmesi </a:t>
            </a:r>
            <a:r>
              <a:rPr lang="en-US" dirty="0" err="1">
                <a:solidFill>
                  <a:srgbClr val="2C3249"/>
                </a:solidFill>
                <a:latin typeface="Kanit Light" panose="020B0604020202020204" charset="-34"/>
                <a:ea typeface="Martel Sans" pitchFamily="34" charset="-122"/>
                <a:cs typeface="Kanit Light" panose="020B0604020202020204" charset="-34"/>
              </a:rPr>
              <a:t>modeli</a:t>
            </a:r>
            <a:r>
              <a:rPr lang="en-US" dirty="0">
                <a:solidFill>
                  <a:srgbClr val="2C3249"/>
                </a:solidFill>
                <a:latin typeface="Kanit Light" panose="020B0604020202020204" charset="-34"/>
                <a:ea typeface="Martel Sans" pitchFamily="34" charset="-122"/>
                <a:cs typeface="Kanit Light" panose="020B0604020202020204" charset="-34"/>
              </a:rPr>
              <a:t> </a:t>
            </a:r>
            <a:r>
              <a:rPr lang="tr-TR" dirty="0">
                <a:solidFill>
                  <a:srgbClr val="2C3249"/>
                </a:solidFill>
                <a:latin typeface="Kanit Light" panose="020B0604020202020204" charset="-34"/>
                <a:ea typeface="Martel Sans" pitchFamily="34" charset="-122"/>
                <a:cs typeface="Kanit Light" panose="020B0604020202020204" charset="-34"/>
              </a:rPr>
              <a:t>aşağıda </a:t>
            </a:r>
            <a:r>
              <a:rPr lang="en-US" dirty="0" err="1">
                <a:solidFill>
                  <a:srgbClr val="2C3249"/>
                </a:solidFill>
                <a:latin typeface="Kanit Light" panose="020B0604020202020204" charset="-34"/>
                <a:ea typeface="Martel Sans" pitchFamily="34" charset="-122"/>
                <a:cs typeface="Kanit Light" panose="020B0604020202020204" charset="-34"/>
              </a:rPr>
              <a:t>verildiği</a:t>
            </a:r>
            <a:r>
              <a:rPr lang="en-US" dirty="0">
                <a:solidFill>
                  <a:srgbClr val="2C3249"/>
                </a:solidFill>
                <a:latin typeface="Kanit Light" panose="020B0604020202020204" charset="-34"/>
                <a:ea typeface="Martel Sans" pitchFamily="34" charset="-122"/>
                <a:cs typeface="Kanit Light" panose="020B0604020202020204" charset="-34"/>
              </a:rPr>
              <a:t> gibi yeni bir </a:t>
            </a:r>
            <a:r>
              <a:rPr lang="en-US" dirty="0" err="1">
                <a:solidFill>
                  <a:srgbClr val="2C3249"/>
                </a:solidFill>
                <a:latin typeface="Kanit Light" panose="020B0604020202020204" charset="-34"/>
                <a:ea typeface="Martel Sans" pitchFamily="34" charset="-122"/>
                <a:cs typeface="Kanit Light" panose="020B0604020202020204" charset="-34"/>
              </a:rPr>
              <a:t>müşteri</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verilecek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gecelik</a:t>
            </a:r>
            <a:r>
              <a:rPr lang="en-US" dirty="0">
                <a:solidFill>
                  <a:srgbClr val="2C3249"/>
                </a:solidFill>
                <a:latin typeface="Kanit Light" panose="020B0604020202020204" charset="-34"/>
                <a:ea typeface="Martel Sans" pitchFamily="34" charset="-122"/>
                <a:cs typeface="Kanit Light" panose="020B0604020202020204" charset="-34"/>
              </a:rPr>
              <a:t> </a:t>
            </a: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nSpc>
                <a:spcPts val="1600"/>
              </a:lnSpc>
              <a:buNone/>
            </a:pPr>
            <a:r>
              <a:rPr lang="en-US" dirty="0" err="1">
                <a:solidFill>
                  <a:srgbClr val="2C3249"/>
                </a:solidFill>
                <a:latin typeface="Kanit Light" panose="020B0604020202020204" charset="-34"/>
                <a:ea typeface="Martel Sans" pitchFamily="34" charset="-122"/>
                <a:cs typeface="Kanit Light" panose="020B0604020202020204" charset="-34"/>
              </a:rPr>
              <a:t>oda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konaklama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fiyatı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tahmininde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kullanılabilir</a:t>
            </a:r>
            <a:r>
              <a:rPr lang="en-US" dirty="0">
                <a:solidFill>
                  <a:srgbClr val="2C3249"/>
                </a:solidFill>
                <a:latin typeface="Kanit Light" panose="020B0604020202020204" charset="-34"/>
                <a:ea typeface="Martel Sans" pitchFamily="34" charset="-122"/>
                <a:cs typeface="Kanit Light" panose="020B0604020202020204" charset="-34"/>
              </a:rPr>
              <a:t>. </a:t>
            </a:r>
            <a:endParaRPr lang="en-US" dirty="0">
              <a:latin typeface="Kanit Light" panose="020B0604020202020204" charset="-34"/>
            </a:endParaRPr>
          </a:p>
        </p:txBody>
      </p:sp>
      <p:sp>
        <p:nvSpPr>
          <p:cNvPr id="50" name="Text 48"/>
          <p:cNvSpPr/>
          <p:nvPr/>
        </p:nvSpPr>
        <p:spPr>
          <a:xfrm>
            <a:off x="3980456" y="6492121"/>
            <a:ext cx="12724805" cy="203359"/>
          </a:xfrm>
          <a:prstGeom prst="rect">
            <a:avLst/>
          </a:prstGeom>
          <a:noFill/>
          <a:ln/>
        </p:spPr>
        <p:txBody>
          <a:bodyPr wrap="none" lIns="0" tIns="0" rIns="0" bIns="0" rtlCol="0" anchor="t"/>
          <a:lstStyle/>
          <a:p>
            <a:pPr marL="0" indent="0">
              <a:lnSpc>
                <a:spcPts val="1600"/>
              </a:lnSpc>
              <a:buNone/>
            </a:pPr>
            <a:r>
              <a:rPr lang="en-US" b="1" dirty="0" err="1">
                <a:solidFill>
                  <a:srgbClr val="2C3249"/>
                </a:solidFill>
                <a:latin typeface="Kanit Light" panose="020B0604020202020204" charset="-34"/>
                <a:ea typeface="Martel Sans" pitchFamily="34" charset="-122"/>
                <a:cs typeface="Kanit Light" panose="020B0604020202020204" charset="-34"/>
              </a:rPr>
              <a:t>Gecelik</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oda</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konaklama</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fiyatı</a:t>
            </a:r>
            <a:r>
              <a:rPr lang="en-US" b="1" dirty="0">
                <a:solidFill>
                  <a:srgbClr val="2C3249"/>
                </a:solidFill>
                <a:latin typeface="Kanit Light" panose="020B0604020202020204" charset="-34"/>
                <a:ea typeface="Martel Sans" pitchFamily="34" charset="-122"/>
                <a:cs typeface="Kanit Light" panose="020B0604020202020204" charset="-34"/>
              </a:rPr>
              <a:t> tahmin </a:t>
            </a:r>
            <a:r>
              <a:rPr lang="en-US" b="1" dirty="0" err="1">
                <a:solidFill>
                  <a:srgbClr val="2C3249"/>
                </a:solidFill>
                <a:latin typeface="Kanit Light" panose="020B0604020202020204" charset="-34"/>
                <a:ea typeface="Martel Sans" pitchFamily="34" charset="-122"/>
                <a:cs typeface="Kanit Light" panose="020B0604020202020204" charset="-34"/>
              </a:rPr>
              <a:t>edilecek</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örnek</a:t>
            </a:r>
            <a:r>
              <a:rPr lang="en-US" b="1" dirty="0">
                <a:solidFill>
                  <a:srgbClr val="2C3249"/>
                </a:solidFill>
                <a:latin typeface="Kanit Light" panose="020B0604020202020204" charset="-34"/>
                <a:ea typeface="Martel Sans" pitchFamily="34" charset="-122"/>
                <a:cs typeface="Kanit Light" panose="020B0604020202020204" charset="-34"/>
              </a:rPr>
              <a:t> veri.</a:t>
            </a:r>
            <a:endParaRPr lang="en-US" b="1" dirty="0">
              <a:latin typeface="Kanit Light" panose="020B0604020202020204" charset="-34"/>
            </a:endParaRPr>
          </a:p>
        </p:txBody>
      </p:sp>
      <p:sp>
        <p:nvSpPr>
          <p:cNvPr id="51" name="Shape 49"/>
          <p:cNvSpPr/>
          <p:nvPr/>
        </p:nvSpPr>
        <p:spPr>
          <a:xfrm>
            <a:off x="564475" y="6779300"/>
            <a:ext cx="12724805" cy="757238"/>
          </a:xfrm>
          <a:prstGeom prst="roundRect">
            <a:avLst>
              <a:gd name="adj" fmla="val 7052"/>
            </a:avLst>
          </a:prstGeom>
          <a:noFill/>
          <a:ln w="7620">
            <a:solidFill>
              <a:srgbClr val="000000">
                <a:alpha val="8000"/>
              </a:srgbClr>
            </a:solidFill>
            <a:prstDash val="solid"/>
          </a:ln>
        </p:spPr>
        <p:txBody>
          <a:bodyPr/>
          <a:lstStyle/>
          <a:p>
            <a:endParaRPr lang="tr-TR">
              <a:latin typeface="Kanit Light" panose="020B0604020202020204" charset="-34"/>
            </a:endParaRPr>
          </a:p>
        </p:txBody>
      </p:sp>
      <p:sp>
        <p:nvSpPr>
          <p:cNvPr id="52" name="Shape 50"/>
          <p:cNvSpPr/>
          <p:nvPr/>
        </p:nvSpPr>
        <p:spPr>
          <a:xfrm>
            <a:off x="572095" y="6786920"/>
            <a:ext cx="12709565" cy="370999"/>
          </a:xfrm>
          <a:prstGeom prst="rect">
            <a:avLst/>
          </a:prstGeom>
          <a:solidFill>
            <a:srgbClr val="FFFFFF">
              <a:alpha val="4000"/>
            </a:srgbClr>
          </a:solidFill>
          <a:ln/>
        </p:spPr>
        <p:txBody>
          <a:bodyPr/>
          <a:lstStyle/>
          <a:p>
            <a:endParaRPr lang="tr-TR">
              <a:latin typeface="Kanit Light" panose="020B0604020202020204" charset="-34"/>
            </a:endParaRPr>
          </a:p>
        </p:txBody>
      </p:sp>
      <p:sp>
        <p:nvSpPr>
          <p:cNvPr id="53" name="Text 51"/>
          <p:cNvSpPr/>
          <p:nvPr/>
        </p:nvSpPr>
        <p:spPr>
          <a:xfrm>
            <a:off x="699373" y="6870740"/>
            <a:ext cx="15569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Örnek</a:t>
            </a:r>
            <a:endParaRPr lang="en-US">
              <a:latin typeface="Kanit Light" panose="020B0604020202020204" charset="-34"/>
            </a:endParaRPr>
          </a:p>
        </p:txBody>
      </p:sp>
      <p:sp>
        <p:nvSpPr>
          <p:cNvPr id="54" name="Text 52"/>
          <p:cNvSpPr/>
          <p:nvPr/>
        </p:nvSpPr>
        <p:spPr>
          <a:xfrm>
            <a:off x="2518053" y="6870740"/>
            <a:ext cx="155317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Oda Tipi</a:t>
            </a:r>
            <a:endParaRPr lang="en-US">
              <a:latin typeface="Kanit Light" panose="020B0604020202020204" charset="-34"/>
            </a:endParaRPr>
          </a:p>
        </p:txBody>
      </p:sp>
      <p:sp>
        <p:nvSpPr>
          <p:cNvPr id="55" name="Text 53"/>
          <p:cNvSpPr/>
          <p:nvPr/>
        </p:nvSpPr>
        <p:spPr>
          <a:xfrm>
            <a:off x="4332923" y="6870740"/>
            <a:ext cx="155317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Oda Boyutu</a:t>
            </a:r>
            <a:endParaRPr lang="en-US">
              <a:latin typeface="Kanit Light" panose="020B0604020202020204" charset="-34"/>
            </a:endParaRPr>
          </a:p>
        </p:txBody>
      </p:sp>
      <p:sp>
        <p:nvSpPr>
          <p:cNvPr id="56" name="Text 54"/>
          <p:cNvSpPr/>
          <p:nvPr/>
        </p:nvSpPr>
        <p:spPr>
          <a:xfrm>
            <a:off x="6147792" y="6870740"/>
            <a:ext cx="2304546" cy="253583"/>
          </a:xfrm>
          <a:prstGeom prst="rect">
            <a:avLst/>
          </a:prstGeom>
          <a:noFill/>
          <a:ln/>
        </p:spPr>
        <p:txBody>
          <a:bodyPr wrap="none" lIns="0" tIns="0" rIns="0" bIns="0" rtlCol="0" anchor="t"/>
          <a:lstStyle/>
          <a:p>
            <a:pPr marL="0" indent="0">
              <a:lnSpc>
                <a:spcPts val="1600"/>
              </a:lnSpc>
              <a:buNone/>
            </a:pPr>
            <a:r>
              <a:rPr lang="tr-TR">
                <a:solidFill>
                  <a:srgbClr val="2C3249"/>
                </a:solidFill>
                <a:latin typeface="Kanit Light" panose="020B0604020202020204" charset="-34"/>
                <a:ea typeface="Martel Sans" pitchFamily="34" charset="-122"/>
                <a:cs typeface="Kanit Light" panose="020B0604020202020204" charset="-34"/>
              </a:rPr>
              <a:t>Konum </a:t>
            </a:r>
            <a:r>
              <a:rPr lang="en-US" err="1">
                <a:solidFill>
                  <a:srgbClr val="2C3249"/>
                </a:solidFill>
                <a:latin typeface="Kanit Light" panose="020B0604020202020204" charset="-34"/>
                <a:ea typeface="Martel Sans" pitchFamily="34" charset="-122"/>
                <a:cs typeface="Kanit Light" panose="020B0604020202020204" charset="-34"/>
              </a:rPr>
              <a:t>Uzaklığı</a:t>
            </a:r>
            <a:r>
              <a:rPr lang="en-US">
                <a:solidFill>
                  <a:srgbClr val="2C3249"/>
                </a:solidFill>
                <a:latin typeface="Kanit Light" panose="020B0604020202020204" charset="-34"/>
                <a:ea typeface="Martel Sans" pitchFamily="34" charset="-122"/>
                <a:cs typeface="Kanit Light" panose="020B0604020202020204" charset="-34"/>
              </a:rPr>
              <a:t> </a:t>
            </a:r>
            <a:endParaRPr lang="tr-TR">
              <a:solidFill>
                <a:srgbClr val="2C3249"/>
              </a:solidFill>
              <a:latin typeface="Kanit Light" panose="020B0604020202020204" charset="-34"/>
              <a:ea typeface="Martel Sans" pitchFamily="34" charset="-122"/>
              <a:cs typeface="Kanit Light" panose="020B0604020202020204" charset="-34"/>
            </a:endParaRPr>
          </a:p>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(km)</a:t>
            </a:r>
            <a:endParaRPr lang="en-US">
              <a:latin typeface="Kanit Light" panose="020B0604020202020204" charset="-34"/>
            </a:endParaRPr>
          </a:p>
        </p:txBody>
      </p:sp>
      <p:sp>
        <p:nvSpPr>
          <p:cNvPr id="57" name="Text 55"/>
          <p:cNvSpPr/>
          <p:nvPr/>
        </p:nvSpPr>
        <p:spPr>
          <a:xfrm>
            <a:off x="7963972" y="6870740"/>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Sosyal Medya </a:t>
            </a:r>
            <a:endParaRPr lang="tr-TR">
              <a:solidFill>
                <a:srgbClr val="2C3249"/>
              </a:solidFill>
              <a:latin typeface="Kanit Light" panose="020B0604020202020204" charset="-34"/>
              <a:ea typeface="Martel Sans" pitchFamily="34" charset="-122"/>
              <a:cs typeface="Kanit Light" panose="020B0604020202020204" charset="-34"/>
            </a:endParaRPr>
          </a:p>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Puanı</a:t>
            </a:r>
            <a:endParaRPr lang="en-US">
              <a:latin typeface="Kanit Light" panose="020B0604020202020204" charset="-34"/>
            </a:endParaRPr>
          </a:p>
        </p:txBody>
      </p:sp>
      <p:sp>
        <p:nvSpPr>
          <p:cNvPr id="58" name="Text 56"/>
          <p:cNvSpPr/>
          <p:nvPr/>
        </p:nvSpPr>
        <p:spPr>
          <a:xfrm>
            <a:off x="9780151" y="6870740"/>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 • •</a:t>
            </a:r>
            <a:endParaRPr lang="en-US">
              <a:latin typeface="Kanit Light" panose="020B0604020202020204" charset="-34"/>
            </a:endParaRPr>
          </a:p>
        </p:txBody>
      </p:sp>
      <p:sp>
        <p:nvSpPr>
          <p:cNvPr id="59" name="Text 57"/>
          <p:cNvSpPr/>
          <p:nvPr/>
        </p:nvSpPr>
        <p:spPr>
          <a:xfrm>
            <a:off x="11596330" y="6870740"/>
            <a:ext cx="155829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Gecelik Fiyat (TL)</a:t>
            </a:r>
            <a:endParaRPr lang="en-US">
              <a:latin typeface="Kanit Light" panose="020B0604020202020204" charset="-34"/>
            </a:endParaRPr>
          </a:p>
        </p:txBody>
      </p:sp>
      <p:sp>
        <p:nvSpPr>
          <p:cNvPr id="60" name="Shape 58"/>
          <p:cNvSpPr/>
          <p:nvPr/>
        </p:nvSpPr>
        <p:spPr>
          <a:xfrm>
            <a:off x="572095" y="7263425"/>
            <a:ext cx="12709565" cy="370999"/>
          </a:xfrm>
          <a:prstGeom prst="rect">
            <a:avLst/>
          </a:prstGeom>
          <a:solidFill>
            <a:srgbClr val="000000">
              <a:alpha val="4000"/>
            </a:srgbClr>
          </a:solidFill>
          <a:ln/>
        </p:spPr>
        <p:txBody>
          <a:bodyPr/>
          <a:lstStyle/>
          <a:p>
            <a:endParaRPr lang="tr-TR">
              <a:latin typeface="Kanit Light" panose="020B0604020202020204" charset="-34"/>
            </a:endParaRPr>
          </a:p>
        </p:txBody>
      </p:sp>
      <p:sp>
        <p:nvSpPr>
          <p:cNvPr id="61" name="Text 59"/>
          <p:cNvSpPr/>
          <p:nvPr/>
        </p:nvSpPr>
        <p:spPr>
          <a:xfrm>
            <a:off x="699373" y="7347245"/>
            <a:ext cx="15569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x1</a:t>
            </a:r>
            <a:endParaRPr lang="en-US">
              <a:latin typeface="Kanit Light" panose="020B0604020202020204" charset="-34"/>
            </a:endParaRPr>
          </a:p>
        </p:txBody>
      </p:sp>
      <p:sp>
        <p:nvSpPr>
          <p:cNvPr id="62" name="Text 60"/>
          <p:cNvSpPr/>
          <p:nvPr/>
        </p:nvSpPr>
        <p:spPr>
          <a:xfrm>
            <a:off x="2518053" y="7347245"/>
            <a:ext cx="155317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Suite</a:t>
            </a:r>
            <a:endParaRPr lang="en-US">
              <a:latin typeface="Kanit Light" panose="020B0604020202020204" charset="-34"/>
            </a:endParaRPr>
          </a:p>
        </p:txBody>
      </p:sp>
      <p:sp>
        <p:nvSpPr>
          <p:cNvPr id="63" name="Text 61"/>
          <p:cNvSpPr/>
          <p:nvPr/>
        </p:nvSpPr>
        <p:spPr>
          <a:xfrm>
            <a:off x="4332923" y="7347245"/>
            <a:ext cx="155317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45</a:t>
            </a:r>
            <a:endParaRPr lang="en-US">
              <a:latin typeface="Kanit Light" panose="020B0604020202020204" charset="-34"/>
            </a:endParaRPr>
          </a:p>
        </p:txBody>
      </p:sp>
      <p:sp>
        <p:nvSpPr>
          <p:cNvPr id="64" name="Text 62"/>
          <p:cNvSpPr/>
          <p:nvPr/>
        </p:nvSpPr>
        <p:spPr>
          <a:xfrm>
            <a:off x="6147792" y="7347245"/>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2</a:t>
            </a:r>
            <a:endParaRPr lang="en-US">
              <a:latin typeface="Kanit Light" panose="020B0604020202020204" charset="-34"/>
            </a:endParaRPr>
          </a:p>
        </p:txBody>
      </p:sp>
      <p:sp>
        <p:nvSpPr>
          <p:cNvPr id="65" name="Text 63"/>
          <p:cNvSpPr/>
          <p:nvPr/>
        </p:nvSpPr>
        <p:spPr>
          <a:xfrm>
            <a:off x="7963972" y="7347245"/>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4.5</a:t>
            </a:r>
            <a:endParaRPr lang="en-US">
              <a:latin typeface="Kanit Light" panose="020B0604020202020204" charset="-34"/>
            </a:endParaRPr>
          </a:p>
        </p:txBody>
      </p:sp>
      <p:sp>
        <p:nvSpPr>
          <p:cNvPr id="66" name="Text 64"/>
          <p:cNvSpPr/>
          <p:nvPr/>
        </p:nvSpPr>
        <p:spPr>
          <a:xfrm>
            <a:off x="9780151" y="7347245"/>
            <a:ext cx="155448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a:t>
            </a:r>
            <a:endParaRPr lang="en-US">
              <a:latin typeface="Kanit Light" panose="020B0604020202020204" charset="-34"/>
            </a:endParaRPr>
          </a:p>
        </p:txBody>
      </p:sp>
      <p:sp>
        <p:nvSpPr>
          <p:cNvPr id="67" name="Text 65"/>
          <p:cNvSpPr/>
          <p:nvPr/>
        </p:nvSpPr>
        <p:spPr>
          <a:xfrm>
            <a:off x="11596330" y="7347245"/>
            <a:ext cx="1558290" cy="203359"/>
          </a:xfrm>
          <a:prstGeom prst="rect">
            <a:avLst/>
          </a:prstGeom>
          <a:noFill/>
          <a:ln/>
        </p:spPr>
        <p:txBody>
          <a:bodyPr wrap="none" lIns="0" tIns="0" rIns="0" bIns="0" rtlCol="0" anchor="t"/>
          <a:lstStyle/>
          <a:p>
            <a:pPr marL="0" indent="0">
              <a:lnSpc>
                <a:spcPts val="1600"/>
              </a:lnSpc>
              <a:buNone/>
            </a:pPr>
            <a:r>
              <a:rPr lang="en-US">
                <a:solidFill>
                  <a:srgbClr val="2C3249"/>
                </a:solidFill>
                <a:latin typeface="Kanit Light" panose="020B0604020202020204" charset="-34"/>
                <a:ea typeface="Martel Sans" pitchFamily="34" charset="-122"/>
                <a:cs typeface="Kanit Light" panose="020B0604020202020204" charset="-34"/>
              </a:rPr>
              <a:t>?</a:t>
            </a:r>
            <a:endParaRPr lang="en-US">
              <a:latin typeface="Kanit Light" panose="020B0604020202020204" charset="-34"/>
            </a:endParaRPr>
          </a:p>
        </p:txBody>
      </p:sp>
      <p:pic>
        <p:nvPicPr>
          <p:cNvPr id="68" name="Image 0" descr="preencoded.png"/>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864037" y="414872"/>
            <a:ext cx="5366147" cy="617101"/>
          </a:xfrm>
          <a:prstGeom prst="rect">
            <a:avLst/>
          </a:prstGeom>
          <a:noFill/>
          <a:ln/>
        </p:spPr>
        <p:txBody>
          <a:bodyPr wrap="none" lIns="0" tIns="0" rIns="0" bIns="0" rtlCol="0" anchor="t"/>
          <a:lstStyle/>
          <a:p>
            <a:pPr marL="0" indent="0">
              <a:lnSpc>
                <a:spcPts val="4850"/>
              </a:lnSpc>
              <a:buNone/>
            </a:pPr>
            <a:r>
              <a:rPr lang="en-US" sz="4000" dirty="0" err="1">
                <a:solidFill>
                  <a:srgbClr val="272D45"/>
                </a:solidFill>
                <a:latin typeface="Kanit Light" panose="020B0604020202020204" charset="-34"/>
                <a:ea typeface="Kanit Light" pitchFamily="34" charset="-122"/>
                <a:cs typeface="Kanit Light" panose="020B0604020202020204" charset="-34"/>
              </a:rPr>
              <a:t>Danışmanlı</a:t>
            </a:r>
            <a:r>
              <a:rPr lang="en-US" sz="4000" dirty="0">
                <a:solidFill>
                  <a:srgbClr val="272D45"/>
                </a:solidFill>
                <a:latin typeface="Kanit Light" panose="020B0604020202020204" charset="-34"/>
                <a:ea typeface="Kanit Light" pitchFamily="34" charset="-122"/>
                <a:cs typeface="Kanit Light" panose="020B0604020202020204" charset="-34"/>
              </a:rPr>
              <a:t> Öğrenme</a:t>
            </a:r>
            <a:endParaRPr lang="en-US" sz="4000" dirty="0">
              <a:latin typeface="Kanit Light" panose="020B0604020202020204" charset="-34"/>
            </a:endParaRPr>
          </a:p>
        </p:txBody>
      </p:sp>
      <p:sp>
        <p:nvSpPr>
          <p:cNvPr id="3" name="Text 1"/>
          <p:cNvSpPr/>
          <p:nvPr/>
        </p:nvSpPr>
        <p:spPr>
          <a:xfrm>
            <a:off x="864037" y="1152479"/>
            <a:ext cx="3703320" cy="462796"/>
          </a:xfrm>
          <a:prstGeom prst="rect">
            <a:avLst/>
          </a:prstGeom>
          <a:noFill/>
          <a:ln/>
        </p:spPr>
        <p:txBody>
          <a:bodyPr wrap="none" lIns="0" tIns="0" rIns="0" bIns="0" rtlCol="0" anchor="t"/>
          <a:lstStyle/>
          <a:p>
            <a:pPr marL="0" indent="0">
              <a:lnSpc>
                <a:spcPts val="3600"/>
              </a:lnSpc>
              <a:buNone/>
            </a:pPr>
            <a:r>
              <a:rPr lang="en-US" sz="3200" dirty="0">
                <a:solidFill>
                  <a:srgbClr val="272D45"/>
                </a:solidFill>
                <a:latin typeface="Kanit Light" panose="020B0604020202020204" charset="-34"/>
                <a:ea typeface="Kanit Light" pitchFamily="34" charset="-122"/>
                <a:cs typeface="Kanit Light" panose="020B0604020202020204" charset="-34"/>
              </a:rPr>
              <a:t>Regresyon </a:t>
            </a:r>
            <a:r>
              <a:rPr lang="en-US" sz="3200" dirty="0" err="1">
                <a:solidFill>
                  <a:srgbClr val="272D45"/>
                </a:solidFill>
                <a:latin typeface="Kanit Light" panose="020B0604020202020204" charset="-34"/>
                <a:ea typeface="Kanit Light" pitchFamily="34" charset="-122"/>
                <a:cs typeface="Kanit Light" panose="020B0604020202020204" charset="-34"/>
              </a:rPr>
              <a:t>Örnekleri</a:t>
            </a:r>
            <a:endParaRPr lang="en-US" sz="3200" dirty="0">
              <a:latin typeface="Kanit Light" panose="020B0604020202020204" charset="-34"/>
            </a:endParaRPr>
          </a:p>
        </p:txBody>
      </p:sp>
      <p:sp>
        <p:nvSpPr>
          <p:cNvPr id="4" name="Text 2"/>
          <p:cNvSpPr/>
          <p:nvPr/>
        </p:nvSpPr>
        <p:spPr>
          <a:xfrm>
            <a:off x="864038" y="1827450"/>
            <a:ext cx="13027809" cy="790099"/>
          </a:xfrm>
          <a:prstGeom prst="rect">
            <a:avLst/>
          </a:prstGeom>
          <a:noFill/>
          <a:ln/>
        </p:spPr>
        <p:txBody>
          <a:bodyPr wrap="square" lIns="0" tIns="0" rIns="0" bIns="0" rtlCol="0" anchor="t"/>
          <a:lstStyle/>
          <a:p>
            <a:pPr marL="342900" indent="-342900" algn="just">
              <a:lnSpc>
                <a:spcPts val="3100"/>
              </a:lnSpc>
              <a:buSzPct val="100000"/>
              <a:buChar char="•"/>
            </a:pPr>
            <a:r>
              <a:rPr lang="en-US" b="1" dirty="0" err="1">
                <a:solidFill>
                  <a:srgbClr val="2C3249"/>
                </a:solidFill>
                <a:latin typeface="Kanit Light" panose="020B0604020202020204" charset="-34"/>
                <a:ea typeface="Martel Sans" pitchFamily="34" charset="-122"/>
                <a:cs typeface="Kanit Light" panose="020B0604020202020204" charset="-34"/>
              </a:rPr>
              <a:t>Emlak</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Fiyat</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Tahmini</a:t>
            </a:r>
            <a:r>
              <a:rPr lang="en-US" b="1" dirty="0">
                <a:solidFill>
                  <a:srgbClr val="2C3249"/>
                </a:solidFill>
                <a:latin typeface="Kanit Light" panose="020B0604020202020204" charset="-34"/>
                <a:ea typeface="Martel Sans" pitchFamily="34" charset="-122"/>
                <a:cs typeface="Kanit Light" panose="020B0604020202020204" charset="-34"/>
              </a:rPr>
              <a:t>:</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evin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özelliklerini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metrekare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sayısı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konum</a:t>
            </a:r>
            <a:r>
              <a:rPr lang="en-US" dirty="0">
                <a:solidFill>
                  <a:srgbClr val="2C3249"/>
                </a:solidFill>
                <a:latin typeface="Kanit Light" panose="020B0604020202020204" charset="-34"/>
                <a:ea typeface="Martel Sans" pitchFamily="34" charset="-122"/>
                <a:cs typeface="Kanit Light" panose="020B0604020202020204" charset="-34"/>
              </a:rPr>
              <a:t> vb.) kullanarak </a:t>
            </a:r>
            <a:r>
              <a:rPr lang="en-US" dirty="0" err="1">
                <a:solidFill>
                  <a:srgbClr val="2C3249"/>
                </a:solidFill>
                <a:latin typeface="Kanit Light" panose="020B0604020202020204" charset="-34"/>
                <a:ea typeface="Martel Sans" pitchFamily="34" charset="-122"/>
                <a:cs typeface="Kanit Light" panose="020B0604020202020204" charset="-34"/>
              </a:rPr>
              <a:t>evin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fiyatını</a:t>
            </a:r>
            <a:r>
              <a:rPr lang="en-US" dirty="0">
                <a:solidFill>
                  <a:srgbClr val="2C3249"/>
                </a:solidFill>
                <a:latin typeface="Kanit Light" panose="020B0604020202020204" charset="-34"/>
                <a:ea typeface="Martel Sans" pitchFamily="34" charset="-122"/>
                <a:cs typeface="Kanit Light" panose="020B0604020202020204" charset="-34"/>
              </a:rPr>
              <a:t> tahmin </a:t>
            </a:r>
            <a:r>
              <a:rPr lang="en-US" dirty="0" err="1">
                <a:solidFill>
                  <a:srgbClr val="2C3249"/>
                </a:solidFill>
                <a:latin typeface="Kanit Light" panose="020B0604020202020204" charset="-34"/>
                <a:ea typeface="Martel Sans" pitchFamily="34" charset="-122"/>
                <a:cs typeface="Kanit Light" panose="020B0604020202020204" charset="-34"/>
              </a:rPr>
              <a:t>etmek</a:t>
            </a:r>
            <a:r>
              <a:rPr lang="en-US" dirty="0">
                <a:solidFill>
                  <a:srgbClr val="2C3249"/>
                </a:solidFill>
                <a:latin typeface="Kanit Light" panose="020B0604020202020204" charset="-34"/>
                <a:ea typeface="Martel Sans" pitchFamily="34" charset="-122"/>
                <a:cs typeface="Kanit Light" panose="020B0604020202020204" charset="-34"/>
              </a:rPr>
              <a:t> için regresyon </a:t>
            </a:r>
            <a:r>
              <a:rPr lang="en-US" dirty="0" err="1">
                <a:solidFill>
                  <a:srgbClr val="2C3249"/>
                </a:solidFill>
                <a:latin typeface="Kanit Light" panose="020B0604020202020204" charset="-34"/>
                <a:ea typeface="Martel Sans" pitchFamily="34" charset="-122"/>
                <a:cs typeface="Kanit Light" panose="020B0604020202020204" charset="-34"/>
              </a:rPr>
              <a:t>kullanılabilir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5" name="Text 3"/>
          <p:cNvSpPr/>
          <p:nvPr/>
        </p:nvSpPr>
        <p:spPr>
          <a:xfrm>
            <a:off x="864038" y="2703869"/>
            <a:ext cx="13027809" cy="790099"/>
          </a:xfrm>
          <a:prstGeom prst="rect">
            <a:avLst/>
          </a:prstGeom>
          <a:noFill/>
          <a:ln/>
        </p:spPr>
        <p:txBody>
          <a:bodyPr wrap="square" lIns="0" tIns="0" rIns="0" bIns="0" rtlCol="0" anchor="t"/>
          <a:lstStyle/>
          <a:p>
            <a:pPr marL="342900" indent="-342900" algn="just">
              <a:lnSpc>
                <a:spcPts val="3100"/>
              </a:lnSpc>
              <a:buSzPct val="100000"/>
              <a:buChar char="•"/>
            </a:pPr>
            <a:r>
              <a:rPr lang="en-US" b="1" dirty="0">
                <a:solidFill>
                  <a:srgbClr val="2C3249"/>
                </a:solidFill>
                <a:latin typeface="Kanit Light" panose="020B0604020202020204" charset="-34"/>
                <a:ea typeface="Martel Sans" pitchFamily="34" charset="-122"/>
                <a:cs typeface="Kanit Light" panose="020B0604020202020204" charset="-34"/>
              </a:rPr>
              <a:t>Hisse </a:t>
            </a:r>
            <a:r>
              <a:rPr lang="en-US" b="1" dirty="0" err="1">
                <a:solidFill>
                  <a:srgbClr val="2C3249"/>
                </a:solidFill>
                <a:latin typeface="Kanit Light" panose="020B0604020202020204" charset="-34"/>
                <a:ea typeface="Martel Sans" pitchFamily="34" charset="-122"/>
                <a:cs typeface="Kanit Light" panose="020B0604020202020204" charset="-34"/>
              </a:rPr>
              <a:t>Senedi</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Fiyat</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Tahmini</a:t>
            </a:r>
            <a:r>
              <a:rPr lang="en-US" b="1" dirty="0">
                <a:solidFill>
                  <a:srgbClr val="2C3249"/>
                </a:solidFill>
                <a:latin typeface="Kanit Light" panose="020B0604020202020204" charset="-34"/>
                <a:ea typeface="Martel Sans" pitchFamily="34" charset="-122"/>
                <a:cs typeface="Kanit Light" panose="020B0604020202020204" charset="-34"/>
              </a:rPr>
              <a: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Geçmiş</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hisse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senedi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fiyatları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ekonomik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göstergeler</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diğer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faktörler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kullanılarak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gelecekteki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hisse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senedi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fiyatlarını</a:t>
            </a:r>
            <a:r>
              <a:rPr lang="en-US" dirty="0">
                <a:solidFill>
                  <a:srgbClr val="2C3249"/>
                </a:solidFill>
                <a:latin typeface="Kanit Light" panose="020B0604020202020204" charset="-34"/>
                <a:ea typeface="Martel Sans" pitchFamily="34" charset="-122"/>
                <a:cs typeface="Kanit Light" panose="020B0604020202020204" charset="-34"/>
              </a:rPr>
              <a:t> tahmin </a:t>
            </a:r>
            <a:r>
              <a:rPr lang="en-US" dirty="0" err="1">
                <a:solidFill>
                  <a:srgbClr val="2C3249"/>
                </a:solidFill>
                <a:latin typeface="Kanit Light" panose="020B0604020202020204" charset="-34"/>
                <a:ea typeface="Martel Sans" pitchFamily="34" charset="-122"/>
                <a:cs typeface="Kanit Light" panose="020B0604020202020204" charset="-34"/>
              </a:rPr>
              <a:t>etmek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amacıyla</a:t>
            </a:r>
            <a:r>
              <a:rPr lang="en-US" dirty="0">
                <a:solidFill>
                  <a:srgbClr val="2C3249"/>
                </a:solidFill>
                <a:latin typeface="Kanit Light" panose="020B0604020202020204" charset="-34"/>
                <a:ea typeface="Martel Sans" pitchFamily="34" charset="-122"/>
                <a:cs typeface="Kanit Light" panose="020B0604020202020204" charset="-34"/>
              </a:rPr>
              <a:t> regresyon analizi </a:t>
            </a:r>
            <a:r>
              <a:rPr lang="en-US" dirty="0" err="1">
                <a:solidFill>
                  <a:srgbClr val="2C3249"/>
                </a:solidFill>
                <a:latin typeface="Kanit Light" panose="020B0604020202020204" charset="-34"/>
                <a:ea typeface="Martel Sans" pitchFamily="34" charset="-122"/>
                <a:cs typeface="Kanit Light" panose="020B0604020202020204" charset="-34"/>
              </a:rPr>
              <a:t>yapılabilir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6" name="Text 4"/>
          <p:cNvSpPr/>
          <p:nvPr/>
        </p:nvSpPr>
        <p:spPr>
          <a:xfrm>
            <a:off x="864038" y="3580288"/>
            <a:ext cx="13027809" cy="1185148"/>
          </a:xfrm>
          <a:prstGeom prst="rect">
            <a:avLst/>
          </a:prstGeom>
          <a:noFill/>
          <a:ln/>
        </p:spPr>
        <p:txBody>
          <a:bodyPr wrap="square" lIns="0" tIns="0" rIns="0" bIns="0" rtlCol="0" anchor="t"/>
          <a:lstStyle/>
          <a:p>
            <a:pPr marL="342900" indent="-342900" algn="just">
              <a:lnSpc>
                <a:spcPts val="3100"/>
              </a:lnSpc>
              <a:buSzPct val="100000"/>
              <a:buChar char="•"/>
            </a:pPr>
            <a:r>
              <a:rPr lang="en-US" b="1" dirty="0">
                <a:solidFill>
                  <a:srgbClr val="2C3249"/>
                </a:solidFill>
                <a:latin typeface="Kanit Light" panose="020B0604020202020204" charset="-34"/>
                <a:ea typeface="Martel Sans" pitchFamily="34" charset="-122"/>
                <a:cs typeface="Kanit Light" panose="020B0604020202020204" charset="-34"/>
              </a:rPr>
              <a:t>Hava Durumu </a:t>
            </a:r>
            <a:r>
              <a:rPr lang="en-US" b="1" dirty="0" err="1">
                <a:solidFill>
                  <a:srgbClr val="2C3249"/>
                </a:solidFill>
                <a:latin typeface="Kanit Light" panose="020B0604020202020204" charset="-34"/>
                <a:ea typeface="Martel Sans" pitchFamily="34" charset="-122"/>
                <a:cs typeface="Kanit Light" panose="020B0604020202020204" charset="-34"/>
              </a:rPr>
              <a:t>Tahmini</a:t>
            </a:r>
            <a:r>
              <a:rPr lang="en-US" b="1" dirty="0">
                <a:solidFill>
                  <a:srgbClr val="2C3249"/>
                </a:solidFill>
                <a:latin typeface="Kanit Light" panose="020B0604020202020204" charset="-34"/>
                <a:ea typeface="Martel Sans" pitchFamily="34" charset="-122"/>
                <a:cs typeface="Kanit Light" panose="020B0604020202020204" charset="-34"/>
              </a:rPr>
              <a:t>:</a:t>
            </a:r>
            <a:r>
              <a:rPr lang="en-US" dirty="0">
                <a:solidFill>
                  <a:srgbClr val="2C3249"/>
                </a:solidFill>
                <a:latin typeface="Kanit Light" panose="020B0604020202020204" charset="-34"/>
                <a:ea typeface="Martel Sans" pitchFamily="34" charset="-122"/>
                <a:cs typeface="Kanit Light" panose="020B0604020202020204" charset="-34"/>
              </a:rPr>
              <a:t> Hava </a:t>
            </a:r>
            <a:r>
              <a:rPr lang="en-US" dirty="0" err="1">
                <a:solidFill>
                  <a:srgbClr val="2C3249"/>
                </a:solidFill>
                <a:latin typeface="Kanit Light" panose="020B0604020202020204" charset="-34"/>
                <a:ea typeface="Martel Sans" pitchFamily="34" charset="-122"/>
                <a:cs typeface="Kanit Light" panose="020B0604020202020204" charset="-34"/>
              </a:rPr>
              <a:t>durumu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tahmininde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sıcaklık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rüzgâr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hızı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nem</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dirty="0" err="1">
                <a:solidFill>
                  <a:srgbClr val="2C3249"/>
                </a:solidFill>
                <a:latin typeface="Kanit Light" panose="020B0604020202020204" charset="-34"/>
                <a:ea typeface="Martel Sans" pitchFamily="34" charset="-122"/>
                <a:cs typeface="Kanit Light" panose="020B0604020202020204" charset="-34"/>
              </a:rPr>
              <a:t>meteorolojik</a:t>
            </a:r>
            <a:r>
              <a:rPr lang="en-US" dirty="0">
                <a:solidFill>
                  <a:srgbClr val="2C3249"/>
                </a:solidFill>
                <a:latin typeface="Kanit Light" panose="020B0604020202020204" charset="-34"/>
                <a:ea typeface="Martel Sans" pitchFamily="34" charset="-122"/>
                <a:cs typeface="Kanit Light" panose="020B0604020202020204" charset="-34"/>
              </a:rPr>
              <a:t> verileri kullanarak </a:t>
            </a:r>
            <a:r>
              <a:rPr lang="en-US" dirty="0" err="1">
                <a:solidFill>
                  <a:srgbClr val="2C3249"/>
                </a:solidFill>
                <a:latin typeface="Kanit Light" panose="020B0604020202020204" charset="-34"/>
                <a:ea typeface="Martel Sans" pitchFamily="34" charset="-122"/>
                <a:cs typeface="Kanit Light" panose="020B0604020202020204" charset="-34"/>
              </a:rPr>
              <a:t>belirli</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bölgedeki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sıcaklık</a:t>
            </a:r>
            <a:r>
              <a:rPr lang="en-US" dirty="0">
                <a:solidFill>
                  <a:srgbClr val="2C3249"/>
                </a:solidFill>
                <a:latin typeface="Kanit Light" panose="020B0604020202020204" charset="-34"/>
                <a:ea typeface="Martel Sans" pitchFamily="34" charset="-122"/>
                <a:cs typeface="Kanit Light" panose="020B0604020202020204" charset="-34"/>
              </a:rPr>
              <a:t> veya </a:t>
            </a:r>
            <a:r>
              <a:rPr lang="en-US" dirty="0" err="1">
                <a:solidFill>
                  <a:srgbClr val="2C3249"/>
                </a:solidFill>
                <a:latin typeface="Kanit Light" panose="020B0604020202020204" charset="-34"/>
                <a:ea typeface="Martel Sans" pitchFamily="34" charset="-122"/>
                <a:cs typeface="Kanit Light" panose="020B0604020202020204" charset="-34"/>
              </a:rPr>
              <a:t>yağış</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miktarı</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dirty="0" err="1">
                <a:solidFill>
                  <a:srgbClr val="2C3249"/>
                </a:solidFill>
                <a:latin typeface="Kanit Light" panose="020B0604020202020204" charset="-34"/>
                <a:ea typeface="Martel Sans" pitchFamily="34" charset="-122"/>
                <a:cs typeface="Kanit Light" panose="020B0604020202020204" charset="-34"/>
              </a:rPr>
              <a:t>sürekli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değişkenlerin</a:t>
            </a:r>
            <a:r>
              <a:rPr lang="en-US" dirty="0">
                <a:solidFill>
                  <a:srgbClr val="2C3249"/>
                </a:solidFill>
                <a:latin typeface="Kanit Light" panose="020B0604020202020204" charset="-34"/>
                <a:ea typeface="Martel Sans" pitchFamily="34" charset="-122"/>
                <a:cs typeface="Kanit Light" panose="020B0604020202020204" charset="-34"/>
              </a:rPr>
              <a:t> tahmin </a:t>
            </a:r>
            <a:r>
              <a:rPr lang="en-US" dirty="0" err="1">
                <a:solidFill>
                  <a:srgbClr val="2C3249"/>
                </a:solidFill>
                <a:latin typeface="Kanit Light" panose="020B0604020202020204" charset="-34"/>
                <a:ea typeface="Martel Sans" pitchFamily="34" charset="-122"/>
                <a:cs typeface="Kanit Light" panose="020B0604020202020204" charset="-34"/>
              </a:rPr>
              <a:t>edilmesi</a:t>
            </a:r>
            <a:r>
              <a:rPr lang="en-US" dirty="0">
                <a:solidFill>
                  <a:srgbClr val="2C3249"/>
                </a:solidFill>
                <a:latin typeface="Kanit Light" panose="020B0604020202020204" charset="-34"/>
                <a:ea typeface="Martel Sans" pitchFamily="34" charset="-122"/>
                <a:cs typeface="Kanit Light" panose="020B0604020202020204" charset="-34"/>
              </a:rPr>
              <a:t> için regresyon modelleri </a:t>
            </a:r>
            <a:r>
              <a:rPr lang="en-US" dirty="0" err="1">
                <a:solidFill>
                  <a:srgbClr val="2C3249"/>
                </a:solidFill>
                <a:latin typeface="Kanit Light" panose="020B0604020202020204" charset="-34"/>
                <a:ea typeface="Martel Sans" pitchFamily="34" charset="-122"/>
                <a:cs typeface="Kanit Light" panose="020B0604020202020204" charset="-34"/>
              </a:rPr>
              <a:t>kullanılabilir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7" name="Text 5"/>
          <p:cNvSpPr/>
          <p:nvPr/>
        </p:nvSpPr>
        <p:spPr>
          <a:xfrm>
            <a:off x="864038" y="4605572"/>
            <a:ext cx="13027809" cy="1185148"/>
          </a:xfrm>
          <a:prstGeom prst="rect">
            <a:avLst/>
          </a:prstGeom>
          <a:noFill/>
          <a:ln/>
        </p:spPr>
        <p:txBody>
          <a:bodyPr wrap="square" lIns="0" tIns="0" rIns="0" bIns="0" rtlCol="0" anchor="t"/>
          <a:lstStyle/>
          <a:p>
            <a:pPr marL="342900" indent="-342900" algn="just">
              <a:lnSpc>
                <a:spcPts val="3100"/>
              </a:lnSpc>
              <a:buSzPct val="100000"/>
              <a:buChar char="•"/>
            </a:pPr>
            <a:r>
              <a:rPr lang="en-US" b="1" dirty="0" err="1">
                <a:solidFill>
                  <a:srgbClr val="2C3249"/>
                </a:solidFill>
                <a:latin typeface="Kanit Light" panose="020B0604020202020204" charset="-34"/>
                <a:ea typeface="Martel Sans" pitchFamily="34" charset="-122"/>
                <a:cs typeface="Kanit Light" panose="020B0604020202020204" charset="-34"/>
              </a:rPr>
              <a:t>Pazarlama</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Maliyeti</a:t>
            </a:r>
            <a:r>
              <a:rPr lang="en-US" b="1" dirty="0">
                <a:solidFill>
                  <a:srgbClr val="2C3249"/>
                </a:solidFill>
                <a:latin typeface="Kanit Light" panose="020B0604020202020204" charset="-34"/>
                <a:ea typeface="Martel Sans" pitchFamily="34" charset="-122"/>
                <a:cs typeface="Kanit Light" panose="020B0604020202020204" charset="-34"/>
              </a:rPr>
              <a:t> ve </a:t>
            </a:r>
            <a:r>
              <a:rPr lang="en-US" b="1" dirty="0" err="1">
                <a:solidFill>
                  <a:srgbClr val="2C3249"/>
                </a:solidFill>
                <a:latin typeface="Kanit Light" panose="020B0604020202020204" charset="-34"/>
                <a:ea typeface="Martel Sans" pitchFamily="34" charset="-122"/>
                <a:cs typeface="Kanit Light" panose="020B0604020202020204" charset="-34"/>
              </a:rPr>
              <a:t>Satış</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İlişkisi</a:t>
            </a:r>
            <a:r>
              <a:rPr lang="en-US" b="1" dirty="0">
                <a:solidFill>
                  <a:srgbClr val="2C3249"/>
                </a:solidFill>
                <a:latin typeface="Kanit Light" panose="020B0604020202020204" charset="-34"/>
                <a:ea typeface="Martel Sans" pitchFamily="34" charset="-122"/>
                <a:cs typeface="Kanit Light" panose="020B0604020202020204" charset="-34"/>
              </a:rPr>
              <a: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Pazarlama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harcamaları</a:t>
            </a:r>
            <a:r>
              <a:rPr lang="en-US" dirty="0">
                <a:solidFill>
                  <a:srgbClr val="2C3249"/>
                </a:solidFill>
                <a:latin typeface="Kanit Light" panose="020B0604020202020204" charset="-34"/>
                <a:ea typeface="Martel Sans" pitchFamily="34" charset="-122"/>
                <a:cs typeface="Kanit Light" panose="020B0604020202020204" charset="-34"/>
              </a:rPr>
              <a:t> ile </a:t>
            </a:r>
            <a:r>
              <a:rPr lang="en-US" dirty="0" err="1">
                <a:solidFill>
                  <a:srgbClr val="2C3249"/>
                </a:solidFill>
                <a:latin typeface="Kanit Light" panose="020B0604020202020204" charset="-34"/>
                <a:ea typeface="Martel Sans" pitchFamily="34" charset="-122"/>
                <a:cs typeface="Kanit Light" panose="020B0604020202020204" charset="-34"/>
              </a:rPr>
              <a:t>satışlar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arasındaki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ilişkiyi</a:t>
            </a:r>
            <a:r>
              <a:rPr lang="en-US" dirty="0">
                <a:solidFill>
                  <a:srgbClr val="2C3249"/>
                </a:solidFill>
                <a:latin typeface="Kanit Light" panose="020B0604020202020204" charset="-34"/>
                <a:ea typeface="Martel Sans" pitchFamily="34" charset="-122"/>
                <a:cs typeface="Kanit Light" panose="020B0604020202020204" charset="-34"/>
              </a:rPr>
              <a:t> anlamak ve </a:t>
            </a:r>
            <a:r>
              <a:rPr lang="en-US" dirty="0" err="1">
                <a:solidFill>
                  <a:srgbClr val="2C3249"/>
                </a:solidFill>
                <a:latin typeface="Kanit Light" panose="020B0604020202020204" charset="-34"/>
                <a:ea typeface="Martel Sans" pitchFamily="34" charset="-122"/>
                <a:cs typeface="Kanit Light" panose="020B0604020202020204" charset="-34"/>
              </a:rPr>
              <a:t>gelecekteki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satışları</a:t>
            </a:r>
            <a:r>
              <a:rPr lang="en-US" dirty="0">
                <a:solidFill>
                  <a:srgbClr val="2C3249"/>
                </a:solidFill>
                <a:latin typeface="Kanit Light" panose="020B0604020202020204" charset="-34"/>
                <a:ea typeface="Martel Sans" pitchFamily="34" charset="-122"/>
                <a:cs typeface="Kanit Light" panose="020B0604020202020204" charset="-34"/>
              </a:rPr>
              <a:t> tahmin </a:t>
            </a:r>
            <a:r>
              <a:rPr lang="en-US" dirty="0" err="1">
                <a:solidFill>
                  <a:srgbClr val="2C3249"/>
                </a:solidFill>
                <a:latin typeface="Kanit Light" panose="020B0604020202020204" charset="-34"/>
                <a:ea typeface="Martel Sans" pitchFamily="34" charset="-122"/>
                <a:cs typeface="Kanit Light" panose="020B0604020202020204" charset="-34"/>
              </a:rPr>
              <a:t>etmek</a:t>
            </a:r>
            <a:r>
              <a:rPr lang="en-US" dirty="0">
                <a:solidFill>
                  <a:srgbClr val="2C3249"/>
                </a:solidFill>
                <a:latin typeface="Kanit Light" panose="020B0604020202020204" charset="-34"/>
                <a:ea typeface="Martel Sans" pitchFamily="34" charset="-122"/>
                <a:cs typeface="Kanit Light" panose="020B0604020202020204" charset="-34"/>
              </a:rPr>
              <a:t> için regresyon </a:t>
            </a:r>
            <a:r>
              <a:rPr lang="en-US" dirty="0" err="1">
                <a:solidFill>
                  <a:srgbClr val="2C3249"/>
                </a:solidFill>
                <a:latin typeface="Kanit Light" panose="020B0604020202020204" charset="-34"/>
                <a:ea typeface="Martel Sans" pitchFamily="34" charset="-122"/>
                <a:cs typeface="Kanit Light" panose="020B0604020202020204" charset="-34"/>
              </a:rPr>
              <a:t>kullanılabilir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pazarlama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stratejilerinin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etkililiğini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değerlendirmeye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yardımcı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olabilir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8" name="Text 6"/>
          <p:cNvSpPr/>
          <p:nvPr/>
        </p:nvSpPr>
        <p:spPr>
          <a:xfrm>
            <a:off x="864037" y="5728175"/>
            <a:ext cx="13027809" cy="790099"/>
          </a:xfrm>
          <a:prstGeom prst="rect">
            <a:avLst/>
          </a:prstGeom>
          <a:noFill/>
          <a:ln/>
        </p:spPr>
        <p:txBody>
          <a:bodyPr wrap="square" lIns="0" tIns="0" rIns="0" bIns="0" rtlCol="0" anchor="t"/>
          <a:lstStyle/>
          <a:p>
            <a:pPr marL="342900" indent="-342900" algn="just">
              <a:lnSpc>
                <a:spcPts val="3100"/>
              </a:lnSpc>
              <a:buSzPct val="100000"/>
              <a:buChar char="•"/>
            </a:pPr>
            <a:r>
              <a:rPr lang="en-US" b="1" dirty="0" err="1">
                <a:solidFill>
                  <a:srgbClr val="2C3249"/>
                </a:solidFill>
                <a:latin typeface="Kanit Light" panose="020B0604020202020204" charset="-34"/>
                <a:ea typeface="Martel Sans" pitchFamily="34" charset="-122"/>
                <a:cs typeface="Kanit Light" panose="020B0604020202020204" charset="-34"/>
              </a:rPr>
              <a:t>Öğrenci</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Başarı</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Tahmini</a:t>
            </a:r>
            <a:r>
              <a:rPr lang="en-US" b="1" dirty="0">
                <a:solidFill>
                  <a:srgbClr val="2C3249"/>
                </a:solidFill>
                <a:latin typeface="Kanit Light" panose="020B0604020202020204" charset="-34"/>
                <a:ea typeface="Martel Sans" pitchFamily="34" charset="-122"/>
                <a:cs typeface="Kanit Light" panose="020B0604020202020204" charset="-34"/>
              </a:rPr>
              <a: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Öğrencilerin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sınav</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sonuçlarına</a:t>
            </a:r>
            <a:r>
              <a:rPr lang="en-US" dirty="0">
                <a:solidFill>
                  <a:srgbClr val="2C3249"/>
                </a:solidFill>
                <a:latin typeface="Kanit Light" panose="020B0604020202020204" charset="-34"/>
                <a:ea typeface="Martel Sans" pitchFamily="34" charset="-122"/>
                <a:cs typeface="Kanit Light" panose="020B0604020202020204" charset="-34"/>
              </a:rPr>
              <a:t>, öğrenme </a:t>
            </a:r>
            <a:r>
              <a:rPr lang="en-US" dirty="0" err="1">
                <a:solidFill>
                  <a:srgbClr val="2C3249"/>
                </a:solidFill>
                <a:latin typeface="Kanit Light" panose="020B0604020202020204" charset="-34"/>
                <a:ea typeface="Martel Sans" pitchFamily="34" charset="-122"/>
                <a:cs typeface="Kanit Light" panose="020B0604020202020204" charset="-34"/>
              </a:rPr>
              <a:t>süreçlerine</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diğer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faktörlere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dayalı</a:t>
            </a:r>
            <a:r>
              <a:rPr lang="en-US" dirty="0">
                <a:solidFill>
                  <a:srgbClr val="2C3249"/>
                </a:solidFill>
                <a:latin typeface="Kanit Light" panose="020B0604020202020204" charset="-34"/>
                <a:ea typeface="Martel Sans" pitchFamily="34" charset="-122"/>
                <a:cs typeface="Kanit Light" panose="020B0604020202020204" charset="-34"/>
              </a:rPr>
              <a:t> olarak </a:t>
            </a:r>
            <a:r>
              <a:rPr lang="en-US" dirty="0" err="1">
                <a:solidFill>
                  <a:srgbClr val="2C3249"/>
                </a:solidFill>
                <a:latin typeface="Kanit Light" panose="020B0604020202020204" charset="-34"/>
                <a:ea typeface="Martel Sans" pitchFamily="34" charset="-122"/>
                <a:cs typeface="Kanit Light" panose="020B0604020202020204" charset="-34"/>
              </a:rPr>
              <a:t>gelecekteki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akademik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başarılarını</a:t>
            </a:r>
            <a:r>
              <a:rPr lang="en-US" dirty="0">
                <a:solidFill>
                  <a:srgbClr val="2C3249"/>
                </a:solidFill>
                <a:latin typeface="Kanit Light" panose="020B0604020202020204" charset="-34"/>
                <a:ea typeface="Martel Sans" pitchFamily="34" charset="-122"/>
                <a:cs typeface="Kanit Light" panose="020B0604020202020204" charset="-34"/>
              </a:rPr>
              <a:t> tahmin </a:t>
            </a:r>
            <a:r>
              <a:rPr lang="en-US" dirty="0" err="1">
                <a:solidFill>
                  <a:srgbClr val="2C3249"/>
                </a:solidFill>
                <a:latin typeface="Kanit Light" panose="020B0604020202020204" charset="-34"/>
                <a:ea typeface="Martel Sans" pitchFamily="34" charset="-122"/>
                <a:cs typeface="Kanit Light" panose="020B0604020202020204" charset="-34"/>
              </a:rPr>
              <a:t>etmek</a:t>
            </a:r>
            <a:r>
              <a:rPr lang="en-US" dirty="0">
                <a:solidFill>
                  <a:srgbClr val="2C3249"/>
                </a:solidFill>
                <a:latin typeface="Kanit Light" panose="020B0604020202020204" charset="-34"/>
                <a:ea typeface="Martel Sans" pitchFamily="34" charset="-122"/>
                <a:cs typeface="Kanit Light" panose="020B0604020202020204" charset="-34"/>
              </a:rPr>
              <a:t> için regresyon analizi </a:t>
            </a:r>
            <a:r>
              <a:rPr lang="en-US" dirty="0" err="1">
                <a:solidFill>
                  <a:srgbClr val="2C3249"/>
                </a:solidFill>
                <a:latin typeface="Kanit Light" panose="020B0604020202020204" charset="-34"/>
                <a:ea typeface="Martel Sans" pitchFamily="34" charset="-122"/>
                <a:cs typeface="Kanit Light" panose="020B0604020202020204" charset="-34"/>
              </a:rPr>
              <a:t>yapılabilir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pic>
        <p:nvPicPr>
          <p:cNvPr id="9" name="Image 0" descr="preencoded.png"/>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539234" y="1242536"/>
            <a:ext cx="6588085" cy="1232297"/>
          </a:xfrm>
          <a:prstGeom prst="rect">
            <a:avLst/>
          </a:prstGeom>
          <a:noFill/>
          <a:ln/>
        </p:spPr>
        <p:txBody>
          <a:bodyPr wrap="square" lIns="0" tIns="0" rIns="0" bIns="0" rtlCol="0" anchor="t"/>
          <a:lstStyle/>
          <a:p>
            <a:pPr marL="0" indent="0" algn="just">
              <a:lnSpc>
                <a:spcPts val="1900"/>
              </a:lnSpc>
              <a:buNone/>
            </a:pPr>
            <a:r>
              <a:rPr lang="en-US" dirty="0" err="1">
                <a:solidFill>
                  <a:srgbClr val="161613"/>
                </a:solidFill>
                <a:latin typeface="Kanit Light" panose="020B0604020202020204" charset="-34"/>
                <a:ea typeface="Inter" pitchFamily="34" charset="-122"/>
                <a:cs typeface="Kanit Light" panose="020B0604020202020204" charset="-34"/>
              </a:rPr>
              <a:t>Danışmansız</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öğrenmede</a:t>
            </a:r>
            <a:r>
              <a:rPr lang="en-US" dirty="0">
                <a:solidFill>
                  <a:srgbClr val="161613"/>
                </a:solidFill>
                <a:latin typeface="Kanit Light" panose="020B0604020202020204" charset="-34"/>
                <a:ea typeface="Inter" pitchFamily="34" charset="-122"/>
                <a:cs typeface="Kanit Light" panose="020B0604020202020204" charset="-34"/>
              </a:rPr>
              <a:t> veri </a:t>
            </a:r>
            <a:r>
              <a:rPr lang="en-US" dirty="0" err="1">
                <a:solidFill>
                  <a:srgbClr val="161613"/>
                </a:solidFill>
                <a:latin typeface="Kanit Light" panose="020B0604020202020204" charset="-34"/>
                <a:ea typeface="Inter" pitchFamily="34" charset="-122"/>
                <a:cs typeface="Kanit Light" panose="020B0604020202020204" charset="-34"/>
              </a:rPr>
              <a:t>setinde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herhangi</a:t>
            </a:r>
            <a:r>
              <a:rPr lang="en-US" dirty="0">
                <a:solidFill>
                  <a:srgbClr val="161613"/>
                </a:solidFill>
                <a:latin typeface="Kanit Light" panose="020B0604020202020204" charset="-34"/>
                <a:ea typeface="Inter" pitchFamily="34" charset="-122"/>
                <a:cs typeface="Kanit Light" panose="020B0604020202020204" charset="-34"/>
              </a:rPr>
              <a:t> bir </a:t>
            </a:r>
            <a:r>
              <a:rPr lang="en-US" dirty="0" err="1">
                <a:solidFill>
                  <a:srgbClr val="161613"/>
                </a:solidFill>
                <a:latin typeface="Kanit Light" panose="020B0604020202020204" charset="-34"/>
                <a:ea typeface="Inter" pitchFamily="34" charset="-122"/>
                <a:cs typeface="Kanit Light" panose="020B0604020202020204" charset="-34"/>
              </a:rPr>
              <a:t>hedef</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nitelik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bulunmaz</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Danışmansız</a:t>
            </a:r>
            <a:r>
              <a:rPr lang="en-US" dirty="0">
                <a:solidFill>
                  <a:srgbClr val="161613"/>
                </a:solidFill>
                <a:latin typeface="Kanit Light" panose="020B0604020202020204" charset="-34"/>
                <a:ea typeface="Inter" pitchFamily="34" charset="-122"/>
                <a:cs typeface="Kanit Light" panose="020B0604020202020204" charset="-34"/>
              </a:rPr>
              <a:t> öğrenme </a:t>
            </a:r>
            <a:r>
              <a:rPr lang="en-US" dirty="0" err="1">
                <a:solidFill>
                  <a:srgbClr val="161613"/>
                </a:solidFill>
                <a:latin typeface="Kanit Light" panose="020B0604020202020204" charset="-34"/>
                <a:ea typeface="Inter" pitchFamily="34" charset="-122"/>
                <a:cs typeface="Kanit Light" panose="020B0604020202020204" charset="-34"/>
              </a:rPr>
              <a:t>yöntemi</a:t>
            </a:r>
            <a:r>
              <a:rPr lang="en-US" dirty="0">
                <a:solidFill>
                  <a:srgbClr val="161613"/>
                </a:solidFill>
                <a:latin typeface="Kanit Light" panose="020B0604020202020204" charset="-34"/>
                <a:ea typeface="Inter" pitchFamily="34" charset="-122"/>
                <a:cs typeface="Kanit Light" panose="020B0604020202020204" charset="-34"/>
              </a:rPr>
              <a:t> veri </a:t>
            </a:r>
            <a:r>
              <a:rPr lang="en-US" dirty="0" err="1">
                <a:solidFill>
                  <a:srgbClr val="161613"/>
                </a:solidFill>
                <a:latin typeface="Kanit Light" panose="020B0604020202020204" charset="-34"/>
                <a:ea typeface="Inter" pitchFamily="34" charset="-122"/>
                <a:cs typeface="Kanit Light" panose="020B0604020202020204" charset="-34"/>
              </a:rPr>
              <a:t>setindeki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desenleri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örüntüleri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şablonları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gizli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grupları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ya</a:t>
            </a:r>
            <a:r>
              <a:rPr lang="en-US" dirty="0">
                <a:solidFill>
                  <a:srgbClr val="161613"/>
                </a:solidFill>
                <a:latin typeface="Kanit Light" panose="020B0604020202020204" charset="-34"/>
                <a:ea typeface="Inter" pitchFamily="34" charset="-122"/>
                <a:cs typeface="Kanit Light" panose="020B0604020202020204" charset="-34"/>
              </a:rPr>
              <a:t> da </a:t>
            </a:r>
            <a:r>
              <a:rPr lang="en-US" dirty="0" err="1">
                <a:solidFill>
                  <a:srgbClr val="161613"/>
                </a:solidFill>
                <a:latin typeface="Kanit Light" panose="020B0604020202020204" charset="-34"/>
                <a:ea typeface="Inter" pitchFamily="34" charset="-122"/>
                <a:cs typeface="Kanit Light" panose="020B0604020202020204" charset="-34"/>
              </a:rPr>
              <a:t>bilgileri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ortaya</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çıkarmak</a:t>
            </a:r>
            <a:r>
              <a:rPr lang="en-US" dirty="0">
                <a:solidFill>
                  <a:srgbClr val="161613"/>
                </a:solidFill>
                <a:latin typeface="Kanit Light" panose="020B0604020202020204" charset="-34"/>
                <a:ea typeface="Inter" pitchFamily="34" charset="-122"/>
                <a:cs typeface="Kanit Light" panose="020B0604020202020204" charset="-34"/>
              </a:rPr>
              <a:t> için </a:t>
            </a:r>
            <a:r>
              <a:rPr lang="en-US" dirty="0" err="1">
                <a:solidFill>
                  <a:srgbClr val="161613"/>
                </a:solidFill>
                <a:latin typeface="Kanit Light" panose="020B0604020202020204" charset="-34"/>
                <a:ea typeface="Inter" pitchFamily="34" charset="-122"/>
                <a:cs typeface="Kanit Light" panose="020B0604020202020204" charset="-34"/>
              </a:rPr>
              <a:t>kullanılmaktadır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Danışmansız</a:t>
            </a:r>
            <a:r>
              <a:rPr lang="en-US" dirty="0">
                <a:solidFill>
                  <a:srgbClr val="161613"/>
                </a:solidFill>
                <a:latin typeface="Kanit Light" panose="020B0604020202020204" charset="-34"/>
                <a:ea typeface="Inter" pitchFamily="34" charset="-122"/>
                <a:cs typeface="Kanit Light" panose="020B0604020202020204" charset="-34"/>
              </a:rPr>
              <a:t> öğrenme </a:t>
            </a:r>
            <a:r>
              <a:rPr lang="en-US" dirty="0" err="1">
                <a:solidFill>
                  <a:srgbClr val="161613"/>
                </a:solidFill>
                <a:latin typeface="Kanit Light" panose="020B0604020202020204" charset="-34"/>
                <a:ea typeface="Inter" pitchFamily="34" charset="-122"/>
                <a:cs typeface="Kanit Light" panose="020B0604020202020204" charset="-34"/>
              </a:rPr>
              <a:t>yöntemi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üretken</a:t>
            </a:r>
            <a:r>
              <a:rPr lang="en-US" dirty="0">
                <a:solidFill>
                  <a:srgbClr val="161613"/>
                </a:solidFill>
                <a:latin typeface="Kanit Light" panose="020B0604020202020204" charset="-34"/>
                <a:ea typeface="Inter" pitchFamily="34" charset="-122"/>
                <a:cs typeface="Kanit Light" panose="020B0604020202020204" charset="-34"/>
              </a:rPr>
              <a:t> (generative) </a:t>
            </a:r>
            <a:r>
              <a:rPr lang="en-US" dirty="0" err="1">
                <a:solidFill>
                  <a:srgbClr val="161613"/>
                </a:solidFill>
                <a:latin typeface="Kanit Light" panose="020B0604020202020204" charset="-34"/>
                <a:ea typeface="Inter" pitchFamily="34" charset="-122"/>
                <a:cs typeface="Kanit Light" panose="020B0604020202020204" charset="-34"/>
              </a:rPr>
              <a:t>özelliklerin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çıkarılması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anlamlı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eğilimlerin</a:t>
            </a:r>
            <a:r>
              <a:rPr lang="en-US" dirty="0">
                <a:solidFill>
                  <a:srgbClr val="161613"/>
                </a:solidFill>
                <a:latin typeface="Kanit Light" panose="020B0604020202020204" charset="-34"/>
                <a:ea typeface="Inter" pitchFamily="34" charset="-122"/>
                <a:cs typeface="Kanit Light" panose="020B0604020202020204" charset="-34"/>
              </a:rPr>
              <a:t> ve </a:t>
            </a:r>
            <a:r>
              <a:rPr lang="en-US" dirty="0" err="1">
                <a:solidFill>
                  <a:srgbClr val="161613"/>
                </a:solidFill>
                <a:latin typeface="Kanit Light" panose="020B0604020202020204" charset="-34"/>
                <a:ea typeface="Inter" pitchFamily="34" charset="-122"/>
                <a:cs typeface="Kanit Light" panose="020B0604020202020204" charset="-34"/>
              </a:rPr>
              <a:t>yapıların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belirlenmesi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sonuçlardaki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gruplama</a:t>
            </a:r>
            <a:r>
              <a:rPr lang="en-US" dirty="0">
                <a:solidFill>
                  <a:srgbClr val="161613"/>
                </a:solidFill>
                <a:latin typeface="Kanit Light" panose="020B0604020202020204" charset="-34"/>
                <a:ea typeface="Inter" pitchFamily="34" charset="-122"/>
                <a:cs typeface="Kanit Light" panose="020B0604020202020204" charset="-34"/>
              </a:rPr>
              <a:t> ve </a:t>
            </a:r>
            <a:r>
              <a:rPr lang="en-US" dirty="0" err="1">
                <a:solidFill>
                  <a:srgbClr val="161613"/>
                </a:solidFill>
                <a:latin typeface="Kanit Light" panose="020B0604020202020204" charset="-34"/>
                <a:ea typeface="Inter" pitchFamily="34" charset="-122"/>
                <a:cs typeface="Kanit Light" panose="020B0604020202020204" charset="-34"/>
              </a:rPr>
              <a:t>keşif</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amaçları</a:t>
            </a:r>
            <a:r>
              <a:rPr lang="en-US" dirty="0">
                <a:solidFill>
                  <a:srgbClr val="161613"/>
                </a:solidFill>
                <a:latin typeface="Kanit Light" panose="020B0604020202020204" charset="-34"/>
                <a:ea typeface="Inter" pitchFamily="34" charset="-122"/>
                <a:cs typeface="Kanit Light" panose="020B0604020202020204" charset="-34"/>
              </a:rPr>
              <a:t> için </a:t>
            </a:r>
            <a:r>
              <a:rPr lang="en-US" dirty="0" err="1">
                <a:solidFill>
                  <a:srgbClr val="161613"/>
                </a:solidFill>
                <a:latin typeface="Kanit Light" panose="020B0604020202020204" charset="-34"/>
                <a:ea typeface="Inter" pitchFamily="34" charset="-122"/>
                <a:cs typeface="Kanit Light" panose="020B0604020202020204" charset="-34"/>
              </a:rPr>
              <a:t>yaygın</a:t>
            </a:r>
            <a:r>
              <a:rPr lang="en-US" dirty="0">
                <a:solidFill>
                  <a:srgbClr val="161613"/>
                </a:solidFill>
                <a:latin typeface="Kanit Light" panose="020B0604020202020204" charset="-34"/>
                <a:ea typeface="Inter" pitchFamily="34" charset="-122"/>
                <a:cs typeface="Kanit Light" panose="020B0604020202020204" charset="-34"/>
              </a:rPr>
              <a:t> olarak </a:t>
            </a:r>
            <a:r>
              <a:rPr lang="en-US" dirty="0" err="1">
                <a:solidFill>
                  <a:srgbClr val="161613"/>
                </a:solidFill>
                <a:latin typeface="Kanit Light" panose="020B0604020202020204" charset="-34"/>
                <a:ea typeface="Inter" pitchFamily="34" charset="-122"/>
                <a:cs typeface="Kanit Light" panose="020B0604020202020204" charset="-34"/>
              </a:rPr>
              <a:t>kullanılır</a:t>
            </a:r>
            <a:r>
              <a:rPr lang="tr-TR" dirty="0">
                <a:solidFill>
                  <a:srgbClr val="161613"/>
                </a:solidFill>
                <a:latin typeface="Kanit Light" panose="020B0604020202020204" charset="-34"/>
                <a:ea typeface="Inter" pitchFamily="34" charset="-122"/>
                <a:cs typeface="Kanit Light" panose="020B0604020202020204" charset="-34"/>
              </a:rPr>
              <a:t>.</a:t>
            </a:r>
            <a:endParaRPr lang="en-US" dirty="0">
              <a:latin typeface="Kanit Light" panose="020B0604020202020204" charset="-34"/>
            </a:endParaRPr>
          </a:p>
        </p:txBody>
      </p:sp>
      <p:sp>
        <p:nvSpPr>
          <p:cNvPr id="4" name="Text 2"/>
          <p:cNvSpPr/>
          <p:nvPr/>
        </p:nvSpPr>
        <p:spPr>
          <a:xfrm>
            <a:off x="531614" y="3158948"/>
            <a:ext cx="2734270" cy="240744"/>
          </a:xfrm>
          <a:prstGeom prst="rect">
            <a:avLst/>
          </a:prstGeom>
          <a:noFill/>
          <a:ln/>
        </p:spPr>
        <p:txBody>
          <a:bodyPr wrap="none" lIns="0" tIns="0" rIns="0" bIns="0" rtlCol="0" anchor="t"/>
          <a:lstStyle/>
          <a:p>
            <a:pPr marL="0" indent="0">
              <a:lnSpc>
                <a:spcPts val="1850"/>
              </a:lnSpc>
              <a:buNone/>
            </a:pPr>
            <a:r>
              <a:rPr lang="en-US" sz="2000" b="1" dirty="0" err="1">
                <a:solidFill>
                  <a:srgbClr val="161613"/>
                </a:solidFill>
                <a:latin typeface="Kanit Light" panose="020B0604020202020204" charset="-34"/>
                <a:ea typeface="DM Sans Medium" pitchFamily="34" charset="-122"/>
                <a:cs typeface="Kanit Light" panose="020B0604020202020204" charset="-34"/>
              </a:rPr>
              <a:t>Danışmansız</a:t>
            </a:r>
            <a:r>
              <a:rPr lang="en-US" sz="2000" b="1" dirty="0">
                <a:solidFill>
                  <a:srgbClr val="161613"/>
                </a:solidFill>
                <a:latin typeface="Kanit Light" panose="020B0604020202020204" charset="-34"/>
                <a:ea typeface="DM Sans Medium" pitchFamily="34" charset="-122"/>
                <a:cs typeface="Kanit Light" panose="020B0604020202020204" charset="-34"/>
              </a:rPr>
              <a:t> Öğrenme </a:t>
            </a:r>
            <a:r>
              <a:rPr lang="en-US" sz="2000" b="1" dirty="0" err="1">
                <a:solidFill>
                  <a:srgbClr val="161613"/>
                </a:solidFill>
                <a:latin typeface="Kanit Light" panose="020B0604020202020204" charset="-34"/>
                <a:ea typeface="DM Sans Medium" pitchFamily="34" charset="-122"/>
                <a:cs typeface="Kanit Light" panose="020B0604020202020204" charset="-34"/>
              </a:rPr>
              <a:t>Alanları</a:t>
            </a:r>
            <a:endParaRPr lang="en-US" sz="2000" b="1" dirty="0">
              <a:latin typeface="Kanit Light" panose="020B0604020202020204" charset="-34"/>
            </a:endParaRPr>
          </a:p>
        </p:txBody>
      </p:sp>
      <p:sp>
        <p:nvSpPr>
          <p:cNvPr id="5" name="Shape 3"/>
          <p:cNvSpPr/>
          <p:nvPr/>
        </p:nvSpPr>
        <p:spPr>
          <a:xfrm>
            <a:off x="540307" y="3535085"/>
            <a:ext cx="269558" cy="269558"/>
          </a:xfrm>
          <a:prstGeom prst="roundRect">
            <a:avLst>
              <a:gd name="adj" fmla="val 8575"/>
            </a:avLst>
          </a:prstGeom>
          <a:solidFill>
            <a:srgbClr val="EDEBE3"/>
          </a:solidFill>
          <a:ln/>
        </p:spPr>
        <p:txBody>
          <a:bodyPr/>
          <a:lstStyle/>
          <a:p>
            <a:endParaRPr lang="tr-TR">
              <a:latin typeface="Kanit Light" panose="020B0604020202020204" charset="-34"/>
            </a:endParaRPr>
          </a:p>
        </p:txBody>
      </p:sp>
      <p:sp>
        <p:nvSpPr>
          <p:cNvPr id="6" name="Text 4"/>
          <p:cNvSpPr/>
          <p:nvPr/>
        </p:nvSpPr>
        <p:spPr>
          <a:xfrm>
            <a:off x="963931" y="3535085"/>
            <a:ext cx="2038945" cy="240744"/>
          </a:xfrm>
          <a:prstGeom prst="rect">
            <a:avLst/>
          </a:prstGeom>
          <a:noFill/>
          <a:ln/>
        </p:spPr>
        <p:txBody>
          <a:bodyPr wrap="none" lIns="0" tIns="0" rIns="0" bIns="0" rtlCol="0" anchor="t"/>
          <a:lstStyle/>
          <a:p>
            <a:pPr marL="0" indent="0">
              <a:lnSpc>
                <a:spcPts val="1850"/>
              </a:lnSpc>
              <a:buNone/>
            </a:pPr>
            <a:r>
              <a:rPr lang="en-US" dirty="0">
                <a:solidFill>
                  <a:srgbClr val="161613"/>
                </a:solidFill>
                <a:latin typeface="Kanit Light" panose="020B0604020202020204" charset="-34"/>
                <a:ea typeface="DM Sans Medium" pitchFamily="34" charset="-122"/>
                <a:cs typeface="Kanit Light" panose="020B0604020202020204" charset="-34"/>
              </a:rPr>
              <a:t>Kümeleme (clustering)</a:t>
            </a:r>
            <a:endParaRPr lang="en-US" dirty="0">
              <a:latin typeface="Kanit Light" panose="020B0604020202020204" charset="-34"/>
            </a:endParaRPr>
          </a:p>
        </p:txBody>
      </p:sp>
      <p:sp>
        <p:nvSpPr>
          <p:cNvPr id="7" name="Shape 5"/>
          <p:cNvSpPr/>
          <p:nvPr/>
        </p:nvSpPr>
        <p:spPr>
          <a:xfrm>
            <a:off x="540307" y="4035791"/>
            <a:ext cx="269558" cy="269558"/>
          </a:xfrm>
          <a:prstGeom prst="roundRect">
            <a:avLst>
              <a:gd name="adj" fmla="val 8575"/>
            </a:avLst>
          </a:prstGeom>
          <a:solidFill>
            <a:srgbClr val="EDEBE3"/>
          </a:solidFill>
          <a:ln/>
        </p:spPr>
        <p:txBody>
          <a:bodyPr/>
          <a:lstStyle/>
          <a:p>
            <a:endParaRPr lang="tr-TR">
              <a:latin typeface="Kanit Light" panose="020B0604020202020204" charset="-34"/>
            </a:endParaRPr>
          </a:p>
        </p:txBody>
      </p:sp>
      <p:sp>
        <p:nvSpPr>
          <p:cNvPr id="8" name="Text 6"/>
          <p:cNvSpPr/>
          <p:nvPr/>
        </p:nvSpPr>
        <p:spPr>
          <a:xfrm>
            <a:off x="963931" y="4035791"/>
            <a:ext cx="3409117" cy="240744"/>
          </a:xfrm>
          <a:prstGeom prst="rect">
            <a:avLst/>
          </a:prstGeom>
          <a:noFill/>
          <a:ln/>
        </p:spPr>
        <p:txBody>
          <a:bodyPr wrap="none" lIns="0" tIns="0" rIns="0" bIns="0" rtlCol="0" anchor="t"/>
          <a:lstStyle/>
          <a:p>
            <a:pPr marL="0" indent="0">
              <a:lnSpc>
                <a:spcPts val="1850"/>
              </a:lnSpc>
              <a:buNone/>
            </a:pPr>
            <a:r>
              <a:rPr lang="en-US">
                <a:solidFill>
                  <a:srgbClr val="161613"/>
                </a:solidFill>
                <a:latin typeface="Kanit Light" panose="020B0604020202020204" charset="-34"/>
                <a:ea typeface="DM Sans Medium" pitchFamily="34" charset="-122"/>
                <a:cs typeface="Kanit Light" panose="020B0604020202020204" charset="-34"/>
              </a:rPr>
              <a:t>Yoğunluk tahmini (density estimation)</a:t>
            </a:r>
            <a:endParaRPr lang="en-US">
              <a:latin typeface="Kanit Light" panose="020B0604020202020204" charset="-34"/>
            </a:endParaRPr>
          </a:p>
        </p:txBody>
      </p:sp>
      <p:sp>
        <p:nvSpPr>
          <p:cNvPr id="9" name="Shape 7"/>
          <p:cNvSpPr/>
          <p:nvPr/>
        </p:nvSpPr>
        <p:spPr>
          <a:xfrm>
            <a:off x="540307" y="4583388"/>
            <a:ext cx="269558" cy="269558"/>
          </a:xfrm>
          <a:prstGeom prst="roundRect">
            <a:avLst>
              <a:gd name="adj" fmla="val 8575"/>
            </a:avLst>
          </a:prstGeom>
          <a:solidFill>
            <a:srgbClr val="EDEBE3"/>
          </a:solidFill>
          <a:ln/>
        </p:spPr>
        <p:txBody>
          <a:bodyPr/>
          <a:lstStyle/>
          <a:p>
            <a:endParaRPr lang="tr-TR">
              <a:latin typeface="Kanit Light" panose="020B0604020202020204" charset="-34"/>
            </a:endParaRPr>
          </a:p>
        </p:txBody>
      </p:sp>
      <p:sp>
        <p:nvSpPr>
          <p:cNvPr id="10" name="Text 8"/>
          <p:cNvSpPr/>
          <p:nvPr/>
        </p:nvSpPr>
        <p:spPr>
          <a:xfrm>
            <a:off x="963931" y="4583388"/>
            <a:ext cx="3029664" cy="240744"/>
          </a:xfrm>
          <a:prstGeom prst="rect">
            <a:avLst/>
          </a:prstGeom>
          <a:noFill/>
          <a:ln/>
        </p:spPr>
        <p:txBody>
          <a:bodyPr wrap="none" lIns="0" tIns="0" rIns="0" bIns="0" rtlCol="0" anchor="t"/>
          <a:lstStyle/>
          <a:p>
            <a:pPr marL="0" indent="0">
              <a:lnSpc>
                <a:spcPts val="1850"/>
              </a:lnSpc>
              <a:buNone/>
            </a:pPr>
            <a:r>
              <a:rPr lang="en-US" dirty="0" err="1">
                <a:solidFill>
                  <a:srgbClr val="161613"/>
                </a:solidFill>
                <a:latin typeface="Kanit Light" panose="020B0604020202020204" charset="-34"/>
                <a:ea typeface="DM Sans Medium" pitchFamily="34" charset="-122"/>
                <a:cs typeface="Kanit Light" panose="020B0604020202020204" charset="-34"/>
              </a:rPr>
              <a:t>Nitelik</a:t>
            </a:r>
            <a:r>
              <a:rPr lang="en-US" dirty="0">
                <a:solidFill>
                  <a:srgbClr val="161613"/>
                </a:solidFill>
                <a:latin typeface="Kanit Light" panose="020B0604020202020204" charset="-34"/>
                <a:ea typeface="DM Sans Medium" pitchFamily="34" charset="-122"/>
                <a:cs typeface="Kanit Light" panose="020B0604020202020204" charset="-34"/>
              </a:rPr>
              <a:t> öğrenme (feature learning)</a:t>
            </a:r>
            <a:endParaRPr lang="en-US" dirty="0">
              <a:latin typeface="Kanit Light" panose="020B0604020202020204" charset="-34"/>
            </a:endParaRPr>
          </a:p>
        </p:txBody>
      </p:sp>
      <p:sp>
        <p:nvSpPr>
          <p:cNvPr id="11" name="Shape 9"/>
          <p:cNvSpPr/>
          <p:nvPr/>
        </p:nvSpPr>
        <p:spPr>
          <a:xfrm>
            <a:off x="540307" y="5177877"/>
            <a:ext cx="269558" cy="269558"/>
          </a:xfrm>
          <a:prstGeom prst="roundRect">
            <a:avLst>
              <a:gd name="adj" fmla="val 8575"/>
            </a:avLst>
          </a:prstGeom>
          <a:solidFill>
            <a:srgbClr val="EDEBE3"/>
          </a:solidFill>
          <a:ln/>
        </p:spPr>
        <p:txBody>
          <a:bodyPr/>
          <a:lstStyle/>
          <a:p>
            <a:endParaRPr lang="tr-TR">
              <a:latin typeface="Kanit Light" panose="020B0604020202020204" charset="-34"/>
            </a:endParaRPr>
          </a:p>
        </p:txBody>
      </p:sp>
      <p:sp>
        <p:nvSpPr>
          <p:cNvPr id="12" name="Text 10"/>
          <p:cNvSpPr/>
          <p:nvPr/>
        </p:nvSpPr>
        <p:spPr>
          <a:xfrm>
            <a:off x="963931" y="5177877"/>
            <a:ext cx="3728918" cy="240744"/>
          </a:xfrm>
          <a:prstGeom prst="rect">
            <a:avLst/>
          </a:prstGeom>
          <a:noFill/>
          <a:ln/>
        </p:spPr>
        <p:txBody>
          <a:bodyPr wrap="none" lIns="0" tIns="0" rIns="0" bIns="0" rtlCol="0" anchor="t"/>
          <a:lstStyle/>
          <a:p>
            <a:pPr marL="0" indent="0">
              <a:lnSpc>
                <a:spcPts val="1850"/>
              </a:lnSpc>
              <a:buNone/>
            </a:pPr>
            <a:r>
              <a:rPr lang="en-US">
                <a:solidFill>
                  <a:srgbClr val="161613"/>
                </a:solidFill>
                <a:latin typeface="Kanit Light" panose="020B0604020202020204" charset="-34"/>
                <a:ea typeface="DM Sans Medium" pitchFamily="34" charset="-122"/>
                <a:cs typeface="Kanit Light" panose="020B0604020202020204" charset="-34"/>
              </a:rPr>
              <a:t>Boyut azaltma (dimensionality reduction)</a:t>
            </a:r>
            <a:endParaRPr lang="en-US">
              <a:latin typeface="Kanit Light" panose="020B0604020202020204" charset="-34"/>
            </a:endParaRPr>
          </a:p>
        </p:txBody>
      </p:sp>
      <p:sp>
        <p:nvSpPr>
          <p:cNvPr id="13" name="Shape 11"/>
          <p:cNvSpPr/>
          <p:nvPr/>
        </p:nvSpPr>
        <p:spPr>
          <a:xfrm>
            <a:off x="540307" y="5702027"/>
            <a:ext cx="269558" cy="269558"/>
          </a:xfrm>
          <a:prstGeom prst="roundRect">
            <a:avLst>
              <a:gd name="adj" fmla="val 8575"/>
            </a:avLst>
          </a:prstGeom>
          <a:solidFill>
            <a:srgbClr val="EDEBE3"/>
          </a:solidFill>
          <a:ln/>
        </p:spPr>
        <p:txBody>
          <a:bodyPr/>
          <a:lstStyle/>
          <a:p>
            <a:endParaRPr lang="tr-TR">
              <a:latin typeface="Kanit Light" panose="020B0604020202020204" charset="-34"/>
            </a:endParaRPr>
          </a:p>
        </p:txBody>
      </p:sp>
      <p:sp>
        <p:nvSpPr>
          <p:cNvPr id="14" name="Text 12"/>
          <p:cNvSpPr/>
          <p:nvPr/>
        </p:nvSpPr>
        <p:spPr>
          <a:xfrm>
            <a:off x="963931" y="5702027"/>
            <a:ext cx="4055388" cy="240744"/>
          </a:xfrm>
          <a:prstGeom prst="rect">
            <a:avLst/>
          </a:prstGeom>
          <a:noFill/>
          <a:ln/>
        </p:spPr>
        <p:txBody>
          <a:bodyPr wrap="none" lIns="0" tIns="0" rIns="0" bIns="0" rtlCol="0" anchor="t"/>
          <a:lstStyle/>
          <a:p>
            <a:pPr marL="0" indent="0">
              <a:lnSpc>
                <a:spcPts val="1850"/>
              </a:lnSpc>
              <a:buNone/>
            </a:pPr>
            <a:r>
              <a:rPr lang="en-US">
                <a:solidFill>
                  <a:srgbClr val="161613"/>
                </a:solidFill>
                <a:latin typeface="Kanit Light" panose="020B0604020202020204" charset="-34"/>
                <a:ea typeface="DM Sans Medium" pitchFamily="34" charset="-122"/>
                <a:cs typeface="Kanit Light" panose="020B0604020202020204" charset="-34"/>
              </a:rPr>
              <a:t>Birliktelik kurallarını bulma (association rules)</a:t>
            </a:r>
            <a:endParaRPr lang="en-US">
              <a:latin typeface="Kanit Light" panose="020B0604020202020204" charset="-34"/>
            </a:endParaRPr>
          </a:p>
        </p:txBody>
      </p:sp>
      <p:sp>
        <p:nvSpPr>
          <p:cNvPr id="15" name="Shape 13"/>
          <p:cNvSpPr/>
          <p:nvPr/>
        </p:nvSpPr>
        <p:spPr>
          <a:xfrm>
            <a:off x="540307" y="6249623"/>
            <a:ext cx="269558" cy="269558"/>
          </a:xfrm>
          <a:prstGeom prst="roundRect">
            <a:avLst>
              <a:gd name="adj" fmla="val 8575"/>
            </a:avLst>
          </a:prstGeom>
          <a:solidFill>
            <a:srgbClr val="EDEBE3"/>
          </a:solidFill>
          <a:ln/>
        </p:spPr>
        <p:txBody>
          <a:bodyPr/>
          <a:lstStyle/>
          <a:p>
            <a:endParaRPr lang="tr-TR">
              <a:latin typeface="Kanit Light" panose="020B0604020202020204" charset="-34"/>
            </a:endParaRPr>
          </a:p>
        </p:txBody>
      </p:sp>
      <p:sp>
        <p:nvSpPr>
          <p:cNvPr id="16" name="Text 14"/>
          <p:cNvSpPr/>
          <p:nvPr/>
        </p:nvSpPr>
        <p:spPr>
          <a:xfrm>
            <a:off x="963931" y="6249623"/>
            <a:ext cx="3469362" cy="240744"/>
          </a:xfrm>
          <a:prstGeom prst="rect">
            <a:avLst/>
          </a:prstGeom>
          <a:noFill/>
          <a:ln/>
        </p:spPr>
        <p:txBody>
          <a:bodyPr wrap="none" lIns="0" tIns="0" rIns="0" bIns="0" rtlCol="0" anchor="t"/>
          <a:lstStyle/>
          <a:p>
            <a:pPr marL="0" indent="0">
              <a:lnSpc>
                <a:spcPts val="1850"/>
              </a:lnSpc>
              <a:buNone/>
            </a:pPr>
            <a:r>
              <a:rPr lang="en-US">
                <a:solidFill>
                  <a:srgbClr val="161613"/>
                </a:solidFill>
                <a:latin typeface="Kanit Light" panose="020B0604020202020204" charset="-34"/>
                <a:ea typeface="DM Sans Medium" pitchFamily="34" charset="-122"/>
                <a:cs typeface="Kanit Light" panose="020B0604020202020204" charset="-34"/>
              </a:rPr>
              <a:t>Anormallik tespiti (anomaly detection)</a:t>
            </a:r>
            <a:endParaRPr lang="en-US">
              <a:latin typeface="Kanit Light" panose="020B0604020202020204" charset="-34"/>
            </a:endParaRPr>
          </a:p>
        </p:txBody>
      </p:sp>
      <p:sp>
        <p:nvSpPr>
          <p:cNvPr id="17" name="Text 15"/>
          <p:cNvSpPr/>
          <p:nvPr/>
        </p:nvSpPr>
        <p:spPr>
          <a:xfrm>
            <a:off x="7510701" y="1258014"/>
            <a:ext cx="2311360" cy="288846"/>
          </a:xfrm>
          <a:prstGeom prst="rect">
            <a:avLst/>
          </a:prstGeom>
          <a:noFill/>
          <a:ln/>
        </p:spPr>
        <p:txBody>
          <a:bodyPr wrap="none" lIns="0" tIns="0" rIns="0" bIns="0" rtlCol="0" anchor="t"/>
          <a:lstStyle/>
          <a:p>
            <a:pPr marL="0" indent="0">
              <a:lnSpc>
                <a:spcPts val="2250"/>
              </a:lnSpc>
              <a:buNone/>
            </a:pPr>
            <a:r>
              <a:rPr lang="en-US" sz="2800" dirty="0">
                <a:solidFill>
                  <a:srgbClr val="161613"/>
                </a:solidFill>
                <a:latin typeface="Kanit Light" panose="020B0604020202020204" charset="-34"/>
                <a:ea typeface="DM Sans Medium" pitchFamily="34" charset="-122"/>
                <a:cs typeface="Kanit Light" panose="020B0604020202020204" charset="-34"/>
              </a:rPr>
              <a:t>Kümeleme Analizi</a:t>
            </a:r>
            <a:endParaRPr lang="en-US" sz="2800" dirty="0">
              <a:latin typeface="Kanit Light" panose="020B0604020202020204" charset="-34"/>
            </a:endParaRPr>
          </a:p>
        </p:txBody>
      </p:sp>
      <p:sp>
        <p:nvSpPr>
          <p:cNvPr id="18" name="Text 16"/>
          <p:cNvSpPr/>
          <p:nvPr/>
        </p:nvSpPr>
        <p:spPr>
          <a:xfrm>
            <a:off x="7510701" y="1700927"/>
            <a:ext cx="6588085" cy="739378"/>
          </a:xfrm>
          <a:prstGeom prst="rect">
            <a:avLst/>
          </a:prstGeom>
          <a:noFill/>
          <a:ln/>
        </p:spPr>
        <p:txBody>
          <a:bodyPr wrap="square" lIns="0" tIns="0" rIns="0" bIns="0" rtlCol="0" anchor="t"/>
          <a:lstStyle/>
          <a:p>
            <a:pPr marL="0" indent="0">
              <a:lnSpc>
                <a:spcPts val="1900"/>
              </a:lnSpc>
              <a:buNone/>
            </a:pPr>
            <a:r>
              <a:rPr lang="en-US" dirty="0">
                <a:solidFill>
                  <a:srgbClr val="161613"/>
                </a:solidFill>
                <a:latin typeface="Kanit Light" panose="020B0604020202020204" charset="-34"/>
                <a:ea typeface="Inter" pitchFamily="34" charset="-122"/>
                <a:cs typeface="Kanit Light" panose="020B0604020202020204" charset="-34"/>
              </a:rPr>
              <a:t>Kümeleme analizi, veri </a:t>
            </a:r>
            <a:r>
              <a:rPr lang="en-US" dirty="0" err="1">
                <a:solidFill>
                  <a:srgbClr val="161613"/>
                </a:solidFill>
                <a:latin typeface="Kanit Light" panose="020B0604020202020204" charset="-34"/>
                <a:ea typeface="Inter" pitchFamily="34" charset="-122"/>
                <a:cs typeface="Kanit Light" panose="020B0604020202020204" charset="-34"/>
              </a:rPr>
              <a:t>setinde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bulunan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örneklerin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birbirine</a:t>
            </a:r>
            <a:r>
              <a:rPr lang="en-US" dirty="0">
                <a:solidFill>
                  <a:srgbClr val="161613"/>
                </a:solidFill>
                <a:latin typeface="Kanit Light" panose="020B0604020202020204" charset="-34"/>
                <a:ea typeface="Inter" pitchFamily="34" charset="-122"/>
                <a:cs typeface="Kanit Light" panose="020B0604020202020204" charset="-34"/>
              </a:rPr>
              <a:t> olan </a:t>
            </a:r>
            <a:r>
              <a:rPr lang="en-US" dirty="0" err="1">
                <a:solidFill>
                  <a:srgbClr val="161613"/>
                </a:solidFill>
                <a:latin typeface="Kanit Light" panose="020B0604020202020204" charset="-34"/>
                <a:ea typeface="Inter" pitchFamily="34" charset="-122"/>
                <a:cs typeface="Kanit Light" panose="020B0604020202020204" charset="-34"/>
              </a:rPr>
              <a:t>benzerlikleri</a:t>
            </a:r>
            <a:r>
              <a:rPr lang="en-US" dirty="0">
                <a:solidFill>
                  <a:srgbClr val="161613"/>
                </a:solidFill>
                <a:latin typeface="Kanit Light" panose="020B0604020202020204" charset="-34"/>
                <a:ea typeface="Inter" pitchFamily="34" charset="-122"/>
                <a:cs typeface="Kanit Light" panose="020B0604020202020204" charset="-34"/>
              </a:rPr>
              <a:t>/</a:t>
            </a:r>
            <a:r>
              <a:rPr lang="en-US" dirty="0" err="1">
                <a:solidFill>
                  <a:srgbClr val="161613"/>
                </a:solidFill>
                <a:latin typeface="Kanit Light" panose="020B0604020202020204" charset="-34"/>
                <a:ea typeface="Inter" pitchFamily="34" charset="-122"/>
                <a:cs typeface="Kanit Light" panose="020B0604020202020204" charset="-34"/>
              </a:rPr>
              <a:t>benzemezlikleri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ya</a:t>
            </a:r>
            <a:r>
              <a:rPr lang="en-US" dirty="0">
                <a:solidFill>
                  <a:srgbClr val="161613"/>
                </a:solidFill>
                <a:latin typeface="Kanit Light" panose="020B0604020202020204" charset="-34"/>
                <a:ea typeface="Inter" pitchFamily="34" charset="-122"/>
                <a:cs typeface="Kanit Light" panose="020B0604020202020204" charset="-34"/>
              </a:rPr>
              <a:t> da </a:t>
            </a:r>
            <a:r>
              <a:rPr lang="en-US" dirty="0" err="1">
                <a:solidFill>
                  <a:srgbClr val="161613"/>
                </a:solidFill>
                <a:latin typeface="Kanit Light" panose="020B0604020202020204" charset="-34"/>
                <a:ea typeface="Inter" pitchFamily="34" charset="-122"/>
                <a:cs typeface="Kanit Light" panose="020B0604020202020204" charset="-34"/>
              </a:rPr>
              <a:t>uzaklıkları</a:t>
            </a:r>
            <a:r>
              <a:rPr lang="en-US" dirty="0">
                <a:solidFill>
                  <a:srgbClr val="161613"/>
                </a:solidFill>
                <a:latin typeface="Kanit Light" panose="020B0604020202020204" charset="-34"/>
                <a:ea typeface="Inter" pitchFamily="34" charset="-122"/>
                <a:cs typeface="Kanit Light" panose="020B0604020202020204" charset="-34"/>
              </a:rPr>
              <a:t> temel </a:t>
            </a:r>
            <a:r>
              <a:rPr lang="en-US" dirty="0" err="1">
                <a:solidFill>
                  <a:srgbClr val="161613"/>
                </a:solidFill>
                <a:latin typeface="Kanit Light" panose="020B0604020202020204" charset="-34"/>
                <a:ea typeface="Inter" pitchFamily="34" charset="-122"/>
                <a:cs typeface="Kanit Light" panose="020B0604020202020204" charset="-34"/>
              </a:rPr>
              <a:t>alarak</a:t>
            </a:r>
            <a:r>
              <a:rPr lang="en-US" dirty="0">
                <a:solidFill>
                  <a:srgbClr val="161613"/>
                </a:solidFill>
                <a:latin typeface="Kanit Light" panose="020B0604020202020204" charset="-34"/>
                <a:ea typeface="Inter" pitchFamily="34" charset="-122"/>
                <a:cs typeface="Kanit Light" panose="020B0604020202020204" charset="-34"/>
              </a:rPr>
              <a:t> veri </a:t>
            </a:r>
            <a:r>
              <a:rPr lang="en-US" dirty="0" err="1">
                <a:solidFill>
                  <a:srgbClr val="161613"/>
                </a:solidFill>
                <a:latin typeface="Kanit Light" panose="020B0604020202020204" charset="-34"/>
                <a:ea typeface="Inter" pitchFamily="34" charset="-122"/>
                <a:cs typeface="Kanit Light" panose="020B0604020202020204" charset="-34"/>
              </a:rPr>
              <a:t>setini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gruplara</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ayırmak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amacıyla</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kullanılmaktadır</a:t>
            </a:r>
            <a:r>
              <a:rPr lang="en-US" dirty="0">
                <a:solidFill>
                  <a:srgbClr val="161613"/>
                </a:solidFill>
                <a:latin typeface="Kanit Light" panose="020B0604020202020204" charset="-34"/>
                <a:ea typeface="Inter" pitchFamily="34" charset="-122"/>
                <a:cs typeface="Kanit Light" panose="020B0604020202020204" charset="-34"/>
              </a:rPr>
              <a:t>.</a:t>
            </a:r>
            <a:endParaRPr lang="en-US" dirty="0">
              <a:latin typeface="Kanit Light" panose="020B0604020202020204" charset="-34"/>
            </a:endParaRPr>
          </a:p>
        </p:txBody>
      </p:sp>
      <p:sp>
        <p:nvSpPr>
          <p:cNvPr id="19" name="Shape 17"/>
          <p:cNvSpPr/>
          <p:nvPr/>
        </p:nvSpPr>
        <p:spPr>
          <a:xfrm>
            <a:off x="7510701" y="2613660"/>
            <a:ext cx="6588085" cy="1195864"/>
          </a:xfrm>
          <a:prstGeom prst="roundRect">
            <a:avLst>
              <a:gd name="adj" fmla="val 1933"/>
            </a:avLst>
          </a:prstGeom>
          <a:solidFill>
            <a:srgbClr val="EDEBE3"/>
          </a:solidFill>
          <a:ln/>
        </p:spPr>
        <p:txBody>
          <a:bodyPr/>
          <a:lstStyle/>
          <a:p>
            <a:endParaRPr lang="tr-TR">
              <a:latin typeface="Kanit Light" panose="020B0604020202020204" charset="-34"/>
            </a:endParaRPr>
          </a:p>
        </p:txBody>
      </p:sp>
      <p:sp>
        <p:nvSpPr>
          <p:cNvPr id="20" name="Text 18"/>
          <p:cNvSpPr/>
          <p:nvPr/>
        </p:nvSpPr>
        <p:spPr>
          <a:xfrm>
            <a:off x="7664768" y="2767727"/>
            <a:ext cx="2181225" cy="240744"/>
          </a:xfrm>
          <a:prstGeom prst="rect">
            <a:avLst/>
          </a:prstGeom>
          <a:noFill/>
          <a:ln/>
        </p:spPr>
        <p:txBody>
          <a:bodyPr wrap="none" lIns="0" tIns="0" rIns="0" bIns="0" rtlCol="0" anchor="t"/>
          <a:lstStyle/>
          <a:p>
            <a:pPr marL="0" indent="0">
              <a:lnSpc>
                <a:spcPts val="1850"/>
              </a:lnSpc>
              <a:buNone/>
            </a:pPr>
            <a:r>
              <a:rPr lang="en-US">
                <a:solidFill>
                  <a:srgbClr val="161613"/>
                </a:solidFill>
                <a:latin typeface="Kanit Light" panose="020B0604020202020204" charset="-34"/>
                <a:ea typeface="DM Sans Medium" pitchFamily="34" charset="-122"/>
                <a:cs typeface="Kanit Light" panose="020B0604020202020204" charset="-34"/>
              </a:rPr>
              <a:t>Müşteri Segmentasyonu</a:t>
            </a:r>
            <a:endParaRPr lang="en-US">
              <a:latin typeface="Kanit Light" panose="020B0604020202020204" charset="-34"/>
            </a:endParaRPr>
          </a:p>
        </p:txBody>
      </p:sp>
      <p:sp>
        <p:nvSpPr>
          <p:cNvPr id="21" name="Text 19"/>
          <p:cNvSpPr/>
          <p:nvPr/>
        </p:nvSpPr>
        <p:spPr>
          <a:xfrm>
            <a:off x="7664768" y="3162538"/>
            <a:ext cx="6279952" cy="492919"/>
          </a:xfrm>
          <a:prstGeom prst="rect">
            <a:avLst/>
          </a:prstGeom>
          <a:noFill/>
          <a:ln/>
        </p:spPr>
        <p:txBody>
          <a:bodyPr wrap="square" lIns="0" tIns="0" rIns="0" bIns="0" rtlCol="0" anchor="t"/>
          <a:lstStyle/>
          <a:p>
            <a:pPr marL="0" indent="0">
              <a:lnSpc>
                <a:spcPts val="1900"/>
              </a:lnSpc>
              <a:buNone/>
            </a:pPr>
            <a:r>
              <a:rPr lang="en-US" dirty="0" err="1">
                <a:solidFill>
                  <a:srgbClr val="161613"/>
                </a:solidFill>
                <a:latin typeface="Kanit Light" panose="020B0604020202020204" charset="-34"/>
                <a:ea typeface="Inter" pitchFamily="34" charset="-122"/>
                <a:cs typeface="Kanit Light" panose="020B0604020202020204" charset="-34"/>
              </a:rPr>
              <a:t>Müşterileri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alışveriş</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tercihlerine</a:t>
            </a:r>
            <a:r>
              <a:rPr lang="en-US" dirty="0">
                <a:solidFill>
                  <a:srgbClr val="161613"/>
                </a:solidFill>
                <a:latin typeface="Kanit Light" panose="020B0604020202020204" charset="-34"/>
                <a:ea typeface="Inter" pitchFamily="34" charset="-122"/>
                <a:cs typeface="Kanit Light" panose="020B0604020202020204" charset="-34"/>
              </a:rPr>
              <a:t> göre </a:t>
            </a:r>
            <a:r>
              <a:rPr lang="en-US" dirty="0" err="1">
                <a:solidFill>
                  <a:srgbClr val="161613"/>
                </a:solidFill>
                <a:latin typeface="Kanit Light" panose="020B0604020202020204" charset="-34"/>
                <a:ea typeface="Inter" pitchFamily="34" charset="-122"/>
                <a:cs typeface="Kanit Light" panose="020B0604020202020204" charset="-34"/>
              </a:rPr>
              <a:t>gruplamak</a:t>
            </a:r>
            <a:r>
              <a:rPr lang="en-US" dirty="0">
                <a:solidFill>
                  <a:srgbClr val="161613"/>
                </a:solidFill>
                <a:latin typeface="Kanit Light" panose="020B0604020202020204" charset="-34"/>
                <a:ea typeface="Inter" pitchFamily="34" charset="-122"/>
                <a:cs typeface="Kanit Light" panose="020B0604020202020204" charset="-34"/>
              </a:rPr>
              <a:t> veya </a:t>
            </a:r>
            <a:r>
              <a:rPr lang="en-US" dirty="0" err="1">
                <a:solidFill>
                  <a:srgbClr val="161613"/>
                </a:solidFill>
                <a:latin typeface="Kanit Light" panose="020B0604020202020204" charset="-34"/>
                <a:ea typeface="Inter" pitchFamily="34" charset="-122"/>
                <a:cs typeface="Kanit Light" panose="020B0604020202020204" charset="-34"/>
              </a:rPr>
              <a:t>sosyal</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medya</a:t>
            </a:r>
            <a:r>
              <a:rPr lang="en-US" dirty="0">
                <a:solidFill>
                  <a:srgbClr val="161613"/>
                </a:solidFill>
                <a:latin typeface="Kanit Light" panose="020B0604020202020204" charset="-34"/>
                <a:ea typeface="Inter" pitchFamily="34" charset="-122"/>
                <a:cs typeface="Kanit Light" panose="020B0604020202020204" charset="-34"/>
              </a:rPr>
              <a:t> verilerini kullanarak </a:t>
            </a:r>
            <a:r>
              <a:rPr lang="en-US" dirty="0" err="1">
                <a:solidFill>
                  <a:srgbClr val="161613"/>
                </a:solidFill>
                <a:latin typeface="Kanit Light" panose="020B0604020202020204" charset="-34"/>
                <a:ea typeface="Inter" pitchFamily="34" charset="-122"/>
                <a:cs typeface="Kanit Light" panose="020B0604020202020204" charset="-34"/>
              </a:rPr>
              <a:t>kullanıcıları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ilgi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alanlarına</a:t>
            </a:r>
            <a:r>
              <a:rPr lang="en-US" dirty="0">
                <a:solidFill>
                  <a:srgbClr val="161613"/>
                </a:solidFill>
                <a:latin typeface="Kanit Light" panose="020B0604020202020204" charset="-34"/>
                <a:ea typeface="Inter" pitchFamily="34" charset="-122"/>
                <a:cs typeface="Kanit Light" panose="020B0604020202020204" charset="-34"/>
              </a:rPr>
              <a:t> göre </a:t>
            </a:r>
            <a:r>
              <a:rPr lang="en-US" dirty="0" err="1">
                <a:solidFill>
                  <a:srgbClr val="161613"/>
                </a:solidFill>
                <a:latin typeface="Kanit Light" panose="020B0604020202020204" charset="-34"/>
                <a:ea typeface="Inter" pitchFamily="34" charset="-122"/>
                <a:cs typeface="Kanit Light" panose="020B0604020202020204" charset="-34"/>
              </a:rPr>
              <a:t>sınıflandırmak</a:t>
            </a:r>
            <a:r>
              <a:rPr lang="en-US" dirty="0">
                <a:solidFill>
                  <a:srgbClr val="161613"/>
                </a:solidFill>
                <a:latin typeface="Kanit Light" panose="020B0604020202020204" charset="-34"/>
                <a:ea typeface="Inter" pitchFamily="34" charset="-122"/>
                <a:cs typeface="Kanit Light" panose="020B0604020202020204" charset="-34"/>
              </a:rPr>
              <a:t> için </a:t>
            </a:r>
            <a:r>
              <a:rPr lang="en-US" dirty="0" err="1">
                <a:solidFill>
                  <a:srgbClr val="161613"/>
                </a:solidFill>
                <a:latin typeface="Kanit Light" panose="020B0604020202020204" charset="-34"/>
                <a:ea typeface="Inter" pitchFamily="34" charset="-122"/>
                <a:cs typeface="Kanit Light" panose="020B0604020202020204" charset="-34"/>
              </a:rPr>
              <a:t>kullanılır</a:t>
            </a:r>
            <a:r>
              <a:rPr lang="en-US" dirty="0">
                <a:solidFill>
                  <a:srgbClr val="161613"/>
                </a:solidFill>
                <a:latin typeface="Kanit Light" panose="020B0604020202020204" charset="-34"/>
                <a:ea typeface="Inter" pitchFamily="34" charset="-122"/>
                <a:cs typeface="Kanit Light" panose="020B0604020202020204" charset="-34"/>
              </a:rPr>
              <a:t>.</a:t>
            </a:r>
            <a:endParaRPr lang="en-US" dirty="0">
              <a:latin typeface="Kanit Light" panose="020B0604020202020204" charset="-34"/>
            </a:endParaRPr>
          </a:p>
        </p:txBody>
      </p:sp>
      <p:sp>
        <p:nvSpPr>
          <p:cNvPr id="22" name="Shape 20"/>
          <p:cNvSpPr/>
          <p:nvPr/>
        </p:nvSpPr>
        <p:spPr>
          <a:xfrm>
            <a:off x="7510701" y="3963591"/>
            <a:ext cx="6588085" cy="1442323"/>
          </a:xfrm>
          <a:prstGeom prst="roundRect">
            <a:avLst>
              <a:gd name="adj" fmla="val 1603"/>
            </a:avLst>
          </a:prstGeom>
          <a:solidFill>
            <a:srgbClr val="EDEBE3"/>
          </a:solidFill>
          <a:ln/>
        </p:spPr>
        <p:txBody>
          <a:bodyPr/>
          <a:lstStyle/>
          <a:p>
            <a:endParaRPr lang="tr-TR">
              <a:latin typeface="Kanit Light" panose="020B0604020202020204" charset="-34"/>
            </a:endParaRPr>
          </a:p>
        </p:txBody>
      </p:sp>
      <p:sp>
        <p:nvSpPr>
          <p:cNvPr id="23" name="Text 21"/>
          <p:cNvSpPr/>
          <p:nvPr/>
        </p:nvSpPr>
        <p:spPr>
          <a:xfrm>
            <a:off x="7664768" y="4117657"/>
            <a:ext cx="1926193" cy="240744"/>
          </a:xfrm>
          <a:prstGeom prst="rect">
            <a:avLst/>
          </a:prstGeom>
          <a:noFill/>
          <a:ln/>
        </p:spPr>
        <p:txBody>
          <a:bodyPr wrap="none" lIns="0" tIns="0" rIns="0" bIns="0" rtlCol="0" anchor="t"/>
          <a:lstStyle/>
          <a:p>
            <a:pPr marL="0" indent="0">
              <a:lnSpc>
                <a:spcPts val="1850"/>
              </a:lnSpc>
              <a:buNone/>
            </a:pPr>
            <a:r>
              <a:rPr lang="en-US" dirty="0">
                <a:solidFill>
                  <a:srgbClr val="161613"/>
                </a:solidFill>
                <a:latin typeface="Kanit Light" panose="020B0604020202020204" charset="-34"/>
                <a:ea typeface="DM Sans Medium" pitchFamily="34" charset="-122"/>
                <a:cs typeface="Kanit Light" panose="020B0604020202020204" charset="-34"/>
              </a:rPr>
              <a:t>Trafik Analizi</a:t>
            </a:r>
            <a:endParaRPr lang="en-US" dirty="0">
              <a:latin typeface="Kanit Light" panose="020B0604020202020204" charset="-34"/>
            </a:endParaRPr>
          </a:p>
        </p:txBody>
      </p:sp>
      <p:sp>
        <p:nvSpPr>
          <p:cNvPr id="24" name="Text 22"/>
          <p:cNvSpPr/>
          <p:nvPr/>
        </p:nvSpPr>
        <p:spPr>
          <a:xfrm>
            <a:off x="7664768" y="4512469"/>
            <a:ext cx="6279952" cy="739378"/>
          </a:xfrm>
          <a:prstGeom prst="rect">
            <a:avLst/>
          </a:prstGeom>
          <a:noFill/>
          <a:ln/>
        </p:spPr>
        <p:txBody>
          <a:bodyPr wrap="square" lIns="0" tIns="0" rIns="0" bIns="0" rtlCol="0" anchor="t"/>
          <a:lstStyle/>
          <a:p>
            <a:pPr marL="0" indent="0">
              <a:lnSpc>
                <a:spcPts val="1900"/>
              </a:lnSpc>
              <a:buNone/>
            </a:pPr>
            <a:r>
              <a:rPr lang="en-US" dirty="0" err="1">
                <a:solidFill>
                  <a:srgbClr val="161613"/>
                </a:solidFill>
                <a:latin typeface="Kanit Light" panose="020B0604020202020204" charset="-34"/>
                <a:ea typeface="Inter" pitchFamily="34" charset="-122"/>
                <a:cs typeface="Kanit Light" panose="020B0604020202020204" charset="-34"/>
              </a:rPr>
              <a:t>Trafikte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kameralar</a:t>
            </a:r>
            <a:r>
              <a:rPr lang="en-US" dirty="0">
                <a:solidFill>
                  <a:srgbClr val="161613"/>
                </a:solidFill>
                <a:latin typeface="Kanit Light" panose="020B0604020202020204" charset="-34"/>
                <a:ea typeface="Inter" pitchFamily="34" charset="-122"/>
                <a:cs typeface="Kanit Light" panose="020B0604020202020204" charset="-34"/>
              </a:rPr>
              <a:t> ve </a:t>
            </a:r>
            <a:r>
              <a:rPr lang="en-US" dirty="0" err="1">
                <a:solidFill>
                  <a:srgbClr val="161613"/>
                </a:solidFill>
                <a:latin typeface="Kanit Light" panose="020B0604020202020204" charset="-34"/>
                <a:ea typeface="Inter" pitchFamily="34" charset="-122"/>
                <a:cs typeface="Kanit Light" panose="020B0604020202020204" charset="-34"/>
              </a:rPr>
              <a:t>sensörler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yardımı</a:t>
            </a:r>
            <a:r>
              <a:rPr lang="en-US" dirty="0">
                <a:solidFill>
                  <a:srgbClr val="161613"/>
                </a:solidFill>
                <a:latin typeface="Kanit Light" panose="020B0604020202020204" charset="-34"/>
                <a:ea typeface="Inter" pitchFamily="34" charset="-122"/>
                <a:cs typeface="Kanit Light" panose="020B0604020202020204" charset="-34"/>
              </a:rPr>
              <a:t> ile </a:t>
            </a:r>
            <a:r>
              <a:rPr lang="en-US" dirty="0" err="1">
                <a:solidFill>
                  <a:srgbClr val="161613"/>
                </a:solidFill>
                <a:latin typeface="Kanit Light" panose="020B0604020202020204" charset="-34"/>
                <a:ea typeface="Inter" pitchFamily="34" charset="-122"/>
                <a:cs typeface="Kanit Light" panose="020B0604020202020204" charset="-34"/>
              </a:rPr>
              <a:t>trafiği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izlemek</a:t>
            </a:r>
            <a:r>
              <a:rPr lang="en-US" dirty="0">
                <a:solidFill>
                  <a:srgbClr val="161613"/>
                </a:solidFill>
                <a:latin typeface="Kanit Light" panose="020B0604020202020204" charset="-34"/>
                <a:ea typeface="Inter" pitchFamily="34" charset="-122"/>
                <a:cs typeface="Kanit Light" panose="020B0604020202020204" charset="-34"/>
              </a:rPr>
              <a:t> ve </a:t>
            </a:r>
            <a:r>
              <a:rPr lang="en-US" dirty="0" err="1">
                <a:solidFill>
                  <a:srgbClr val="161613"/>
                </a:solidFill>
                <a:latin typeface="Kanit Light" panose="020B0604020202020204" charset="-34"/>
                <a:ea typeface="Inter" pitchFamily="34" charset="-122"/>
                <a:cs typeface="Kanit Light" panose="020B0604020202020204" charset="-34"/>
              </a:rPr>
              <a:t>benzer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trafik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desenlerini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tanımlamak</a:t>
            </a:r>
            <a:r>
              <a:rPr lang="en-US" dirty="0">
                <a:solidFill>
                  <a:srgbClr val="161613"/>
                </a:solidFill>
                <a:latin typeface="Kanit Light" panose="020B0604020202020204" charset="-34"/>
                <a:ea typeface="Inter" pitchFamily="34" charset="-122"/>
                <a:cs typeface="Kanit Light" panose="020B0604020202020204" charset="-34"/>
              </a:rPr>
              <a:t> için </a:t>
            </a:r>
            <a:r>
              <a:rPr lang="en-US" dirty="0" err="1">
                <a:solidFill>
                  <a:srgbClr val="161613"/>
                </a:solidFill>
                <a:latin typeface="Kanit Light" panose="020B0604020202020204" charset="-34"/>
                <a:ea typeface="Inter" pitchFamily="34" charset="-122"/>
                <a:cs typeface="Kanit Light" panose="020B0604020202020204" charset="-34"/>
              </a:rPr>
              <a:t>kullanılır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Böylece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trafik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akışı</a:t>
            </a:r>
            <a:r>
              <a:rPr lang="en-US" dirty="0">
                <a:solidFill>
                  <a:srgbClr val="161613"/>
                </a:solidFill>
                <a:latin typeface="Kanit Light" panose="020B0604020202020204" charset="-34"/>
                <a:ea typeface="Inter" pitchFamily="34" charset="-122"/>
                <a:cs typeface="Kanit Light" panose="020B0604020202020204" charset="-34"/>
              </a:rPr>
              <a:t> optimize </a:t>
            </a:r>
            <a:r>
              <a:rPr lang="en-US" dirty="0" err="1">
                <a:solidFill>
                  <a:srgbClr val="161613"/>
                </a:solidFill>
                <a:latin typeface="Kanit Light" panose="020B0604020202020204" charset="-34"/>
                <a:ea typeface="Inter" pitchFamily="34" charset="-122"/>
                <a:cs typeface="Kanit Light" panose="020B0604020202020204" charset="-34"/>
              </a:rPr>
              <a:t>edilebilir</a:t>
            </a:r>
            <a:r>
              <a:rPr lang="en-US" dirty="0">
                <a:solidFill>
                  <a:srgbClr val="161613"/>
                </a:solidFill>
                <a:latin typeface="Kanit Light" panose="020B0604020202020204" charset="-34"/>
                <a:ea typeface="Inter" pitchFamily="34" charset="-122"/>
                <a:cs typeface="Kanit Light" panose="020B0604020202020204" charset="-34"/>
              </a:rPr>
              <a:t> ve </a:t>
            </a:r>
            <a:r>
              <a:rPr lang="en-US" dirty="0" err="1">
                <a:solidFill>
                  <a:srgbClr val="161613"/>
                </a:solidFill>
                <a:latin typeface="Kanit Light" panose="020B0604020202020204" charset="-34"/>
                <a:ea typeface="Inter" pitchFamily="34" charset="-122"/>
                <a:cs typeface="Kanit Light" panose="020B0604020202020204" charset="-34"/>
              </a:rPr>
              <a:t>trafik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kazalarına</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karşı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önlem</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alınabilir</a:t>
            </a:r>
            <a:r>
              <a:rPr lang="en-US" dirty="0">
                <a:solidFill>
                  <a:srgbClr val="161613"/>
                </a:solidFill>
                <a:latin typeface="Kanit Light" panose="020B0604020202020204" charset="-34"/>
                <a:ea typeface="Inter" pitchFamily="34" charset="-122"/>
                <a:cs typeface="Kanit Light" panose="020B0604020202020204" charset="-34"/>
              </a:rPr>
              <a:t>.</a:t>
            </a:r>
            <a:endParaRPr lang="en-US" dirty="0">
              <a:latin typeface="Kanit Light" panose="020B0604020202020204" charset="-34"/>
            </a:endParaRPr>
          </a:p>
        </p:txBody>
      </p:sp>
      <p:sp>
        <p:nvSpPr>
          <p:cNvPr id="25" name="Text 0">
            <a:extLst>
              <a:ext uri="{FF2B5EF4-FFF2-40B4-BE49-F238E27FC236}">
                <a16:creationId xmlns:a16="http://schemas.microsoft.com/office/drawing/2014/main" id="{18E5895F-0571-C8E8-620C-E68B02DE4EBD}"/>
              </a:ext>
            </a:extLst>
          </p:cNvPr>
          <p:cNvSpPr/>
          <p:nvPr/>
        </p:nvSpPr>
        <p:spPr>
          <a:xfrm>
            <a:off x="575905" y="581739"/>
            <a:ext cx="4905375" cy="514112"/>
          </a:xfrm>
          <a:prstGeom prst="rect">
            <a:avLst/>
          </a:prstGeom>
          <a:noFill/>
          <a:ln/>
        </p:spPr>
        <p:txBody>
          <a:bodyPr wrap="none" lIns="0" tIns="0" rIns="0" bIns="0" rtlCol="0" anchor="t"/>
          <a:lstStyle/>
          <a:p>
            <a:pPr marL="0" indent="0">
              <a:lnSpc>
                <a:spcPts val="4000"/>
              </a:lnSpc>
              <a:buNone/>
            </a:pPr>
            <a:r>
              <a:rPr lang="en-US" sz="4000" dirty="0" err="1">
                <a:solidFill>
                  <a:srgbClr val="272D45"/>
                </a:solidFill>
                <a:latin typeface="Kanit Light" panose="020B0604020202020204" charset="-34"/>
                <a:ea typeface="Kanit Light" pitchFamily="34" charset="-122"/>
                <a:cs typeface="Kanit Light" panose="020B0604020202020204" charset="-34"/>
              </a:rPr>
              <a:t>Danışmansız</a:t>
            </a:r>
            <a:r>
              <a:rPr lang="en-US" sz="4000" dirty="0">
                <a:solidFill>
                  <a:srgbClr val="272D45"/>
                </a:solidFill>
                <a:latin typeface="Kanit Light" panose="020B0604020202020204" charset="-34"/>
                <a:ea typeface="Kanit Light" pitchFamily="34" charset="-122"/>
                <a:cs typeface="Kanit Light" panose="020B0604020202020204" charset="-34"/>
              </a:rPr>
              <a:t> Öğrenme</a:t>
            </a:r>
            <a:endParaRPr lang="en-US" sz="4000" dirty="0">
              <a:latin typeface="Kanit Light" panose="020B0604020202020204" charset="-34"/>
            </a:endParaRPr>
          </a:p>
        </p:txBody>
      </p:sp>
      <p:pic>
        <p:nvPicPr>
          <p:cNvPr id="2" name="Image 0" descr="preencoded.png">
            <a:extLst>
              <a:ext uri="{FF2B5EF4-FFF2-40B4-BE49-F238E27FC236}">
                <a16:creationId xmlns:a16="http://schemas.microsoft.com/office/drawing/2014/main" id="{81CA5E8F-8F30-72A4-35D1-DFEB8713AA53}"/>
              </a:ext>
            </a:extLst>
          </p:cNvPr>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39BFB-CADE-AF85-5B83-B0E0252DD9E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151FC29-6554-F0B0-E8FD-616B9D3E0A22}"/>
              </a:ext>
            </a:extLst>
          </p:cNvPr>
          <p:cNvSpPr/>
          <p:nvPr/>
        </p:nvSpPr>
        <p:spPr>
          <a:xfrm>
            <a:off x="793790" y="1715214"/>
            <a:ext cx="6425565" cy="708779"/>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Günlük Hayattan Örnekler</a:t>
            </a:r>
            <a:endParaRPr lang="en-US" sz="4450" dirty="0">
              <a:latin typeface="Kanit Light" panose="020B0604020202020204" charset="-34"/>
            </a:endParaRPr>
          </a:p>
        </p:txBody>
      </p:sp>
      <p:pic>
        <p:nvPicPr>
          <p:cNvPr id="3" name="Image 0" descr="preencoded.png">
            <a:extLst>
              <a:ext uri="{FF2B5EF4-FFF2-40B4-BE49-F238E27FC236}">
                <a16:creationId xmlns:a16="http://schemas.microsoft.com/office/drawing/2014/main" id="{7B6B4E6B-6637-F772-23B2-34853ABAB9FB}"/>
              </a:ext>
            </a:extLst>
          </p:cNvPr>
          <p:cNvPicPr>
            <a:picLocks noChangeAspect="1"/>
          </p:cNvPicPr>
          <p:nvPr/>
        </p:nvPicPr>
        <p:blipFill>
          <a:blip r:embed="rId3"/>
          <a:stretch>
            <a:fillRect/>
          </a:stretch>
        </p:blipFill>
        <p:spPr>
          <a:xfrm>
            <a:off x="793790" y="2877622"/>
            <a:ext cx="2870597" cy="1774150"/>
          </a:xfrm>
          <a:prstGeom prst="rect">
            <a:avLst/>
          </a:prstGeom>
        </p:spPr>
      </p:pic>
      <p:sp>
        <p:nvSpPr>
          <p:cNvPr id="4" name="Text 1">
            <a:extLst>
              <a:ext uri="{FF2B5EF4-FFF2-40B4-BE49-F238E27FC236}">
                <a16:creationId xmlns:a16="http://schemas.microsoft.com/office/drawing/2014/main" id="{6F7A050F-4843-F238-E30A-FDE0A1A81BB3}"/>
              </a:ext>
            </a:extLst>
          </p:cNvPr>
          <p:cNvSpPr/>
          <p:nvPr/>
        </p:nvSpPr>
        <p:spPr>
          <a:xfrm>
            <a:off x="793790" y="49352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Netflix</a:t>
            </a:r>
            <a:endParaRPr lang="en-US" sz="2200" dirty="0">
              <a:latin typeface="Kanit Light" panose="020B0604020202020204" charset="-34"/>
            </a:endParaRPr>
          </a:p>
        </p:txBody>
      </p:sp>
      <p:sp>
        <p:nvSpPr>
          <p:cNvPr id="5" name="Text 2">
            <a:extLst>
              <a:ext uri="{FF2B5EF4-FFF2-40B4-BE49-F238E27FC236}">
                <a16:creationId xmlns:a16="http://schemas.microsoft.com/office/drawing/2014/main" id="{A84D8377-F91C-9BE3-ADF3-DF1AC61C35A2}"/>
              </a:ext>
            </a:extLst>
          </p:cNvPr>
          <p:cNvSpPr/>
          <p:nvPr/>
        </p:nvSpPr>
        <p:spPr>
          <a:xfrm>
            <a:off x="793790" y="5425678"/>
            <a:ext cx="2870597" cy="725805"/>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Kanit Light" panose="020B0604020202020204" charset="-34"/>
                <a:ea typeface="Martel Sans" pitchFamily="34" charset="-122"/>
                <a:cs typeface="Kanit Light" panose="020B0604020202020204" charset="-34"/>
              </a:rPr>
              <a:t>İzleme geçmişinize göre film önerir.</a:t>
            </a:r>
            <a:endParaRPr lang="en-US" sz="1750" dirty="0">
              <a:latin typeface="Kanit Light" panose="020B0604020202020204" charset="-34"/>
            </a:endParaRPr>
          </a:p>
        </p:txBody>
      </p:sp>
      <p:pic>
        <p:nvPicPr>
          <p:cNvPr id="6" name="Image 1" descr="preencoded.png">
            <a:extLst>
              <a:ext uri="{FF2B5EF4-FFF2-40B4-BE49-F238E27FC236}">
                <a16:creationId xmlns:a16="http://schemas.microsoft.com/office/drawing/2014/main" id="{CF94FF3A-90B9-BF25-6462-2CB71BBDD963}"/>
              </a:ext>
            </a:extLst>
          </p:cNvPr>
          <p:cNvPicPr>
            <a:picLocks noChangeAspect="1"/>
          </p:cNvPicPr>
          <p:nvPr/>
        </p:nvPicPr>
        <p:blipFill>
          <a:blip r:embed="rId4"/>
          <a:stretch>
            <a:fillRect/>
          </a:stretch>
        </p:blipFill>
        <p:spPr>
          <a:xfrm>
            <a:off x="4004548" y="2877622"/>
            <a:ext cx="2870716" cy="1774150"/>
          </a:xfrm>
          <a:prstGeom prst="rect">
            <a:avLst/>
          </a:prstGeom>
        </p:spPr>
      </p:pic>
      <p:sp>
        <p:nvSpPr>
          <p:cNvPr id="7" name="Text 3">
            <a:extLst>
              <a:ext uri="{FF2B5EF4-FFF2-40B4-BE49-F238E27FC236}">
                <a16:creationId xmlns:a16="http://schemas.microsoft.com/office/drawing/2014/main" id="{EE561074-D94E-E1E2-B7C9-EDD2A61A9228}"/>
              </a:ext>
            </a:extLst>
          </p:cNvPr>
          <p:cNvSpPr/>
          <p:nvPr/>
        </p:nvSpPr>
        <p:spPr>
          <a:xfrm>
            <a:off x="4004548" y="49352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Bankalar</a:t>
            </a:r>
            <a:endParaRPr lang="en-US" sz="2200" dirty="0">
              <a:latin typeface="Kanit Light" panose="020B0604020202020204" charset="-34"/>
            </a:endParaRPr>
          </a:p>
        </p:txBody>
      </p:sp>
      <p:sp>
        <p:nvSpPr>
          <p:cNvPr id="8" name="Text 4">
            <a:extLst>
              <a:ext uri="{FF2B5EF4-FFF2-40B4-BE49-F238E27FC236}">
                <a16:creationId xmlns:a16="http://schemas.microsoft.com/office/drawing/2014/main" id="{7DF3E3DA-6B96-E708-809F-C0BDC14D3E59}"/>
              </a:ext>
            </a:extLst>
          </p:cNvPr>
          <p:cNvSpPr/>
          <p:nvPr/>
        </p:nvSpPr>
        <p:spPr>
          <a:xfrm>
            <a:off x="4004548" y="5425678"/>
            <a:ext cx="2870716" cy="725805"/>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Kanit Light" panose="020B0604020202020204" charset="-34"/>
                <a:ea typeface="Martel Sans" pitchFamily="34" charset="-122"/>
                <a:cs typeface="Kanit Light" panose="020B0604020202020204" charset="-34"/>
              </a:rPr>
              <a:t>Kredi başvurularında risk analizi yapar.</a:t>
            </a:r>
            <a:endParaRPr lang="en-US" sz="1750" dirty="0">
              <a:latin typeface="Kanit Light" panose="020B0604020202020204" charset="-34"/>
            </a:endParaRPr>
          </a:p>
        </p:txBody>
      </p:sp>
      <p:pic>
        <p:nvPicPr>
          <p:cNvPr id="9" name="Image 2" descr="preencoded.png">
            <a:extLst>
              <a:ext uri="{FF2B5EF4-FFF2-40B4-BE49-F238E27FC236}">
                <a16:creationId xmlns:a16="http://schemas.microsoft.com/office/drawing/2014/main" id="{A95E4366-5B7F-60C4-A7B2-BFF22854F670}"/>
              </a:ext>
            </a:extLst>
          </p:cNvPr>
          <p:cNvPicPr>
            <a:picLocks noChangeAspect="1"/>
          </p:cNvPicPr>
          <p:nvPr/>
        </p:nvPicPr>
        <p:blipFill>
          <a:blip r:embed="rId5"/>
          <a:stretch>
            <a:fillRect/>
          </a:stretch>
        </p:blipFill>
        <p:spPr>
          <a:xfrm>
            <a:off x="7215426" y="2877622"/>
            <a:ext cx="2870716" cy="1774150"/>
          </a:xfrm>
          <a:prstGeom prst="rect">
            <a:avLst/>
          </a:prstGeom>
        </p:spPr>
      </p:pic>
      <p:sp>
        <p:nvSpPr>
          <p:cNvPr id="10" name="Text 5">
            <a:extLst>
              <a:ext uri="{FF2B5EF4-FFF2-40B4-BE49-F238E27FC236}">
                <a16:creationId xmlns:a16="http://schemas.microsoft.com/office/drawing/2014/main" id="{E615325A-3C85-2001-13E2-219DAFA3F7B6}"/>
              </a:ext>
            </a:extLst>
          </p:cNvPr>
          <p:cNvSpPr/>
          <p:nvPr/>
        </p:nvSpPr>
        <p:spPr>
          <a:xfrm>
            <a:off x="7215426" y="49352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Sağlık sektörü</a:t>
            </a:r>
            <a:endParaRPr lang="en-US" sz="2200" dirty="0">
              <a:latin typeface="Kanit Light" panose="020B0604020202020204" charset="-34"/>
            </a:endParaRPr>
          </a:p>
        </p:txBody>
      </p:sp>
      <p:sp>
        <p:nvSpPr>
          <p:cNvPr id="11" name="Text 6">
            <a:extLst>
              <a:ext uri="{FF2B5EF4-FFF2-40B4-BE49-F238E27FC236}">
                <a16:creationId xmlns:a16="http://schemas.microsoft.com/office/drawing/2014/main" id="{FE7C8873-6C5D-C07A-3D26-A194E9AA8D03}"/>
              </a:ext>
            </a:extLst>
          </p:cNvPr>
          <p:cNvSpPr/>
          <p:nvPr/>
        </p:nvSpPr>
        <p:spPr>
          <a:xfrm>
            <a:off x="7215426" y="5425678"/>
            <a:ext cx="2870716" cy="1088708"/>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Kanit Light" panose="020B0604020202020204" charset="-34"/>
                <a:ea typeface="Martel Sans" pitchFamily="34" charset="-122"/>
                <a:cs typeface="Kanit Light" panose="020B0604020202020204" charset="-34"/>
              </a:rPr>
              <a:t>MR ve röntgen görüntülerinden hastalık teşhisi yapar.</a:t>
            </a:r>
            <a:endParaRPr lang="en-US" sz="1750" dirty="0">
              <a:latin typeface="Kanit Light" panose="020B0604020202020204" charset="-34"/>
            </a:endParaRPr>
          </a:p>
        </p:txBody>
      </p:sp>
      <p:pic>
        <p:nvPicPr>
          <p:cNvPr id="12" name="Image 3" descr="preencoded.png">
            <a:extLst>
              <a:ext uri="{FF2B5EF4-FFF2-40B4-BE49-F238E27FC236}">
                <a16:creationId xmlns:a16="http://schemas.microsoft.com/office/drawing/2014/main" id="{EB63F83C-B1E2-FD2A-F243-8E5A2CCADD6D}"/>
              </a:ext>
            </a:extLst>
          </p:cNvPr>
          <p:cNvPicPr>
            <a:picLocks noChangeAspect="1"/>
          </p:cNvPicPr>
          <p:nvPr/>
        </p:nvPicPr>
        <p:blipFill>
          <a:blip r:embed="rId6"/>
          <a:stretch>
            <a:fillRect/>
          </a:stretch>
        </p:blipFill>
        <p:spPr>
          <a:xfrm>
            <a:off x="10426303" y="2877622"/>
            <a:ext cx="2870716" cy="1774150"/>
          </a:xfrm>
          <a:prstGeom prst="rect">
            <a:avLst/>
          </a:prstGeom>
        </p:spPr>
      </p:pic>
      <p:sp>
        <p:nvSpPr>
          <p:cNvPr id="13" name="Text 7">
            <a:extLst>
              <a:ext uri="{FF2B5EF4-FFF2-40B4-BE49-F238E27FC236}">
                <a16:creationId xmlns:a16="http://schemas.microsoft.com/office/drawing/2014/main" id="{5FC2C1E1-3972-BA43-17BA-E992A2E6AD7C}"/>
              </a:ext>
            </a:extLst>
          </p:cNvPr>
          <p:cNvSpPr/>
          <p:nvPr/>
        </p:nvSpPr>
        <p:spPr>
          <a:xfrm>
            <a:off x="10426303" y="49352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Otonom Araçlar</a:t>
            </a:r>
            <a:endParaRPr lang="en-US" sz="2200" dirty="0">
              <a:latin typeface="Kanit Light" panose="020B0604020202020204" charset="-34"/>
            </a:endParaRPr>
          </a:p>
        </p:txBody>
      </p:sp>
      <p:sp>
        <p:nvSpPr>
          <p:cNvPr id="14" name="Text 8">
            <a:extLst>
              <a:ext uri="{FF2B5EF4-FFF2-40B4-BE49-F238E27FC236}">
                <a16:creationId xmlns:a16="http://schemas.microsoft.com/office/drawing/2014/main" id="{2A08872E-2A29-AB5D-A8EC-3BA23D76CDA3}"/>
              </a:ext>
            </a:extLst>
          </p:cNvPr>
          <p:cNvSpPr/>
          <p:nvPr/>
        </p:nvSpPr>
        <p:spPr>
          <a:xfrm>
            <a:off x="10426303" y="5425678"/>
            <a:ext cx="2870716" cy="725805"/>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Kanit Light" panose="020B0604020202020204" charset="-34"/>
                <a:ea typeface="Martel Sans" pitchFamily="34" charset="-122"/>
                <a:cs typeface="Kanit Light" panose="020B0604020202020204" charset="-34"/>
              </a:rPr>
              <a:t>Trafik verilerini analiz ederek sürüş kararları alır.</a:t>
            </a:r>
            <a:endParaRPr lang="en-US" sz="1750" dirty="0">
              <a:latin typeface="Kanit Light" panose="020B0604020202020204" charset="-34"/>
            </a:endParaRPr>
          </a:p>
        </p:txBody>
      </p:sp>
      <p:pic>
        <p:nvPicPr>
          <p:cNvPr id="15" name="Image 4" descr="preencoded.png">
            <a:extLst>
              <a:ext uri="{FF2B5EF4-FFF2-40B4-BE49-F238E27FC236}">
                <a16:creationId xmlns:a16="http://schemas.microsoft.com/office/drawing/2014/main" id="{441D9582-F6A0-6C98-169A-DE3E6D031941}"/>
              </a:ext>
            </a:extLst>
          </p:cNvPr>
          <p:cNvPicPr>
            <a:picLocks noChangeAspect="1"/>
          </p:cNvPicPr>
          <p:nvPr/>
        </p:nvPicPr>
        <p:blipFill>
          <a:blip r:embed="rId7"/>
          <a:stretch>
            <a:fillRect/>
          </a:stretch>
        </p:blipFill>
        <p:spPr>
          <a:xfrm>
            <a:off x="13525500" y="228600"/>
            <a:ext cx="876300" cy="540306"/>
          </a:xfrm>
          <a:prstGeom prst="rect">
            <a:avLst/>
          </a:prstGeom>
        </p:spPr>
      </p:pic>
    </p:spTree>
    <p:extLst>
      <p:ext uri="{BB962C8B-B14F-4D97-AF65-F5344CB8AC3E}">
        <p14:creationId xmlns:p14="http://schemas.microsoft.com/office/powerpoint/2010/main" val="1668310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576501" y="581501"/>
            <a:ext cx="4720590" cy="514707"/>
          </a:xfrm>
          <a:prstGeom prst="rect">
            <a:avLst/>
          </a:prstGeom>
          <a:noFill/>
          <a:ln/>
        </p:spPr>
        <p:txBody>
          <a:bodyPr wrap="none" lIns="0" tIns="0" rIns="0" bIns="0" rtlCol="0" anchor="t"/>
          <a:lstStyle/>
          <a:p>
            <a:pPr marL="0" indent="0">
              <a:lnSpc>
                <a:spcPts val="4050"/>
              </a:lnSpc>
              <a:buNone/>
            </a:pPr>
            <a:r>
              <a:rPr lang="en-US" sz="4000" dirty="0" err="1">
                <a:solidFill>
                  <a:srgbClr val="272D45"/>
                </a:solidFill>
                <a:latin typeface="Kanit Light" panose="020B0604020202020204" charset="-34"/>
                <a:ea typeface="Kanit Light" pitchFamily="34" charset="-122"/>
                <a:cs typeface="Kanit Light" panose="020B0604020202020204" charset="-34"/>
              </a:rPr>
              <a:t>Pekiştirmeli</a:t>
            </a:r>
            <a:r>
              <a:rPr lang="en-US" sz="4000" dirty="0">
                <a:solidFill>
                  <a:srgbClr val="272D45"/>
                </a:solidFill>
                <a:latin typeface="Kanit Light" panose="020B0604020202020204" charset="-34"/>
                <a:ea typeface="Kanit Light" pitchFamily="34" charset="-122"/>
                <a:cs typeface="Kanit Light" panose="020B0604020202020204" charset="-34"/>
              </a:rPr>
              <a:t> Öğrenme</a:t>
            </a:r>
            <a:endParaRPr lang="en-US" sz="4000" dirty="0">
              <a:latin typeface="Kanit Light" panose="020B0604020202020204" charset="-34"/>
            </a:endParaRPr>
          </a:p>
        </p:txBody>
      </p:sp>
      <p:sp>
        <p:nvSpPr>
          <p:cNvPr id="3" name="Text 1"/>
          <p:cNvSpPr/>
          <p:nvPr/>
        </p:nvSpPr>
        <p:spPr>
          <a:xfrm>
            <a:off x="584120" y="1202650"/>
            <a:ext cx="13671141" cy="1581626"/>
          </a:xfrm>
          <a:prstGeom prst="rect">
            <a:avLst/>
          </a:prstGeom>
          <a:noFill/>
          <a:ln/>
        </p:spPr>
        <p:txBody>
          <a:bodyPr wrap="square" lIns="0" tIns="0" rIns="0" bIns="0" rtlCol="0" anchor="t"/>
          <a:lstStyle/>
          <a:p>
            <a:pPr marL="0" indent="0" algn="just">
              <a:lnSpc>
                <a:spcPts val="2050"/>
              </a:lnSpc>
              <a:buNone/>
            </a:pPr>
            <a:r>
              <a:rPr lang="en-US" dirty="0" err="1">
                <a:solidFill>
                  <a:srgbClr val="2C3249"/>
                </a:solidFill>
                <a:latin typeface="Kanit Light" panose="020B0604020202020204" charset="-34"/>
                <a:ea typeface="Martel Sans" pitchFamily="34" charset="-122"/>
                <a:cs typeface="Kanit Light" panose="020B0604020202020204" charset="-34"/>
              </a:rPr>
              <a:t>Pekiştirmeli</a:t>
            </a:r>
            <a:r>
              <a:rPr lang="en-US" dirty="0">
                <a:solidFill>
                  <a:srgbClr val="2C3249"/>
                </a:solidFill>
                <a:latin typeface="Kanit Light" panose="020B0604020202020204" charset="-34"/>
                <a:ea typeface="Martel Sans" pitchFamily="34" charset="-122"/>
                <a:cs typeface="Kanit Light" panose="020B0604020202020204" charset="-34"/>
              </a:rPr>
              <a:t> öğrenme, </a:t>
            </a:r>
            <a:r>
              <a:rPr lang="en-US" dirty="0" err="1">
                <a:solidFill>
                  <a:srgbClr val="2C3249"/>
                </a:solidFill>
                <a:latin typeface="Kanit Light" panose="020B0604020202020204" charset="-34"/>
                <a:ea typeface="Martel Sans" pitchFamily="34" charset="-122"/>
                <a:cs typeface="Kanit Light" panose="020B0604020202020204" charset="-34"/>
              </a:rPr>
              <a:t>ödül-ceza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mekanizmasına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dayalı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bildirim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sağlayan</a:t>
            </a:r>
            <a:r>
              <a:rPr lang="en-US" dirty="0">
                <a:solidFill>
                  <a:srgbClr val="2C3249"/>
                </a:solidFill>
                <a:latin typeface="Kanit Light" panose="020B0604020202020204" charset="-34"/>
                <a:ea typeface="Martel Sans" pitchFamily="34" charset="-122"/>
                <a:cs typeface="Kanit Light" panose="020B0604020202020204" charset="-34"/>
              </a:rPr>
              <a:t> bir öğrenme </a:t>
            </a:r>
            <a:r>
              <a:rPr lang="en-US" dirty="0" err="1">
                <a:solidFill>
                  <a:srgbClr val="2C3249"/>
                </a:solidFill>
                <a:latin typeface="Kanit Light" panose="020B0604020202020204" charset="-34"/>
                <a:ea typeface="Martel Sans" pitchFamily="34" charset="-122"/>
                <a:cs typeface="Kanit Light" panose="020B0604020202020204" charset="-34"/>
              </a:rPr>
              <a:t>stratejisidir</a:t>
            </a:r>
            <a:r>
              <a:rPr lang="tr-TR"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Mesela</a:t>
            </a:r>
            <a:r>
              <a:rPr lang="en-US" dirty="0">
                <a:solidFill>
                  <a:srgbClr val="2C3249"/>
                </a:solidFill>
                <a:latin typeface="Kanit Light" panose="020B0604020202020204" charset="-34"/>
                <a:ea typeface="Martel Sans" pitchFamily="34" charset="-122"/>
                <a:cs typeface="Kanit Light" panose="020B0604020202020204" charset="-34"/>
              </a:rPr>
              <a:t> AlphaGo </a:t>
            </a:r>
            <a:r>
              <a:rPr lang="en-US" dirty="0" err="1">
                <a:solidFill>
                  <a:srgbClr val="2C3249"/>
                </a:solidFill>
                <a:latin typeface="Kanit Light" panose="020B0604020202020204" charset="-34"/>
                <a:ea typeface="Martel Sans" pitchFamily="34" charset="-122"/>
                <a:cs typeface="Kanit Light" panose="020B0604020202020204" charset="-34"/>
              </a:rPr>
              <a:t>programı</a:t>
            </a:r>
            <a:r>
              <a:rPr lang="en-US" dirty="0">
                <a:solidFill>
                  <a:srgbClr val="2C3249"/>
                </a:solidFill>
                <a:latin typeface="Kanit Light" panose="020B0604020202020204" charset="-34"/>
                <a:ea typeface="Martel Sans" pitchFamily="34" charset="-122"/>
                <a:cs typeface="Kanit Light" panose="020B0604020202020204" charset="-34"/>
              </a:rPr>
              <a:t> en </a:t>
            </a:r>
            <a:r>
              <a:rPr lang="en-US" dirty="0" err="1">
                <a:solidFill>
                  <a:srgbClr val="2C3249"/>
                </a:solidFill>
                <a:latin typeface="Kanit Light" panose="020B0604020202020204" charset="-34"/>
                <a:ea typeface="Martel Sans" pitchFamily="34" charset="-122"/>
                <a:cs typeface="Kanit Light" panose="020B0604020202020204" charset="-34"/>
              </a:rPr>
              <a:t>zorlu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oyunlardan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biri</a:t>
            </a:r>
            <a:r>
              <a:rPr lang="en-US" dirty="0">
                <a:solidFill>
                  <a:srgbClr val="2C3249"/>
                </a:solidFill>
                <a:latin typeface="Kanit Light" panose="020B0604020202020204" charset="-34"/>
                <a:ea typeface="Martel Sans" pitchFamily="34" charset="-122"/>
                <a:cs typeface="Kanit Light" panose="020B0604020202020204" charset="-34"/>
              </a:rPr>
              <a:t> olan Go için </a:t>
            </a:r>
            <a:r>
              <a:rPr lang="en-US" dirty="0" err="1">
                <a:solidFill>
                  <a:srgbClr val="2C3249"/>
                </a:solidFill>
                <a:latin typeface="Kanit Light" panose="020B0604020202020204" charset="-34"/>
                <a:ea typeface="Martel Sans" pitchFamily="34" charset="-122"/>
                <a:cs typeface="Kanit Light" panose="020B0604020202020204" charset="-34"/>
              </a:rPr>
              <a:t>geliştirilmiştir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Gelecekteki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ödülün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değerini</a:t>
            </a:r>
            <a:r>
              <a:rPr lang="en-US" dirty="0">
                <a:solidFill>
                  <a:srgbClr val="2C3249"/>
                </a:solidFill>
                <a:latin typeface="Kanit Light" panose="020B0604020202020204" charset="-34"/>
                <a:ea typeface="Martel Sans" pitchFamily="34" charset="-122"/>
                <a:cs typeface="Kanit Light" panose="020B0604020202020204" charset="-34"/>
              </a:rPr>
              <a:t> optimize </a:t>
            </a:r>
            <a:r>
              <a:rPr lang="en-US" dirty="0" err="1">
                <a:solidFill>
                  <a:srgbClr val="2C3249"/>
                </a:solidFill>
                <a:latin typeface="Kanit Light" panose="020B0604020202020204" charset="-34"/>
                <a:ea typeface="Martel Sans" pitchFamily="34" charset="-122"/>
                <a:cs typeface="Kanit Light" panose="020B0604020202020204" charset="-34"/>
              </a:rPr>
              <a:t>etmek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amacıyla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pozisyonları</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hamleleri</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ilgili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bildirimleri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değerlendirerek</a:t>
            </a:r>
            <a:r>
              <a:rPr lang="en-US" dirty="0">
                <a:solidFill>
                  <a:srgbClr val="2C3249"/>
                </a:solidFill>
                <a:latin typeface="Kanit Light" panose="020B0604020202020204" charset="-34"/>
                <a:ea typeface="Martel Sans" pitchFamily="34" charset="-122"/>
                <a:cs typeface="Kanit Light" panose="020B0604020202020204" charset="-34"/>
              </a:rPr>
              <a:t> yeni </a:t>
            </a:r>
            <a:r>
              <a:rPr lang="en-US" dirty="0" err="1">
                <a:solidFill>
                  <a:srgbClr val="2C3249"/>
                </a:solidFill>
                <a:latin typeface="Kanit Light" panose="020B0604020202020204" charset="-34"/>
                <a:ea typeface="Martel Sans" pitchFamily="34" charset="-122"/>
                <a:cs typeface="Kanit Light" panose="020B0604020202020204" charset="-34"/>
              </a:rPr>
              <a:t>hamleleri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seçmektedir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AlphaGo'da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araştırmacılar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bilgisayar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programının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kendisinin</a:t>
            </a:r>
            <a:r>
              <a:rPr lang="en-US" dirty="0">
                <a:solidFill>
                  <a:srgbClr val="2C3249"/>
                </a:solidFill>
                <a:latin typeface="Kanit Light" panose="020B0604020202020204" charset="-34"/>
                <a:ea typeface="Martel Sans" pitchFamily="34" charset="-122"/>
                <a:cs typeface="Kanit Light" panose="020B0604020202020204" charset="-34"/>
              </a:rPr>
              <a:t> farklı </a:t>
            </a:r>
            <a:r>
              <a:rPr lang="en-US" dirty="0" err="1">
                <a:solidFill>
                  <a:srgbClr val="2C3249"/>
                </a:solidFill>
                <a:latin typeface="Kanit Light" panose="020B0604020202020204" charset="-34"/>
                <a:ea typeface="Martel Sans" pitchFamily="34" charset="-122"/>
                <a:cs typeface="Kanit Light" panose="020B0604020202020204" charset="-34"/>
              </a:rPr>
              <a:t>versiyonlarına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karşı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oynamasını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sağlayarak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pekiştirmeli</a:t>
            </a:r>
            <a:r>
              <a:rPr lang="en-US" dirty="0">
                <a:solidFill>
                  <a:srgbClr val="2C3249"/>
                </a:solidFill>
                <a:latin typeface="Kanit Light" panose="020B0604020202020204" charset="-34"/>
                <a:ea typeface="Martel Sans" pitchFamily="34" charset="-122"/>
                <a:cs typeface="Kanit Light" panose="020B0604020202020204" charset="-34"/>
              </a:rPr>
              <a:t> öğrenme </a:t>
            </a:r>
            <a:r>
              <a:rPr lang="en-US" dirty="0" err="1">
                <a:solidFill>
                  <a:srgbClr val="2C3249"/>
                </a:solidFill>
                <a:latin typeface="Kanit Light" panose="020B0604020202020204" charset="-34"/>
                <a:ea typeface="Martel Sans" pitchFamily="34" charset="-122"/>
                <a:cs typeface="Kanit Light" panose="020B0604020202020204" charset="-34"/>
              </a:rPr>
              <a:t>yoluyla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hatalarından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ders</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almasını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sağlamıştır</a:t>
            </a:r>
            <a:r>
              <a:rPr lang="tr-TR"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Bu öğrenme </a:t>
            </a:r>
            <a:r>
              <a:rPr lang="en-US" dirty="0" err="1">
                <a:solidFill>
                  <a:srgbClr val="2C3249"/>
                </a:solidFill>
                <a:latin typeface="Kanit Light" panose="020B0604020202020204" charset="-34"/>
                <a:ea typeface="Martel Sans" pitchFamily="34" charset="-122"/>
                <a:cs typeface="Kanit Light" panose="020B0604020202020204" charset="-34"/>
              </a:rPr>
              <a:t>stratejisi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daha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çok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oyun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teorisi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robotik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otonom</a:t>
            </a:r>
            <a:r>
              <a:rPr lang="en-US" dirty="0">
                <a:solidFill>
                  <a:srgbClr val="2C3249"/>
                </a:solidFill>
                <a:latin typeface="Kanit Light" panose="020B0604020202020204" charset="-34"/>
                <a:ea typeface="Martel Sans" pitchFamily="34" charset="-122"/>
                <a:cs typeface="Kanit Light" panose="020B0604020202020204" charset="-34"/>
              </a:rPr>
              <a:t> sürüş, </a:t>
            </a:r>
            <a:r>
              <a:rPr lang="en-US" dirty="0" err="1">
                <a:solidFill>
                  <a:srgbClr val="2C3249"/>
                </a:solidFill>
                <a:latin typeface="Kanit Light" panose="020B0604020202020204" charset="-34"/>
                <a:ea typeface="Martel Sans" pitchFamily="34" charset="-122"/>
                <a:cs typeface="Kanit Light" panose="020B0604020202020204" charset="-34"/>
              </a:rPr>
              <a:t>çeşitli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oyunları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finansal</a:t>
            </a:r>
            <a:r>
              <a:rPr lang="en-US" dirty="0">
                <a:solidFill>
                  <a:srgbClr val="2C3249"/>
                </a:solidFill>
                <a:latin typeface="Kanit Light" panose="020B0604020202020204" charset="-34"/>
                <a:ea typeface="Martel Sans" pitchFamily="34" charset="-122"/>
                <a:cs typeface="Kanit Light" panose="020B0604020202020204" charset="-34"/>
              </a:rPr>
              <a:t> ticaret ve </a:t>
            </a:r>
            <a:r>
              <a:rPr lang="en-US" dirty="0" err="1">
                <a:solidFill>
                  <a:srgbClr val="2C3249"/>
                </a:solidFill>
                <a:latin typeface="Kanit Light" panose="020B0604020202020204" charset="-34"/>
                <a:ea typeface="Martel Sans" pitchFamily="34" charset="-122"/>
                <a:cs typeface="Kanit Light" panose="020B0604020202020204" charset="-34"/>
              </a:rPr>
              <a:t>benzeri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alanlara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uygundur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Pekiştirmeli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öğrenmenin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daha</a:t>
            </a:r>
            <a:r>
              <a:rPr lang="en-US" dirty="0">
                <a:solidFill>
                  <a:srgbClr val="2C3249"/>
                </a:solidFill>
                <a:latin typeface="Kanit Light" panose="020B0604020202020204" charset="-34"/>
                <a:ea typeface="Martel Sans" pitchFamily="34" charset="-122"/>
                <a:cs typeface="Kanit Light" panose="020B0604020202020204" charset="-34"/>
              </a:rPr>
              <a:t> iyi </a:t>
            </a:r>
            <a:r>
              <a:rPr lang="en-US" dirty="0" err="1">
                <a:solidFill>
                  <a:srgbClr val="2C3249"/>
                </a:solidFill>
                <a:latin typeface="Kanit Light" panose="020B0604020202020204" charset="-34"/>
                <a:ea typeface="Martel Sans" pitchFamily="34" charset="-122"/>
                <a:cs typeface="Kanit Light" panose="020B0604020202020204" charset="-34"/>
              </a:rPr>
              <a:t>anlaşılabilmesi</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mobil</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robotun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çöp</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toplamak</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odalara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girmesi</a:t>
            </a:r>
            <a:r>
              <a:rPr lang="en-US" dirty="0">
                <a:solidFill>
                  <a:srgbClr val="2C3249"/>
                </a:solidFill>
                <a:latin typeface="Kanit Light" panose="020B0604020202020204" charset="-34"/>
                <a:ea typeface="Martel Sans" pitchFamily="34" charset="-122"/>
                <a:cs typeface="Kanit Light" panose="020B0604020202020204" charset="-34"/>
              </a:rPr>
              <a:t> ile </a:t>
            </a:r>
            <a:r>
              <a:rPr lang="en-US" dirty="0" err="1">
                <a:solidFill>
                  <a:srgbClr val="2C3249"/>
                </a:solidFill>
                <a:latin typeface="Kanit Light" panose="020B0604020202020204" charset="-34"/>
                <a:ea typeface="Martel Sans" pitchFamily="34" charset="-122"/>
                <a:cs typeface="Kanit Light" panose="020B0604020202020204" charset="-34"/>
              </a:rPr>
              <a:t>pilini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şarj</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etmek</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uygun</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alan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bulması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arasında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seçim</a:t>
            </a:r>
            <a:r>
              <a:rPr lang="en-US" dirty="0">
                <a:solidFill>
                  <a:srgbClr val="2C3249"/>
                </a:solidFill>
                <a:latin typeface="Kanit Light" panose="020B0604020202020204" charset="-34"/>
                <a:ea typeface="Martel Sans" pitchFamily="34" charset="-122"/>
                <a:cs typeface="Kanit Light" panose="020B0604020202020204" charset="-34"/>
              </a:rPr>
              <a:t> yapması </a:t>
            </a:r>
            <a:r>
              <a:rPr lang="en-US" dirty="0" err="1">
                <a:solidFill>
                  <a:srgbClr val="2C3249"/>
                </a:solidFill>
                <a:latin typeface="Kanit Light" panose="020B0604020202020204" charset="-34"/>
                <a:ea typeface="Martel Sans" pitchFamily="34" charset="-122"/>
                <a:cs typeface="Kanit Light" panose="020B0604020202020204" charset="-34"/>
              </a:rPr>
              <a:t>durumu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örnek</a:t>
            </a:r>
            <a:r>
              <a:rPr lang="en-US" dirty="0">
                <a:solidFill>
                  <a:srgbClr val="2C3249"/>
                </a:solidFill>
                <a:latin typeface="Kanit Light" panose="020B0604020202020204" charset="-34"/>
                <a:ea typeface="Martel Sans" pitchFamily="34" charset="-122"/>
                <a:cs typeface="Kanit Light" panose="020B0604020202020204" charset="-34"/>
              </a:rPr>
              <a:t> olarak </a:t>
            </a:r>
            <a:r>
              <a:rPr lang="en-US" dirty="0" err="1">
                <a:solidFill>
                  <a:srgbClr val="2C3249"/>
                </a:solidFill>
                <a:latin typeface="Kanit Light" panose="020B0604020202020204" charset="-34"/>
                <a:ea typeface="Martel Sans" pitchFamily="34" charset="-122"/>
                <a:cs typeface="Kanit Light" panose="020B0604020202020204" charset="-34"/>
              </a:rPr>
              <a:t>verilebilir</a:t>
            </a:r>
            <a:r>
              <a:rPr lang="tr-TR" dirty="0">
                <a:solidFill>
                  <a:srgbClr val="2C3249"/>
                </a:solidFill>
                <a:latin typeface="Kanit Light" panose="020B0604020202020204" charset="-34"/>
                <a:ea typeface="Martel Sans" pitchFamily="34" charset="-122"/>
                <a:cs typeface="Kanit Light" panose="020B0604020202020204" charset="-34"/>
              </a:rPr>
              <a:t>. </a:t>
            </a:r>
            <a:endParaRPr lang="en-US" dirty="0">
              <a:latin typeface="Kanit Light" panose="020B0604020202020204" charset="-34"/>
            </a:endParaRPr>
          </a:p>
        </p:txBody>
      </p:sp>
      <p:pic>
        <p:nvPicPr>
          <p:cNvPr id="4" name="Image 0" descr="preencoded.png"/>
          <p:cNvPicPr>
            <a:picLocks noChangeAspect="1"/>
          </p:cNvPicPr>
          <p:nvPr/>
        </p:nvPicPr>
        <p:blipFill>
          <a:blip r:embed="rId3"/>
          <a:stretch>
            <a:fillRect/>
          </a:stretch>
        </p:blipFill>
        <p:spPr>
          <a:xfrm>
            <a:off x="4153075" y="4114800"/>
            <a:ext cx="5326737" cy="3329702"/>
          </a:xfrm>
          <a:prstGeom prst="rect">
            <a:avLst/>
          </a:prstGeom>
        </p:spPr>
      </p:pic>
      <p:sp>
        <p:nvSpPr>
          <p:cNvPr id="5" name="Shape 2"/>
          <p:cNvSpPr/>
          <p:nvPr/>
        </p:nvSpPr>
        <p:spPr>
          <a:xfrm>
            <a:off x="576501" y="6707505"/>
            <a:ext cx="12720518" cy="491728"/>
          </a:xfrm>
          <a:prstGeom prst="roundRect">
            <a:avLst>
              <a:gd name="adj" fmla="val 14072"/>
            </a:avLst>
          </a:prstGeom>
          <a:noFill/>
          <a:ln w="7620">
            <a:solidFill>
              <a:srgbClr val="000000">
                <a:alpha val="8000"/>
              </a:srgbClr>
            </a:solidFill>
            <a:prstDash val="solid"/>
          </a:ln>
        </p:spPr>
        <p:txBody>
          <a:bodyPr/>
          <a:lstStyle/>
          <a:p>
            <a:endParaRPr lang="tr-TR">
              <a:latin typeface="Kanit Light" panose="020B0604020202020204" charset="-34"/>
            </a:endParaRPr>
          </a:p>
        </p:txBody>
      </p:sp>
      <p:sp>
        <p:nvSpPr>
          <p:cNvPr id="6" name="Shape 3"/>
          <p:cNvSpPr/>
          <p:nvPr/>
        </p:nvSpPr>
        <p:spPr>
          <a:xfrm>
            <a:off x="584121" y="6715125"/>
            <a:ext cx="12705278" cy="476488"/>
          </a:xfrm>
          <a:prstGeom prst="rect">
            <a:avLst/>
          </a:prstGeom>
          <a:solidFill>
            <a:srgbClr val="FFFFFF">
              <a:alpha val="4000"/>
            </a:srgbClr>
          </a:solidFill>
          <a:ln/>
        </p:spPr>
        <p:txBody>
          <a:bodyPr/>
          <a:lstStyle/>
          <a:p>
            <a:endParaRPr lang="tr-TR">
              <a:latin typeface="Kanit Light" panose="020B0604020202020204" charset="-34"/>
            </a:endParaRPr>
          </a:p>
        </p:txBody>
      </p:sp>
      <p:sp>
        <p:nvSpPr>
          <p:cNvPr id="7" name="Text 4"/>
          <p:cNvSpPr/>
          <p:nvPr/>
        </p:nvSpPr>
        <p:spPr>
          <a:xfrm>
            <a:off x="3672423" y="3833598"/>
            <a:ext cx="6948685" cy="77606"/>
          </a:xfrm>
          <a:prstGeom prst="rect">
            <a:avLst/>
          </a:prstGeom>
          <a:noFill/>
          <a:ln/>
        </p:spPr>
        <p:txBody>
          <a:bodyPr wrap="none" lIns="0" tIns="0" rIns="0" bIns="0" rtlCol="0" anchor="t"/>
          <a:lstStyle/>
          <a:p>
            <a:pPr marL="0" indent="0">
              <a:lnSpc>
                <a:spcPts val="2050"/>
              </a:lnSpc>
              <a:buNone/>
            </a:pPr>
            <a:r>
              <a:rPr lang="en-US" b="1">
                <a:solidFill>
                  <a:srgbClr val="2C3249"/>
                </a:solidFill>
                <a:latin typeface="Kanit Light" panose="020B0604020202020204" charset="-34"/>
                <a:ea typeface="Martel Sans" pitchFamily="34" charset="-122"/>
                <a:cs typeface="Kanit Light" panose="020B0604020202020204" charset="-34"/>
              </a:rPr>
              <a:t>Ülkelerin belirli niteliklerini dikkate alarak </a:t>
            </a:r>
            <a:r>
              <a:rPr lang="en-US" b="1" err="1">
                <a:solidFill>
                  <a:srgbClr val="2C3249"/>
                </a:solidFill>
                <a:latin typeface="Kanit Light" panose="020B0604020202020204" charset="-34"/>
                <a:ea typeface="Martel Sans" pitchFamily="34" charset="-122"/>
                <a:cs typeface="Kanit Light" panose="020B0604020202020204" charset="-34"/>
              </a:rPr>
              <a:t>kümelenmesi</a:t>
            </a:r>
            <a:r>
              <a:rPr lang="en-US" b="1">
                <a:solidFill>
                  <a:srgbClr val="2C3249"/>
                </a:solidFill>
                <a:latin typeface="Kanit Light" panose="020B0604020202020204" charset="-34"/>
                <a:ea typeface="Martel Sans" pitchFamily="34" charset="-122"/>
                <a:cs typeface="Kanit Light" panose="020B0604020202020204" charset="-34"/>
              </a:rPr>
              <a:t> </a:t>
            </a:r>
            <a:r>
              <a:rPr lang="en-US" b="1" err="1">
                <a:solidFill>
                  <a:srgbClr val="2C3249"/>
                </a:solidFill>
                <a:latin typeface="Kanit Light" panose="020B0604020202020204" charset="-34"/>
                <a:ea typeface="Martel Sans" pitchFamily="34" charset="-122"/>
                <a:cs typeface="Kanit Light" panose="020B0604020202020204" charset="-34"/>
              </a:rPr>
              <a:t>örneği</a:t>
            </a:r>
            <a:r>
              <a:rPr lang="tr-TR">
                <a:solidFill>
                  <a:srgbClr val="2C3249"/>
                </a:solidFill>
                <a:latin typeface="Kanit Light" panose="020B0604020202020204" charset="-34"/>
                <a:ea typeface="Martel Sans" pitchFamily="34" charset="-122"/>
                <a:cs typeface="Kanit Light" panose="020B0604020202020204" charset="-34"/>
              </a:rPr>
              <a:t>.</a:t>
            </a:r>
            <a:endParaRPr lang="en-US">
              <a:latin typeface="Kanit Light" panose="020B0604020202020204" charset="-34"/>
            </a:endParaRPr>
          </a:p>
        </p:txBody>
      </p:sp>
      <p:sp>
        <p:nvSpPr>
          <p:cNvPr id="8" name="Text 5"/>
          <p:cNvSpPr/>
          <p:nvPr/>
        </p:nvSpPr>
        <p:spPr>
          <a:xfrm>
            <a:off x="576501" y="7384494"/>
            <a:ext cx="12720518" cy="263604"/>
          </a:xfrm>
          <a:prstGeom prst="rect">
            <a:avLst/>
          </a:prstGeom>
          <a:noFill/>
          <a:ln/>
        </p:spPr>
        <p:txBody>
          <a:bodyPr wrap="none" lIns="0" tIns="0" rIns="0" bIns="0" rtlCol="0" anchor="t"/>
          <a:lstStyle/>
          <a:p>
            <a:pPr marL="0" indent="0">
              <a:lnSpc>
                <a:spcPts val="2050"/>
              </a:lnSpc>
              <a:buNone/>
            </a:pPr>
            <a:endParaRPr lang="en-US" sz="1250">
              <a:latin typeface="Kanit Light" panose="020B0604020202020204" charset="-34"/>
            </a:endParaRPr>
          </a:p>
        </p:txBody>
      </p:sp>
      <p:pic>
        <p:nvPicPr>
          <p:cNvPr id="9" name="Image 1" descr="preencoded.png"/>
          <p:cNvPicPr>
            <a:picLocks noChangeAspect="1"/>
          </p:cNvPicPr>
          <p:nvPr/>
        </p:nvPicPr>
        <p:blipFill>
          <a:blip r:embed="rId4"/>
          <a:stretch>
            <a:fillRect/>
          </a:stretch>
        </p:blipFill>
        <p:spPr>
          <a:xfrm>
            <a:off x="13525500" y="228600"/>
            <a:ext cx="876300" cy="54030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688896" y="541258"/>
            <a:ext cx="5640348" cy="615077"/>
          </a:xfrm>
          <a:prstGeom prst="rect">
            <a:avLst/>
          </a:prstGeom>
          <a:noFill/>
          <a:ln/>
        </p:spPr>
        <p:txBody>
          <a:bodyPr wrap="none" lIns="0" tIns="0" rIns="0" bIns="0" rtlCol="0" anchor="t"/>
          <a:lstStyle/>
          <a:p>
            <a:pPr marL="0" indent="0">
              <a:lnSpc>
                <a:spcPts val="4800"/>
              </a:lnSpc>
              <a:buNone/>
            </a:pPr>
            <a:r>
              <a:rPr lang="en-US" sz="4000" dirty="0" err="1">
                <a:solidFill>
                  <a:srgbClr val="272D45"/>
                </a:solidFill>
                <a:latin typeface="Kanit Light" panose="020B0604020202020204" charset="-34"/>
                <a:ea typeface="Kanit Light" pitchFamily="34" charset="-122"/>
                <a:cs typeface="Kanit Light" panose="020B0604020202020204" charset="-34"/>
              </a:rPr>
              <a:t>Pekiştirmeli</a:t>
            </a:r>
            <a:r>
              <a:rPr lang="en-US" sz="4000" dirty="0">
                <a:solidFill>
                  <a:srgbClr val="272D45"/>
                </a:solidFill>
                <a:latin typeface="Kanit Light" panose="020B0604020202020204" charset="-34"/>
                <a:ea typeface="Kanit Light" pitchFamily="34" charset="-122"/>
                <a:cs typeface="Kanit Light" panose="020B0604020202020204" charset="-34"/>
              </a:rPr>
              <a:t> Öğrenme</a:t>
            </a:r>
            <a:endParaRPr lang="en-US" sz="4000" dirty="0">
              <a:latin typeface="Kanit Light" panose="020B0604020202020204" charset="-34"/>
            </a:endParaRPr>
          </a:p>
        </p:txBody>
      </p:sp>
      <p:sp>
        <p:nvSpPr>
          <p:cNvPr id="3" name="Text 1"/>
          <p:cNvSpPr/>
          <p:nvPr/>
        </p:nvSpPr>
        <p:spPr>
          <a:xfrm>
            <a:off x="688895" y="1149013"/>
            <a:ext cx="12608123" cy="314801"/>
          </a:xfrm>
          <a:prstGeom prst="rect">
            <a:avLst/>
          </a:prstGeom>
          <a:noFill/>
          <a:ln/>
        </p:spPr>
        <p:txBody>
          <a:bodyPr wrap="none" lIns="0" tIns="0" rIns="0" bIns="0" rtlCol="0" anchor="t"/>
          <a:lstStyle/>
          <a:p>
            <a:pPr marL="0" indent="0">
              <a:lnSpc>
                <a:spcPts val="2450"/>
              </a:lnSpc>
              <a:buNone/>
            </a:pPr>
            <a:r>
              <a:rPr lang="en-US" dirty="0" err="1">
                <a:solidFill>
                  <a:srgbClr val="2C3249"/>
                </a:solidFill>
                <a:latin typeface="Kanit Light" panose="020B0604020202020204" charset="-34"/>
                <a:ea typeface="Martel Sans" pitchFamily="34" charset="-122"/>
                <a:cs typeface="Kanit Light" panose="020B0604020202020204" charset="-34"/>
              </a:rPr>
              <a:t>Pekiştirmeli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öğrenmede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bazı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özel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kavramlar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almaktadır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4" name="Text 2"/>
          <p:cNvSpPr/>
          <p:nvPr/>
        </p:nvSpPr>
        <p:spPr>
          <a:xfrm>
            <a:off x="688894" y="1534753"/>
            <a:ext cx="13226398" cy="629603"/>
          </a:xfrm>
          <a:prstGeom prst="rect">
            <a:avLst/>
          </a:prstGeom>
          <a:noFill/>
          <a:ln/>
        </p:spPr>
        <p:txBody>
          <a:bodyPr wrap="square" lIns="0" tIns="0" rIns="0" bIns="0" rtlCol="0" anchor="t"/>
          <a:lstStyle/>
          <a:p>
            <a:pPr marL="342900" indent="-342900" algn="just">
              <a:lnSpc>
                <a:spcPts val="2450"/>
              </a:lnSpc>
              <a:buSzPct val="100000"/>
              <a:buChar char="•"/>
            </a:pPr>
            <a:r>
              <a:rPr lang="en-US" b="1" dirty="0">
                <a:solidFill>
                  <a:srgbClr val="2C3249"/>
                </a:solidFill>
                <a:latin typeface="Kanit Light" panose="020B0604020202020204" charset="-34"/>
                <a:ea typeface="Martel Sans" pitchFamily="34" charset="-122"/>
                <a:cs typeface="Kanit Light" panose="020B0604020202020204" charset="-34"/>
              </a:rPr>
              <a:t>Ajan</a:t>
            </a:r>
            <a:r>
              <a:rPr lang="en-US" dirty="0">
                <a:solidFill>
                  <a:srgbClr val="2C3249"/>
                </a:solidFill>
                <a:latin typeface="Kanit Light" panose="020B0604020202020204" charset="-34"/>
                <a:ea typeface="Martel Sans" pitchFamily="34" charset="-122"/>
                <a:cs typeface="Kanit Light" panose="020B0604020202020204" charset="-34"/>
              </a:rPr>
              <a:t> (agent): Ajan, </a:t>
            </a:r>
            <a:r>
              <a:rPr lang="en-US" dirty="0" err="1">
                <a:solidFill>
                  <a:srgbClr val="2C3249"/>
                </a:solidFill>
                <a:latin typeface="Kanit Light" panose="020B0604020202020204" charset="-34"/>
                <a:ea typeface="Martel Sans" pitchFamily="34" charset="-122"/>
                <a:cs typeface="Kanit Light" panose="020B0604020202020204" charset="-34"/>
              </a:rPr>
              <a:t>kararlar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veren</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etkileşimde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bulunan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varlıktır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Örneğin</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otonom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araç</a:t>
            </a:r>
            <a:r>
              <a:rPr lang="en-US" dirty="0">
                <a:solidFill>
                  <a:srgbClr val="2C3249"/>
                </a:solidFill>
                <a:latin typeface="Kanit Light" panose="020B0604020202020204" charset="-34"/>
                <a:ea typeface="Martel Sans" pitchFamily="34" charset="-122"/>
                <a:cs typeface="Kanit Light" panose="020B0604020202020204" charset="-34"/>
              </a:rPr>
              <a:t>, bir robot veya bir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zekâ</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programı</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ajan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olabilir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5" name="Text 3"/>
          <p:cNvSpPr/>
          <p:nvPr/>
        </p:nvSpPr>
        <p:spPr>
          <a:xfrm>
            <a:off x="688894" y="2233174"/>
            <a:ext cx="13226398" cy="629603"/>
          </a:xfrm>
          <a:prstGeom prst="rect">
            <a:avLst/>
          </a:prstGeom>
          <a:noFill/>
          <a:ln/>
        </p:spPr>
        <p:txBody>
          <a:bodyPr wrap="square" lIns="0" tIns="0" rIns="0" bIns="0" rtlCol="0" anchor="t"/>
          <a:lstStyle/>
          <a:p>
            <a:pPr marL="342900" indent="-342900" algn="just">
              <a:lnSpc>
                <a:spcPts val="2450"/>
              </a:lnSpc>
              <a:buSzPct val="100000"/>
              <a:buChar char="•"/>
            </a:pPr>
            <a:r>
              <a:rPr lang="en-US" b="1" dirty="0" err="1">
                <a:solidFill>
                  <a:srgbClr val="2C3249"/>
                </a:solidFill>
                <a:latin typeface="Kanit Light" panose="020B0604020202020204" charset="-34"/>
                <a:ea typeface="Martel Sans" pitchFamily="34" charset="-122"/>
                <a:cs typeface="Kanit Light" panose="020B0604020202020204" charset="-34"/>
              </a:rPr>
              <a:t>Çevre</a:t>
            </a:r>
            <a:r>
              <a:rPr lang="en-US" dirty="0">
                <a:solidFill>
                  <a:srgbClr val="2C3249"/>
                </a:solidFill>
                <a:latin typeface="Kanit Light" panose="020B0604020202020204" charset="-34"/>
                <a:ea typeface="Martel Sans" pitchFamily="34" charset="-122"/>
                <a:cs typeface="Kanit Light" panose="020B0604020202020204" charset="-34"/>
              </a:rPr>
              <a:t> (environment): </a:t>
            </a:r>
            <a:r>
              <a:rPr lang="en-US" dirty="0" err="1">
                <a:solidFill>
                  <a:srgbClr val="2C3249"/>
                </a:solidFill>
                <a:latin typeface="Kanit Light" panose="020B0604020202020204" charset="-34"/>
                <a:ea typeface="Martel Sans" pitchFamily="34" charset="-122"/>
                <a:cs typeface="Kanit Light" panose="020B0604020202020204" charset="-34"/>
              </a:rPr>
              <a:t>Çevre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ajanın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etkileşimde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bulunduğu</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çevresel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koşulların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geliştiği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yerdir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Çevre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fiziksel</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ortam</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oyun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alanı</a:t>
            </a:r>
            <a:r>
              <a:rPr lang="en-US" dirty="0">
                <a:solidFill>
                  <a:srgbClr val="2C3249"/>
                </a:solidFill>
                <a:latin typeface="Kanit Light" panose="020B0604020202020204" charset="-34"/>
                <a:ea typeface="Martel Sans" pitchFamily="34" charset="-122"/>
                <a:cs typeface="Kanit Light" panose="020B0604020202020204" charset="-34"/>
              </a:rPr>
              <a:t> veya bir yazılım </a:t>
            </a:r>
            <a:r>
              <a:rPr lang="en-US" dirty="0" err="1">
                <a:solidFill>
                  <a:srgbClr val="2C3249"/>
                </a:solidFill>
                <a:latin typeface="Kanit Light" panose="020B0604020202020204" charset="-34"/>
                <a:ea typeface="Martel Sans" pitchFamily="34" charset="-122"/>
                <a:cs typeface="Kanit Light" panose="020B0604020202020204" charset="-34"/>
              </a:rPr>
              <a:t>simülasyonu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olabilir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6" name="Text 4"/>
          <p:cNvSpPr/>
          <p:nvPr/>
        </p:nvSpPr>
        <p:spPr>
          <a:xfrm>
            <a:off x="688894" y="2931594"/>
            <a:ext cx="13226398" cy="314801"/>
          </a:xfrm>
          <a:prstGeom prst="rect">
            <a:avLst/>
          </a:prstGeom>
          <a:noFill/>
          <a:ln/>
        </p:spPr>
        <p:txBody>
          <a:bodyPr wrap="none" lIns="0" tIns="0" rIns="0" bIns="0" rtlCol="0" anchor="t"/>
          <a:lstStyle/>
          <a:p>
            <a:pPr marL="342900" indent="-342900" algn="just">
              <a:lnSpc>
                <a:spcPts val="2450"/>
              </a:lnSpc>
              <a:buSzPct val="100000"/>
              <a:buChar char="•"/>
            </a:pPr>
            <a:r>
              <a:rPr lang="en-US" b="1" dirty="0" err="1">
                <a:solidFill>
                  <a:srgbClr val="2C3249"/>
                </a:solidFill>
                <a:latin typeface="Kanit Light" panose="020B0604020202020204" charset="-34"/>
                <a:ea typeface="Martel Sans" pitchFamily="34" charset="-122"/>
                <a:cs typeface="Kanit Light" panose="020B0604020202020204" charset="-34"/>
              </a:rPr>
              <a:t>Eylemler</a:t>
            </a:r>
            <a:r>
              <a:rPr lang="en-US" dirty="0">
                <a:solidFill>
                  <a:srgbClr val="2C3249"/>
                </a:solidFill>
                <a:latin typeface="Kanit Light" panose="020B0604020202020204" charset="-34"/>
                <a:ea typeface="Martel Sans" pitchFamily="34" charset="-122"/>
                <a:cs typeface="Kanit Light" panose="020B0604020202020204" charset="-34"/>
              </a:rPr>
              <a:t> (actions): Ajan, </a:t>
            </a:r>
            <a:r>
              <a:rPr lang="en-US" dirty="0" err="1">
                <a:solidFill>
                  <a:srgbClr val="2C3249"/>
                </a:solidFill>
                <a:latin typeface="Kanit Light" panose="020B0604020202020204" charset="-34"/>
                <a:ea typeface="Martel Sans" pitchFamily="34" charset="-122"/>
                <a:cs typeface="Kanit Light" panose="020B0604020202020204" charset="-34"/>
              </a:rPr>
              <a:t>çevresi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üzerinde</a:t>
            </a:r>
            <a:r>
              <a:rPr lang="en-US" dirty="0">
                <a:solidFill>
                  <a:srgbClr val="2C3249"/>
                </a:solidFill>
                <a:latin typeface="Kanit Light" panose="020B0604020202020204" charset="-34"/>
                <a:ea typeface="Martel Sans" pitchFamily="34" charset="-122"/>
                <a:cs typeface="Kanit Light" panose="020B0604020202020204" charset="-34"/>
              </a:rPr>
              <a:t> farklı </a:t>
            </a:r>
            <a:r>
              <a:rPr lang="en-US" dirty="0" err="1">
                <a:solidFill>
                  <a:srgbClr val="2C3249"/>
                </a:solidFill>
                <a:latin typeface="Kanit Light" panose="020B0604020202020204" charset="-34"/>
                <a:ea typeface="Martel Sans" pitchFamily="34" charset="-122"/>
                <a:cs typeface="Kanit Light" panose="020B0604020202020204" charset="-34"/>
              </a:rPr>
              <a:t>eylemler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gerçekleştirir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eylemler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ajanın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yapabileceği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işlemleri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temsil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eder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7" name="Text 5"/>
          <p:cNvSpPr/>
          <p:nvPr/>
        </p:nvSpPr>
        <p:spPr>
          <a:xfrm>
            <a:off x="688894" y="3315214"/>
            <a:ext cx="13226398" cy="944404"/>
          </a:xfrm>
          <a:prstGeom prst="rect">
            <a:avLst/>
          </a:prstGeom>
          <a:noFill/>
          <a:ln/>
        </p:spPr>
        <p:txBody>
          <a:bodyPr wrap="square" lIns="0" tIns="0" rIns="0" bIns="0" rtlCol="0" anchor="t"/>
          <a:lstStyle/>
          <a:p>
            <a:pPr marL="342900" indent="-342900" algn="just">
              <a:lnSpc>
                <a:spcPts val="2450"/>
              </a:lnSpc>
              <a:buSzPct val="100000"/>
              <a:buChar char="•"/>
            </a:pPr>
            <a:r>
              <a:rPr lang="en-US" b="1" dirty="0" err="1">
                <a:solidFill>
                  <a:srgbClr val="2C3249"/>
                </a:solidFill>
                <a:latin typeface="Kanit Light" panose="020B0604020202020204" charset="-34"/>
                <a:ea typeface="Martel Sans" pitchFamily="34" charset="-122"/>
                <a:cs typeface="Kanit Light" panose="020B0604020202020204" charset="-34"/>
              </a:rPr>
              <a:t>Ödül</a:t>
            </a:r>
            <a:r>
              <a:rPr lang="en-US" dirty="0">
                <a:solidFill>
                  <a:srgbClr val="2C3249"/>
                </a:solidFill>
                <a:latin typeface="Kanit Light" panose="020B0604020202020204" charset="-34"/>
                <a:ea typeface="Martel Sans" pitchFamily="34" charset="-122"/>
                <a:cs typeface="Kanit Light" panose="020B0604020202020204" charset="-34"/>
              </a:rPr>
              <a:t> (reward): Her </a:t>
            </a:r>
            <a:r>
              <a:rPr lang="en-US" dirty="0" err="1">
                <a:solidFill>
                  <a:srgbClr val="2C3249"/>
                </a:solidFill>
                <a:latin typeface="Kanit Light" panose="020B0604020202020204" charset="-34"/>
                <a:ea typeface="Martel Sans" pitchFamily="34" charset="-122"/>
                <a:cs typeface="Kanit Light" panose="020B0604020202020204" charset="-34"/>
              </a:rPr>
              <a:t>eylemin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sonucunda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işi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ajan</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ödül</a:t>
            </a:r>
            <a:r>
              <a:rPr lang="en-US" dirty="0">
                <a:solidFill>
                  <a:srgbClr val="2C3249"/>
                </a:solidFill>
                <a:latin typeface="Kanit Light" panose="020B0604020202020204" charset="-34"/>
                <a:ea typeface="Martel Sans" pitchFamily="34" charset="-122"/>
                <a:cs typeface="Kanit Light" panose="020B0604020202020204" charset="-34"/>
              </a:rPr>
              <a:t> veya </a:t>
            </a:r>
            <a:r>
              <a:rPr lang="en-US" dirty="0" err="1">
                <a:solidFill>
                  <a:srgbClr val="2C3249"/>
                </a:solidFill>
                <a:latin typeface="Kanit Light" panose="020B0604020202020204" charset="-34"/>
                <a:ea typeface="Martel Sans" pitchFamily="34" charset="-122"/>
                <a:cs typeface="Kanit Light" panose="020B0604020202020204" charset="-34"/>
              </a:rPr>
              <a:t>ceza</a:t>
            </a:r>
            <a:r>
              <a:rPr lang="en-US" dirty="0">
                <a:solidFill>
                  <a:srgbClr val="2C3249"/>
                </a:solidFill>
                <a:latin typeface="Kanit Light" panose="020B0604020202020204" charset="-34"/>
                <a:ea typeface="Martel Sans" pitchFamily="34" charset="-122"/>
                <a:cs typeface="Kanit Light" panose="020B0604020202020204" charset="-34"/>
              </a:rPr>
              <a:t> (punishment) alır. </a:t>
            </a:r>
            <a:r>
              <a:rPr lang="en-US" dirty="0" err="1">
                <a:solidFill>
                  <a:srgbClr val="2C3249"/>
                </a:solidFill>
                <a:latin typeface="Kanit Light" panose="020B0604020202020204" charset="-34"/>
                <a:ea typeface="Martel Sans" pitchFamily="34" charset="-122"/>
                <a:cs typeface="Kanit Light" panose="020B0604020202020204" charset="-34"/>
              </a:rPr>
              <a:t>Ödül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yalnızca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olumlu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bildirimi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temsil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etmesi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dışında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olumsuz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geribildirimi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cezayı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içeren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genel</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başlık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halinde</a:t>
            </a:r>
            <a:r>
              <a:rPr lang="en-US" dirty="0">
                <a:solidFill>
                  <a:srgbClr val="2C3249"/>
                </a:solidFill>
                <a:latin typeface="Kanit Light" panose="020B0604020202020204" charset="-34"/>
                <a:ea typeface="Martel Sans" pitchFamily="34" charset="-122"/>
                <a:cs typeface="Kanit Light" panose="020B0604020202020204" charset="-34"/>
              </a:rPr>
              <a:t> de </a:t>
            </a:r>
            <a:r>
              <a:rPr lang="en-US" dirty="0" err="1">
                <a:solidFill>
                  <a:srgbClr val="2C3249"/>
                </a:solidFill>
                <a:latin typeface="Kanit Light" panose="020B0604020202020204" charset="-34"/>
                <a:ea typeface="Martel Sans" pitchFamily="34" charset="-122"/>
                <a:cs typeface="Kanit Light" panose="020B0604020202020204" charset="-34"/>
              </a:rPr>
              <a:t>kullanılmaktadır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Kısaca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ajanın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olayı</a:t>
            </a:r>
            <a:r>
              <a:rPr lang="en-US" dirty="0">
                <a:solidFill>
                  <a:srgbClr val="2C3249"/>
                </a:solidFill>
                <a:latin typeface="Kanit Light" panose="020B0604020202020204" charset="-34"/>
                <a:ea typeface="Martel Sans" pitchFamily="34" charset="-122"/>
                <a:cs typeface="Kanit Light" panose="020B0604020202020204" charset="-34"/>
              </a:rPr>
              <a:t> ne </a:t>
            </a:r>
            <a:r>
              <a:rPr lang="en-US" dirty="0" err="1">
                <a:solidFill>
                  <a:srgbClr val="2C3249"/>
                </a:solidFill>
                <a:latin typeface="Kanit Light" panose="020B0604020202020204" charset="-34"/>
                <a:ea typeface="Martel Sans" pitchFamily="34" charset="-122"/>
                <a:cs typeface="Kanit Light" panose="020B0604020202020204" charset="-34"/>
              </a:rPr>
              <a:t>kadar</a:t>
            </a:r>
            <a:r>
              <a:rPr lang="en-US" dirty="0">
                <a:solidFill>
                  <a:srgbClr val="2C3249"/>
                </a:solidFill>
                <a:latin typeface="Kanit Light" panose="020B0604020202020204" charset="-34"/>
                <a:ea typeface="Martel Sans" pitchFamily="34" charset="-122"/>
                <a:cs typeface="Kanit Light" panose="020B0604020202020204" charset="-34"/>
              </a:rPr>
              <a:t> iyi veya </a:t>
            </a:r>
            <a:r>
              <a:rPr lang="en-US" dirty="0" err="1">
                <a:solidFill>
                  <a:srgbClr val="2C3249"/>
                </a:solidFill>
                <a:latin typeface="Kanit Light" panose="020B0604020202020204" charset="-34"/>
                <a:ea typeface="Martel Sans" pitchFamily="34" charset="-122"/>
                <a:cs typeface="Kanit Light" panose="020B0604020202020204" charset="-34"/>
              </a:rPr>
              <a:t>kötü</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gerçekleştirdiğini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yansıtan</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geri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bildirimdir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8" name="Text 6"/>
          <p:cNvSpPr/>
          <p:nvPr/>
        </p:nvSpPr>
        <p:spPr>
          <a:xfrm>
            <a:off x="688894" y="4328436"/>
            <a:ext cx="13226398" cy="629603"/>
          </a:xfrm>
          <a:prstGeom prst="rect">
            <a:avLst/>
          </a:prstGeom>
          <a:noFill/>
          <a:ln/>
        </p:spPr>
        <p:txBody>
          <a:bodyPr wrap="square" lIns="0" tIns="0" rIns="0" bIns="0" rtlCol="0" anchor="t"/>
          <a:lstStyle/>
          <a:p>
            <a:pPr marL="342900" indent="-342900" algn="just">
              <a:lnSpc>
                <a:spcPts val="2450"/>
              </a:lnSpc>
              <a:buSzPct val="100000"/>
              <a:buChar char="•"/>
            </a:pPr>
            <a:r>
              <a:rPr lang="en-US" b="1" dirty="0">
                <a:solidFill>
                  <a:srgbClr val="2C3249"/>
                </a:solidFill>
                <a:latin typeface="Kanit Light" panose="020B0604020202020204" charset="-34"/>
                <a:ea typeface="Martel Sans" pitchFamily="34" charset="-122"/>
                <a:cs typeface="Kanit Light" panose="020B0604020202020204" charset="-34"/>
              </a:rPr>
              <a:t>Politika</a:t>
            </a:r>
            <a:r>
              <a:rPr lang="en-US" dirty="0">
                <a:solidFill>
                  <a:srgbClr val="2C3249"/>
                </a:solidFill>
                <a:latin typeface="Kanit Light" panose="020B0604020202020204" charset="-34"/>
                <a:ea typeface="Martel Sans" pitchFamily="34" charset="-122"/>
                <a:cs typeface="Kanit Light" panose="020B0604020202020204" charset="-34"/>
              </a:rPr>
              <a:t> (policy): Politika, </a:t>
            </a:r>
            <a:r>
              <a:rPr lang="en-US" dirty="0" err="1">
                <a:solidFill>
                  <a:srgbClr val="2C3249"/>
                </a:solidFill>
                <a:latin typeface="Kanit Light" panose="020B0604020202020204" charset="-34"/>
                <a:ea typeface="Martel Sans" pitchFamily="34" charset="-122"/>
                <a:cs typeface="Kanit Light" panose="020B0604020202020204" charset="-34"/>
              </a:rPr>
              <a:t>ajanın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belirli</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durumda</a:t>
            </a:r>
            <a:r>
              <a:rPr lang="en-US" dirty="0">
                <a:solidFill>
                  <a:srgbClr val="2C3249"/>
                </a:solidFill>
                <a:latin typeface="Kanit Light" panose="020B0604020202020204" charset="-34"/>
                <a:ea typeface="Martel Sans" pitchFamily="34" charset="-122"/>
                <a:cs typeface="Kanit Light" panose="020B0604020202020204" charset="-34"/>
              </a:rPr>
              <a:t> hangi </a:t>
            </a:r>
            <a:r>
              <a:rPr lang="en-US" dirty="0" err="1">
                <a:solidFill>
                  <a:srgbClr val="2C3249"/>
                </a:solidFill>
                <a:latin typeface="Kanit Light" panose="020B0604020202020204" charset="-34"/>
                <a:ea typeface="Martel Sans" pitchFamily="34" charset="-122"/>
                <a:cs typeface="Kanit Light" panose="020B0604020202020204" charset="-34"/>
              </a:rPr>
              <a:t>eylemi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gerçekleştirmesi</a:t>
            </a:r>
            <a:r>
              <a:rPr lang="en-US" dirty="0">
                <a:solidFill>
                  <a:srgbClr val="2C3249"/>
                </a:solidFill>
                <a:latin typeface="Kanit Light" panose="020B0604020202020204" charset="-34"/>
                <a:ea typeface="Martel Sans" pitchFamily="34" charset="-122"/>
                <a:cs typeface="Kanit Light" panose="020B0604020202020204" charset="-34"/>
              </a:rPr>
              <a:t> gerektiğini </a:t>
            </a:r>
            <a:r>
              <a:rPr lang="en-US" dirty="0" err="1">
                <a:solidFill>
                  <a:srgbClr val="2C3249"/>
                </a:solidFill>
                <a:latin typeface="Kanit Light" panose="020B0604020202020204" charset="-34"/>
                <a:ea typeface="Martel Sans" pitchFamily="34" charset="-122"/>
                <a:cs typeface="Kanit Light" panose="020B0604020202020204" charset="-34"/>
              </a:rPr>
              <a:t>tanımlar</a:t>
            </a:r>
            <a:r>
              <a:rPr lang="en-US" dirty="0">
                <a:solidFill>
                  <a:srgbClr val="2C3249"/>
                </a:solidFill>
                <a:latin typeface="Kanit Light" panose="020B0604020202020204" charset="-34"/>
                <a:ea typeface="Martel Sans" pitchFamily="34" charset="-122"/>
                <a:cs typeface="Kanit Light" panose="020B0604020202020204" charset="-34"/>
              </a:rPr>
              <a:t>. Politika, </a:t>
            </a:r>
            <a:r>
              <a:rPr lang="en-US" dirty="0" err="1">
                <a:solidFill>
                  <a:srgbClr val="2C3249"/>
                </a:solidFill>
                <a:latin typeface="Kanit Light" panose="020B0604020202020204" charset="-34"/>
                <a:ea typeface="Martel Sans" pitchFamily="34" charset="-122"/>
                <a:cs typeface="Kanit Light" panose="020B0604020202020204" charset="-34"/>
              </a:rPr>
              <a:t>ajanın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ödülleri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maksimize</a:t>
            </a:r>
            <a:r>
              <a:rPr lang="en-US" dirty="0">
                <a:solidFill>
                  <a:srgbClr val="2C3249"/>
                </a:solidFill>
                <a:latin typeface="Kanit Light" panose="020B0604020202020204" charset="-34"/>
                <a:ea typeface="Martel Sans" pitchFamily="34" charset="-122"/>
                <a:cs typeface="Kanit Light" panose="020B0604020202020204" charset="-34"/>
              </a:rPr>
              <a:t> etme </a:t>
            </a:r>
            <a:r>
              <a:rPr lang="en-US" dirty="0" err="1">
                <a:solidFill>
                  <a:srgbClr val="2C3249"/>
                </a:solidFill>
                <a:latin typeface="Kanit Light" panose="020B0604020202020204" charset="-34"/>
                <a:ea typeface="Martel Sans" pitchFamily="34" charset="-122"/>
                <a:cs typeface="Kanit Light" panose="020B0604020202020204" charset="-34"/>
              </a:rPr>
              <a:t>stratejilerini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belirlemektedir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9" name="Text 7"/>
          <p:cNvSpPr/>
          <p:nvPr/>
        </p:nvSpPr>
        <p:spPr>
          <a:xfrm>
            <a:off x="688894" y="5026856"/>
            <a:ext cx="13226398" cy="629603"/>
          </a:xfrm>
          <a:prstGeom prst="rect">
            <a:avLst/>
          </a:prstGeom>
          <a:noFill/>
          <a:ln/>
        </p:spPr>
        <p:txBody>
          <a:bodyPr wrap="square" lIns="0" tIns="0" rIns="0" bIns="0" rtlCol="0" anchor="t"/>
          <a:lstStyle/>
          <a:p>
            <a:pPr marL="342900" indent="-342900" algn="just">
              <a:lnSpc>
                <a:spcPts val="2450"/>
              </a:lnSpc>
              <a:buSzPct val="100000"/>
              <a:buChar char="•"/>
            </a:pPr>
            <a:r>
              <a:rPr lang="en-US" b="1" dirty="0">
                <a:solidFill>
                  <a:srgbClr val="2C3249"/>
                </a:solidFill>
                <a:latin typeface="Kanit Light" panose="020B0604020202020204" charset="-34"/>
                <a:ea typeface="Martel Sans" pitchFamily="34" charset="-122"/>
                <a:cs typeface="Kanit Light" panose="020B0604020202020204" charset="-34"/>
              </a:rPr>
              <a:t>Durum</a:t>
            </a:r>
            <a:r>
              <a:rPr lang="en-US" dirty="0">
                <a:solidFill>
                  <a:srgbClr val="2C3249"/>
                </a:solidFill>
                <a:latin typeface="Kanit Light" panose="020B0604020202020204" charset="-34"/>
                <a:ea typeface="Martel Sans" pitchFamily="34" charset="-122"/>
                <a:cs typeface="Kanit Light" panose="020B0604020202020204" charset="-34"/>
              </a:rPr>
              <a:t> (state): </a:t>
            </a:r>
            <a:r>
              <a:rPr lang="en-US" dirty="0" err="1">
                <a:solidFill>
                  <a:srgbClr val="2C3249"/>
                </a:solidFill>
                <a:latin typeface="Kanit Light" panose="020B0604020202020204" charset="-34"/>
                <a:ea typeface="Martel Sans" pitchFamily="34" charset="-122"/>
                <a:cs typeface="Kanit Light" panose="020B0604020202020204" charset="-34"/>
              </a:rPr>
              <a:t>Çevrenin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anlık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durumunu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temsil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etmektedir</a:t>
            </a:r>
            <a:r>
              <a:rPr lang="en-US" dirty="0">
                <a:solidFill>
                  <a:srgbClr val="2C3249"/>
                </a:solidFill>
                <a:latin typeface="Kanit Light" panose="020B0604020202020204" charset="-34"/>
                <a:ea typeface="Martel Sans" pitchFamily="34" charset="-122"/>
                <a:cs typeface="Kanit Light" panose="020B0604020202020204" charset="-34"/>
              </a:rPr>
              <a:t>. Ajan, </a:t>
            </a:r>
            <a:r>
              <a:rPr lang="en-US" dirty="0" err="1">
                <a:solidFill>
                  <a:srgbClr val="2C3249"/>
                </a:solidFill>
                <a:latin typeface="Kanit Light" panose="020B0604020202020204" charset="-34"/>
                <a:ea typeface="Martel Sans" pitchFamily="34" charset="-122"/>
                <a:cs typeface="Kanit Light" panose="020B0604020202020204" charset="-34"/>
              </a:rPr>
              <a:t>durumu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değerlendirdikten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sonra</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sonraki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eylemini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seçmektedir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10" name="Text 8"/>
          <p:cNvSpPr/>
          <p:nvPr/>
        </p:nvSpPr>
        <p:spPr>
          <a:xfrm>
            <a:off x="688894" y="5948491"/>
            <a:ext cx="13050550" cy="2052509"/>
          </a:xfrm>
          <a:prstGeom prst="rect">
            <a:avLst/>
          </a:prstGeom>
          <a:noFill/>
          <a:ln/>
        </p:spPr>
        <p:txBody>
          <a:bodyPr wrap="square" lIns="0" tIns="0" rIns="0" bIns="0" rtlCol="0" anchor="t"/>
          <a:lstStyle/>
          <a:p>
            <a:pPr marL="0" indent="0" algn="just">
              <a:lnSpc>
                <a:spcPts val="2450"/>
              </a:lnSpc>
              <a:buNone/>
            </a:pPr>
            <a:r>
              <a:rPr lang="en-US" dirty="0" err="1">
                <a:solidFill>
                  <a:srgbClr val="2C3249"/>
                </a:solidFill>
                <a:latin typeface="Kanit Light" panose="020B0604020202020204" charset="-34"/>
                <a:ea typeface="Martel Sans" pitchFamily="34" charset="-122"/>
                <a:cs typeface="Kanit Light" panose="020B0604020202020204" charset="-34"/>
              </a:rPr>
              <a:t>Pekiştirmeli</a:t>
            </a:r>
            <a:r>
              <a:rPr lang="en-US" dirty="0">
                <a:solidFill>
                  <a:srgbClr val="2C3249"/>
                </a:solidFill>
                <a:latin typeface="Kanit Light" panose="020B0604020202020204" charset="-34"/>
                <a:ea typeface="Martel Sans" pitchFamily="34" charset="-122"/>
                <a:cs typeface="Kanit Light" panose="020B0604020202020204" charset="-34"/>
              </a:rPr>
              <a:t> öğrenme </a:t>
            </a:r>
            <a:r>
              <a:rPr lang="en-US" dirty="0" err="1">
                <a:solidFill>
                  <a:srgbClr val="2C3249"/>
                </a:solidFill>
                <a:latin typeface="Kanit Light" panose="020B0604020202020204" charset="-34"/>
                <a:ea typeface="Martel Sans" pitchFamily="34" charset="-122"/>
                <a:cs typeface="Kanit Light" panose="020B0604020202020204" charset="-34"/>
              </a:rPr>
              <a:t>algoritmalarının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çoğu</a:t>
            </a:r>
            <a:r>
              <a:rPr lang="en-US" dirty="0">
                <a:solidFill>
                  <a:srgbClr val="2C3249"/>
                </a:solidFill>
                <a:latin typeface="Kanit Light" panose="020B0604020202020204" charset="-34"/>
                <a:ea typeface="Martel Sans" pitchFamily="34" charset="-122"/>
                <a:cs typeface="Kanit Light" panose="020B0604020202020204" charset="-34"/>
              </a:rPr>
              <a:t> derin sinir </a:t>
            </a:r>
            <a:r>
              <a:rPr lang="en-US" dirty="0" err="1">
                <a:solidFill>
                  <a:srgbClr val="2C3249"/>
                </a:solidFill>
                <a:latin typeface="Kanit Light" panose="020B0604020202020204" charset="-34"/>
                <a:ea typeface="Martel Sans" pitchFamily="34" charset="-122"/>
                <a:cs typeface="Kanit Light" panose="020B0604020202020204" charset="-34"/>
              </a:rPr>
              <a:t>ağlarını</a:t>
            </a:r>
            <a:r>
              <a:rPr lang="en-US" dirty="0">
                <a:solidFill>
                  <a:srgbClr val="2C3249"/>
                </a:solidFill>
                <a:latin typeface="Kanit Light" panose="020B0604020202020204" charset="-34"/>
                <a:ea typeface="Martel Sans" pitchFamily="34" charset="-122"/>
                <a:cs typeface="Kanit Light" panose="020B0604020202020204" charset="-34"/>
              </a:rPr>
              <a:t> (deep neural networks) </a:t>
            </a:r>
            <a:r>
              <a:rPr lang="en-US" dirty="0" err="1">
                <a:solidFill>
                  <a:srgbClr val="2C3249"/>
                </a:solidFill>
                <a:latin typeface="Kanit Light" panose="020B0604020202020204" charset="-34"/>
                <a:ea typeface="Martel Sans" pitchFamily="34" charset="-122"/>
                <a:cs typeface="Kanit Light" panose="020B0604020202020204" charset="-34"/>
              </a:rPr>
              <a:t>kullanır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Pekiştirmeli</a:t>
            </a:r>
            <a:r>
              <a:rPr lang="en-US" dirty="0">
                <a:solidFill>
                  <a:srgbClr val="2C3249"/>
                </a:solidFill>
                <a:latin typeface="Kanit Light" panose="020B0604020202020204" charset="-34"/>
                <a:ea typeface="Martel Sans" pitchFamily="34" charset="-122"/>
                <a:cs typeface="Kanit Light" panose="020B0604020202020204" charset="-34"/>
              </a:rPr>
              <a:t> öğrenme algoritmaları, </a:t>
            </a:r>
            <a:r>
              <a:rPr lang="en-US" dirty="0" err="1">
                <a:solidFill>
                  <a:srgbClr val="2C3249"/>
                </a:solidFill>
                <a:latin typeface="Kanit Light" panose="020B0604020202020204" charset="-34"/>
                <a:ea typeface="Martel Sans" pitchFamily="34" charset="-122"/>
                <a:cs typeface="Kanit Light" panose="020B0604020202020204" charset="-34"/>
              </a:rPr>
              <a:t>ortamda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mevcut</a:t>
            </a:r>
            <a:r>
              <a:rPr lang="en-US" dirty="0">
                <a:solidFill>
                  <a:srgbClr val="2C3249"/>
                </a:solidFill>
                <a:latin typeface="Kanit Light" panose="020B0604020202020204" charset="-34"/>
                <a:ea typeface="Martel Sans" pitchFamily="34" charset="-122"/>
                <a:cs typeface="Kanit Light" panose="020B0604020202020204" charset="-34"/>
              </a:rPr>
              <a:t> durum ve </a:t>
            </a:r>
            <a:r>
              <a:rPr lang="en-US" dirty="0" err="1">
                <a:solidFill>
                  <a:srgbClr val="2C3249"/>
                </a:solidFill>
                <a:latin typeface="Kanit Light" panose="020B0604020202020204" charset="-34"/>
                <a:ea typeface="Martel Sans" pitchFamily="34" charset="-122"/>
                <a:cs typeface="Kanit Light" panose="020B0604020202020204" charset="-34"/>
              </a:rPr>
              <a:t>eylem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türlerinin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sayısına</a:t>
            </a:r>
            <a:r>
              <a:rPr lang="en-US" dirty="0">
                <a:solidFill>
                  <a:srgbClr val="2C3249"/>
                </a:solidFill>
                <a:latin typeface="Kanit Light" panose="020B0604020202020204" charset="-34"/>
                <a:ea typeface="Martel Sans" pitchFamily="34" charset="-122"/>
                <a:cs typeface="Kanit Light" panose="020B0604020202020204" charset="-34"/>
              </a:rPr>
              <a:t> göre </a:t>
            </a:r>
            <a:r>
              <a:rPr lang="en-US" dirty="0" err="1">
                <a:solidFill>
                  <a:srgbClr val="2C3249"/>
                </a:solidFill>
                <a:latin typeface="Kanit Light" panose="020B0604020202020204" charset="-34"/>
                <a:ea typeface="Martel Sans" pitchFamily="34" charset="-122"/>
                <a:cs typeface="Kanit Light" panose="020B0604020202020204" charset="-34"/>
              </a:rPr>
              <a:t>üç</a:t>
            </a:r>
            <a:r>
              <a:rPr lang="en-US" dirty="0">
                <a:solidFill>
                  <a:srgbClr val="2C3249"/>
                </a:solidFill>
                <a:latin typeface="Kanit Light" panose="020B0604020202020204" charset="-34"/>
                <a:ea typeface="Martel Sans" pitchFamily="34" charset="-122"/>
                <a:cs typeface="Kanit Light" panose="020B0604020202020204" charset="-34"/>
              </a:rPr>
              <a:t> ana </a:t>
            </a:r>
            <a:r>
              <a:rPr lang="en-US" dirty="0" err="1">
                <a:solidFill>
                  <a:srgbClr val="2C3249"/>
                </a:solidFill>
                <a:latin typeface="Kanit Light" panose="020B0604020202020204" charset="-34"/>
                <a:ea typeface="Martel Sans" pitchFamily="34" charset="-122"/>
                <a:cs typeface="Kanit Light" panose="020B0604020202020204" charset="-34"/>
              </a:rPr>
              <a:t>kategoriye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ayrılmıştır</a:t>
            </a:r>
            <a:r>
              <a:rPr lang="en-US" dirty="0">
                <a:solidFill>
                  <a:srgbClr val="2C3249"/>
                </a:solidFill>
                <a:latin typeface="Kanit Light" panose="020B0604020202020204" charset="-34"/>
                <a:ea typeface="Martel Sans" pitchFamily="34" charset="-122"/>
                <a:cs typeface="Kanit Light" panose="020B0604020202020204" charset="-34"/>
              </a:rPr>
              <a:t>: </a:t>
            </a:r>
            <a:endParaRPr lang="tr-TR" dirty="0">
              <a:solidFill>
                <a:srgbClr val="2C3249"/>
              </a:solidFill>
              <a:latin typeface="Kanit Light" panose="020B0604020202020204" charset="-34"/>
              <a:ea typeface="Martel Sans" pitchFamily="34" charset="-122"/>
              <a:cs typeface="Kanit Light" panose="020B0604020202020204" charset="-34"/>
            </a:endParaRPr>
          </a:p>
          <a:p>
            <a:pPr marL="800100" lvl="1" indent="-342900" algn="just">
              <a:lnSpc>
                <a:spcPts val="2450"/>
              </a:lnSpc>
              <a:buAutoNum type="arabicParenR"/>
            </a:pPr>
            <a:r>
              <a:rPr lang="en-US" dirty="0" err="1">
                <a:solidFill>
                  <a:srgbClr val="2C3249"/>
                </a:solidFill>
                <a:latin typeface="Kanit Light" panose="020B0604020202020204" charset="-34"/>
                <a:ea typeface="Martel Sans" pitchFamily="34" charset="-122"/>
                <a:cs typeface="Kanit Light" panose="020B0604020202020204" charset="-34"/>
              </a:rPr>
              <a:t>sınırlı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sayıda</a:t>
            </a:r>
            <a:r>
              <a:rPr lang="en-US" dirty="0">
                <a:solidFill>
                  <a:srgbClr val="2C3249"/>
                </a:solidFill>
                <a:latin typeface="Kanit Light" panose="020B0604020202020204" charset="-34"/>
                <a:ea typeface="Martel Sans" pitchFamily="34" charset="-122"/>
                <a:cs typeface="Kanit Light" panose="020B0604020202020204" charset="-34"/>
              </a:rPr>
              <a:t> durum ve </a:t>
            </a:r>
            <a:r>
              <a:rPr lang="en-US" dirty="0" err="1">
                <a:solidFill>
                  <a:srgbClr val="2C3249"/>
                </a:solidFill>
                <a:latin typeface="Kanit Light" panose="020B0604020202020204" charset="-34"/>
                <a:ea typeface="Martel Sans" pitchFamily="34" charset="-122"/>
                <a:cs typeface="Kanit Light" panose="020B0604020202020204" charset="-34"/>
              </a:rPr>
              <a:t>ayrık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eylemler</a:t>
            </a:r>
            <a:r>
              <a:rPr lang="en-US" dirty="0">
                <a:solidFill>
                  <a:srgbClr val="2C3249"/>
                </a:solidFill>
                <a:latin typeface="Kanit Light" panose="020B0604020202020204" charset="-34"/>
                <a:ea typeface="Martel Sans" pitchFamily="34" charset="-122"/>
                <a:cs typeface="Kanit Light" panose="020B0604020202020204" charset="-34"/>
              </a:rPr>
              <a:t>, </a:t>
            </a:r>
            <a:endParaRPr lang="tr-TR" dirty="0">
              <a:solidFill>
                <a:srgbClr val="2C3249"/>
              </a:solidFill>
              <a:latin typeface="Kanit Light" panose="020B0604020202020204" charset="-34"/>
              <a:ea typeface="Martel Sans" pitchFamily="34" charset="-122"/>
              <a:cs typeface="Kanit Light" panose="020B0604020202020204" charset="-34"/>
            </a:endParaRPr>
          </a:p>
          <a:p>
            <a:pPr marL="800100" lvl="1" indent="-342900" algn="just">
              <a:lnSpc>
                <a:spcPts val="2450"/>
              </a:lnSpc>
              <a:buAutoNum type="arabicParenR"/>
            </a:pPr>
            <a:r>
              <a:rPr lang="en-US" dirty="0">
                <a:solidFill>
                  <a:srgbClr val="2C3249"/>
                </a:solidFill>
                <a:latin typeface="Kanit Light" panose="020B0604020202020204" charset="-34"/>
                <a:ea typeface="Martel Sans" pitchFamily="34" charset="-122"/>
                <a:cs typeface="Kanit Light" panose="020B0604020202020204" charset="-34"/>
              </a:rPr>
              <a:t>2) </a:t>
            </a:r>
            <a:r>
              <a:rPr lang="en-US" dirty="0" err="1">
                <a:solidFill>
                  <a:srgbClr val="2C3249"/>
                </a:solidFill>
                <a:latin typeface="Kanit Light" panose="020B0604020202020204" charset="-34"/>
                <a:ea typeface="Martel Sans" pitchFamily="34" charset="-122"/>
                <a:cs typeface="Kanit Light" panose="020B0604020202020204" charset="-34"/>
              </a:rPr>
              <a:t>sınırsız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sayıda</a:t>
            </a:r>
            <a:r>
              <a:rPr lang="en-US" dirty="0">
                <a:solidFill>
                  <a:srgbClr val="2C3249"/>
                </a:solidFill>
                <a:latin typeface="Kanit Light" panose="020B0604020202020204" charset="-34"/>
                <a:ea typeface="Martel Sans" pitchFamily="34" charset="-122"/>
                <a:cs typeface="Kanit Light" panose="020B0604020202020204" charset="-34"/>
              </a:rPr>
              <a:t> durum ve </a:t>
            </a:r>
            <a:r>
              <a:rPr lang="en-US" dirty="0" err="1">
                <a:solidFill>
                  <a:srgbClr val="2C3249"/>
                </a:solidFill>
                <a:latin typeface="Kanit Light" panose="020B0604020202020204" charset="-34"/>
                <a:ea typeface="Martel Sans" pitchFamily="34" charset="-122"/>
                <a:cs typeface="Kanit Light" panose="020B0604020202020204" charset="-34"/>
              </a:rPr>
              <a:t>ayrık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eylemler</a:t>
            </a:r>
            <a:r>
              <a:rPr lang="en-US" dirty="0">
                <a:solidFill>
                  <a:srgbClr val="2C3249"/>
                </a:solidFill>
                <a:latin typeface="Kanit Light" panose="020B0604020202020204" charset="-34"/>
                <a:ea typeface="Martel Sans" pitchFamily="34" charset="-122"/>
                <a:cs typeface="Kanit Light" panose="020B0604020202020204" charset="-34"/>
              </a:rPr>
              <a:t> ve </a:t>
            </a:r>
            <a:endParaRPr lang="tr-TR" dirty="0">
              <a:solidFill>
                <a:srgbClr val="2C3249"/>
              </a:solidFill>
              <a:latin typeface="Kanit Light" panose="020B0604020202020204" charset="-34"/>
              <a:ea typeface="Martel Sans" pitchFamily="34" charset="-122"/>
              <a:cs typeface="Kanit Light" panose="020B0604020202020204" charset="-34"/>
            </a:endParaRPr>
          </a:p>
          <a:p>
            <a:pPr marL="800100" lvl="1" indent="-342900" algn="just">
              <a:lnSpc>
                <a:spcPts val="2450"/>
              </a:lnSpc>
              <a:buAutoNum type="arabicParenR"/>
            </a:pPr>
            <a:r>
              <a:rPr lang="en-US" dirty="0">
                <a:solidFill>
                  <a:srgbClr val="2C3249"/>
                </a:solidFill>
                <a:latin typeface="Kanit Light" panose="020B0604020202020204" charset="-34"/>
                <a:ea typeface="Martel Sans" pitchFamily="34" charset="-122"/>
                <a:cs typeface="Kanit Light" panose="020B0604020202020204" charset="-34"/>
              </a:rPr>
              <a:t>3) </a:t>
            </a:r>
            <a:r>
              <a:rPr lang="en-US" dirty="0" err="1">
                <a:solidFill>
                  <a:srgbClr val="2C3249"/>
                </a:solidFill>
                <a:latin typeface="Kanit Light" panose="020B0604020202020204" charset="-34"/>
                <a:ea typeface="Martel Sans" pitchFamily="34" charset="-122"/>
                <a:cs typeface="Kanit Light" panose="020B0604020202020204" charset="-34"/>
              </a:rPr>
              <a:t>sınırsız</a:t>
            </a:r>
            <a:r>
              <a:rPr lang="en-US" dirty="0">
                <a:solidFill>
                  <a:srgbClr val="2C3249"/>
                </a:solidFill>
                <a:latin typeface="Kanit Light" panose="020B0604020202020204" charset="-34"/>
                <a:ea typeface="Martel Sans" pitchFamily="34" charset="-122"/>
                <a:cs typeface="Kanit Light" panose="020B0604020202020204" charset="-34"/>
              </a:rPr>
              <a:t> durum </a:t>
            </a:r>
            <a:r>
              <a:rPr lang="en-US" dirty="0" err="1">
                <a:solidFill>
                  <a:srgbClr val="2C3249"/>
                </a:solidFill>
                <a:latin typeface="Kanit Light" panose="020B0604020202020204" charset="-34"/>
                <a:ea typeface="Martel Sans" pitchFamily="34" charset="-122"/>
                <a:cs typeface="Kanit Light" panose="020B0604020202020204" charset="-34"/>
              </a:rPr>
              <a:t>sayısı</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sürekli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eylemler</a:t>
            </a:r>
            <a:r>
              <a:rPr lang="en-US" dirty="0">
                <a:solidFill>
                  <a:srgbClr val="2C3249"/>
                </a:solidFill>
                <a:latin typeface="Kanit Light" panose="020B0604020202020204" charset="-34"/>
                <a:ea typeface="Martel Sans" pitchFamily="34" charset="-122"/>
                <a:cs typeface="Kanit Light" panose="020B0604020202020204" charset="-34"/>
              </a:rPr>
              <a:t>. Deep Q-Networks (DQN), Deep SARSA </a:t>
            </a:r>
            <a:r>
              <a:rPr lang="en-US" dirty="0" err="1">
                <a:solidFill>
                  <a:srgbClr val="2C3249"/>
                </a:solidFill>
                <a:latin typeface="Kanit Light" panose="020B0604020202020204" charset="-34"/>
                <a:ea typeface="Martel Sans" pitchFamily="34" charset="-122"/>
                <a:cs typeface="Kanit Light" panose="020B0604020202020204" charset="-34"/>
              </a:rPr>
              <a:t>pekiştirmeli</a:t>
            </a:r>
            <a:r>
              <a:rPr lang="en-US" dirty="0">
                <a:solidFill>
                  <a:srgbClr val="2C3249"/>
                </a:solidFill>
                <a:latin typeface="Kanit Light" panose="020B0604020202020204" charset="-34"/>
                <a:ea typeface="Martel Sans" pitchFamily="34" charset="-122"/>
                <a:cs typeface="Kanit Light" panose="020B0604020202020204" charset="-34"/>
              </a:rPr>
              <a:t> öğrenme </a:t>
            </a:r>
            <a:r>
              <a:rPr lang="en-US" dirty="0" err="1">
                <a:solidFill>
                  <a:srgbClr val="2C3249"/>
                </a:solidFill>
                <a:latin typeface="Kanit Light" panose="020B0604020202020204" charset="-34"/>
                <a:ea typeface="Martel Sans" pitchFamily="34" charset="-122"/>
                <a:cs typeface="Kanit Light" panose="020B0604020202020204" charset="-34"/>
              </a:rPr>
              <a:t>algoritmalarına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örnek</a:t>
            </a:r>
            <a:r>
              <a:rPr lang="en-US" dirty="0">
                <a:solidFill>
                  <a:srgbClr val="2C3249"/>
                </a:solidFill>
                <a:latin typeface="Kanit Light" panose="020B0604020202020204" charset="-34"/>
                <a:ea typeface="Martel Sans" pitchFamily="34" charset="-122"/>
                <a:cs typeface="Kanit Light" panose="020B0604020202020204" charset="-34"/>
              </a:rPr>
              <a:t> olarak </a:t>
            </a:r>
            <a:r>
              <a:rPr lang="en-US" dirty="0" err="1">
                <a:solidFill>
                  <a:srgbClr val="2C3249"/>
                </a:solidFill>
                <a:latin typeface="Kanit Light" panose="020B0604020202020204" charset="-34"/>
                <a:ea typeface="Martel Sans" pitchFamily="34" charset="-122"/>
                <a:cs typeface="Kanit Light" panose="020B0604020202020204" charset="-34"/>
              </a:rPr>
              <a:t>verilebilir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pic>
        <p:nvPicPr>
          <p:cNvPr id="11" name="Image 0" descr="preencoded.png"/>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1077278" y="1594971"/>
            <a:ext cx="566976" cy="566976"/>
          </a:xfrm>
          <a:prstGeom prst="rect">
            <a:avLst/>
          </a:prstGeom>
        </p:spPr>
      </p:pic>
      <p:sp>
        <p:nvSpPr>
          <p:cNvPr id="4" name="Text 1"/>
          <p:cNvSpPr/>
          <p:nvPr/>
        </p:nvSpPr>
        <p:spPr>
          <a:xfrm>
            <a:off x="1077278" y="2388760"/>
            <a:ext cx="3034070" cy="354330"/>
          </a:xfrm>
          <a:prstGeom prst="rect">
            <a:avLst/>
          </a:prstGeom>
          <a:noFill/>
          <a:ln/>
        </p:spPr>
        <p:txBody>
          <a:bodyPr wrap="none" lIns="0" tIns="0" rIns="0" bIns="0" rtlCol="0" anchor="t"/>
          <a:lstStyle/>
          <a:p>
            <a:pPr marL="0" indent="0" algn="l">
              <a:lnSpc>
                <a:spcPts val="2750"/>
              </a:lnSpc>
              <a:buNone/>
            </a:pPr>
            <a:r>
              <a:rPr lang="en-US" sz="2000" b="1" dirty="0">
                <a:solidFill>
                  <a:srgbClr val="161613"/>
                </a:solidFill>
                <a:latin typeface="Kanit Light" panose="020B0604020202020204" charset="-34"/>
                <a:ea typeface="DM Sans Medium" pitchFamily="34" charset="-122"/>
                <a:cs typeface="Kanit Light" panose="020B0604020202020204" charset="-34"/>
              </a:rPr>
              <a:t>Veri </a:t>
            </a:r>
            <a:r>
              <a:rPr lang="en-US" sz="2000" b="1" dirty="0" err="1">
                <a:solidFill>
                  <a:srgbClr val="161613"/>
                </a:solidFill>
                <a:latin typeface="Kanit Light" panose="020B0604020202020204" charset="-34"/>
                <a:ea typeface="DM Sans Medium" pitchFamily="34" charset="-122"/>
                <a:cs typeface="Kanit Light" panose="020B0604020202020204" charset="-34"/>
              </a:rPr>
              <a:t>Madenciliği</a:t>
            </a:r>
            <a:r>
              <a:rPr lang="en-US" sz="2000" b="1" dirty="0">
                <a:solidFill>
                  <a:srgbClr val="161613"/>
                </a:solidFill>
                <a:latin typeface="Kanit Light" panose="020B0604020202020204" charset="-34"/>
                <a:ea typeface="DM Sans Medium" pitchFamily="34" charset="-122"/>
                <a:cs typeface="Kanit Light" panose="020B0604020202020204" charset="-34"/>
              </a:rPr>
              <a:t> Nedir?</a:t>
            </a:r>
            <a:endParaRPr lang="en-US" sz="2000" b="1" dirty="0">
              <a:latin typeface="Kanit Light" panose="020B0604020202020204" charset="-34"/>
            </a:endParaRPr>
          </a:p>
        </p:txBody>
      </p:sp>
      <p:sp>
        <p:nvSpPr>
          <p:cNvPr id="5" name="Text 2"/>
          <p:cNvSpPr/>
          <p:nvPr/>
        </p:nvSpPr>
        <p:spPr>
          <a:xfrm>
            <a:off x="1077278" y="2879179"/>
            <a:ext cx="4120753" cy="1451610"/>
          </a:xfrm>
          <a:prstGeom prst="rect">
            <a:avLst/>
          </a:prstGeom>
          <a:noFill/>
          <a:ln/>
        </p:spPr>
        <p:txBody>
          <a:bodyPr wrap="square" lIns="0" tIns="0" rIns="0" bIns="0" rtlCol="0" anchor="t"/>
          <a:lstStyle/>
          <a:p>
            <a:pPr marL="0" indent="0" algn="l">
              <a:lnSpc>
                <a:spcPts val="2850"/>
              </a:lnSpc>
              <a:buNone/>
            </a:pPr>
            <a:r>
              <a:rPr lang="en-US" dirty="0">
                <a:solidFill>
                  <a:srgbClr val="161613"/>
                </a:solidFill>
                <a:latin typeface="Kanit Light" panose="020B0604020202020204" charset="-34"/>
                <a:ea typeface="Inter" pitchFamily="34" charset="-122"/>
                <a:cs typeface="Kanit Light" panose="020B0604020202020204" charset="-34"/>
              </a:rPr>
              <a:t>Büyük veri </a:t>
            </a:r>
            <a:r>
              <a:rPr lang="en-US" dirty="0" err="1">
                <a:solidFill>
                  <a:srgbClr val="161613"/>
                </a:solidFill>
                <a:latin typeface="Kanit Light" panose="020B0604020202020204" charset="-34"/>
                <a:ea typeface="Inter" pitchFamily="34" charset="-122"/>
                <a:cs typeface="Kanit Light" panose="020B0604020202020204" charset="-34"/>
              </a:rPr>
              <a:t>içinde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saklı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değerli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bilginin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keşfedilmesi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sürecidir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Tıpkı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toprak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yığınları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arasında</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değerli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taşlar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metaller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bulmak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gibidir</a:t>
            </a:r>
            <a:r>
              <a:rPr lang="en-US" dirty="0">
                <a:solidFill>
                  <a:srgbClr val="161613"/>
                </a:solidFill>
                <a:latin typeface="Kanit Light" panose="020B0604020202020204" charset="-34"/>
                <a:ea typeface="Inter" pitchFamily="34" charset="-122"/>
                <a:cs typeface="Kanit Light" panose="020B0604020202020204" charset="-34"/>
              </a:rPr>
              <a:t>.</a:t>
            </a:r>
            <a:endParaRPr lang="en-US" dirty="0">
              <a:latin typeface="Kanit Light" panose="020B0604020202020204" charset="-34"/>
            </a:endParaRPr>
          </a:p>
        </p:txBody>
      </p:sp>
      <p:pic>
        <p:nvPicPr>
          <p:cNvPr id="6" name="Image 1" descr="preencoded.png"/>
          <p:cNvPicPr>
            <a:picLocks noChangeAspect="1"/>
          </p:cNvPicPr>
          <p:nvPr/>
        </p:nvPicPr>
        <p:blipFill>
          <a:blip r:embed="rId4"/>
          <a:stretch>
            <a:fillRect/>
          </a:stretch>
        </p:blipFill>
        <p:spPr>
          <a:xfrm>
            <a:off x="5538192" y="1594971"/>
            <a:ext cx="566976" cy="566976"/>
          </a:xfrm>
          <a:prstGeom prst="rect">
            <a:avLst/>
          </a:prstGeom>
        </p:spPr>
      </p:pic>
      <p:sp>
        <p:nvSpPr>
          <p:cNvPr id="7" name="Text 3"/>
          <p:cNvSpPr/>
          <p:nvPr/>
        </p:nvSpPr>
        <p:spPr>
          <a:xfrm>
            <a:off x="5538192" y="2388760"/>
            <a:ext cx="2835235" cy="354330"/>
          </a:xfrm>
          <a:prstGeom prst="rect">
            <a:avLst/>
          </a:prstGeom>
          <a:noFill/>
          <a:ln/>
        </p:spPr>
        <p:txBody>
          <a:bodyPr wrap="none" lIns="0" tIns="0" rIns="0" bIns="0" rtlCol="0" anchor="t"/>
          <a:lstStyle/>
          <a:p>
            <a:pPr marL="0" indent="0" algn="l">
              <a:lnSpc>
                <a:spcPts val="2750"/>
              </a:lnSpc>
              <a:buNone/>
            </a:pPr>
            <a:r>
              <a:rPr lang="en-US" sz="2000" b="1" dirty="0">
                <a:solidFill>
                  <a:srgbClr val="161613"/>
                </a:solidFill>
                <a:latin typeface="Kanit Light" panose="020B0604020202020204" charset="-34"/>
                <a:ea typeface="DM Sans Medium" pitchFamily="34" charset="-122"/>
                <a:cs typeface="Kanit Light" panose="020B0604020202020204" charset="-34"/>
              </a:rPr>
              <a:t>Veri </a:t>
            </a:r>
            <a:r>
              <a:rPr lang="en-US" sz="2000" b="1" dirty="0" err="1">
                <a:solidFill>
                  <a:srgbClr val="161613"/>
                </a:solidFill>
                <a:latin typeface="Kanit Light" panose="020B0604020202020204" charset="-34"/>
                <a:ea typeface="DM Sans Medium" pitchFamily="34" charset="-122"/>
                <a:cs typeface="Kanit Light" panose="020B0604020202020204" charset="-34"/>
              </a:rPr>
              <a:t>Kaynakları</a:t>
            </a:r>
            <a:endParaRPr lang="en-US" sz="2000" b="1" dirty="0">
              <a:latin typeface="Kanit Light" panose="020B0604020202020204" charset="-34"/>
            </a:endParaRPr>
          </a:p>
        </p:txBody>
      </p:sp>
      <p:sp>
        <p:nvSpPr>
          <p:cNvPr id="8" name="Text 4"/>
          <p:cNvSpPr/>
          <p:nvPr/>
        </p:nvSpPr>
        <p:spPr>
          <a:xfrm>
            <a:off x="5538192" y="2879179"/>
            <a:ext cx="4120872" cy="1088708"/>
          </a:xfrm>
          <a:prstGeom prst="rect">
            <a:avLst/>
          </a:prstGeom>
          <a:noFill/>
          <a:ln/>
        </p:spPr>
        <p:txBody>
          <a:bodyPr wrap="square" lIns="0" tIns="0" rIns="0" bIns="0" rtlCol="0" anchor="t"/>
          <a:lstStyle/>
          <a:p>
            <a:pPr marL="0" indent="0" algn="l">
              <a:lnSpc>
                <a:spcPts val="2850"/>
              </a:lnSpc>
              <a:buNone/>
            </a:pPr>
            <a:r>
              <a:rPr lang="en-US" dirty="0">
                <a:solidFill>
                  <a:srgbClr val="161613"/>
                </a:solidFill>
                <a:latin typeface="Kanit Light" panose="020B0604020202020204" charset="-34"/>
                <a:ea typeface="Inter" pitchFamily="34" charset="-122"/>
                <a:cs typeface="Kanit Light" panose="020B0604020202020204" charset="-34"/>
              </a:rPr>
              <a:t>Büyük veri </a:t>
            </a:r>
            <a:r>
              <a:rPr lang="en-US" dirty="0" err="1">
                <a:solidFill>
                  <a:srgbClr val="161613"/>
                </a:solidFill>
                <a:latin typeface="Kanit Light" panose="020B0604020202020204" charset="-34"/>
                <a:ea typeface="Inter" pitchFamily="34" charset="-122"/>
                <a:cs typeface="Kanit Light" panose="020B0604020202020204" charset="-34"/>
              </a:rPr>
              <a:t>tabanları</a:t>
            </a:r>
            <a:r>
              <a:rPr lang="en-US" dirty="0">
                <a:solidFill>
                  <a:srgbClr val="161613"/>
                </a:solidFill>
                <a:latin typeface="Kanit Light" panose="020B0604020202020204" charset="-34"/>
                <a:ea typeface="Inter" pitchFamily="34" charset="-122"/>
                <a:cs typeface="Kanit Light" panose="020B0604020202020204" charset="-34"/>
              </a:rPr>
              <a:t>, veri </a:t>
            </a:r>
            <a:r>
              <a:rPr lang="en-US" dirty="0" err="1">
                <a:solidFill>
                  <a:srgbClr val="161613"/>
                </a:solidFill>
                <a:latin typeface="Kanit Light" panose="020B0604020202020204" charset="-34"/>
                <a:ea typeface="Inter" pitchFamily="34" charset="-122"/>
                <a:cs typeface="Kanit Light" panose="020B0604020202020204" charset="-34"/>
              </a:rPr>
              <a:t>ambarları</a:t>
            </a:r>
            <a:r>
              <a:rPr lang="en-US" dirty="0">
                <a:solidFill>
                  <a:srgbClr val="161613"/>
                </a:solidFill>
                <a:latin typeface="Kanit Light" panose="020B0604020202020204" charset="-34"/>
                <a:ea typeface="Inter" pitchFamily="34" charset="-122"/>
                <a:cs typeface="Kanit Light" panose="020B0604020202020204" charset="-34"/>
              </a:rPr>
              <a:t>, web </a:t>
            </a:r>
            <a:r>
              <a:rPr lang="en-US" dirty="0" err="1">
                <a:solidFill>
                  <a:srgbClr val="161613"/>
                </a:solidFill>
                <a:latin typeface="Kanit Light" panose="020B0604020202020204" charset="-34"/>
                <a:ea typeface="Inter" pitchFamily="34" charset="-122"/>
                <a:cs typeface="Kanit Light" panose="020B0604020202020204" charset="-34"/>
              </a:rPr>
              <a:t>sayfaları</a:t>
            </a:r>
            <a:r>
              <a:rPr lang="en-US" dirty="0">
                <a:solidFill>
                  <a:srgbClr val="161613"/>
                </a:solidFill>
                <a:latin typeface="Kanit Light" panose="020B0604020202020204" charset="-34"/>
                <a:ea typeface="Inter" pitchFamily="34" charset="-122"/>
                <a:cs typeface="Kanit Light" panose="020B0604020202020204" charset="-34"/>
              </a:rPr>
              <a:t> ve </a:t>
            </a:r>
            <a:r>
              <a:rPr lang="en-US" dirty="0" err="1">
                <a:solidFill>
                  <a:srgbClr val="161613"/>
                </a:solidFill>
                <a:latin typeface="Kanit Light" panose="020B0604020202020204" charset="-34"/>
                <a:ea typeface="Inter" pitchFamily="34" charset="-122"/>
                <a:cs typeface="Kanit Light" panose="020B0604020202020204" charset="-34"/>
              </a:rPr>
              <a:t>diğer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büyük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bilgi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depolarında</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saklı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bilgileri</a:t>
            </a:r>
            <a:r>
              <a:rPr lang="en-US" dirty="0">
                <a:solidFill>
                  <a:srgbClr val="161613"/>
                </a:solidFill>
                <a:latin typeface="Kanit Light" panose="020B0604020202020204" charset="-34"/>
                <a:ea typeface="Inter" pitchFamily="34" charset="-122"/>
                <a:cs typeface="Kanit Light" panose="020B0604020202020204" charset="-34"/>
              </a:rPr>
              <a:t> analiz </a:t>
            </a:r>
            <a:r>
              <a:rPr lang="en-US" dirty="0" err="1">
                <a:solidFill>
                  <a:srgbClr val="161613"/>
                </a:solidFill>
                <a:latin typeface="Kanit Light" panose="020B0604020202020204" charset="-34"/>
                <a:ea typeface="Inter" pitchFamily="34" charset="-122"/>
                <a:cs typeface="Kanit Light" panose="020B0604020202020204" charset="-34"/>
              </a:rPr>
              <a:t>eder</a:t>
            </a:r>
            <a:r>
              <a:rPr lang="en-US" dirty="0">
                <a:solidFill>
                  <a:srgbClr val="161613"/>
                </a:solidFill>
                <a:latin typeface="Kanit Light" panose="020B0604020202020204" charset="-34"/>
                <a:ea typeface="Inter" pitchFamily="34" charset="-122"/>
                <a:cs typeface="Kanit Light" panose="020B0604020202020204" charset="-34"/>
              </a:rPr>
              <a:t>.</a:t>
            </a:r>
            <a:endParaRPr lang="en-US" dirty="0">
              <a:latin typeface="Kanit Light" panose="020B0604020202020204" charset="-34"/>
            </a:endParaRPr>
          </a:p>
        </p:txBody>
      </p:sp>
      <p:pic>
        <p:nvPicPr>
          <p:cNvPr id="9" name="Image 2" descr="preencoded.png"/>
          <p:cNvPicPr>
            <a:picLocks noChangeAspect="1"/>
          </p:cNvPicPr>
          <p:nvPr/>
        </p:nvPicPr>
        <p:blipFill>
          <a:blip r:embed="rId5"/>
          <a:stretch>
            <a:fillRect/>
          </a:stretch>
        </p:blipFill>
        <p:spPr>
          <a:xfrm>
            <a:off x="9999226" y="1594971"/>
            <a:ext cx="566976" cy="566976"/>
          </a:xfrm>
          <a:prstGeom prst="rect">
            <a:avLst/>
          </a:prstGeom>
        </p:spPr>
      </p:pic>
      <p:sp>
        <p:nvSpPr>
          <p:cNvPr id="10" name="Text 5"/>
          <p:cNvSpPr/>
          <p:nvPr/>
        </p:nvSpPr>
        <p:spPr>
          <a:xfrm>
            <a:off x="9999226" y="2388760"/>
            <a:ext cx="2835235" cy="354330"/>
          </a:xfrm>
          <a:prstGeom prst="rect">
            <a:avLst/>
          </a:prstGeom>
          <a:noFill/>
          <a:ln/>
        </p:spPr>
        <p:txBody>
          <a:bodyPr wrap="none" lIns="0" tIns="0" rIns="0" bIns="0" rtlCol="0" anchor="t"/>
          <a:lstStyle/>
          <a:p>
            <a:pPr marL="0" indent="0" algn="l">
              <a:lnSpc>
                <a:spcPts val="2750"/>
              </a:lnSpc>
              <a:buNone/>
            </a:pPr>
            <a:r>
              <a:rPr lang="en-US" sz="2000" b="1">
                <a:solidFill>
                  <a:srgbClr val="161613"/>
                </a:solidFill>
                <a:latin typeface="Kanit Light" panose="020B0604020202020204" charset="-34"/>
                <a:ea typeface="DM Sans Medium" pitchFamily="34" charset="-122"/>
                <a:cs typeface="Kanit Light" panose="020B0604020202020204" charset="-34"/>
              </a:rPr>
              <a:t>İşletme Faydaları</a:t>
            </a:r>
            <a:endParaRPr lang="en-US" sz="2000" b="1">
              <a:latin typeface="Kanit Light" panose="020B0604020202020204" charset="-34"/>
            </a:endParaRPr>
          </a:p>
        </p:txBody>
      </p:sp>
      <p:sp>
        <p:nvSpPr>
          <p:cNvPr id="11" name="Text 6"/>
          <p:cNvSpPr/>
          <p:nvPr/>
        </p:nvSpPr>
        <p:spPr>
          <a:xfrm>
            <a:off x="9999226" y="2879179"/>
            <a:ext cx="4120753" cy="725805"/>
          </a:xfrm>
          <a:prstGeom prst="rect">
            <a:avLst/>
          </a:prstGeom>
          <a:noFill/>
          <a:ln/>
        </p:spPr>
        <p:txBody>
          <a:bodyPr wrap="square" lIns="0" tIns="0" rIns="0" bIns="0" rtlCol="0" anchor="t"/>
          <a:lstStyle/>
          <a:p>
            <a:pPr marL="0" indent="0" algn="l">
              <a:lnSpc>
                <a:spcPts val="2850"/>
              </a:lnSpc>
              <a:buNone/>
            </a:pPr>
            <a:r>
              <a:rPr lang="en-US" dirty="0" err="1">
                <a:solidFill>
                  <a:srgbClr val="161613"/>
                </a:solidFill>
                <a:latin typeface="Kanit Light" panose="020B0604020202020204" charset="-34"/>
                <a:ea typeface="Inter" pitchFamily="34" charset="-122"/>
                <a:cs typeface="Kanit Light" panose="020B0604020202020204" charset="-34"/>
              </a:rPr>
              <a:t>İşletmelerin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karar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verme</a:t>
            </a:r>
            <a:r>
              <a:rPr lang="en-US" dirty="0">
                <a:solidFill>
                  <a:srgbClr val="161613"/>
                </a:solidFill>
                <a:latin typeface="Kanit Light" panose="020B0604020202020204" charset="-34"/>
                <a:ea typeface="Inter" pitchFamily="34" charset="-122"/>
                <a:cs typeface="Kanit Light" panose="020B0604020202020204" charset="-34"/>
              </a:rPr>
              <a:t> süreçlerini </a:t>
            </a:r>
            <a:r>
              <a:rPr lang="en-US" dirty="0" err="1">
                <a:solidFill>
                  <a:srgbClr val="161613"/>
                </a:solidFill>
                <a:latin typeface="Kanit Light" panose="020B0604020202020204" charset="-34"/>
                <a:ea typeface="Inter" pitchFamily="34" charset="-122"/>
                <a:cs typeface="Kanit Light" panose="020B0604020202020204" charset="-34"/>
              </a:rPr>
              <a:t>geliştirir</a:t>
            </a:r>
            <a:r>
              <a:rPr lang="en-US" dirty="0">
                <a:solidFill>
                  <a:srgbClr val="161613"/>
                </a:solidFill>
                <a:latin typeface="Kanit Light" panose="020B0604020202020204" charset="-34"/>
                <a:ea typeface="Inter" pitchFamily="34" charset="-122"/>
                <a:cs typeface="Kanit Light" panose="020B0604020202020204" charset="-34"/>
              </a:rPr>
              <a:t> ve </a:t>
            </a:r>
            <a:r>
              <a:rPr lang="en-US" dirty="0" err="1">
                <a:solidFill>
                  <a:srgbClr val="161613"/>
                </a:solidFill>
                <a:latin typeface="Kanit Light" panose="020B0604020202020204" charset="-34"/>
                <a:ea typeface="Inter" pitchFamily="34" charset="-122"/>
                <a:cs typeface="Kanit Light" panose="020B0604020202020204" charset="-34"/>
              </a:rPr>
              <a:t>rekabet</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avantajı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sağlar</a:t>
            </a:r>
            <a:r>
              <a:rPr lang="en-US" dirty="0">
                <a:solidFill>
                  <a:srgbClr val="161613"/>
                </a:solidFill>
                <a:latin typeface="Kanit Light" panose="020B0604020202020204" charset="-34"/>
                <a:ea typeface="Inter" pitchFamily="34" charset="-122"/>
                <a:cs typeface="Kanit Light" panose="020B0604020202020204" charset="-34"/>
              </a:rPr>
              <a:t>.</a:t>
            </a:r>
            <a:endParaRPr lang="en-US" dirty="0">
              <a:latin typeface="Kanit Light" panose="020B0604020202020204" charset="-34"/>
            </a:endParaRPr>
          </a:p>
        </p:txBody>
      </p:sp>
      <p:sp>
        <p:nvSpPr>
          <p:cNvPr id="12" name="Text 7"/>
          <p:cNvSpPr/>
          <p:nvPr/>
        </p:nvSpPr>
        <p:spPr>
          <a:xfrm>
            <a:off x="1077278" y="4585940"/>
            <a:ext cx="13042821" cy="725805"/>
          </a:xfrm>
          <a:prstGeom prst="rect">
            <a:avLst/>
          </a:prstGeom>
          <a:noFill/>
          <a:ln/>
        </p:spPr>
        <p:txBody>
          <a:bodyPr wrap="square" lIns="0" tIns="0" rIns="0" bIns="0" rtlCol="0" anchor="t"/>
          <a:lstStyle/>
          <a:p>
            <a:pPr marL="0" indent="0" algn="just">
              <a:lnSpc>
                <a:spcPts val="2850"/>
              </a:lnSpc>
              <a:buNone/>
            </a:pPr>
            <a:r>
              <a:rPr lang="en-US" dirty="0">
                <a:solidFill>
                  <a:srgbClr val="161613"/>
                </a:solidFill>
                <a:latin typeface="Kanit Light" panose="020B0604020202020204" charset="-34"/>
                <a:ea typeface="Inter" pitchFamily="34" charset="-122"/>
                <a:cs typeface="Kanit Light" panose="020B0604020202020204" charset="-34"/>
              </a:rPr>
              <a:t>Veri </a:t>
            </a:r>
            <a:r>
              <a:rPr lang="en-US" dirty="0" err="1">
                <a:solidFill>
                  <a:srgbClr val="161613"/>
                </a:solidFill>
                <a:latin typeface="Kanit Light" panose="020B0604020202020204" charset="-34"/>
                <a:ea typeface="Inter" pitchFamily="34" charset="-122"/>
                <a:cs typeface="Kanit Light" panose="020B0604020202020204" charset="-34"/>
              </a:rPr>
              <a:t>madenciliği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büyük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ölçekli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veriler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arasından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bilgiyi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elde</a:t>
            </a:r>
            <a:r>
              <a:rPr lang="en-US" dirty="0">
                <a:solidFill>
                  <a:srgbClr val="161613"/>
                </a:solidFill>
                <a:latin typeface="Kanit Light" panose="020B0604020202020204" charset="-34"/>
                <a:ea typeface="Inter" pitchFamily="34" charset="-122"/>
                <a:cs typeface="Kanit Light" panose="020B0604020202020204" charset="-34"/>
              </a:rPr>
              <a:t> etme </a:t>
            </a:r>
            <a:r>
              <a:rPr lang="en-US" dirty="0" err="1">
                <a:solidFill>
                  <a:srgbClr val="161613"/>
                </a:solidFill>
                <a:latin typeface="Kanit Light" panose="020B0604020202020204" charset="-34"/>
                <a:ea typeface="Inter" pitchFamily="34" charset="-122"/>
                <a:cs typeface="Kanit Light" panose="020B0604020202020204" charset="-34"/>
              </a:rPr>
              <a:t>işi</a:t>
            </a:r>
            <a:r>
              <a:rPr lang="en-US" dirty="0">
                <a:solidFill>
                  <a:srgbClr val="161613"/>
                </a:solidFill>
                <a:latin typeface="Kanit Light" panose="020B0604020202020204" charset="-34"/>
                <a:ea typeface="Inter" pitchFamily="34" charset="-122"/>
                <a:cs typeface="Kanit Light" panose="020B0604020202020204" charset="-34"/>
              </a:rPr>
              <a:t>" olarak </a:t>
            </a:r>
            <a:r>
              <a:rPr lang="en-US" dirty="0" err="1">
                <a:solidFill>
                  <a:srgbClr val="161613"/>
                </a:solidFill>
                <a:latin typeface="Kanit Light" panose="020B0604020202020204" charset="-34"/>
                <a:ea typeface="Inter" pitchFamily="34" charset="-122"/>
                <a:cs typeface="Kanit Light" panose="020B0604020202020204" charset="-34"/>
              </a:rPr>
              <a:t>tanımlanmaktadır</a:t>
            </a:r>
            <a:r>
              <a:rPr lang="en-US" dirty="0">
                <a:solidFill>
                  <a:srgbClr val="161613"/>
                </a:solidFill>
                <a:latin typeface="Kanit Light" panose="020B0604020202020204" charset="-34"/>
                <a:ea typeface="Inter" pitchFamily="34" charset="-122"/>
                <a:cs typeface="Kanit Light" panose="020B0604020202020204" charset="-34"/>
              </a:rPr>
              <a:t>. Bu </a:t>
            </a:r>
            <a:r>
              <a:rPr lang="en-US" dirty="0" err="1">
                <a:solidFill>
                  <a:srgbClr val="161613"/>
                </a:solidFill>
                <a:latin typeface="Kanit Light" panose="020B0604020202020204" charset="-34"/>
                <a:ea typeface="Inter" pitchFamily="34" charset="-122"/>
                <a:cs typeface="Kanit Light" panose="020B0604020202020204" charset="-34"/>
              </a:rPr>
              <a:t>süreçte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örtülü</a:t>
            </a:r>
            <a:r>
              <a:rPr lang="en-US" dirty="0">
                <a:solidFill>
                  <a:srgbClr val="161613"/>
                </a:solidFill>
                <a:latin typeface="Kanit Light" panose="020B0604020202020204" charset="-34"/>
                <a:ea typeface="Inter" pitchFamily="34" charset="-122"/>
                <a:cs typeface="Kanit Light" panose="020B0604020202020204" charset="-34"/>
              </a:rPr>
              <a:t> olarak </a:t>
            </a:r>
            <a:r>
              <a:rPr lang="en-US" dirty="0" err="1">
                <a:solidFill>
                  <a:srgbClr val="161613"/>
                </a:solidFill>
                <a:latin typeface="Kanit Light" panose="020B0604020202020204" charset="-34"/>
                <a:ea typeface="Inter" pitchFamily="34" charset="-122"/>
                <a:cs typeface="Kanit Light" panose="020B0604020202020204" charset="-34"/>
              </a:rPr>
              <a:t>depolanan</a:t>
            </a:r>
            <a:r>
              <a:rPr lang="en-US" dirty="0">
                <a:solidFill>
                  <a:srgbClr val="161613"/>
                </a:solidFill>
                <a:latin typeface="Kanit Light" panose="020B0604020202020204" charset="-34"/>
                <a:ea typeface="Inter" pitchFamily="34" charset="-122"/>
                <a:cs typeface="Kanit Light" panose="020B0604020202020204" charset="-34"/>
              </a:rPr>
              <a:t> veya </a:t>
            </a:r>
            <a:r>
              <a:rPr lang="en-US" dirty="0" err="1">
                <a:solidFill>
                  <a:srgbClr val="161613"/>
                </a:solidFill>
                <a:latin typeface="Kanit Light" panose="020B0604020202020204" charset="-34"/>
                <a:ea typeface="Inter" pitchFamily="34" charset="-122"/>
                <a:cs typeface="Kanit Light" panose="020B0604020202020204" charset="-34"/>
              </a:rPr>
              <a:t>yakalanan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bilgiyi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temsil</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eden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kalıpların</a:t>
            </a:r>
            <a:r>
              <a:rPr lang="en-US" dirty="0">
                <a:solidFill>
                  <a:srgbClr val="161613"/>
                </a:solidFill>
                <a:latin typeface="Kanit Light" panose="020B0604020202020204" charset="-34"/>
                <a:ea typeface="Inter" pitchFamily="34" charset="-122"/>
                <a:cs typeface="Kanit Light" panose="020B0604020202020204" charset="-34"/>
              </a:rPr>
              <a:t> otomatik veya </a:t>
            </a:r>
            <a:r>
              <a:rPr lang="en-US" dirty="0" err="1">
                <a:solidFill>
                  <a:srgbClr val="161613"/>
                </a:solidFill>
                <a:latin typeface="Kanit Light" panose="020B0604020202020204" charset="-34"/>
                <a:ea typeface="Inter" pitchFamily="34" charset="-122"/>
                <a:cs typeface="Kanit Light" panose="020B0604020202020204" charset="-34"/>
              </a:rPr>
              <a:t>uygun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şekilde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çıkarılması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sağlanır</a:t>
            </a:r>
            <a:r>
              <a:rPr lang="en-US" dirty="0">
                <a:solidFill>
                  <a:srgbClr val="161613"/>
                </a:solidFill>
                <a:latin typeface="Kanit Light" panose="020B0604020202020204" charset="-34"/>
                <a:ea typeface="Inter" pitchFamily="34" charset="-122"/>
                <a:cs typeface="Kanit Light" panose="020B0604020202020204" charset="-34"/>
              </a:rPr>
              <a:t>.</a:t>
            </a:r>
            <a:endParaRPr lang="en-US" dirty="0">
              <a:latin typeface="Kanit Light" panose="020B0604020202020204" charset="-34"/>
            </a:endParaRPr>
          </a:p>
        </p:txBody>
      </p:sp>
      <p:sp>
        <p:nvSpPr>
          <p:cNvPr id="14" name="Text 0">
            <a:extLst>
              <a:ext uri="{FF2B5EF4-FFF2-40B4-BE49-F238E27FC236}">
                <a16:creationId xmlns:a16="http://schemas.microsoft.com/office/drawing/2014/main" id="{C872A8C3-A81F-081C-98A6-3A9785C7357D}"/>
              </a:ext>
            </a:extLst>
          </p:cNvPr>
          <p:cNvSpPr/>
          <p:nvPr/>
        </p:nvSpPr>
        <p:spPr>
          <a:xfrm>
            <a:off x="741760" y="330041"/>
            <a:ext cx="6172200" cy="771525"/>
          </a:xfrm>
          <a:prstGeom prst="rect">
            <a:avLst/>
          </a:prstGeom>
          <a:noFill/>
          <a:ln/>
        </p:spPr>
        <p:txBody>
          <a:bodyPr wrap="none" lIns="0" tIns="0" rIns="0" bIns="0" rtlCol="0" anchor="t"/>
          <a:lstStyle/>
          <a:p>
            <a:pPr marL="0" indent="0">
              <a:lnSpc>
                <a:spcPts val="6050"/>
              </a:lnSpc>
              <a:buNone/>
            </a:pPr>
            <a:r>
              <a:rPr lang="en-US" sz="4000" dirty="0">
                <a:solidFill>
                  <a:srgbClr val="272D45"/>
                </a:solidFill>
                <a:latin typeface="Kanit Light" panose="020B0604020202020204" charset="-34"/>
                <a:ea typeface="Kanit Light" pitchFamily="34" charset="-122"/>
                <a:cs typeface="Kanit Light" panose="020B0604020202020204" charset="-34"/>
              </a:rPr>
              <a:t>Veri </a:t>
            </a:r>
            <a:r>
              <a:rPr lang="en-US" sz="4000" dirty="0" err="1">
                <a:solidFill>
                  <a:srgbClr val="272D45"/>
                </a:solidFill>
                <a:latin typeface="Kanit Light" panose="020B0604020202020204" charset="-34"/>
                <a:ea typeface="Kanit Light" pitchFamily="34" charset="-122"/>
                <a:cs typeface="Kanit Light" panose="020B0604020202020204" charset="-34"/>
              </a:rPr>
              <a:t>Madenciliği</a:t>
            </a:r>
            <a:endParaRPr lang="en-US" sz="4850" dirty="0">
              <a:latin typeface="Kanit Light" panose="020B0604020202020204" charset="-34"/>
            </a:endParaRPr>
          </a:p>
        </p:txBody>
      </p:sp>
      <p:pic>
        <p:nvPicPr>
          <p:cNvPr id="2" name="Image 0" descr="preencoded.png">
            <a:extLst>
              <a:ext uri="{FF2B5EF4-FFF2-40B4-BE49-F238E27FC236}">
                <a16:creationId xmlns:a16="http://schemas.microsoft.com/office/drawing/2014/main" id="{E9707653-C299-99FF-DF11-67A73BF02284}"/>
              </a:ext>
            </a:extLst>
          </p:cNvPr>
          <p:cNvPicPr>
            <a:picLocks noChangeAspect="1"/>
          </p:cNvPicPr>
          <p:nvPr/>
        </p:nvPicPr>
        <p:blipFill>
          <a:blip r:embed="rId6"/>
          <a:stretch>
            <a:fillRect/>
          </a:stretch>
        </p:blipFill>
        <p:spPr>
          <a:xfrm>
            <a:off x="13525500" y="228600"/>
            <a:ext cx="876300" cy="54030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572095" y="531257"/>
            <a:ext cx="3753326" cy="469106"/>
          </a:xfrm>
          <a:prstGeom prst="rect">
            <a:avLst/>
          </a:prstGeom>
          <a:noFill/>
          <a:ln/>
        </p:spPr>
        <p:txBody>
          <a:bodyPr wrap="none" lIns="0" tIns="0" rIns="0" bIns="0" rtlCol="0" anchor="t"/>
          <a:lstStyle/>
          <a:p>
            <a:pPr marL="0" indent="0">
              <a:lnSpc>
                <a:spcPts val="3650"/>
              </a:lnSpc>
              <a:buNone/>
            </a:pPr>
            <a:r>
              <a:rPr lang="en-US" sz="4000" dirty="0">
                <a:solidFill>
                  <a:srgbClr val="272D45"/>
                </a:solidFill>
                <a:latin typeface="Kanit Light" panose="020B0604020202020204" charset="-34"/>
                <a:ea typeface="Kanit Light" pitchFamily="34" charset="-122"/>
                <a:cs typeface="Kanit Light" panose="020B0604020202020204" charset="-34"/>
              </a:rPr>
              <a:t>Veri </a:t>
            </a:r>
            <a:r>
              <a:rPr lang="en-US" sz="4000" dirty="0" err="1">
                <a:solidFill>
                  <a:srgbClr val="272D45"/>
                </a:solidFill>
                <a:latin typeface="Kanit Light" panose="020B0604020202020204" charset="-34"/>
                <a:ea typeface="Kanit Light" pitchFamily="34" charset="-122"/>
                <a:cs typeface="Kanit Light" panose="020B0604020202020204" charset="-34"/>
              </a:rPr>
              <a:t>Madenciliği</a:t>
            </a:r>
            <a:endParaRPr lang="en-US" sz="4000" dirty="0">
              <a:latin typeface="Kanit Light" panose="020B0604020202020204" charset="-34"/>
            </a:endParaRPr>
          </a:p>
        </p:txBody>
      </p:sp>
      <p:sp>
        <p:nvSpPr>
          <p:cNvPr id="3" name="Text 1"/>
          <p:cNvSpPr/>
          <p:nvPr/>
        </p:nvSpPr>
        <p:spPr>
          <a:xfrm>
            <a:off x="572095" y="1000363"/>
            <a:ext cx="4656397" cy="375285"/>
          </a:xfrm>
          <a:prstGeom prst="rect">
            <a:avLst/>
          </a:prstGeom>
          <a:noFill/>
          <a:ln/>
        </p:spPr>
        <p:txBody>
          <a:bodyPr wrap="none" lIns="0" tIns="0" rIns="0" bIns="0" rtlCol="0" anchor="t"/>
          <a:lstStyle/>
          <a:p>
            <a:pPr marL="0" indent="0">
              <a:lnSpc>
                <a:spcPts val="2950"/>
              </a:lnSpc>
              <a:buNone/>
            </a:pPr>
            <a:r>
              <a:rPr lang="en-US" sz="3200" dirty="0" err="1">
                <a:solidFill>
                  <a:srgbClr val="272D45"/>
                </a:solidFill>
                <a:latin typeface="Kanit Light" panose="020B0604020202020204" charset="-34"/>
                <a:ea typeface="Kanit Light" pitchFamily="34" charset="-122"/>
                <a:cs typeface="Kanit Light" panose="020B0604020202020204" charset="-34"/>
              </a:rPr>
              <a:t>Veriden</a:t>
            </a:r>
            <a:r>
              <a:rPr lang="en-US" sz="3200" dirty="0">
                <a:solidFill>
                  <a:srgbClr val="272D45"/>
                </a:solidFill>
                <a:latin typeface="Kanit Light" panose="020B0604020202020204" charset="-34"/>
                <a:ea typeface="Kanit Light" pitchFamily="34" charset="-122"/>
                <a:cs typeface="Kanit Light" panose="020B0604020202020204" charset="-34"/>
              </a:rPr>
              <a:t> Bilgi </a:t>
            </a:r>
            <a:r>
              <a:rPr lang="en-US" sz="3200" dirty="0" err="1">
                <a:solidFill>
                  <a:srgbClr val="272D45"/>
                </a:solidFill>
                <a:latin typeface="Kanit Light" panose="020B0604020202020204" charset="-34"/>
                <a:ea typeface="Kanit Light" pitchFamily="34" charset="-122"/>
                <a:cs typeface="Kanit Light" panose="020B0604020202020204" charset="-34"/>
              </a:rPr>
              <a:t>Keşfi</a:t>
            </a:r>
            <a:r>
              <a:rPr lang="en-US" sz="3200" dirty="0">
                <a:solidFill>
                  <a:srgbClr val="272D45"/>
                </a:solidFill>
                <a:latin typeface="Kanit Light" panose="020B0604020202020204" charset="-34"/>
                <a:ea typeface="Kanit Light" pitchFamily="34" charset="-122"/>
                <a:cs typeface="Kanit Light" panose="020B0604020202020204" charset="-34"/>
              </a:rPr>
              <a:t> Süreci</a:t>
            </a:r>
            <a:endParaRPr lang="en-US" sz="3200" dirty="0">
              <a:latin typeface="Kanit Light" panose="020B0604020202020204" charset="-34"/>
            </a:endParaRPr>
          </a:p>
        </p:txBody>
      </p:sp>
      <p:sp>
        <p:nvSpPr>
          <p:cNvPr id="4" name="Text 2"/>
          <p:cNvSpPr/>
          <p:nvPr/>
        </p:nvSpPr>
        <p:spPr>
          <a:xfrm>
            <a:off x="572095" y="1428154"/>
            <a:ext cx="13542490" cy="480298"/>
          </a:xfrm>
          <a:prstGeom prst="rect">
            <a:avLst/>
          </a:prstGeom>
          <a:noFill/>
          <a:ln/>
        </p:spPr>
        <p:txBody>
          <a:bodyPr wrap="square" lIns="0" tIns="0" rIns="0" bIns="0" rtlCol="0" anchor="t"/>
          <a:lstStyle/>
          <a:p>
            <a:pPr marL="0" indent="0" algn="just">
              <a:lnSpc>
                <a:spcPts val="1850"/>
              </a:lnSpc>
              <a:buNone/>
            </a:pPr>
            <a:r>
              <a:rPr lang="en-US" dirty="0">
                <a:solidFill>
                  <a:srgbClr val="2C3249"/>
                </a:solidFill>
                <a:latin typeface="Kanit Light" panose="020B0604020202020204" charset="-34"/>
                <a:ea typeface="Martel Sans" pitchFamily="34" charset="-122"/>
                <a:cs typeface="Kanit Light" panose="020B0604020202020204" charset="-34"/>
              </a:rPr>
              <a:t>Veri </a:t>
            </a:r>
            <a:r>
              <a:rPr lang="en-US" dirty="0" err="1">
                <a:solidFill>
                  <a:srgbClr val="2C3249"/>
                </a:solidFill>
                <a:latin typeface="Kanit Light" panose="020B0604020202020204" charset="-34"/>
                <a:ea typeface="Martel Sans" pitchFamily="34" charset="-122"/>
                <a:cs typeface="Kanit Light" panose="020B0604020202020204" charset="-34"/>
              </a:rPr>
              <a:t>madenciliği</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veriden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bilgi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keşfi</a:t>
            </a:r>
            <a:r>
              <a:rPr lang="en-US" dirty="0">
                <a:solidFill>
                  <a:srgbClr val="2C3249"/>
                </a:solidFill>
                <a:latin typeface="Kanit Light" panose="020B0604020202020204" charset="-34"/>
                <a:ea typeface="Martel Sans" pitchFamily="34" charset="-122"/>
                <a:cs typeface="Kanit Light" panose="020B0604020202020204" charset="-34"/>
              </a:rPr>
              <a:t> (Knowledge Discovery from Data - KDD) </a:t>
            </a:r>
            <a:r>
              <a:rPr lang="en-US" dirty="0" err="1">
                <a:solidFill>
                  <a:srgbClr val="2C3249"/>
                </a:solidFill>
                <a:latin typeface="Kanit Light" panose="020B0604020202020204" charset="-34"/>
                <a:ea typeface="Martel Sans" pitchFamily="34" charset="-122"/>
                <a:cs typeface="Kanit Light" panose="020B0604020202020204" charset="-34"/>
              </a:rPr>
              <a:t>kavramları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kimi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kaynaklarda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birbirlerinin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kullanılsa</a:t>
            </a:r>
            <a:r>
              <a:rPr lang="en-US" dirty="0">
                <a:solidFill>
                  <a:srgbClr val="2C3249"/>
                </a:solidFill>
                <a:latin typeface="Kanit Light" panose="020B0604020202020204" charset="-34"/>
                <a:ea typeface="Martel Sans" pitchFamily="34" charset="-122"/>
                <a:cs typeface="Kanit Light" panose="020B0604020202020204" charset="-34"/>
              </a:rPr>
              <a:t> da veri </a:t>
            </a:r>
            <a:r>
              <a:rPr lang="en-US" dirty="0" err="1">
                <a:solidFill>
                  <a:srgbClr val="2C3249"/>
                </a:solidFill>
                <a:latin typeface="Kanit Light" panose="020B0604020202020204" charset="-34"/>
                <a:ea typeface="Martel Sans" pitchFamily="34" charset="-122"/>
                <a:cs typeface="Kanit Light" panose="020B0604020202020204" charset="-34"/>
              </a:rPr>
              <a:t>madenciliği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bilgi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keşfi</a:t>
            </a:r>
            <a:r>
              <a:rPr lang="en-US" dirty="0">
                <a:solidFill>
                  <a:srgbClr val="2C3249"/>
                </a:solidFill>
                <a:latin typeface="Kanit Light" panose="020B0604020202020204" charset="-34"/>
                <a:ea typeface="Martel Sans" pitchFamily="34" charset="-122"/>
                <a:cs typeface="Kanit Light" panose="020B0604020202020204" charset="-34"/>
              </a:rPr>
              <a:t> sürecinin bir </a:t>
            </a:r>
            <a:r>
              <a:rPr lang="en-US" dirty="0" err="1">
                <a:solidFill>
                  <a:srgbClr val="2C3249"/>
                </a:solidFill>
                <a:latin typeface="Kanit Light" panose="020B0604020202020204" charset="-34"/>
                <a:ea typeface="Martel Sans" pitchFamily="34" charset="-122"/>
                <a:cs typeface="Kanit Light" panose="020B0604020202020204" charset="-34"/>
              </a:rPr>
              <a:t>adımıdır</a:t>
            </a:r>
            <a:r>
              <a:rPr lang="tr-TR"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Sürece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başlarken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tıpkı</a:t>
            </a:r>
            <a:r>
              <a:rPr lang="en-US" dirty="0">
                <a:solidFill>
                  <a:srgbClr val="2C3249"/>
                </a:solidFill>
                <a:latin typeface="Kanit Light" panose="020B0604020202020204" charset="-34"/>
                <a:ea typeface="Martel Sans" pitchFamily="34" charset="-122"/>
                <a:cs typeface="Kanit Light" panose="020B0604020202020204" charset="-34"/>
              </a:rPr>
              <a:t> makine öğrenmesi </a:t>
            </a:r>
            <a:r>
              <a:rPr lang="en-US" dirty="0" err="1">
                <a:solidFill>
                  <a:srgbClr val="2C3249"/>
                </a:solidFill>
                <a:latin typeface="Kanit Light" panose="020B0604020202020204" charset="-34"/>
                <a:ea typeface="Martel Sans" pitchFamily="34" charset="-122"/>
                <a:cs typeface="Kanit Light" panose="020B0604020202020204" charset="-34"/>
              </a:rPr>
              <a:t>sürecinde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olduğu</a:t>
            </a:r>
            <a:r>
              <a:rPr lang="en-US" dirty="0">
                <a:solidFill>
                  <a:srgbClr val="2C3249"/>
                </a:solidFill>
                <a:latin typeface="Kanit Light" panose="020B0604020202020204" charset="-34"/>
                <a:ea typeface="Martel Sans" pitchFamily="34" charset="-122"/>
                <a:cs typeface="Kanit Light" panose="020B0604020202020204" charset="-34"/>
              </a:rPr>
              <a:t> gibi bir </a:t>
            </a:r>
            <a:r>
              <a:rPr lang="en-US" dirty="0" err="1">
                <a:solidFill>
                  <a:srgbClr val="2C3249"/>
                </a:solidFill>
                <a:latin typeface="Kanit Light" panose="020B0604020202020204" charset="-34"/>
                <a:ea typeface="Martel Sans" pitchFamily="34" charset="-122"/>
                <a:cs typeface="Kanit Light" panose="020B0604020202020204" charset="-34"/>
              </a:rPr>
              <a:t>görev</a:t>
            </a:r>
            <a:r>
              <a:rPr lang="en-US" dirty="0">
                <a:solidFill>
                  <a:srgbClr val="2C3249"/>
                </a:solidFill>
                <a:latin typeface="Kanit Light" panose="020B0604020202020204" charset="-34"/>
                <a:ea typeface="Martel Sans" pitchFamily="34" charset="-122"/>
                <a:cs typeface="Kanit Light" panose="020B0604020202020204" charset="-34"/>
              </a:rPr>
              <a:t>, problem veya </a:t>
            </a:r>
            <a:r>
              <a:rPr lang="en-US" dirty="0" err="1">
                <a:solidFill>
                  <a:srgbClr val="2C3249"/>
                </a:solidFill>
                <a:latin typeface="Kanit Light" panose="020B0604020202020204" charset="-34"/>
                <a:ea typeface="Martel Sans" pitchFamily="34" charset="-122"/>
                <a:cs typeface="Kanit Light" panose="020B0604020202020204" charset="-34"/>
              </a:rPr>
              <a:t>hedefin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tanımlanması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gerekmektedir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5" name="Text 3"/>
          <p:cNvSpPr/>
          <p:nvPr/>
        </p:nvSpPr>
        <p:spPr>
          <a:xfrm>
            <a:off x="572095" y="2261176"/>
            <a:ext cx="13542490" cy="480298"/>
          </a:xfrm>
          <a:prstGeom prst="rect">
            <a:avLst/>
          </a:prstGeom>
          <a:noFill/>
          <a:ln/>
        </p:spPr>
        <p:txBody>
          <a:bodyPr wrap="square" lIns="0" tIns="0" rIns="0" bIns="0" rtlCol="0" anchor="t"/>
          <a:lstStyle/>
          <a:p>
            <a:pPr marL="342900" indent="-342900" algn="just">
              <a:lnSpc>
                <a:spcPts val="1850"/>
              </a:lnSpc>
              <a:buSzPct val="100000"/>
              <a:buFont typeface="+mj-lt"/>
              <a:buAutoNum type="arabicPeriod"/>
            </a:pPr>
            <a:r>
              <a:rPr lang="en-US" b="1" dirty="0">
                <a:solidFill>
                  <a:srgbClr val="2C3249"/>
                </a:solidFill>
                <a:latin typeface="Kanit Light" panose="020B0604020202020204" charset="-34"/>
                <a:ea typeface="Martel Sans" pitchFamily="34" charset="-122"/>
                <a:cs typeface="Kanit Light" panose="020B0604020202020204" charset="-34"/>
              </a:rPr>
              <a:t>Veri </a:t>
            </a:r>
            <a:r>
              <a:rPr lang="en-US" b="1" dirty="0" err="1">
                <a:solidFill>
                  <a:srgbClr val="2C3249"/>
                </a:solidFill>
                <a:latin typeface="Kanit Light" panose="020B0604020202020204" charset="-34"/>
                <a:ea typeface="Martel Sans" pitchFamily="34" charset="-122"/>
                <a:cs typeface="Kanit Light" panose="020B0604020202020204" charset="-34"/>
              </a:rPr>
              <a:t>Temizleme</a:t>
            </a:r>
            <a:r>
              <a:rPr lang="en-US" dirty="0">
                <a:solidFill>
                  <a:srgbClr val="2C3249"/>
                </a:solidFill>
                <a:latin typeface="Kanit Light" panose="020B0604020202020204" charset="-34"/>
                <a:ea typeface="Martel Sans" pitchFamily="34" charset="-122"/>
                <a:cs typeface="Kanit Light" panose="020B0604020202020204" charset="-34"/>
              </a:rPr>
              <a:t> (Data Cleaning): </a:t>
            </a:r>
            <a:r>
              <a:rPr lang="en-US" dirty="0" err="1">
                <a:solidFill>
                  <a:srgbClr val="2C3249"/>
                </a:solidFill>
                <a:latin typeface="Kanit Light" panose="020B0604020202020204" charset="-34"/>
                <a:ea typeface="Martel Sans" pitchFamily="34" charset="-122"/>
                <a:cs typeface="Kanit Light" panose="020B0604020202020204" charset="-34"/>
              </a:rPr>
              <a:t>Verilerin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temizlenmesi</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düzenlenmesi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aşamasıdır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aşamada</a:t>
            </a:r>
            <a:r>
              <a:rPr lang="en-US" dirty="0">
                <a:solidFill>
                  <a:srgbClr val="2C3249"/>
                </a:solidFill>
                <a:latin typeface="Kanit Light" panose="020B0604020202020204" charset="-34"/>
                <a:ea typeface="Martel Sans" pitchFamily="34" charset="-122"/>
                <a:cs typeface="Kanit Light" panose="020B0604020202020204" charset="-34"/>
              </a:rPr>
              <a:t> eksik, </a:t>
            </a:r>
            <a:r>
              <a:rPr lang="en-US" dirty="0" err="1">
                <a:solidFill>
                  <a:srgbClr val="2C3249"/>
                </a:solidFill>
                <a:latin typeface="Kanit Light" panose="020B0604020202020204" charset="-34"/>
                <a:ea typeface="Martel Sans" pitchFamily="34" charset="-122"/>
                <a:cs typeface="Kanit Light" panose="020B0604020202020204" charset="-34"/>
              </a:rPr>
              <a:t>yanlış</a:t>
            </a:r>
            <a:r>
              <a:rPr lang="en-US" dirty="0">
                <a:solidFill>
                  <a:srgbClr val="2C3249"/>
                </a:solidFill>
                <a:latin typeface="Kanit Light" panose="020B0604020202020204" charset="-34"/>
                <a:ea typeface="Martel Sans" pitchFamily="34" charset="-122"/>
                <a:cs typeface="Kanit Light" panose="020B0604020202020204" charset="-34"/>
              </a:rPr>
              <a:t> veya </a:t>
            </a:r>
            <a:r>
              <a:rPr lang="en-US" dirty="0" err="1">
                <a:solidFill>
                  <a:srgbClr val="2C3249"/>
                </a:solidFill>
                <a:latin typeface="Kanit Light" panose="020B0604020202020204" charset="-34"/>
                <a:ea typeface="Martel Sans" pitchFamily="34" charset="-122"/>
                <a:cs typeface="Kanit Light" panose="020B0604020202020204" charset="-34"/>
              </a:rPr>
              <a:t>tutarsız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düzeltilir</a:t>
            </a:r>
            <a:r>
              <a:rPr lang="en-US" dirty="0">
                <a:solidFill>
                  <a:srgbClr val="2C3249"/>
                </a:solidFill>
                <a:latin typeface="Kanit Light" panose="020B0604020202020204" charset="-34"/>
                <a:ea typeface="Martel Sans" pitchFamily="34" charset="-122"/>
                <a:cs typeface="Kanit Light" panose="020B0604020202020204" charset="-34"/>
              </a:rPr>
              <a:t> veya </a:t>
            </a:r>
            <a:r>
              <a:rPr lang="en-US" dirty="0" err="1">
                <a:solidFill>
                  <a:srgbClr val="2C3249"/>
                </a:solidFill>
                <a:latin typeface="Kanit Light" panose="020B0604020202020204" charset="-34"/>
                <a:ea typeface="Martel Sans" pitchFamily="34" charset="-122"/>
                <a:cs typeface="Kanit Light" panose="020B0604020202020204" charset="-34"/>
              </a:rPr>
              <a:t>çıkarılır</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temizleme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aşaması</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kalitesini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artırma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doğru</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güvenilir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sonuçlar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etmek</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önemlidir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6" name="Text 4"/>
          <p:cNvSpPr/>
          <p:nvPr/>
        </p:nvSpPr>
        <p:spPr>
          <a:xfrm>
            <a:off x="572095" y="3029563"/>
            <a:ext cx="13542490" cy="480298"/>
          </a:xfrm>
          <a:prstGeom prst="rect">
            <a:avLst/>
          </a:prstGeom>
          <a:noFill/>
          <a:ln/>
        </p:spPr>
        <p:txBody>
          <a:bodyPr wrap="square" lIns="0" tIns="0" rIns="0" bIns="0" rtlCol="0" anchor="t"/>
          <a:lstStyle/>
          <a:p>
            <a:pPr marL="342900" indent="-342900" algn="just">
              <a:lnSpc>
                <a:spcPts val="1850"/>
              </a:lnSpc>
              <a:buSzPct val="100000"/>
              <a:buFont typeface="+mj-lt"/>
              <a:buAutoNum type="arabicPeriod" startAt="2"/>
            </a:pPr>
            <a:r>
              <a:rPr lang="en-US" b="1" dirty="0">
                <a:solidFill>
                  <a:srgbClr val="2C3249"/>
                </a:solidFill>
                <a:latin typeface="Kanit Light" panose="020B0604020202020204" charset="-34"/>
                <a:ea typeface="Martel Sans" pitchFamily="34" charset="-122"/>
                <a:cs typeface="Kanit Light" panose="020B0604020202020204" charset="-34"/>
              </a:rPr>
              <a:t>Veri </a:t>
            </a:r>
            <a:r>
              <a:rPr lang="en-US" b="1" dirty="0" err="1">
                <a:solidFill>
                  <a:srgbClr val="2C3249"/>
                </a:solidFill>
                <a:latin typeface="Kanit Light" panose="020B0604020202020204" charset="-34"/>
                <a:ea typeface="Martel Sans" pitchFamily="34" charset="-122"/>
                <a:cs typeface="Kanit Light" panose="020B0604020202020204" charset="-34"/>
              </a:rPr>
              <a:t>Bütünleştirme</a:t>
            </a:r>
            <a:r>
              <a:rPr lang="en-US" dirty="0">
                <a:solidFill>
                  <a:srgbClr val="2C3249"/>
                </a:solidFill>
                <a:latin typeface="Kanit Light" panose="020B0604020202020204" charset="-34"/>
                <a:ea typeface="Martel Sans" pitchFamily="34" charset="-122"/>
                <a:cs typeface="Kanit Light" panose="020B0604020202020204" charset="-34"/>
              </a:rPr>
              <a:t> (Data Integration): Veri </a:t>
            </a:r>
            <a:r>
              <a:rPr lang="en-US" dirty="0" err="1">
                <a:solidFill>
                  <a:srgbClr val="2C3249"/>
                </a:solidFill>
                <a:latin typeface="Kanit Light" panose="020B0604020202020204" charset="-34"/>
                <a:ea typeface="Martel Sans" pitchFamily="34" charset="-122"/>
                <a:cs typeface="Kanit Light" panose="020B0604020202020204" charset="-34"/>
              </a:rPr>
              <a:t>bütünleştirme</a:t>
            </a:r>
            <a:r>
              <a:rPr lang="en-US" dirty="0">
                <a:solidFill>
                  <a:srgbClr val="2C3249"/>
                </a:solidFill>
                <a:latin typeface="Kanit Light" panose="020B0604020202020204" charset="-34"/>
                <a:ea typeface="Martel Sans" pitchFamily="34" charset="-122"/>
                <a:cs typeface="Kanit Light" panose="020B0604020202020204" charset="-34"/>
              </a:rPr>
              <a:t>, farklı </a:t>
            </a:r>
            <a:r>
              <a:rPr lang="en-US" dirty="0" err="1">
                <a:solidFill>
                  <a:srgbClr val="2C3249"/>
                </a:solidFill>
                <a:latin typeface="Kanit Light" panose="020B0604020202020204" charset="-34"/>
                <a:ea typeface="Martel Sans" pitchFamily="34" charset="-122"/>
                <a:cs typeface="Kanit Light" panose="020B0604020202020204" charset="-34"/>
              </a:rPr>
              <a:t>kaynaklardan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gelen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verilerin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birleştirilmesini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ifade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eder</a:t>
            </a:r>
            <a:r>
              <a:rPr lang="en-US" dirty="0">
                <a:solidFill>
                  <a:srgbClr val="2C3249"/>
                </a:solidFill>
                <a:latin typeface="Kanit Light" panose="020B0604020202020204" charset="-34"/>
                <a:ea typeface="Martel Sans" pitchFamily="34" charset="-122"/>
                <a:cs typeface="Kanit Light" panose="020B0604020202020204" charset="-34"/>
              </a:rPr>
              <a:t>. Veriler </a:t>
            </a:r>
            <a:r>
              <a:rPr lang="en-US" dirty="0" err="1">
                <a:solidFill>
                  <a:srgbClr val="2C3249"/>
                </a:solidFill>
                <a:latin typeface="Kanit Light" panose="020B0604020202020204" charset="-34"/>
                <a:ea typeface="Martel Sans" pitchFamily="34" charset="-122"/>
                <a:cs typeface="Kanit Light" panose="020B0604020202020204" charset="-34"/>
              </a:rPr>
              <a:t>aynı</a:t>
            </a:r>
            <a:r>
              <a:rPr lang="en-US" dirty="0">
                <a:solidFill>
                  <a:srgbClr val="2C3249"/>
                </a:solidFill>
                <a:latin typeface="Kanit Light" panose="020B0604020202020204" charset="-34"/>
                <a:ea typeface="Martel Sans" pitchFamily="34" charset="-122"/>
                <a:cs typeface="Kanit Light" panose="020B0604020202020204" charset="-34"/>
              </a:rPr>
              <a:t> format ve </a:t>
            </a:r>
            <a:r>
              <a:rPr lang="en-US" dirty="0" err="1">
                <a:solidFill>
                  <a:srgbClr val="2C3249"/>
                </a:solidFill>
                <a:latin typeface="Kanit Light" panose="020B0604020202020204" charset="-34"/>
                <a:ea typeface="Martel Sans" pitchFamily="34" charset="-122"/>
                <a:cs typeface="Kanit Light" panose="020B0604020202020204" charset="-34"/>
              </a:rPr>
              <a:t>yapıya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getirilir</a:t>
            </a:r>
            <a:r>
              <a:rPr lang="en-US" dirty="0">
                <a:solidFill>
                  <a:srgbClr val="2C3249"/>
                </a:solidFill>
                <a:latin typeface="Kanit Light" panose="020B0604020202020204" charset="-34"/>
                <a:ea typeface="Martel Sans" pitchFamily="34" charset="-122"/>
                <a:cs typeface="Kanit Light" panose="020B0604020202020204" charset="-34"/>
              </a:rPr>
              <a:t> veya farklı veri </a:t>
            </a:r>
            <a:r>
              <a:rPr lang="en-US" dirty="0" err="1">
                <a:solidFill>
                  <a:srgbClr val="2C3249"/>
                </a:solidFill>
                <a:latin typeface="Kanit Light" panose="020B0604020202020204" charset="-34"/>
                <a:ea typeface="Martel Sans" pitchFamily="34" charset="-122"/>
                <a:cs typeface="Kanit Light" panose="020B0604020202020204" charset="-34"/>
              </a:rPr>
              <a:t>kaynaklarından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gelen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uyumlu</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şekilde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birleştirilebilir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7" name="Text 5"/>
          <p:cNvSpPr/>
          <p:nvPr/>
        </p:nvSpPr>
        <p:spPr>
          <a:xfrm>
            <a:off x="572095" y="3573679"/>
            <a:ext cx="13542490" cy="480298"/>
          </a:xfrm>
          <a:prstGeom prst="rect">
            <a:avLst/>
          </a:prstGeom>
          <a:noFill/>
          <a:ln/>
        </p:spPr>
        <p:txBody>
          <a:bodyPr wrap="square" lIns="0" tIns="0" rIns="0" bIns="0" rtlCol="0" anchor="t"/>
          <a:lstStyle/>
          <a:p>
            <a:pPr marL="342900" indent="-342900" algn="just">
              <a:lnSpc>
                <a:spcPts val="1850"/>
              </a:lnSpc>
              <a:buSzPct val="100000"/>
              <a:buFont typeface="+mj-lt"/>
              <a:buAutoNum type="arabicPeriod" startAt="3"/>
            </a:pPr>
            <a:r>
              <a:rPr lang="en-US" b="1" dirty="0">
                <a:solidFill>
                  <a:srgbClr val="2C3249"/>
                </a:solidFill>
                <a:latin typeface="Kanit Light" panose="020B0604020202020204" charset="-34"/>
                <a:ea typeface="Martel Sans" pitchFamily="34" charset="-122"/>
                <a:cs typeface="Kanit Light" panose="020B0604020202020204" charset="-34"/>
              </a:rPr>
              <a:t>Veri </a:t>
            </a:r>
            <a:r>
              <a:rPr lang="en-US" b="1" dirty="0" err="1">
                <a:solidFill>
                  <a:srgbClr val="2C3249"/>
                </a:solidFill>
                <a:latin typeface="Kanit Light" panose="020B0604020202020204" charset="-34"/>
                <a:ea typeface="Martel Sans" pitchFamily="34" charset="-122"/>
                <a:cs typeface="Kanit Light" panose="020B0604020202020204" charset="-34"/>
              </a:rPr>
              <a:t>Seçimi</a:t>
            </a:r>
            <a:r>
              <a:rPr lang="en-US" dirty="0">
                <a:solidFill>
                  <a:srgbClr val="2C3249"/>
                </a:solidFill>
                <a:latin typeface="Kanit Light" panose="020B0604020202020204" charset="-34"/>
                <a:ea typeface="Martel Sans" pitchFamily="34" charset="-122"/>
                <a:cs typeface="Kanit Light" panose="020B0604020202020204" charset="-34"/>
              </a:rPr>
              <a:t> (Data Selection): Veri </a:t>
            </a:r>
            <a:r>
              <a:rPr lang="en-US" dirty="0" err="1">
                <a:solidFill>
                  <a:srgbClr val="2C3249"/>
                </a:solidFill>
                <a:latin typeface="Kanit Light" panose="020B0604020202020204" charset="-34"/>
                <a:ea typeface="Martel Sans" pitchFamily="34" charset="-122"/>
                <a:cs typeface="Kanit Light" panose="020B0604020202020204" charset="-34"/>
              </a:rPr>
              <a:t>seçimi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sürece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dahil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edilecek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verilerin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belirlenmesini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içerir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İhtiyaca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uygun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verilerin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seçilmesi</a:t>
            </a:r>
            <a:r>
              <a:rPr lang="en-US" dirty="0">
                <a:solidFill>
                  <a:srgbClr val="2C3249"/>
                </a:solidFill>
                <a:latin typeface="Kanit Light" panose="020B0604020202020204" charset="-34"/>
                <a:ea typeface="Martel Sans" pitchFamily="34" charset="-122"/>
                <a:cs typeface="Kanit Light" panose="020B0604020202020204" charset="-34"/>
              </a:rPr>
              <a:t> analiz </a:t>
            </a:r>
            <a:r>
              <a:rPr lang="en-US" dirty="0" err="1">
                <a:solidFill>
                  <a:srgbClr val="2C3249"/>
                </a:solidFill>
                <a:latin typeface="Kanit Light" panose="020B0604020202020204" charset="-34"/>
                <a:ea typeface="Martel Sans" pitchFamily="34" charset="-122"/>
                <a:cs typeface="Kanit Light" panose="020B0604020202020204" charset="-34"/>
              </a:rPr>
              <a:t>süresinin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kısaltılması</a:t>
            </a:r>
            <a:r>
              <a:rPr lang="en-US" dirty="0">
                <a:solidFill>
                  <a:srgbClr val="2C3249"/>
                </a:solidFill>
                <a:latin typeface="Kanit Light" panose="020B0604020202020204" charset="-34"/>
                <a:ea typeface="Martel Sans" pitchFamily="34" charset="-122"/>
                <a:cs typeface="Kanit Light" panose="020B0604020202020204" charset="-34"/>
              </a:rPr>
              <a:t> ve analiz </a:t>
            </a:r>
            <a:r>
              <a:rPr lang="en-US" dirty="0" err="1">
                <a:solidFill>
                  <a:srgbClr val="2C3249"/>
                </a:solidFill>
                <a:latin typeface="Kanit Light" panose="020B0604020202020204" charset="-34"/>
                <a:ea typeface="Martel Sans" pitchFamily="34" charset="-122"/>
                <a:cs typeface="Kanit Light" panose="020B0604020202020204" charset="-34"/>
              </a:rPr>
              <a:t>sonuçlarının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iyileştirilmesi</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dirty="0" err="1">
                <a:solidFill>
                  <a:srgbClr val="2C3249"/>
                </a:solidFill>
                <a:latin typeface="Kanit Light" panose="020B0604020202020204" charset="-34"/>
                <a:ea typeface="Martel Sans" pitchFamily="34" charset="-122"/>
                <a:cs typeface="Kanit Light" panose="020B0604020202020204" charset="-34"/>
              </a:rPr>
              <a:t>avantajlar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sağlayabilir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8" name="Text 6"/>
          <p:cNvSpPr/>
          <p:nvPr/>
        </p:nvSpPr>
        <p:spPr>
          <a:xfrm>
            <a:off x="572095" y="4139133"/>
            <a:ext cx="13542490" cy="480298"/>
          </a:xfrm>
          <a:prstGeom prst="rect">
            <a:avLst/>
          </a:prstGeom>
          <a:noFill/>
          <a:ln/>
        </p:spPr>
        <p:txBody>
          <a:bodyPr wrap="square" lIns="0" tIns="0" rIns="0" bIns="0" rtlCol="0" anchor="t"/>
          <a:lstStyle/>
          <a:p>
            <a:pPr marL="342900" indent="-342900" algn="just">
              <a:lnSpc>
                <a:spcPts val="1850"/>
              </a:lnSpc>
              <a:buSzPct val="100000"/>
              <a:buFont typeface="+mj-lt"/>
              <a:buAutoNum type="arabicPeriod" startAt="4"/>
            </a:pPr>
            <a:r>
              <a:rPr lang="en-US" b="1" dirty="0">
                <a:solidFill>
                  <a:srgbClr val="2C3249"/>
                </a:solidFill>
                <a:latin typeface="Kanit Light" panose="020B0604020202020204" charset="-34"/>
                <a:ea typeface="Martel Sans" pitchFamily="34" charset="-122"/>
                <a:cs typeface="Kanit Light" panose="020B0604020202020204" charset="-34"/>
              </a:rPr>
              <a:t>Veri </a:t>
            </a:r>
            <a:r>
              <a:rPr lang="en-US" b="1" dirty="0" err="1">
                <a:solidFill>
                  <a:srgbClr val="2C3249"/>
                </a:solidFill>
                <a:latin typeface="Kanit Light" panose="020B0604020202020204" charset="-34"/>
                <a:ea typeface="Martel Sans" pitchFamily="34" charset="-122"/>
                <a:cs typeface="Kanit Light" panose="020B0604020202020204" charset="-34"/>
              </a:rPr>
              <a:t>Dönüştürme</a:t>
            </a:r>
            <a:r>
              <a:rPr lang="en-US" dirty="0">
                <a:solidFill>
                  <a:srgbClr val="2C3249"/>
                </a:solidFill>
                <a:latin typeface="Kanit Light" panose="020B0604020202020204" charset="-34"/>
                <a:ea typeface="Martel Sans" pitchFamily="34" charset="-122"/>
                <a:cs typeface="Kanit Light" panose="020B0604020202020204" charset="-34"/>
              </a:rPr>
              <a:t> (Data Transformation): Veri </a:t>
            </a:r>
            <a:r>
              <a:rPr lang="en-US" dirty="0" err="1">
                <a:solidFill>
                  <a:srgbClr val="2C3249"/>
                </a:solidFill>
                <a:latin typeface="Kanit Light" panose="020B0604020202020204" charset="-34"/>
                <a:ea typeface="Martel Sans" pitchFamily="34" charset="-122"/>
                <a:cs typeface="Kanit Light" panose="020B0604020202020204" charset="-34"/>
              </a:rPr>
              <a:t>dönüştürme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verilerin</a:t>
            </a:r>
            <a:r>
              <a:rPr lang="en-US" dirty="0">
                <a:solidFill>
                  <a:srgbClr val="2C3249"/>
                </a:solidFill>
                <a:latin typeface="Kanit Light" panose="020B0604020202020204" charset="-34"/>
                <a:ea typeface="Martel Sans" pitchFamily="34" charset="-122"/>
                <a:cs typeface="Kanit Light" panose="020B0604020202020204" charset="-34"/>
              </a:rPr>
              <a:t> analiz için </a:t>
            </a:r>
            <a:r>
              <a:rPr lang="en-US" dirty="0" err="1">
                <a:solidFill>
                  <a:srgbClr val="2C3249"/>
                </a:solidFill>
                <a:latin typeface="Kanit Light" panose="020B0604020202020204" charset="-34"/>
                <a:ea typeface="Martel Sans" pitchFamily="34" charset="-122"/>
                <a:cs typeface="Kanit Light" panose="020B0604020202020204" charset="-34"/>
              </a:rPr>
              <a:t>uygun</a:t>
            </a:r>
            <a:r>
              <a:rPr lang="en-US" dirty="0">
                <a:solidFill>
                  <a:srgbClr val="2C3249"/>
                </a:solidFill>
                <a:latin typeface="Kanit Light" panose="020B0604020202020204" charset="-34"/>
                <a:ea typeface="Martel Sans" pitchFamily="34" charset="-122"/>
                <a:cs typeface="Kanit Light" panose="020B0604020202020204" charset="-34"/>
              </a:rPr>
              <a:t> bir forma </a:t>
            </a:r>
            <a:r>
              <a:rPr lang="en-US" dirty="0" err="1">
                <a:solidFill>
                  <a:srgbClr val="2C3249"/>
                </a:solidFill>
                <a:latin typeface="Kanit Light" panose="020B0604020202020204" charset="-34"/>
                <a:ea typeface="Martel Sans" pitchFamily="34" charset="-122"/>
                <a:cs typeface="Kanit Light" panose="020B0604020202020204" charset="-34"/>
              </a:rPr>
              <a:t>getirilmesini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içerir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aşamada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verilerin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ölçeklendirilmesi</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normalizasyonu</a:t>
            </a:r>
            <a:r>
              <a:rPr lang="en-US" dirty="0">
                <a:solidFill>
                  <a:srgbClr val="2C3249"/>
                </a:solidFill>
                <a:latin typeface="Kanit Light" panose="020B0604020202020204" charset="-34"/>
                <a:ea typeface="Martel Sans" pitchFamily="34" charset="-122"/>
                <a:cs typeface="Kanit Light" panose="020B0604020202020204" charset="-34"/>
              </a:rPr>
              <a:t> veya yeni </a:t>
            </a:r>
            <a:r>
              <a:rPr lang="en-US" dirty="0" err="1">
                <a:solidFill>
                  <a:srgbClr val="2C3249"/>
                </a:solidFill>
                <a:latin typeface="Kanit Light" panose="020B0604020202020204" charset="-34"/>
                <a:ea typeface="Martel Sans" pitchFamily="34" charset="-122"/>
                <a:cs typeface="Kanit Light" panose="020B0604020202020204" charset="-34"/>
              </a:rPr>
              <a:t>özelliklerin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oluşturulması</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dirty="0" err="1">
                <a:solidFill>
                  <a:srgbClr val="2C3249"/>
                </a:solidFill>
                <a:latin typeface="Kanit Light" panose="020B0604020202020204" charset="-34"/>
                <a:ea typeface="Martel Sans" pitchFamily="34" charset="-122"/>
                <a:cs typeface="Kanit Light" panose="020B0604020202020204" charset="-34"/>
              </a:rPr>
              <a:t>işlemler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gerçekleştirilir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9" name="Text 7"/>
          <p:cNvSpPr/>
          <p:nvPr/>
        </p:nvSpPr>
        <p:spPr>
          <a:xfrm>
            <a:off x="572095" y="4704373"/>
            <a:ext cx="13542490" cy="480298"/>
          </a:xfrm>
          <a:prstGeom prst="rect">
            <a:avLst/>
          </a:prstGeom>
          <a:noFill/>
          <a:ln/>
        </p:spPr>
        <p:txBody>
          <a:bodyPr wrap="square" lIns="0" tIns="0" rIns="0" bIns="0" rtlCol="0" anchor="t"/>
          <a:lstStyle/>
          <a:p>
            <a:pPr marL="342900" indent="-342900" algn="just">
              <a:lnSpc>
                <a:spcPts val="1850"/>
              </a:lnSpc>
              <a:buSzPct val="100000"/>
              <a:buFont typeface="+mj-lt"/>
              <a:buAutoNum type="arabicPeriod" startAt="5"/>
            </a:pPr>
            <a:r>
              <a:rPr lang="en-US" b="1" dirty="0">
                <a:solidFill>
                  <a:srgbClr val="2C3249"/>
                </a:solidFill>
                <a:latin typeface="Kanit Light" panose="020B0604020202020204" charset="-34"/>
                <a:ea typeface="Martel Sans" pitchFamily="34" charset="-122"/>
                <a:cs typeface="Kanit Light" panose="020B0604020202020204" charset="-34"/>
              </a:rPr>
              <a:t>Veri </a:t>
            </a:r>
            <a:r>
              <a:rPr lang="en-US" b="1" dirty="0" err="1">
                <a:solidFill>
                  <a:srgbClr val="2C3249"/>
                </a:solidFill>
                <a:latin typeface="Kanit Light" panose="020B0604020202020204" charset="-34"/>
                <a:ea typeface="Martel Sans" pitchFamily="34" charset="-122"/>
                <a:cs typeface="Kanit Light" panose="020B0604020202020204" charset="-34"/>
              </a:rPr>
              <a:t>Madenciliği</a:t>
            </a:r>
            <a:r>
              <a:rPr lang="en-US" dirty="0">
                <a:solidFill>
                  <a:srgbClr val="2C3249"/>
                </a:solidFill>
                <a:latin typeface="Kanit Light" panose="020B0604020202020204" charset="-34"/>
                <a:ea typeface="Martel Sans" pitchFamily="34" charset="-122"/>
                <a:cs typeface="Kanit Light" panose="020B0604020202020204" charset="-34"/>
              </a:rPr>
              <a:t> (Data Mining): Veri </a:t>
            </a:r>
            <a:r>
              <a:rPr lang="en-US" dirty="0" err="1">
                <a:solidFill>
                  <a:srgbClr val="2C3249"/>
                </a:solidFill>
                <a:latin typeface="Kanit Light" panose="020B0604020202020204" charset="-34"/>
                <a:ea typeface="Martel Sans" pitchFamily="34" charset="-122"/>
                <a:cs typeface="Kanit Light" panose="020B0604020202020204" charset="-34"/>
              </a:rPr>
              <a:t>madenciliği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gizli</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değerli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örüntü</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şablonların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çıkarılması</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algoritmaların</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uygulanması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aşamasıdır</a:t>
            </a:r>
            <a:r>
              <a:rPr lang="en-US" dirty="0">
                <a:solidFill>
                  <a:srgbClr val="2C3249"/>
                </a:solidFill>
                <a:latin typeface="Kanit Light" panose="020B0604020202020204" charset="-34"/>
                <a:ea typeface="Martel Sans" pitchFamily="34" charset="-122"/>
                <a:cs typeface="Kanit Light" panose="020B0604020202020204" charset="-34"/>
              </a:rPr>
              <a:t>. Makine öğrenmesi ve </a:t>
            </a:r>
            <a:r>
              <a:rPr lang="en-US" dirty="0" err="1">
                <a:solidFill>
                  <a:srgbClr val="2C3249"/>
                </a:solidFill>
                <a:latin typeface="Kanit Light" panose="020B0604020202020204" charset="-34"/>
                <a:ea typeface="Martel Sans" pitchFamily="34" charset="-122"/>
                <a:cs typeface="Kanit Light" panose="020B0604020202020204" charset="-34"/>
              </a:rPr>
              <a:t>istatistiksel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teknikler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kullanılarak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veriler</a:t>
            </a:r>
            <a:r>
              <a:rPr lang="en-US" dirty="0">
                <a:solidFill>
                  <a:srgbClr val="2C3249"/>
                </a:solidFill>
                <a:latin typeface="Kanit Light" panose="020B0604020202020204" charset="-34"/>
                <a:ea typeface="Martel Sans" pitchFamily="34" charset="-122"/>
                <a:cs typeface="Kanit Light" panose="020B0604020202020204" charset="-34"/>
              </a:rPr>
              <a:t> analiz </a:t>
            </a:r>
            <a:r>
              <a:rPr lang="en-US" dirty="0" err="1">
                <a:solidFill>
                  <a:srgbClr val="2C3249"/>
                </a:solidFill>
                <a:latin typeface="Kanit Light" panose="020B0604020202020204" charset="-34"/>
                <a:ea typeface="Martel Sans" pitchFamily="34" charset="-122"/>
                <a:cs typeface="Kanit Light" panose="020B0604020202020204" charset="-34"/>
              </a:rPr>
              <a:t>edilir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modellemeler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yapılır</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gizli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bilgilere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ulaşılır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10" name="Text 8"/>
          <p:cNvSpPr/>
          <p:nvPr/>
        </p:nvSpPr>
        <p:spPr>
          <a:xfrm>
            <a:off x="572095" y="5478966"/>
            <a:ext cx="13542490" cy="240149"/>
          </a:xfrm>
          <a:prstGeom prst="rect">
            <a:avLst/>
          </a:prstGeom>
          <a:noFill/>
          <a:ln/>
        </p:spPr>
        <p:txBody>
          <a:bodyPr wrap="none" lIns="0" tIns="0" rIns="0" bIns="0" rtlCol="0" anchor="t"/>
          <a:lstStyle/>
          <a:p>
            <a:pPr marL="342900" indent="-342900" algn="just">
              <a:lnSpc>
                <a:spcPts val="1850"/>
              </a:lnSpc>
              <a:buSzPct val="100000"/>
              <a:buFont typeface="+mj-lt"/>
              <a:buAutoNum type="arabicPeriod" startAt="6"/>
            </a:pPr>
            <a:r>
              <a:rPr lang="en-US" b="1" dirty="0" err="1">
                <a:solidFill>
                  <a:srgbClr val="2C3249"/>
                </a:solidFill>
                <a:latin typeface="Kanit Light" panose="020B0604020202020204" charset="-34"/>
                <a:ea typeface="Martel Sans" pitchFamily="34" charset="-122"/>
                <a:cs typeface="Kanit Light" panose="020B0604020202020204" charset="-34"/>
              </a:rPr>
              <a:t>Örüntü</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Değerlendirme</a:t>
            </a:r>
            <a:r>
              <a:rPr lang="en-US" dirty="0">
                <a:solidFill>
                  <a:srgbClr val="2C3249"/>
                </a:solidFill>
                <a:latin typeface="Kanit Light" panose="020B0604020202020204" charset="-34"/>
                <a:ea typeface="Martel Sans" pitchFamily="34" charset="-122"/>
                <a:cs typeface="Kanit Light" panose="020B0604020202020204" charset="-34"/>
              </a:rPr>
              <a:t> (Pattern Evaluation): </a:t>
            </a:r>
            <a:r>
              <a:rPr lang="en-US" dirty="0" err="1">
                <a:solidFill>
                  <a:srgbClr val="2C3249"/>
                </a:solidFill>
                <a:latin typeface="Kanit Light" panose="020B0604020202020204" charset="-34"/>
                <a:ea typeface="Martel Sans" pitchFamily="34" charset="-122"/>
                <a:cs typeface="Kanit Light" panose="020B0604020202020204" charset="-34"/>
              </a:rPr>
              <a:t>Örüntü</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değerlendirme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aşaması</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madenciliği</a:t>
            </a:r>
            <a:r>
              <a:rPr lang="en-US" dirty="0">
                <a:solidFill>
                  <a:srgbClr val="2C3249"/>
                </a:solidFill>
                <a:latin typeface="Kanit Light" panose="020B0604020202020204" charset="-34"/>
                <a:ea typeface="Martel Sans" pitchFamily="34" charset="-122"/>
                <a:cs typeface="Kanit Light" panose="020B0604020202020204" charset="-34"/>
              </a:rPr>
              <a:t> analizi </a:t>
            </a:r>
            <a:r>
              <a:rPr lang="en-US" dirty="0" err="1">
                <a:solidFill>
                  <a:srgbClr val="2C3249"/>
                </a:solidFill>
                <a:latin typeface="Kanit Light" panose="020B0604020202020204" charset="-34"/>
                <a:ea typeface="Martel Sans" pitchFamily="34" charset="-122"/>
                <a:cs typeface="Kanit Light" panose="020B0604020202020204" charset="-34"/>
              </a:rPr>
              <a:t>sonuçlarının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incelenmesi</a:t>
            </a:r>
            <a:r>
              <a:rPr lang="en-US" dirty="0">
                <a:solidFill>
                  <a:srgbClr val="2C3249"/>
                </a:solidFill>
                <a:latin typeface="Kanit Light" panose="020B0604020202020204" charset="-34"/>
                <a:ea typeface="Martel Sans" pitchFamily="34" charset="-122"/>
                <a:cs typeface="Kanit Light" panose="020B0604020202020204" charset="-34"/>
              </a:rPr>
              <a:t> ve</a:t>
            </a:r>
            <a:endParaRPr lang="tr-TR" dirty="0">
              <a:solidFill>
                <a:srgbClr val="2C3249"/>
              </a:solidFill>
              <a:latin typeface="Kanit Light" panose="020B0604020202020204" charset="-34"/>
              <a:ea typeface="Martel Sans" pitchFamily="34" charset="-122"/>
              <a:cs typeface="Kanit Light" panose="020B0604020202020204" charset="-34"/>
            </a:endParaRPr>
          </a:p>
          <a:p>
            <a:pPr algn="just">
              <a:lnSpc>
                <a:spcPts val="1850"/>
              </a:lnSpc>
              <a:buSzPct val="100000"/>
            </a:pPr>
            <a:r>
              <a:rPr lang="tr-TR"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değerlendirilmesini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ifade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eder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11" name="Text 9"/>
          <p:cNvSpPr/>
          <p:nvPr/>
        </p:nvSpPr>
        <p:spPr>
          <a:xfrm>
            <a:off x="572095" y="5985128"/>
            <a:ext cx="13542490" cy="720447"/>
          </a:xfrm>
          <a:prstGeom prst="rect">
            <a:avLst/>
          </a:prstGeom>
          <a:noFill/>
          <a:ln/>
        </p:spPr>
        <p:txBody>
          <a:bodyPr wrap="square" lIns="0" tIns="0" rIns="0" bIns="0" rtlCol="0" anchor="t"/>
          <a:lstStyle/>
          <a:p>
            <a:pPr marL="342900" indent="-342900" algn="just">
              <a:lnSpc>
                <a:spcPts val="1850"/>
              </a:lnSpc>
              <a:buSzPct val="100000"/>
              <a:buFont typeface="+mj-lt"/>
              <a:buAutoNum type="arabicPeriod" startAt="7"/>
            </a:pPr>
            <a:r>
              <a:rPr lang="en-US" b="1" dirty="0">
                <a:solidFill>
                  <a:srgbClr val="2C3249"/>
                </a:solidFill>
                <a:latin typeface="Kanit Light" panose="020B0604020202020204" charset="-34"/>
                <a:ea typeface="Martel Sans" pitchFamily="34" charset="-122"/>
                <a:cs typeface="Kanit Light" panose="020B0604020202020204" charset="-34"/>
              </a:rPr>
              <a:t>Bilgi </a:t>
            </a:r>
            <a:r>
              <a:rPr lang="en-US" b="1" dirty="0" err="1">
                <a:solidFill>
                  <a:srgbClr val="2C3249"/>
                </a:solidFill>
                <a:latin typeface="Kanit Light" panose="020B0604020202020204" charset="-34"/>
                <a:ea typeface="Martel Sans" pitchFamily="34" charset="-122"/>
                <a:cs typeface="Kanit Light" panose="020B0604020202020204" charset="-34"/>
              </a:rPr>
              <a:t>Gösterimi</a:t>
            </a:r>
            <a:r>
              <a:rPr lang="en-US" dirty="0">
                <a:solidFill>
                  <a:srgbClr val="2C3249"/>
                </a:solidFill>
                <a:latin typeface="Kanit Light" panose="020B0604020202020204" charset="-34"/>
                <a:ea typeface="Martel Sans" pitchFamily="34" charset="-122"/>
                <a:cs typeface="Kanit Light" panose="020B0604020202020204" charset="-34"/>
              </a:rPr>
              <a:t> (Knowledge Presentation): Son </a:t>
            </a:r>
            <a:r>
              <a:rPr lang="en-US" dirty="0" err="1">
                <a:solidFill>
                  <a:srgbClr val="2C3249"/>
                </a:solidFill>
                <a:latin typeface="Kanit Light" panose="020B0604020202020204" charset="-34"/>
                <a:ea typeface="Martel Sans" pitchFamily="34" charset="-122"/>
                <a:cs typeface="Kanit Light" panose="020B0604020202020204" charset="-34"/>
              </a:rPr>
              <a:t>aşama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edilen</a:t>
            </a:r>
            <a:r>
              <a:rPr lang="en-US" dirty="0">
                <a:solidFill>
                  <a:srgbClr val="2C3249"/>
                </a:solidFill>
                <a:latin typeface="Kanit Light" panose="020B0604020202020204" charset="-34"/>
                <a:ea typeface="Martel Sans" pitchFamily="34" charset="-122"/>
                <a:cs typeface="Kanit Light" panose="020B0604020202020204" charset="-34"/>
              </a:rPr>
              <a:t> analiz </a:t>
            </a:r>
            <a:r>
              <a:rPr lang="en-US" dirty="0" err="1">
                <a:solidFill>
                  <a:srgbClr val="2C3249"/>
                </a:solidFill>
                <a:latin typeface="Kanit Light" panose="020B0604020202020204" charset="-34"/>
                <a:ea typeface="Martel Sans" pitchFamily="34" charset="-122"/>
                <a:cs typeface="Kanit Light" panose="020B0604020202020204" charset="-34"/>
              </a:rPr>
              <a:t>sonuçlarının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raporlanmasını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içerir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Bilgilerin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anlaşılır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şekilde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sunulması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hedeflenir</a:t>
            </a:r>
            <a:r>
              <a:rPr lang="en-US" dirty="0">
                <a:solidFill>
                  <a:srgbClr val="2C3249"/>
                </a:solidFill>
                <a:latin typeface="Kanit Light" panose="020B0604020202020204" charset="-34"/>
                <a:ea typeface="Martel Sans" pitchFamily="34" charset="-122"/>
                <a:cs typeface="Kanit Light" panose="020B0604020202020204" charset="-34"/>
              </a:rPr>
              <a:t>. Bilgi </a:t>
            </a:r>
            <a:r>
              <a:rPr lang="en-US" dirty="0" err="1">
                <a:solidFill>
                  <a:srgbClr val="2C3249"/>
                </a:solidFill>
                <a:latin typeface="Kanit Light" panose="020B0604020202020204" charset="-34"/>
                <a:ea typeface="Martel Sans" pitchFamily="34" charset="-122"/>
                <a:cs typeface="Kanit Light" panose="020B0604020202020204" charset="-34"/>
              </a:rPr>
              <a:t>gösterimi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aşamasında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çeşitli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raporlar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grafikler</a:t>
            </a:r>
            <a:r>
              <a:rPr lang="en-US" dirty="0">
                <a:solidFill>
                  <a:srgbClr val="2C3249"/>
                </a:solidFill>
                <a:latin typeface="Kanit Light" panose="020B0604020202020204" charset="-34"/>
                <a:ea typeface="Martel Sans" pitchFamily="34" charset="-122"/>
                <a:cs typeface="Kanit Light" panose="020B0604020202020204" charset="-34"/>
              </a:rPr>
              <a:t> veya </a:t>
            </a:r>
            <a:r>
              <a:rPr lang="en-US" dirty="0" err="1">
                <a:solidFill>
                  <a:srgbClr val="2C3249"/>
                </a:solidFill>
                <a:latin typeface="Kanit Light" panose="020B0604020202020204" charset="-34"/>
                <a:ea typeface="Martel Sans" pitchFamily="34" charset="-122"/>
                <a:cs typeface="Kanit Light" panose="020B0604020202020204" charset="-34"/>
              </a:rPr>
              <a:t>faydalı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diğer</a:t>
            </a:r>
            <a:r>
              <a:rPr lang="en-US" dirty="0">
                <a:solidFill>
                  <a:srgbClr val="2C3249"/>
                </a:solidFill>
                <a:latin typeface="Kanit Light" panose="020B0604020202020204" charset="-34"/>
                <a:ea typeface="Martel Sans" pitchFamily="34" charset="-122"/>
                <a:cs typeface="Kanit Light" panose="020B0604020202020204" charset="-34"/>
              </a:rPr>
              <a:t> farklı </a:t>
            </a:r>
            <a:r>
              <a:rPr lang="en-US" dirty="0" err="1">
                <a:solidFill>
                  <a:srgbClr val="2C3249"/>
                </a:solidFill>
                <a:latin typeface="Kanit Light" panose="020B0604020202020204" charset="-34"/>
                <a:ea typeface="Martel Sans" pitchFamily="34" charset="-122"/>
                <a:cs typeface="Kanit Light" panose="020B0604020202020204" charset="-34"/>
              </a:rPr>
              <a:t>formatlar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aracılığıyla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sunulabilir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Böylelikle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tüm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süreçten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sonuçlar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anlamlı</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biçimde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karar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vericilere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sunulabilecektir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12" name="Text 10"/>
          <p:cNvSpPr/>
          <p:nvPr/>
        </p:nvSpPr>
        <p:spPr>
          <a:xfrm>
            <a:off x="572095" y="6790134"/>
            <a:ext cx="4169122" cy="375285"/>
          </a:xfrm>
          <a:prstGeom prst="rect">
            <a:avLst/>
          </a:prstGeom>
          <a:noFill/>
          <a:ln/>
        </p:spPr>
        <p:txBody>
          <a:bodyPr wrap="none" lIns="0" tIns="0" rIns="0" bIns="0" rtlCol="0" anchor="t"/>
          <a:lstStyle/>
          <a:p>
            <a:pPr marL="0" indent="0" algn="just">
              <a:lnSpc>
                <a:spcPts val="2950"/>
              </a:lnSpc>
              <a:buNone/>
            </a:pPr>
            <a:r>
              <a:rPr lang="en-US" sz="2000" b="1">
                <a:solidFill>
                  <a:srgbClr val="272D45"/>
                </a:solidFill>
                <a:latin typeface="Kanit Light" panose="020B0604020202020204" charset="-34"/>
                <a:ea typeface="Kanit Light" pitchFamily="34" charset="-122"/>
                <a:cs typeface="Kanit Light" panose="020B0604020202020204" charset="-34"/>
              </a:rPr>
              <a:t>Disiplinler Arası Çalışma Alanı</a:t>
            </a:r>
            <a:endParaRPr lang="en-US" sz="2000" b="1">
              <a:latin typeface="Kanit Light" panose="020B0604020202020204" charset="-34"/>
            </a:endParaRPr>
          </a:p>
        </p:txBody>
      </p:sp>
      <p:sp>
        <p:nvSpPr>
          <p:cNvPr id="13" name="Text 11"/>
          <p:cNvSpPr/>
          <p:nvPr/>
        </p:nvSpPr>
        <p:spPr>
          <a:xfrm>
            <a:off x="572095" y="7103723"/>
            <a:ext cx="13542490" cy="720447"/>
          </a:xfrm>
          <a:prstGeom prst="rect">
            <a:avLst/>
          </a:prstGeom>
          <a:noFill/>
          <a:ln/>
        </p:spPr>
        <p:txBody>
          <a:bodyPr wrap="square" lIns="0" tIns="0" rIns="0" bIns="0" rtlCol="0" anchor="t"/>
          <a:lstStyle/>
          <a:p>
            <a:pPr marL="0" indent="0" algn="just">
              <a:lnSpc>
                <a:spcPts val="1850"/>
              </a:lnSpc>
              <a:buNone/>
            </a:pPr>
            <a:r>
              <a:rPr lang="en-US" dirty="0">
                <a:solidFill>
                  <a:srgbClr val="2C3249"/>
                </a:solidFill>
                <a:latin typeface="Kanit Light" panose="020B0604020202020204" charset="-34"/>
                <a:ea typeface="Martel Sans" pitchFamily="34" charset="-122"/>
                <a:cs typeface="Kanit Light" panose="020B0604020202020204" charset="-34"/>
              </a:rPr>
              <a:t>Veri </a:t>
            </a:r>
            <a:r>
              <a:rPr lang="en-US" dirty="0" err="1">
                <a:solidFill>
                  <a:srgbClr val="2C3249"/>
                </a:solidFill>
                <a:latin typeface="Kanit Light" panose="020B0604020202020204" charset="-34"/>
                <a:ea typeface="Martel Sans" pitchFamily="34" charset="-122"/>
                <a:cs typeface="Kanit Light" panose="020B0604020202020204" charset="-34"/>
              </a:rPr>
              <a:t>madenciliği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çok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disiplinli</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çalışma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alanıdır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noktada</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madenciliği</a:t>
            </a:r>
            <a:r>
              <a:rPr lang="en-US" dirty="0">
                <a:solidFill>
                  <a:srgbClr val="2C3249"/>
                </a:solidFill>
                <a:latin typeface="Kanit Light" panose="020B0604020202020204" charset="-34"/>
                <a:ea typeface="Martel Sans" pitchFamily="34" charset="-122"/>
                <a:cs typeface="Kanit Light" panose="020B0604020202020204" charset="-34"/>
              </a:rPr>
              <a:t> ile </a:t>
            </a:r>
            <a:r>
              <a:rPr lang="en-US" dirty="0" err="1">
                <a:solidFill>
                  <a:srgbClr val="2C3249"/>
                </a:solidFill>
                <a:latin typeface="Kanit Light" panose="020B0604020202020204" charset="-34"/>
                <a:ea typeface="Martel Sans" pitchFamily="34" charset="-122"/>
                <a:cs typeface="Kanit Light" panose="020B0604020202020204" charset="-34"/>
              </a:rPr>
              <a:t>doğrudan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ilişkili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istatistik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matematik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bilgisayar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bilimleri</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dirty="0" err="1">
                <a:solidFill>
                  <a:srgbClr val="2C3249"/>
                </a:solidFill>
                <a:latin typeface="Kanit Light" panose="020B0604020202020204" charset="-34"/>
                <a:ea typeface="Martel Sans" pitchFamily="34" charset="-122"/>
                <a:cs typeface="Kanit Light" panose="020B0604020202020204" charset="-34"/>
              </a:rPr>
              <a:t>alanların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sıra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sektör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temelinde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işe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yarar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bilgi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birikimini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sağlayacak</a:t>
            </a:r>
            <a:r>
              <a:rPr lang="en-US" dirty="0">
                <a:solidFill>
                  <a:srgbClr val="2C3249"/>
                </a:solidFill>
                <a:latin typeface="Kanit Light" panose="020B0604020202020204" charset="-34"/>
                <a:ea typeface="Martel Sans" pitchFamily="34" charset="-122"/>
                <a:cs typeface="Kanit Light" panose="020B0604020202020204" charset="-34"/>
              </a:rPr>
              <a:t> olan </a:t>
            </a:r>
            <a:r>
              <a:rPr lang="en-US" dirty="0" err="1">
                <a:solidFill>
                  <a:srgbClr val="2C3249"/>
                </a:solidFill>
                <a:latin typeface="Kanit Light" panose="020B0604020202020204" charset="-34"/>
                <a:ea typeface="Martel Sans" pitchFamily="34" charset="-122"/>
                <a:cs typeface="Kanit Light" panose="020B0604020202020204" charset="-34"/>
              </a:rPr>
              <a:t>sosyoloji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psikoloji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ekonomi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siyaset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tıp</a:t>
            </a:r>
            <a:r>
              <a:rPr lang="en-US" dirty="0">
                <a:solidFill>
                  <a:srgbClr val="2C3249"/>
                </a:solidFill>
                <a:latin typeface="Kanit Light" panose="020B0604020202020204" charset="-34"/>
                <a:ea typeface="Martel Sans" pitchFamily="34" charset="-122"/>
                <a:cs typeface="Kanit Light" panose="020B0604020202020204" charset="-34"/>
              </a:rPr>
              <a:t>, sağlık vb. </a:t>
            </a:r>
            <a:r>
              <a:rPr lang="en-US" dirty="0" err="1">
                <a:solidFill>
                  <a:srgbClr val="2C3249"/>
                </a:solidFill>
                <a:latin typeface="Kanit Light" panose="020B0604020202020204" charset="-34"/>
                <a:ea typeface="Martel Sans" pitchFamily="34" charset="-122"/>
                <a:cs typeface="Kanit Light" panose="020B0604020202020204" charset="-34"/>
              </a:rPr>
              <a:t>pek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çok</a:t>
            </a:r>
            <a:r>
              <a:rPr lang="en-US" dirty="0">
                <a:solidFill>
                  <a:srgbClr val="2C3249"/>
                </a:solidFill>
                <a:latin typeface="Kanit Light" panose="020B0604020202020204" charset="-34"/>
                <a:ea typeface="Martel Sans" pitchFamily="34" charset="-122"/>
                <a:cs typeface="Kanit Light" panose="020B0604020202020204" charset="-34"/>
              </a:rPr>
              <a:t> farklı </a:t>
            </a:r>
            <a:r>
              <a:rPr lang="en-US" dirty="0" err="1">
                <a:solidFill>
                  <a:srgbClr val="2C3249"/>
                </a:solidFill>
                <a:latin typeface="Kanit Light" panose="020B0604020202020204" charset="-34"/>
                <a:ea typeface="Martel Sans" pitchFamily="34" charset="-122"/>
                <a:cs typeface="Kanit Light" panose="020B0604020202020204" charset="-34"/>
              </a:rPr>
              <a:t>alandan</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araştırmacıların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iş</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birliği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içinde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çalışmalarına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ihtiyaç</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duyulabilir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pic>
        <p:nvPicPr>
          <p:cNvPr id="14" name="Image 0" descr="preencoded.png"/>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0005" y="378935"/>
            <a:ext cx="13042821" cy="726153"/>
          </a:xfrm>
          <a:prstGeom prst="rect">
            <a:avLst/>
          </a:prstGeom>
          <a:noFill/>
          <a:ln/>
        </p:spPr>
        <p:txBody>
          <a:bodyPr wrap="square" lIns="0" tIns="0" rIns="0" bIns="0" rtlCol="0" anchor="t"/>
          <a:lstStyle/>
          <a:p>
            <a:pPr marL="0" indent="0">
              <a:lnSpc>
                <a:spcPts val="5550"/>
              </a:lnSpc>
              <a:buNone/>
            </a:pPr>
            <a:r>
              <a:rPr lang="en-US" sz="4000" dirty="0">
                <a:solidFill>
                  <a:srgbClr val="161613"/>
                </a:solidFill>
                <a:latin typeface="Kanit Light" panose="020B0604020202020204" charset="-34"/>
                <a:ea typeface="DM Sans Medium" pitchFamily="34" charset="-122"/>
                <a:cs typeface="Kanit Light" panose="020B0604020202020204" charset="-34"/>
              </a:rPr>
              <a:t>Makine Öğrenmesi ile Veri </a:t>
            </a:r>
            <a:r>
              <a:rPr lang="en-US" sz="4000" dirty="0" err="1">
                <a:solidFill>
                  <a:srgbClr val="161613"/>
                </a:solidFill>
                <a:latin typeface="Kanit Light" panose="020B0604020202020204" charset="-34"/>
                <a:ea typeface="DM Sans Medium" pitchFamily="34" charset="-122"/>
                <a:cs typeface="Kanit Light" panose="020B0604020202020204" charset="-34"/>
              </a:rPr>
              <a:t>Madenciliği</a:t>
            </a:r>
            <a:r>
              <a:rPr lang="en-US" sz="4000" dirty="0">
                <a:solidFill>
                  <a:srgbClr val="161613"/>
                </a:solidFill>
                <a:latin typeface="Kanit Light" panose="020B0604020202020204" charset="-34"/>
                <a:ea typeface="DM Sans Medium" pitchFamily="34" charset="-122"/>
                <a:cs typeface="Kanit Light" panose="020B0604020202020204" charset="-34"/>
              </a:rPr>
              <a:t> </a:t>
            </a:r>
            <a:r>
              <a:rPr lang="en-US" sz="4000" dirty="0" err="1">
                <a:solidFill>
                  <a:srgbClr val="161613"/>
                </a:solidFill>
                <a:latin typeface="Kanit Light" panose="020B0604020202020204" charset="-34"/>
                <a:ea typeface="DM Sans Medium" pitchFamily="34" charset="-122"/>
                <a:cs typeface="Kanit Light" panose="020B0604020202020204" charset="-34"/>
              </a:rPr>
              <a:t>Karşılaştırması</a:t>
            </a:r>
            <a:endParaRPr lang="en-US" sz="4000" dirty="0">
              <a:latin typeface="Kanit Light" panose="020B0604020202020204" charset="-34"/>
            </a:endParaRPr>
          </a:p>
        </p:txBody>
      </p:sp>
      <p:sp>
        <p:nvSpPr>
          <p:cNvPr id="3" name="Text 1"/>
          <p:cNvSpPr/>
          <p:nvPr/>
        </p:nvSpPr>
        <p:spPr>
          <a:xfrm>
            <a:off x="793790" y="1486249"/>
            <a:ext cx="2835235" cy="354330"/>
          </a:xfrm>
          <a:prstGeom prst="rect">
            <a:avLst/>
          </a:prstGeom>
          <a:noFill/>
          <a:ln/>
        </p:spPr>
        <p:txBody>
          <a:bodyPr wrap="none" lIns="0" tIns="0" rIns="0" bIns="0" rtlCol="0" anchor="t"/>
          <a:lstStyle/>
          <a:p>
            <a:pPr marL="0" indent="0">
              <a:lnSpc>
                <a:spcPts val="2750"/>
              </a:lnSpc>
              <a:buNone/>
            </a:pPr>
            <a:r>
              <a:rPr lang="en-US" sz="3200" b="1" dirty="0">
                <a:solidFill>
                  <a:srgbClr val="161613"/>
                </a:solidFill>
                <a:latin typeface="Kanit Light" panose="020B0604020202020204" charset="-34"/>
                <a:ea typeface="DM Sans Medium" pitchFamily="34" charset="-122"/>
                <a:cs typeface="Kanit Light" panose="020B0604020202020204" charset="-34"/>
              </a:rPr>
              <a:t>Veri </a:t>
            </a:r>
            <a:r>
              <a:rPr lang="en-US" sz="3200" b="1" dirty="0" err="1">
                <a:solidFill>
                  <a:srgbClr val="161613"/>
                </a:solidFill>
                <a:latin typeface="Kanit Light" panose="020B0604020202020204" charset="-34"/>
                <a:ea typeface="DM Sans Medium" pitchFamily="34" charset="-122"/>
                <a:cs typeface="Kanit Light" panose="020B0604020202020204" charset="-34"/>
              </a:rPr>
              <a:t>Madenciliği</a:t>
            </a:r>
            <a:endParaRPr lang="en-US" sz="3200" b="1" dirty="0">
              <a:latin typeface="Kanit Light" panose="020B0604020202020204" charset="-34"/>
            </a:endParaRPr>
          </a:p>
        </p:txBody>
      </p:sp>
      <p:sp>
        <p:nvSpPr>
          <p:cNvPr id="4" name="Text 2"/>
          <p:cNvSpPr/>
          <p:nvPr/>
        </p:nvSpPr>
        <p:spPr>
          <a:xfrm>
            <a:off x="793790" y="2067393"/>
            <a:ext cx="6244709" cy="1451610"/>
          </a:xfrm>
          <a:prstGeom prst="rect">
            <a:avLst/>
          </a:prstGeom>
          <a:noFill/>
          <a:ln/>
        </p:spPr>
        <p:txBody>
          <a:bodyPr wrap="square" lIns="0" tIns="0" rIns="0" bIns="0" rtlCol="0" anchor="t"/>
          <a:lstStyle/>
          <a:p>
            <a:pPr marL="0" indent="0">
              <a:lnSpc>
                <a:spcPts val="2850"/>
              </a:lnSpc>
              <a:buNone/>
            </a:pPr>
            <a:r>
              <a:rPr lang="en-US" dirty="0">
                <a:solidFill>
                  <a:srgbClr val="161613"/>
                </a:solidFill>
                <a:latin typeface="Kanit Light" panose="020B0604020202020204" charset="-34"/>
                <a:ea typeface="Inter" pitchFamily="34" charset="-122"/>
                <a:cs typeface="Kanit Light" panose="020B0604020202020204" charset="-34"/>
              </a:rPr>
              <a:t>Büyük veri </a:t>
            </a:r>
            <a:r>
              <a:rPr lang="en-US" dirty="0" err="1">
                <a:solidFill>
                  <a:srgbClr val="161613"/>
                </a:solidFill>
                <a:latin typeface="Kanit Light" panose="020B0604020202020204" charset="-34"/>
                <a:ea typeface="Inter" pitchFamily="34" charset="-122"/>
                <a:cs typeface="Kanit Light" panose="020B0604020202020204" charset="-34"/>
              </a:rPr>
              <a:t>setleri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içindeki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desenlerin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ilişkilerin</a:t>
            </a:r>
            <a:r>
              <a:rPr lang="en-US" dirty="0">
                <a:solidFill>
                  <a:srgbClr val="161613"/>
                </a:solidFill>
                <a:latin typeface="Kanit Light" panose="020B0604020202020204" charset="-34"/>
                <a:ea typeface="Inter" pitchFamily="34" charset="-122"/>
                <a:cs typeface="Kanit Light" panose="020B0604020202020204" charset="-34"/>
              </a:rPr>
              <a:t> ve </a:t>
            </a:r>
            <a:r>
              <a:rPr lang="en-US" dirty="0" err="1">
                <a:solidFill>
                  <a:srgbClr val="161613"/>
                </a:solidFill>
                <a:latin typeface="Kanit Light" panose="020B0604020202020204" charset="-34"/>
                <a:ea typeface="Inter" pitchFamily="34" charset="-122"/>
                <a:cs typeface="Kanit Light" panose="020B0604020202020204" charset="-34"/>
              </a:rPr>
              <a:t>anlamlı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bilgilerin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keşfedilmesini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hedefler</a:t>
            </a:r>
            <a:r>
              <a:rPr lang="en-US" dirty="0">
                <a:solidFill>
                  <a:srgbClr val="161613"/>
                </a:solidFill>
                <a:latin typeface="Kanit Light" panose="020B0604020202020204" charset="-34"/>
                <a:ea typeface="Inter" pitchFamily="34" charset="-122"/>
                <a:cs typeface="Kanit Light" panose="020B0604020202020204" charset="-34"/>
              </a:rPr>
              <a:t>. Odak </a:t>
            </a:r>
            <a:r>
              <a:rPr lang="en-US" dirty="0" err="1">
                <a:solidFill>
                  <a:srgbClr val="161613"/>
                </a:solidFill>
                <a:latin typeface="Kanit Light" panose="020B0604020202020204" charset="-34"/>
                <a:ea typeface="Inter" pitchFamily="34" charset="-122"/>
                <a:cs typeface="Kanit Light" panose="020B0604020202020204" charset="-34"/>
              </a:rPr>
              <a:t>noktası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daha</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önce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bilinmeyen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anlamlı</a:t>
            </a:r>
            <a:r>
              <a:rPr lang="en-US" dirty="0">
                <a:solidFill>
                  <a:srgbClr val="161613"/>
                </a:solidFill>
                <a:latin typeface="Kanit Light" panose="020B0604020202020204" charset="-34"/>
                <a:ea typeface="Inter" pitchFamily="34" charset="-122"/>
                <a:cs typeface="Kanit Light" panose="020B0604020202020204" charset="-34"/>
              </a:rPr>
              <a:t> veri </a:t>
            </a:r>
            <a:r>
              <a:rPr lang="en-US" dirty="0" err="1">
                <a:solidFill>
                  <a:srgbClr val="161613"/>
                </a:solidFill>
                <a:latin typeface="Kanit Light" panose="020B0604020202020204" charset="-34"/>
                <a:ea typeface="Inter" pitchFamily="34" charset="-122"/>
                <a:cs typeface="Kanit Light" panose="020B0604020202020204" charset="-34"/>
              </a:rPr>
              <a:t>şablonları</a:t>
            </a:r>
            <a:r>
              <a:rPr lang="en-US" dirty="0">
                <a:solidFill>
                  <a:srgbClr val="161613"/>
                </a:solidFill>
                <a:latin typeface="Kanit Light" panose="020B0604020202020204" charset="-34"/>
                <a:ea typeface="Inter" pitchFamily="34" charset="-122"/>
                <a:cs typeface="Kanit Light" panose="020B0604020202020204" charset="-34"/>
              </a:rPr>
              <a:t>/</a:t>
            </a:r>
            <a:r>
              <a:rPr lang="en-US" dirty="0" err="1">
                <a:solidFill>
                  <a:srgbClr val="161613"/>
                </a:solidFill>
                <a:latin typeface="Kanit Light" panose="020B0604020202020204" charset="-34"/>
                <a:ea typeface="Inter" pitchFamily="34" charset="-122"/>
                <a:cs typeface="Kanit Light" panose="020B0604020202020204" charset="-34"/>
              </a:rPr>
              <a:t>örüntüleri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ortaya</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çıkarabilmektir</a:t>
            </a:r>
            <a:r>
              <a:rPr lang="en-US" dirty="0">
                <a:solidFill>
                  <a:srgbClr val="161613"/>
                </a:solidFill>
                <a:latin typeface="Kanit Light" panose="020B0604020202020204" charset="-34"/>
                <a:ea typeface="Inter" pitchFamily="34" charset="-122"/>
                <a:cs typeface="Kanit Light" panose="020B0604020202020204" charset="-34"/>
              </a:rPr>
              <a:t>.</a:t>
            </a:r>
            <a:endParaRPr lang="en-US" dirty="0">
              <a:latin typeface="Kanit Light" panose="020B0604020202020204" charset="-34"/>
            </a:endParaRPr>
          </a:p>
        </p:txBody>
      </p:sp>
      <p:sp>
        <p:nvSpPr>
          <p:cNvPr id="5" name="Text 3"/>
          <p:cNvSpPr/>
          <p:nvPr/>
        </p:nvSpPr>
        <p:spPr>
          <a:xfrm>
            <a:off x="793790" y="3723076"/>
            <a:ext cx="6244709" cy="362903"/>
          </a:xfrm>
          <a:prstGeom prst="rect">
            <a:avLst/>
          </a:prstGeom>
          <a:noFill/>
          <a:ln/>
        </p:spPr>
        <p:txBody>
          <a:bodyPr wrap="none" lIns="0" tIns="0" rIns="0" bIns="0" rtlCol="0" anchor="t"/>
          <a:lstStyle/>
          <a:p>
            <a:pPr marL="342900" indent="-342900">
              <a:lnSpc>
                <a:spcPts val="2850"/>
              </a:lnSpc>
              <a:buSzPct val="100000"/>
              <a:buChar char="•"/>
            </a:pPr>
            <a:r>
              <a:rPr lang="en-US" dirty="0" err="1">
                <a:solidFill>
                  <a:srgbClr val="161613"/>
                </a:solidFill>
                <a:latin typeface="Kanit Light" panose="020B0604020202020204" charset="-34"/>
                <a:ea typeface="Inter" pitchFamily="34" charset="-122"/>
                <a:cs typeface="Kanit Light" panose="020B0604020202020204" charset="-34"/>
              </a:rPr>
              <a:t>Keşifsel</a:t>
            </a:r>
            <a:r>
              <a:rPr lang="en-US" dirty="0">
                <a:solidFill>
                  <a:srgbClr val="161613"/>
                </a:solidFill>
                <a:latin typeface="Kanit Light" panose="020B0604020202020204" charset="-34"/>
                <a:ea typeface="Inter" pitchFamily="34" charset="-122"/>
                <a:cs typeface="Kanit Light" panose="020B0604020202020204" charset="-34"/>
              </a:rPr>
              <a:t> bir </a:t>
            </a:r>
            <a:r>
              <a:rPr lang="en-US" dirty="0" err="1">
                <a:solidFill>
                  <a:srgbClr val="161613"/>
                </a:solidFill>
                <a:latin typeface="Kanit Light" panose="020B0604020202020204" charset="-34"/>
                <a:ea typeface="Inter" pitchFamily="34" charset="-122"/>
                <a:cs typeface="Kanit Light" panose="020B0604020202020204" charset="-34"/>
              </a:rPr>
              <a:t>süreç</a:t>
            </a:r>
            <a:r>
              <a:rPr lang="en-US" dirty="0">
                <a:solidFill>
                  <a:srgbClr val="161613"/>
                </a:solidFill>
                <a:latin typeface="Kanit Light" panose="020B0604020202020204" charset="-34"/>
                <a:ea typeface="Inter" pitchFamily="34" charset="-122"/>
                <a:cs typeface="Kanit Light" panose="020B0604020202020204" charset="-34"/>
              </a:rPr>
              <a:t> olarak </a:t>
            </a:r>
            <a:r>
              <a:rPr lang="en-US" dirty="0" err="1">
                <a:solidFill>
                  <a:srgbClr val="161613"/>
                </a:solidFill>
                <a:latin typeface="Kanit Light" panose="020B0604020202020204" charset="-34"/>
                <a:ea typeface="Inter" pitchFamily="34" charset="-122"/>
                <a:cs typeface="Kanit Light" panose="020B0604020202020204" charset="-34"/>
              </a:rPr>
              <a:t>görülür</a:t>
            </a:r>
            <a:endParaRPr lang="en-US" dirty="0">
              <a:latin typeface="Kanit Light" panose="020B0604020202020204" charset="-34"/>
            </a:endParaRPr>
          </a:p>
        </p:txBody>
      </p:sp>
      <p:sp>
        <p:nvSpPr>
          <p:cNvPr id="6" name="Text 4"/>
          <p:cNvSpPr/>
          <p:nvPr/>
        </p:nvSpPr>
        <p:spPr>
          <a:xfrm>
            <a:off x="793790" y="4165274"/>
            <a:ext cx="6244709" cy="362903"/>
          </a:xfrm>
          <a:prstGeom prst="rect">
            <a:avLst/>
          </a:prstGeom>
          <a:noFill/>
          <a:ln/>
        </p:spPr>
        <p:txBody>
          <a:bodyPr wrap="none" lIns="0" tIns="0" rIns="0" bIns="0" rtlCol="0" anchor="t"/>
          <a:lstStyle/>
          <a:p>
            <a:pPr marL="342900" indent="-342900">
              <a:lnSpc>
                <a:spcPts val="2850"/>
              </a:lnSpc>
              <a:buSzPct val="100000"/>
              <a:buChar char="•"/>
            </a:pPr>
            <a:r>
              <a:rPr lang="en-US" dirty="0" err="1">
                <a:solidFill>
                  <a:srgbClr val="161613"/>
                </a:solidFill>
                <a:latin typeface="Kanit Light" panose="020B0604020202020204" charset="-34"/>
                <a:ea typeface="Inter" pitchFamily="34" charset="-122"/>
                <a:cs typeface="Kanit Light" panose="020B0604020202020204" charset="-34"/>
              </a:rPr>
              <a:t>Gizli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şablon</a:t>
            </a:r>
            <a:r>
              <a:rPr lang="en-US" dirty="0">
                <a:solidFill>
                  <a:srgbClr val="161613"/>
                </a:solidFill>
                <a:latin typeface="Kanit Light" panose="020B0604020202020204" charset="-34"/>
                <a:ea typeface="Inter" pitchFamily="34" charset="-122"/>
                <a:cs typeface="Kanit Light" panose="020B0604020202020204" charset="-34"/>
              </a:rPr>
              <a:t> ve </a:t>
            </a:r>
            <a:r>
              <a:rPr lang="en-US" dirty="0" err="1">
                <a:solidFill>
                  <a:srgbClr val="161613"/>
                </a:solidFill>
                <a:latin typeface="Kanit Light" panose="020B0604020202020204" charset="-34"/>
                <a:ea typeface="Inter" pitchFamily="34" charset="-122"/>
                <a:cs typeface="Kanit Light" panose="020B0604020202020204" charset="-34"/>
              </a:rPr>
              <a:t>örüntülerin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keşfine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odaklanır</a:t>
            </a:r>
            <a:endParaRPr lang="en-US" dirty="0">
              <a:latin typeface="Kanit Light" panose="020B0604020202020204" charset="-34"/>
            </a:endParaRPr>
          </a:p>
        </p:txBody>
      </p:sp>
      <p:sp>
        <p:nvSpPr>
          <p:cNvPr id="7" name="Text 5"/>
          <p:cNvSpPr/>
          <p:nvPr/>
        </p:nvSpPr>
        <p:spPr>
          <a:xfrm>
            <a:off x="793790" y="4607472"/>
            <a:ext cx="6244709" cy="362903"/>
          </a:xfrm>
          <a:prstGeom prst="rect">
            <a:avLst/>
          </a:prstGeom>
          <a:noFill/>
          <a:ln/>
        </p:spPr>
        <p:txBody>
          <a:bodyPr wrap="none" lIns="0" tIns="0" rIns="0" bIns="0" rtlCol="0" anchor="t"/>
          <a:lstStyle/>
          <a:p>
            <a:pPr marL="342900" indent="-342900">
              <a:lnSpc>
                <a:spcPts val="2850"/>
              </a:lnSpc>
              <a:buSzPct val="100000"/>
              <a:buChar char="•"/>
            </a:pPr>
            <a:r>
              <a:rPr lang="en-US" dirty="0">
                <a:solidFill>
                  <a:srgbClr val="161613"/>
                </a:solidFill>
                <a:latin typeface="Kanit Light" panose="020B0604020202020204" charset="-34"/>
                <a:ea typeface="Inter" pitchFamily="34" charset="-122"/>
                <a:cs typeface="Kanit Light" panose="020B0604020202020204" charset="-34"/>
              </a:rPr>
              <a:t>Büyük veri </a:t>
            </a:r>
            <a:r>
              <a:rPr lang="en-US" dirty="0" err="1">
                <a:solidFill>
                  <a:srgbClr val="161613"/>
                </a:solidFill>
                <a:latin typeface="Kanit Light" panose="020B0604020202020204" charset="-34"/>
                <a:ea typeface="Inter" pitchFamily="34" charset="-122"/>
                <a:cs typeface="Kanit Light" panose="020B0604020202020204" charset="-34"/>
              </a:rPr>
              <a:t>setlerinde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çalışır</a:t>
            </a:r>
            <a:endParaRPr lang="en-US" dirty="0">
              <a:latin typeface="Kanit Light" panose="020B0604020202020204" charset="-34"/>
            </a:endParaRPr>
          </a:p>
        </p:txBody>
      </p:sp>
      <p:sp>
        <p:nvSpPr>
          <p:cNvPr id="8" name="Text 6"/>
          <p:cNvSpPr/>
          <p:nvPr/>
        </p:nvSpPr>
        <p:spPr>
          <a:xfrm>
            <a:off x="7599521" y="1486249"/>
            <a:ext cx="2835235" cy="354330"/>
          </a:xfrm>
          <a:prstGeom prst="rect">
            <a:avLst/>
          </a:prstGeom>
          <a:noFill/>
          <a:ln/>
        </p:spPr>
        <p:txBody>
          <a:bodyPr wrap="none" lIns="0" tIns="0" rIns="0" bIns="0" rtlCol="0" anchor="t"/>
          <a:lstStyle/>
          <a:p>
            <a:pPr marL="0" indent="0">
              <a:lnSpc>
                <a:spcPts val="2750"/>
              </a:lnSpc>
              <a:buNone/>
            </a:pPr>
            <a:r>
              <a:rPr lang="en-US" sz="3200" b="1" dirty="0">
                <a:solidFill>
                  <a:srgbClr val="161613"/>
                </a:solidFill>
                <a:latin typeface="Kanit Light" panose="020B0604020202020204" charset="-34"/>
                <a:ea typeface="DM Sans Medium" pitchFamily="34" charset="-122"/>
                <a:cs typeface="Kanit Light" panose="020B0604020202020204" charset="-34"/>
              </a:rPr>
              <a:t>Makine Öğrenmesi</a:t>
            </a:r>
            <a:endParaRPr lang="en-US" sz="3200" b="1" dirty="0">
              <a:latin typeface="Kanit Light" panose="020B0604020202020204" charset="-34"/>
            </a:endParaRPr>
          </a:p>
        </p:txBody>
      </p:sp>
      <p:sp>
        <p:nvSpPr>
          <p:cNvPr id="9" name="Text 7"/>
          <p:cNvSpPr/>
          <p:nvPr/>
        </p:nvSpPr>
        <p:spPr>
          <a:xfrm>
            <a:off x="7599521" y="2067393"/>
            <a:ext cx="6244709" cy="1451610"/>
          </a:xfrm>
          <a:prstGeom prst="rect">
            <a:avLst/>
          </a:prstGeom>
          <a:noFill/>
          <a:ln/>
        </p:spPr>
        <p:txBody>
          <a:bodyPr wrap="square" lIns="0" tIns="0" rIns="0" bIns="0" rtlCol="0" anchor="t"/>
          <a:lstStyle/>
          <a:p>
            <a:pPr marL="0" indent="0">
              <a:lnSpc>
                <a:spcPts val="2850"/>
              </a:lnSpc>
              <a:buNone/>
            </a:pPr>
            <a:r>
              <a:rPr lang="en-US" dirty="0">
                <a:solidFill>
                  <a:srgbClr val="161613"/>
                </a:solidFill>
                <a:latin typeface="Kanit Light" panose="020B0604020202020204" charset="-34"/>
                <a:ea typeface="Inter" pitchFamily="34" charset="-122"/>
                <a:cs typeface="Kanit Light" panose="020B0604020202020204" charset="-34"/>
              </a:rPr>
              <a:t>Yapay </a:t>
            </a:r>
            <a:r>
              <a:rPr lang="en-US" dirty="0" err="1">
                <a:solidFill>
                  <a:srgbClr val="161613"/>
                </a:solidFill>
                <a:latin typeface="Kanit Light" panose="020B0604020202020204" charset="-34"/>
                <a:ea typeface="Inter" pitchFamily="34" charset="-122"/>
                <a:cs typeface="Kanit Light" panose="020B0604020202020204" charset="-34"/>
              </a:rPr>
              <a:t>zekânın</a:t>
            </a:r>
            <a:r>
              <a:rPr lang="en-US" dirty="0">
                <a:solidFill>
                  <a:srgbClr val="161613"/>
                </a:solidFill>
                <a:latin typeface="Kanit Light" panose="020B0604020202020204" charset="-34"/>
                <a:ea typeface="Inter" pitchFamily="34" charset="-122"/>
                <a:cs typeface="Kanit Light" panose="020B0604020202020204" charset="-34"/>
              </a:rPr>
              <a:t> bir alt </a:t>
            </a:r>
            <a:r>
              <a:rPr lang="en-US" dirty="0" err="1">
                <a:solidFill>
                  <a:srgbClr val="161613"/>
                </a:solidFill>
                <a:latin typeface="Kanit Light" panose="020B0604020202020204" charset="-34"/>
                <a:ea typeface="Inter" pitchFamily="34" charset="-122"/>
                <a:cs typeface="Kanit Light" panose="020B0604020202020204" charset="-34"/>
              </a:rPr>
              <a:t>çalışma</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alanı</a:t>
            </a:r>
            <a:r>
              <a:rPr lang="en-US" dirty="0">
                <a:solidFill>
                  <a:srgbClr val="161613"/>
                </a:solidFill>
                <a:latin typeface="Kanit Light" panose="020B0604020202020204" charset="-34"/>
                <a:ea typeface="Inter" pitchFamily="34" charset="-122"/>
                <a:cs typeface="Kanit Light" panose="020B0604020202020204" charset="-34"/>
              </a:rPr>
              <a:t> olarak, </a:t>
            </a:r>
            <a:r>
              <a:rPr lang="en-US" dirty="0" err="1">
                <a:solidFill>
                  <a:srgbClr val="161613"/>
                </a:solidFill>
                <a:latin typeface="Kanit Light" panose="020B0604020202020204" charset="-34"/>
                <a:ea typeface="Inter" pitchFamily="34" charset="-122"/>
                <a:cs typeface="Kanit Light" panose="020B0604020202020204" charset="-34"/>
              </a:rPr>
              <a:t>çeşitli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algoritmaların</a:t>
            </a:r>
            <a:r>
              <a:rPr lang="en-US" dirty="0">
                <a:solidFill>
                  <a:srgbClr val="161613"/>
                </a:solidFill>
                <a:latin typeface="Kanit Light" panose="020B0604020202020204" charset="-34"/>
                <a:ea typeface="Inter" pitchFamily="34" charset="-122"/>
                <a:cs typeface="Kanit Light" panose="020B0604020202020204" charset="-34"/>
              </a:rPr>
              <a:t> ve öğrenme </a:t>
            </a:r>
            <a:r>
              <a:rPr lang="en-US" dirty="0" err="1">
                <a:solidFill>
                  <a:srgbClr val="161613"/>
                </a:solidFill>
                <a:latin typeface="Kanit Light" panose="020B0604020202020204" charset="-34"/>
                <a:ea typeface="Inter" pitchFamily="34" charset="-122"/>
                <a:cs typeface="Kanit Light" panose="020B0604020202020204" charset="-34"/>
              </a:rPr>
              <a:t>stratejilerinin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kullanıldığı</a:t>
            </a:r>
            <a:r>
              <a:rPr lang="en-US" dirty="0">
                <a:solidFill>
                  <a:srgbClr val="161613"/>
                </a:solidFill>
                <a:latin typeface="Kanit Light" panose="020B0604020202020204" charset="-34"/>
                <a:ea typeface="Inter" pitchFamily="34" charset="-122"/>
                <a:cs typeface="Kanit Light" panose="020B0604020202020204" charset="-34"/>
              </a:rPr>
              <a:t> bir </a:t>
            </a:r>
            <a:r>
              <a:rPr lang="en-US" dirty="0" err="1">
                <a:solidFill>
                  <a:srgbClr val="161613"/>
                </a:solidFill>
                <a:latin typeface="Kanit Light" panose="020B0604020202020204" charset="-34"/>
                <a:ea typeface="Inter" pitchFamily="34" charset="-122"/>
                <a:cs typeface="Kanit Light" panose="020B0604020202020204" charset="-34"/>
              </a:rPr>
              <a:t>alandır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Veriden</a:t>
            </a:r>
            <a:r>
              <a:rPr lang="en-US" dirty="0">
                <a:solidFill>
                  <a:srgbClr val="161613"/>
                </a:solidFill>
                <a:latin typeface="Kanit Light" panose="020B0604020202020204" charset="-34"/>
                <a:ea typeface="Inter" pitchFamily="34" charset="-122"/>
                <a:cs typeface="Kanit Light" panose="020B0604020202020204" charset="-34"/>
              </a:rPr>
              <a:t> öğrenme </a:t>
            </a:r>
            <a:r>
              <a:rPr lang="en-US" dirty="0" err="1">
                <a:solidFill>
                  <a:srgbClr val="161613"/>
                </a:solidFill>
                <a:latin typeface="Kanit Light" panose="020B0604020202020204" charset="-34"/>
                <a:ea typeface="Inter" pitchFamily="34" charset="-122"/>
                <a:cs typeface="Kanit Light" panose="020B0604020202020204" charset="-34"/>
              </a:rPr>
              <a:t>işinin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gerçekleştirilebilmesini</a:t>
            </a:r>
            <a:r>
              <a:rPr lang="en-US" dirty="0">
                <a:solidFill>
                  <a:srgbClr val="161613"/>
                </a:solidFill>
                <a:latin typeface="Kanit Light" panose="020B0604020202020204" charset="-34"/>
                <a:ea typeface="Inter" pitchFamily="34" charset="-122"/>
                <a:cs typeface="Kanit Light" panose="020B0604020202020204" charset="-34"/>
              </a:rPr>
              <a:t> ve </a:t>
            </a:r>
            <a:r>
              <a:rPr lang="en-US" dirty="0" err="1">
                <a:solidFill>
                  <a:srgbClr val="161613"/>
                </a:solidFill>
                <a:latin typeface="Kanit Light" panose="020B0604020202020204" charset="-34"/>
                <a:ea typeface="Inter" pitchFamily="34" charset="-122"/>
                <a:cs typeface="Kanit Light" panose="020B0604020202020204" charset="-34"/>
              </a:rPr>
              <a:t>geleceğe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yönelik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modeller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oluşturmayı</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amaçlar</a:t>
            </a:r>
            <a:r>
              <a:rPr lang="en-US" dirty="0">
                <a:solidFill>
                  <a:srgbClr val="161613"/>
                </a:solidFill>
                <a:latin typeface="Kanit Light" panose="020B0604020202020204" charset="-34"/>
                <a:ea typeface="Inter" pitchFamily="34" charset="-122"/>
                <a:cs typeface="Kanit Light" panose="020B0604020202020204" charset="-34"/>
              </a:rPr>
              <a:t>.</a:t>
            </a:r>
            <a:endParaRPr lang="en-US" dirty="0">
              <a:latin typeface="Kanit Light" panose="020B0604020202020204" charset="-34"/>
            </a:endParaRPr>
          </a:p>
        </p:txBody>
      </p:sp>
      <p:sp>
        <p:nvSpPr>
          <p:cNvPr id="10" name="Text 8"/>
          <p:cNvSpPr/>
          <p:nvPr/>
        </p:nvSpPr>
        <p:spPr>
          <a:xfrm>
            <a:off x="7599521" y="3723076"/>
            <a:ext cx="6244709" cy="362903"/>
          </a:xfrm>
          <a:prstGeom prst="rect">
            <a:avLst/>
          </a:prstGeom>
          <a:noFill/>
          <a:ln/>
        </p:spPr>
        <p:txBody>
          <a:bodyPr wrap="none" lIns="0" tIns="0" rIns="0" bIns="0" rtlCol="0" anchor="t"/>
          <a:lstStyle/>
          <a:p>
            <a:pPr marL="342900" indent="-342900">
              <a:lnSpc>
                <a:spcPts val="2850"/>
              </a:lnSpc>
              <a:buSzPct val="100000"/>
              <a:buChar char="•"/>
            </a:pPr>
            <a:r>
              <a:rPr lang="en-US" dirty="0">
                <a:solidFill>
                  <a:srgbClr val="161613"/>
                </a:solidFill>
                <a:latin typeface="Kanit Light" panose="020B0604020202020204" charset="-34"/>
                <a:ea typeface="Inter" pitchFamily="34" charset="-122"/>
                <a:cs typeface="Kanit Light" panose="020B0604020202020204" charset="-34"/>
              </a:rPr>
              <a:t>Model </a:t>
            </a:r>
            <a:r>
              <a:rPr lang="en-US" dirty="0" err="1">
                <a:solidFill>
                  <a:srgbClr val="161613"/>
                </a:solidFill>
                <a:latin typeface="Kanit Light" panose="020B0604020202020204" charset="-34"/>
                <a:ea typeface="Inter" pitchFamily="34" charset="-122"/>
                <a:cs typeface="Kanit Light" panose="020B0604020202020204" charset="-34"/>
              </a:rPr>
              <a:t>oluşturma</a:t>
            </a:r>
            <a:r>
              <a:rPr lang="en-US" dirty="0">
                <a:solidFill>
                  <a:srgbClr val="161613"/>
                </a:solidFill>
                <a:latin typeface="Kanit Light" panose="020B0604020202020204" charset="-34"/>
                <a:ea typeface="Inter" pitchFamily="34" charset="-122"/>
                <a:cs typeface="Kanit Light" panose="020B0604020202020204" charset="-34"/>
              </a:rPr>
              <a:t> ve </a:t>
            </a:r>
            <a:r>
              <a:rPr lang="en-US" dirty="0" err="1">
                <a:solidFill>
                  <a:srgbClr val="161613"/>
                </a:solidFill>
                <a:latin typeface="Kanit Light" panose="020B0604020202020204" charset="-34"/>
                <a:ea typeface="Inter" pitchFamily="34" charset="-122"/>
                <a:cs typeface="Kanit Light" panose="020B0604020202020204" charset="-34"/>
              </a:rPr>
              <a:t>eğitmeye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odaklanır</a:t>
            </a:r>
            <a:endParaRPr lang="en-US" dirty="0">
              <a:latin typeface="Kanit Light" panose="020B0604020202020204" charset="-34"/>
            </a:endParaRPr>
          </a:p>
        </p:txBody>
      </p:sp>
      <p:sp>
        <p:nvSpPr>
          <p:cNvPr id="11" name="Text 9"/>
          <p:cNvSpPr/>
          <p:nvPr/>
        </p:nvSpPr>
        <p:spPr>
          <a:xfrm>
            <a:off x="7599521" y="4165274"/>
            <a:ext cx="6244709" cy="362903"/>
          </a:xfrm>
          <a:prstGeom prst="rect">
            <a:avLst/>
          </a:prstGeom>
          <a:noFill/>
          <a:ln/>
        </p:spPr>
        <p:txBody>
          <a:bodyPr wrap="none" lIns="0" tIns="0" rIns="0" bIns="0" rtlCol="0" anchor="t"/>
          <a:lstStyle/>
          <a:p>
            <a:pPr marL="342900" indent="-342900">
              <a:lnSpc>
                <a:spcPts val="2850"/>
              </a:lnSpc>
              <a:buSzPct val="100000"/>
              <a:buChar char="•"/>
            </a:pPr>
            <a:r>
              <a:rPr lang="en-US">
                <a:solidFill>
                  <a:srgbClr val="161613"/>
                </a:solidFill>
                <a:latin typeface="Kanit Light" panose="020B0604020202020204" charset="-34"/>
                <a:ea typeface="Inter" pitchFamily="34" charset="-122"/>
                <a:cs typeface="Kanit Light" panose="020B0604020202020204" charset="-34"/>
              </a:rPr>
              <a:t>Kendi kendine karar verebilen modeller hedefler</a:t>
            </a:r>
            <a:endParaRPr lang="en-US">
              <a:latin typeface="Kanit Light" panose="020B0604020202020204" charset="-34"/>
            </a:endParaRPr>
          </a:p>
        </p:txBody>
      </p:sp>
      <p:sp>
        <p:nvSpPr>
          <p:cNvPr id="12" name="Text 10"/>
          <p:cNvSpPr/>
          <p:nvPr/>
        </p:nvSpPr>
        <p:spPr>
          <a:xfrm>
            <a:off x="7599521" y="4607472"/>
            <a:ext cx="6244709" cy="362903"/>
          </a:xfrm>
          <a:prstGeom prst="rect">
            <a:avLst/>
          </a:prstGeom>
          <a:noFill/>
          <a:ln/>
        </p:spPr>
        <p:txBody>
          <a:bodyPr wrap="none" lIns="0" tIns="0" rIns="0" bIns="0" rtlCol="0" anchor="t"/>
          <a:lstStyle/>
          <a:p>
            <a:pPr marL="342900" indent="-342900">
              <a:lnSpc>
                <a:spcPts val="2850"/>
              </a:lnSpc>
              <a:buSzPct val="100000"/>
              <a:buChar char="•"/>
            </a:pPr>
            <a:r>
              <a:rPr lang="en-US" dirty="0">
                <a:solidFill>
                  <a:srgbClr val="161613"/>
                </a:solidFill>
                <a:latin typeface="Kanit Light" panose="020B0604020202020204" charset="-34"/>
                <a:ea typeface="Inter" pitchFamily="34" charset="-122"/>
                <a:cs typeface="Kanit Light" panose="020B0604020202020204" charset="-34"/>
              </a:rPr>
              <a:t>Yapay zeka </a:t>
            </a:r>
            <a:r>
              <a:rPr lang="en-US" dirty="0" err="1">
                <a:solidFill>
                  <a:srgbClr val="161613"/>
                </a:solidFill>
                <a:latin typeface="Kanit Light" panose="020B0604020202020204" charset="-34"/>
                <a:ea typeface="Inter" pitchFamily="34" charset="-122"/>
                <a:cs typeface="Kanit Light" panose="020B0604020202020204" charset="-34"/>
              </a:rPr>
              <a:t>teknolojilerinin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temelidir</a:t>
            </a:r>
            <a:endParaRPr lang="en-US" dirty="0">
              <a:latin typeface="Kanit Light" panose="020B0604020202020204" charset="-34"/>
            </a:endParaRPr>
          </a:p>
        </p:txBody>
      </p:sp>
      <p:sp>
        <p:nvSpPr>
          <p:cNvPr id="13" name="Text 11"/>
          <p:cNvSpPr/>
          <p:nvPr/>
        </p:nvSpPr>
        <p:spPr>
          <a:xfrm>
            <a:off x="482679" y="5639553"/>
            <a:ext cx="13042821" cy="1088708"/>
          </a:xfrm>
          <a:prstGeom prst="rect">
            <a:avLst/>
          </a:prstGeom>
          <a:noFill/>
          <a:ln/>
        </p:spPr>
        <p:txBody>
          <a:bodyPr wrap="square" lIns="0" tIns="0" rIns="0" bIns="0" rtlCol="0" anchor="t"/>
          <a:lstStyle/>
          <a:p>
            <a:pPr marL="0" indent="0" algn="just">
              <a:lnSpc>
                <a:spcPts val="2850"/>
              </a:lnSpc>
              <a:buNone/>
            </a:pPr>
            <a:r>
              <a:rPr lang="en-US" dirty="0">
                <a:solidFill>
                  <a:srgbClr val="161613"/>
                </a:solidFill>
                <a:latin typeface="Kanit Light" panose="020B0604020202020204" charset="-34"/>
                <a:ea typeface="Inter" pitchFamily="34" charset="-122"/>
                <a:cs typeface="Kanit Light" panose="020B0604020202020204" charset="-34"/>
              </a:rPr>
              <a:t>Her </a:t>
            </a:r>
            <a:r>
              <a:rPr lang="en-US" dirty="0" err="1">
                <a:solidFill>
                  <a:srgbClr val="161613"/>
                </a:solidFill>
                <a:latin typeface="Kanit Light" panose="020B0604020202020204" charset="-34"/>
                <a:ea typeface="Inter" pitchFamily="34" charset="-122"/>
                <a:cs typeface="Kanit Light" panose="020B0604020202020204" charset="-34"/>
              </a:rPr>
              <a:t>iki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alan</a:t>
            </a:r>
            <a:r>
              <a:rPr lang="en-US" dirty="0">
                <a:solidFill>
                  <a:srgbClr val="161613"/>
                </a:solidFill>
                <a:latin typeface="Kanit Light" panose="020B0604020202020204" charset="-34"/>
                <a:ea typeface="Inter" pitchFamily="34" charset="-122"/>
                <a:cs typeface="Kanit Light" panose="020B0604020202020204" charset="-34"/>
              </a:rPr>
              <a:t> da veri analizi ile </a:t>
            </a:r>
            <a:r>
              <a:rPr lang="en-US" dirty="0" err="1">
                <a:solidFill>
                  <a:srgbClr val="161613"/>
                </a:solidFill>
                <a:latin typeface="Kanit Light" panose="020B0604020202020204" charset="-34"/>
                <a:ea typeface="Inter" pitchFamily="34" charset="-122"/>
                <a:cs typeface="Kanit Light" panose="020B0604020202020204" charset="-34"/>
              </a:rPr>
              <a:t>ilgilidir</a:t>
            </a:r>
            <a:r>
              <a:rPr lang="en-US" dirty="0">
                <a:solidFill>
                  <a:srgbClr val="161613"/>
                </a:solidFill>
                <a:latin typeface="Kanit Light" panose="020B0604020202020204" charset="-34"/>
                <a:ea typeface="Inter" pitchFamily="34" charset="-122"/>
                <a:cs typeface="Kanit Light" panose="020B0604020202020204" charset="-34"/>
              </a:rPr>
              <a:t> ve </a:t>
            </a:r>
            <a:r>
              <a:rPr lang="en-US" dirty="0" err="1">
                <a:solidFill>
                  <a:srgbClr val="161613"/>
                </a:solidFill>
                <a:latin typeface="Kanit Light" panose="020B0604020202020204" charset="-34"/>
                <a:ea typeface="Inter" pitchFamily="34" charset="-122"/>
                <a:cs typeface="Kanit Light" panose="020B0604020202020204" charset="-34"/>
              </a:rPr>
              <a:t>kullanılan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algoritmaların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çoğu</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ortaklık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göstermektedir</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Süreçleri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bağlamında</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belirli</a:t>
            </a:r>
            <a:r>
              <a:rPr lang="en-US" dirty="0">
                <a:solidFill>
                  <a:srgbClr val="161613"/>
                </a:solidFill>
                <a:latin typeface="Kanit Light" panose="020B0604020202020204" charset="-34"/>
                <a:ea typeface="Inter" pitchFamily="34" charset="-122"/>
                <a:cs typeface="Kanit Light" panose="020B0604020202020204" charset="-34"/>
              </a:rPr>
              <a:t> bir </a:t>
            </a:r>
            <a:r>
              <a:rPr lang="en-US" dirty="0" err="1">
                <a:solidFill>
                  <a:srgbClr val="161613"/>
                </a:solidFill>
                <a:latin typeface="Kanit Light" panose="020B0604020202020204" charset="-34"/>
                <a:ea typeface="Inter" pitchFamily="34" charset="-122"/>
                <a:cs typeface="Kanit Light" panose="020B0604020202020204" charset="-34"/>
              </a:rPr>
              <a:t>görevin</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tanımlanması</a:t>
            </a:r>
            <a:r>
              <a:rPr lang="en-US" dirty="0">
                <a:solidFill>
                  <a:srgbClr val="161613"/>
                </a:solidFill>
                <a:latin typeface="Kanit Light" panose="020B0604020202020204" charset="-34"/>
                <a:ea typeface="Inter" pitchFamily="34" charset="-122"/>
                <a:cs typeface="Kanit Light" panose="020B0604020202020204" charset="-34"/>
              </a:rPr>
              <a:t>, veri ön-işleme, </a:t>
            </a:r>
            <a:r>
              <a:rPr lang="en-US" dirty="0" err="1">
                <a:solidFill>
                  <a:srgbClr val="161613"/>
                </a:solidFill>
                <a:latin typeface="Kanit Light" panose="020B0604020202020204" charset="-34"/>
                <a:ea typeface="Inter" pitchFamily="34" charset="-122"/>
                <a:cs typeface="Kanit Light" panose="020B0604020202020204" charset="-34"/>
              </a:rPr>
              <a:t>algoritmaların</a:t>
            </a:r>
            <a:r>
              <a:rPr lang="en-US" dirty="0">
                <a:solidFill>
                  <a:srgbClr val="161613"/>
                </a:solidFill>
                <a:latin typeface="Kanit Light" panose="020B0604020202020204" charset="-34"/>
                <a:ea typeface="Inter" pitchFamily="34" charset="-122"/>
                <a:cs typeface="Kanit Light" panose="020B0604020202020204" charset="-34"/>
              </a:rPr>
              <a:t> veri </a:t>
            </a:r>
            <a:r>
              <a:rPr lang="en-US" dirty="0" err="1">
                <a:solidFill>
                  <a:srgbClr val="161613"/>
                </a:solidFill>
                <a:latin typeface="Kanit Light" panose="020B0604020202020204" charset="-34"/>
                <a:ea typeface="Inter" pitchFamily="34" charset="-122"/>
                <a:cs typeface="Kanit Light" panose="020B0604020202020204" charset="-34"/>
              </a:rPr>
              <a:t>setine</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uygulanması</a:t>
            </a:r>
            <a:r>
              <a:rPr lang="en-US" dirty="0">
                <a:solidFill>
                  <a:srgbClr val="161613"/>
                </a:solidFill>
                <a:latin typeface="Kanit Light" panose="020B0604020202020204" charset="-34"/>
                <a:ea typeface="Inter" pitchFamily="34" charset="-122"/>
                <a:cs typeface="Kanit Light" panose="020B0604020202020204" charset="-34"/>
              </a:rPr>
              <a:t> ve model </a:t>
            </a:r>
            <a:r>
              <a:rPr lang="en-US" dirty="0" err="1">
                <a:solidFill>
                  <a:srgbClr val="161613"/>
                </a:solidFill>
                <a:latin typeface="Kanit Light" panose="020B0604020202020204" charset="-34"/>
                <a:ea typeface="Inter" pitchFamily="34" charset="-122"/>
                <a:cs typeface="Kanit Light" panose="020B0604020202020204" charset="-34"/>
              </a:rPr>
              <a:t>değerlendirmesi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aşamalarının</a:t>
            </a:r>
            <a:r>
              <a:rPr lang="en-US" dirty="0">
                <a:solidFill>
                  <a:srgbClr val="161613"/>
                </a:solidFill>
                <a:latin typeface="Kanit Light" panose="020B0604020202020204" charset="-34"/>
                <a:ea typeface="Inter" pitchFamily="34" charset="-122"/>
                <a:cs typeface="Kanit Light" panose="020B0604020202020204" charset="-34"/>
              </a:rPr>
              <a:t> her </a:t>
            </a:r>
            <a:r>
              <a:rPr lang="en-US" dirty="0" err="1">
                <a:solidFill>
                  <a:srgbClr val="161613"/>
                </a:solidFill>
                <a:latin typeface="Kanit Light" panose="020B0604020202020204" charset="-34"/>
                <a:ea typeface="Inter" pitchFamily="34" charset="-122"/>
                <a:cs typeface="Kanit Light" panose="020B0604020202020204" charset="-34"/>
              </a:rPr>
              <a:t>iki</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yöntemde</a:t>
            </a:r>
            <a:r>
              <a:rPr lang="en-US" dirty="0">
                <a:solidFill>
                  <a:srgbClr val="161613"/>
                </a:solidFill>
                <a:latin typeface="Kanit Light" panose="020B0604020202020204" charset="-34"/>
                <a:ea typeface="Inter" pitchFamily="34" charset="-122"/>
                <a:cs typeface="Kanit Light" panose="020B0604020202020204" charset="-34"/>
              </a:rPr>
              <a:t> de </a:t>
            </a:r>
            <a:r>
              <a:rPr lang="en-US" dirty="0" err="1">
                <a:solidFill>
                  <a:srgbClr val="161613"/>
                </a:solidFill>
                <a:latin typeface="Kanit Light" panose="020B0604020202020204" charset="-34"/>
                <a:ea typeface="Inter" pitchFamily="34" charset="-122"/>
                <a:cs typeface="Kanit Light" panose="020B0604020202020204" charset="-34"/>
              </a:rPr>
              <a:t>benzerlik</a:t>
            </a:r>
            <a:r>
              <a:rPr lang="en-US" dirty="0">
                <a:solidFill>
                  <a:srgbClr val="161613"/>
                </a:solidFill>
                <a:latin typeface="Kanit Light" panose="020B0604020202020204" charset="-34"/>
                <a:ea typeface="Inter" pitchFamily="34" charset="-122"/>
                <a:cs typeface="Kanit Light" panose="020B0604020202020204" charset="-34"/>
              </a:rPr>
              <a:t> </a:t>
            </a:r>
            <a:r>
              <a:rPr lang="en-US" dirty="0" err="1">
                <a:solidFill>
                  <a:srgbClr val="161613"/>
                </a:solidFill>
                <a:latin typeface="Kanit Light" panose="020B0604020202020204" charset="-34"/>
                <a:ea typeface="Inter" pitchFamily="34" charset="-122"/>
                <a:cs typeface="Kanit Light" panose="020B0604020202020204" charset="-34"/>
              </a:rPr>
              <a:t>gösterir</a:t>
            </a:r>
            <a:r>
              <a:rPr lang="en-US" dirty="0">
                <a:solidFill>
                  <a:srgbClr val="161613"/>
                </a:solidFill>
                <a:latin typeface="Kanit Light" panose="020B0604020202020204" charset="-34"/>
                <a:ea typeface="Inter" pitchFamily="34" charset="-122"/>
                <a:cs typeface="Kanit Light" panose="020B0604020202020204" charset="-34"/>
              </a:rPr>
              <a:t>.</a:t>
            </a:r>
            <a:endParaRPr lang="en-US" dirty="0">
              <a:latin typeface="Kanit Light" panose="020B0604020202020204" charset="-34"/>
            </a:endParaRPr>
          </a:p>
        </p:txBody>
      </p:sp>
      <p:pic>
        <p:nvPicPr>
          <p:cNvPr id="14" name="Image 0" descr="preencoded.png">
            <a:extLst>
              <a:ext uri="{FF2B5EF4-FFF2-40B4-BE49-F238E27FC236}">
                <a16:creationId xmlns:a16="http://schemas.microsoft.com/office/drawing/2014/main" id="{AC79C7E5-B79C-FAE0-4C4D-4CD8CDB96CB5}"/>
              </a:ext>
            </a:extLst>
          </p:cNvPr>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B60C3-4E05-7A7D-8776-A2DD44A18523}"/>
            </a:ext>
          </a:extLst>
        </p:cNvPr>
        <p:cNvGrpSpPr/>
        <p:nvPr/>
      </p:nvGrpSpPr>
      <p:grpSpPr>
        <a:xfrm>
          <a:off x="0" y="0"/>
          <a:ext cx="0" cy="0"/>
          <a:chOff x="0" y="0"/>
          <a:chExt cx="0" cy="0"/>
        </a:xfrm>
      </p:grpSpPr>
      <p:sp>
        <p:nvSpPr>
          <p:cNvPr id="16" name="Text 0">
            <a:extLst>
              <a:ext uri="{FF2B5EF4-FFF2-40B4-BE49-F238E27FC236}">
                <a16:creationId xmlns:a16="http://schemas.microsoft.com/office/drawing/2014/main" id="{24EEF9E7-1265-5CF7-05B7-BAB08A2FA788}"/>
              </a:ext>
            </a:extLst>
          </p:cNvPr>
          <p:cNvSpPr/>
          <p:nvPr/>
        </p:nvSpPr>
        <p:spPr>
          <a:xfrm>
            <a:off x="410307" y="3212123"/>
            <a:ext cx="13313988" cy="1805354"/>
          </a:xfrm>
          <a:prstGeom prst="rect">
            <a:avLst/>
          </a:prstGeom>
          <a:noFill/>
          <a:ln/>
        </p:spPr>
        <p:txBody>
          <a:bodyPr wrap="none" lIns="0" tIns="0" rIns="0" bIns="0" rtlCol="0" anchor="t"/>
          <a:lstStyle/>
          <a:p>
            <a:pPr algn="ctr"/>
            <a:r>
              <a:rPr lang="en-US" sz="4400" dirty="0">
                <a:solidFill>
                  <a:srgbClr val="004483"/>
                </a:solidFill>
                <a:latin typeface="Kanit Light" panose="020B0604020202020204" charset="-34"/>
                <a:cs typeface="Kanit Light" panose="020B0604020202020204" charset="-34"/>
              </a:rPr>
              <a:t>Makine </a:t>
            </a:r>
            <a:r>
              <a:rPr lang="tr-TR" sz="4400" dirty="0">
                <a:solidFill>
                  <a:srgbClr val="004483"/>
                </a:solidFill>
                <a:latin typeface="Kanit Light" panose="020B0604020202020204" charset="-34"/>
                <a:cs typeface="Kanit Light" panose="020B0604020202020204" charset="-34"/>
              </a:rPr>
              <a:t>Ö</a:t>
            </a:r>
            <a:r>
              <a:rPr lang="en-US" sz="4400" dirty="0" err="1">
                <a:solidFill>
                  <a:srgbClr val="004483"/>
                </a:solidFill>
                <a:latin typeface="Kanit Light" panose="020B0604020202020204" charset="-34"/>
                <a:cs typeface="Kanit Light" panose="020B0604020202020204" charset="-34"/>
              </a:rPr>
              <a:t>ğrenmesi</a:t>
            </a:r>
            <a:r>
              <a:rPr lang="en-US" sz="4400" dirty="0">
                <a:solidFill>
                  <a:srgbClr val="004483"/>
                </a:solidFill>
                <a:latin typeface="Kanit Light" panose="020B0604020202020204" charset="-34"/>
                <a:cs typeface="Kanit Light" panose="020B0604020202020204" charset="-34"/>
              </a:rPr>
              <a:t> </a:t>
            </a:r>
            <a:r>
              <a:rPr lang="tr-TR" sz="4400" dirty="0">
                <a:solidFill>
                  <a:srgbClr val="004483"/>
                </a:solidFill>
                <a:latin typeface="Kanit Light" panose="020B0604020202020204" charset="-34"/>
                <a:cs typeface="Kanit Light" panose="020B0604020202020204" charset="-34"/>
              </a:rPr>
              <a:t>S</a:t>
            </a:r>
            <a:r>
              <a:rPr lang="en-US" sz="4400" dirty="0" err="1">
                <a:solidFill>
                  <a:srgbClr val="004483"/>
                </a:solidFill>
                <a:latin typeface="Kanit Light" panose="020B0604020202020204" charset="-34"/>
                <a:cs typeface="Kanit Light" panose="020B0604020202020204" charset="-34"/>
              </a:rPr>
              <a:t>ürecinin</a:t>
            </a:r>
            <a:r>
              <a:rPr lang="en-US" sz="4400" dirty="0">
                <a:solidFill>
                  <a:srgbClr val="004483"/>
                </a:solidFill>
                <a:latin typeface="Kanit Light" panose="020B0604020202020204" charset="-34"/>
                <a:cs typeface="Kanit Light" panose="020B0604020202020204" charset="-34"/>
              </a:rPr>
              <a:t> </a:t>
            </a:r>
            <a:endParaRPr lang="tr-TR" sz="4400" dirty="0">
              <a:solidFill>
                <a:srgbClr val="004483"/>
              </a:solidFill>
              <a:latin typeface="Kanit Light" panose="020B0604020202020204" charset="-34"/>
              <a:cs typeface="Kanit Light" panose="020B0604020202020204" charset="-34"/>
            </a:endParaRPr>
          </a:p>
          <a:p>
            <a:pPr algn="ctr"/>
            <a:r>
              <a:rPr lang="tr-TR" sz="4400" dirty="0">
                <a:solidFill>
                  <a:srgbClr val="004483"/>
                </a:solidFill>
                <a:latin typeface="Kanit Light" panose="020B0604020202020204" charset="-34"/>
                <a:cs typeface="Kanit Light" panose="020B0604020202020204" charset="-34"/>
              </a:rPr>
              <a:t>T</a:t>
            </a:r>
            <a:r>
              <a:rPr lang="en-US" sz="4400" dirty="0" err="1">
                <a:solidFill>
                  <a:srgbClr val="004483"/>
                </a:solidFill>
                <a:latin typeface="Kanit Light" panose="020B0604020202020204" charset="-34"/>
                <a:cs typeface="Kanit Light" panose="020B0604020202020204" charset="-34"/>
              </a:rPr>
              <a:t>emel</a:t>
            </a:r>
            <a:r>
              <a:rPr lang="en-US" sz="4400" dirty="0">
                <a:solidFill>
                  <a:srgbClr val="004483"/>
                </a:solidFill>
                <a:latin typeface="Kanit Light" panose="020B0604020202020204" charset="-34"/>
                <a:cs typeface="Kanit Light" panose="020B0604020202020204" charset="-34"/>
              </a:rPr>
              <a:t> </a:t>
            </a:r>
            <a:r>
              <a:rPr lang="tr-TR" sz="4400" dirty="0">
                <a:solidFill>
                  <a:srgbClr val="004483"/>
                </a:solidFill>
                <a:latin typeface="Kanit Light" panose="020B0604020202020204" charset="-34"/>
                <a:cs typeface="Kanit Light" panose="020B0604020202020204" charset="-34"/>
              </a:rPr>
              <a:t>A</a:t>
            </a:r>
            <a:r>
              <a:rPr lang="en-US" sz="4400" dirty="0" err="1">
                <a:solidFill>
                  <a:srgbClr val="004483"/>
                </a:solidFill>
                <a:latin typeface="Kanit Light" panose="020B0604020202020204" charset="-34"/>
                <a:cs typeface="Kanit Light" panose="020B0604020202020204" charset="-34"/>
              </a:rPr>
              <a:t>şamaları</a:t>
            </a:r>
            <a:endParaRPr lang="en-US" sz="4400" dirty="0">
              <a:solidFill>
                <a:srgbClr val="004483"/>
              </a:solidFill>
              <a:latin typeface="Kanit Light" panose="020B0604020202020204" charset="-34"/>
              <a:cs typeface="Kanit Light" panose="020B0604020202020204" charset="-34"/>
            </a:endParaRPr>
          </a:p>
        </p:txBody>
      </p:sp>
      <p:sp>
        <p:nvSpPr>
          <p:cNvPr id="17" name="Text 1">
            <a:extLst>
              <a:ext uri="{FF2B5EF4-FFF2-40B4-BE49-F238E27FC236}">
                <a16:creationId xmlns:a16="http://schemas.microsoft.com/office/drawing/2014/main" id="{D41F1A8D-D5E4-F21D-74A5-E8063BF2DF34}"/>
              </a:ext>
            </a:extLst>
          </p:cNvPr>
          <p:cNvSpPr/>
          <p:nvPr/>
        </p:nvSpPr>
        <p:spPr>
          <a:xfrm>
            <a:off x="793790" y="2167057"/>
            <a:ext cx="3402330" cy="425291"/>
          </a:xfrm>
          <a:prstGeom prst="rect">
            <a:avLst/>
          </a:prstGeom>
          <a:noFill/>
          <a:ln/>
        </p:spPr>
        <p:txBody>
          <a:bodyPr wrap="none" lIns="0" tIns="0" rIns="0" bIns="0" rtlCol="0" anchor="t"/>
          <a:lstStyle/>
          <a:p>
            <a:pPr marL="0" indent="0">
              <a:lnSpc>
                <a:spcPts val="3300"/>
              </a:lnSpc>
              <a:buNone/>
            </a:pPr>
            <a:endParaRPr lang="en-US" sz="2650">
              <a:latin typeface="Kanit Light" panose="020B0604020202020204" charset="-34"/>
            </a:endParaRPr>
          </a:p>
        </p:txBody>
      </p:sp>
      <p:sp>
        <p:nvSpPr>
          <p:cNvPr id="20" name="Text 4">
            <a:extLst>
              <a:ext uri="{FF2B5EF4-FFF2-40B4-BE49-F238E27FC236}">
                <a16:creationId xmlns:a16="http://schemas.microsoft.com/office/drawing/2014/main" id="{1ECD60D2-7343-C15B-DC01-47F437154B54}"/>
              </a:ext>
            </a:extLst>
          </p:cNvPr>
          <p:cNvSpPr/>
          <p:nvPr/>
        </p:nvSpPr>
        <p:spPr>
          <a:xfrm>
            <a:off x="793790" y="6431042"/>
            <a:ext cx="3402330" cy="425291"/>
          </a:xfrm>
          <a:prstGeom prst="rect">
            <a:avLst/>
          </a:prstGeom>
          <a:noFill/>
          <a:ln/>
        </p:spPr>
        <p:txBody>
          <a:bodyPr wrap="none" lIns="0" tIns="0" rIns="0" bIns="0" rtlCol="0" anchor="t"/>
          <a:lstStyle/>
          <a:p>
            <a:pPr marL="0" indent="0">
              <a:lnSpc>
                <a:spcPts val="3300"/>
              </a:lnSpc>
              <a:buNone/>
            </a:pPr>
            <a:endParaRPr lang="en-US" sz="2650">
              <a:latin typeface="Kanit Light" panose="020B0604020202020204" charset="-34"/>
            </a:endParaRPr>
          </a:p>
        </p:txBody>
      </p:sp>
      <p:pic>
        <p:nvPicPr>
          <p:cNvPr id="1026" name="Picture 2" descr="Yeditepe Üniversitesi | AXSIS - Akademik ve Açık Erişim Bilgi Sistemi">
            <a:extLst>
              <a:ext uri="{FF2B5EF4-FFF2-40B4-BE49-F238E27FC236}">
                <a16:creationId xmlns:a16="http://schemas.microsoft.com/office/drawing/2014/main" id="{E7BF8B19-4C69-978E-9B44-B8183D7CE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6222" y="156410"/>
            <a:ext cx="2081120" cy="1285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803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2095" y="396359"/>
            <a:ext cx="8410540" cy="449580"/>
          </a:xfrm>
          <a:prstGeom prst="rect">
            <a:avLst/>
          </a:prstGeom>
          <a:noFill/>
          <a:ln/>
        </p:spPr>
        <p:txBody>
          <a:bodyPr wrap="none" lIns="0" tIns="0" rIns="0" bIns="0" rtlCol="0" anchor="t"/>
          <a:lstStyle/>
          <a:p>
            <a:pPr>
              <a:lnSpc>
                <a:spcPts val="4950"/>
              </a:lnSpc>
            </a:pPr>
            <a:r>
              <a:rPr lang="en-US" sz="4000" dirty="0">
                <a:solidFill>
                  <a:srgbClr val="272D45"/>
                </a:solidFill>
                <a:latin typeface="Kanit Light" panose="020B0604020202020204" charset="-34"/>
                <a:cs typeface="Kanit Light" panose="020B0604020202020204" charset="-34"/>
              </a:rPr>
              <a:t>Makine Öğrenmesi Süreci </a:t>
            </a:r>
            <a:r>
              <a:rPr lang="en-US" sz="4000" dirty="0" err="1">
                <a:solidFill>
                  <a:srgbClr val="272D45"/>
                </a:solidFill>
                <a:latin typeface="Kanit Light" panose="020B0604020202020204" charset="-34"/>
                <a:cs typeface="Kanit Light" panose="020B0604020202020204" charset="-34"/>
              </a:rPr>
              <a:t>Kapsamı</a:t>
            </a:r>
            <a:endParaRPr lang="en-US" sz="4000" dirty="0">
              <a:solidFill>
                <a:srgbClr val="272D45"/>
              </a:solidFill>
              <a:latin typeface="Kanit Light" panose="020B0604020202020204" charset="-34"/>
              <a:cs typeface="Kanit Light" panose="020B0604020202020204" charset="-34"/>
            </a:endParaRPr>
          </a:p>
        </p:txBody>
      </p:sp>
      <p:sp>
        <p:nvSpPr>
          <p:cNvPr id="3" name="Text 1"/>
          <p:cNvSpPr/>
          <p:nvPr/>
        </p:nvSpPr>
        <p:spPr>
          <a:xfrm>
            <a:off x="776389" y="1395330"/>
            <a:ext cx="7875241" cy="5232601"/>
          </a:xfrm>
          <a:prstGeom prst="rect">
            <a:avLst/>
          </a:prstGeom>
          <a:noFill/>
          <a:ln/>
        </p:spPr>
        <p:txBody>
          <a:bodyPr wrap="square" lIns="0" tIns="0" rIns="0" bIns="0" rtlCol="0" anchor="t"/>
          <a:lstStyle/>
          <a:p>
            <a:pPr marL="0" indent="0" algn="just">
              <a:buNone/>
            </a:pPr>
            <a:r>
              <a:rPr lang="en-US" dirty="0" err="1">
                <a:solidFill>
                  <a:srgbClr val="2C3249"/>
                </a:solidFill>
                <a:latin typeface="Kanit Light" panose="020B0604020202020204" charset="-34"/>
                <a:ea typeface="Martel Sans" pitchFamily="34" charset="-122"/>
                <a:cs typeface="Kanit Light" panose="020B0604020202020204" charset="-34"/>
              </a:rPr>
              <a:t>Tanımlanan</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görevi</a:t>
            </a:r>
            <a:r>
              <a:rPr lang="en-US" dirty="0">
                <a:solidFill>
                  <a:srgbClr val="2C3249"/>
                </a:solidFill>
                <a:latin typeface="Kanit Light" panose="020B0604020202020204" charset="-34"/>
                <a:ea typeface="Martel Sans" pitchFamily="34" charset="-122"/>
                <a:cs typeface="Kanit Light" panose="020B0604020202020204" charset="-34"/>
              </a:rPr>
              <a:t> makine </a:t>
            </a:r>
            <a:r>
              <a:rPr lang="en-US" dirty="0" err="1">
                <a:solidFill>
                  <a:srgbClr val="2C3249"/>
                </a:solidFill>
                <a:latin typeface="Kanit Light" panose="020B0604020202020204" charset="-34"/>
                <a:ea typeface="Martel Sans" pitchFamily="34" charset="-122"/>
                <a:cs typeface="Kanit Light" panose="020B0604020202020204" charset="-34"/>
              </a:rPr>
              <a:t>öğrenmesinden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faydalanarak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getirebilmek</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literatürde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birbirine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vakın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sayılabilecek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yaklasımlar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bulunmaktadır</a:t>
            </a:r>
            <a:r>
              <a:rPr lang="en-US" dirty="0">
                <a:solidFill>
                  <a:srgbClr val="2C3249"/>
                </a:solidFill>
                <a:latin typeface="Kanit Light" panose="020B0604020202020204" charset="-34"/>
                <a:ea typeface="Martel Sans" pitchFamily="34" charset="-122"/>
                <a:cs typeface="Kanit Light" panose="020B0604020202020204" charset="-34"/>
              </a:rPr>
              <a:t>. Biz makine öğrenmesi </a:t>
            </a:r>
            <a:r>
              <a:rPr lang="en-US" dirty="0" err="1">
                <a:solidFill>
                  <a:srgbClr val="2C3249"/>
                </a:solidFill>
                <a:latin typeface="Kanit Light" panose="020B0604020202020204" charset="-34"/>
                <a:ea typeface="Martel Sans" pitchFamily="34" charset="-122"/>
                <a:cs typeface="Kanit Light" panose="020B0604020202020204" charset="-34"/>
              </a:rPr>
              <a:t>sürecinde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b="1" dirty="0">
                <a:solidFill>
                  <a:srgbClr val="2C3249"/>
                </a:solidFill>
                <a:latin typeface="Kanit Light" panose="020B0604020202020204" charset="-34"/>
                <a:ea typeface="Martel Sans" pitchFamily="34" charset="-122"/>
                <a:cs typeface="Kanit Light" panose="020B0604020202020204" charset="-34"/>
              </a:rPr>
              <a:t>Veri </a:t>
            </a:r>
            <a:r>
              <a:rPr lang="en-US" b="1" dirty="0" err="1">
                <a:solidFill>
                  <a:srgbClr val="2C3249"/>
                </a:solidFill>
                <a:latin typeface="Kanit Light" panose="020B0604020202020204" charset="-34"/>
                <a:ea typeface="Martel Sans" pitchFamily="34" charset="-122"/>
                <a:cs typeface="Kanit Light" panose="020B0604020202020204" charset="-34"/>
              </a:rPr>
              <a:t>Madenciliği</a:t>
            </a:r>
            <a:r>
              <a:rPr lang="en-US" b="1" dirty="0">
                <a:solidFill>
                  <a:srgbClr val="2C3249"/>
                </a:solidFill>
                <a:latin typeface="Kanit Light" panose="020B0604020202020204" charset="-34"/>
                <a:ea typeface="Martel Sans" pitchFamily="34" charset="-122"/>
                <a:cs typeface="Kanit Light" panose="020B0604020202020204" charset="-34"/>
              </a:rPr>
              <a:t> için </a:t>
            </a:r>
            <a:r>
              <a:rPr lang="en-US" b="1" dirty="0" err="1">
                <a:solidFill>
                  <a:srgbClr val="2C3249"/>
                </a:solidFill>
                <a:latin typeface="Kanit Light" panose="020B0604020202020204" charset="-34"/>
                <a:ea typeface="Martel Sans" pitchFamily="34" charset="-122"/>
                <a:cs typeface="Kanit Light" panose="020B0604020202020204" charset="-34"/>
              </a:rPr>
              <a:t>Çapraz</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Endüstri</a:t>
            </a:r>
            <a:r>
              <a:rPr lang="en-US" b="1" dirty="0">
                <a:solidFill>
                  <a:srgbClr val="2C3249"/>
                </a:solidFill>
                <a:latin typeface="Kanit Light" panose="020B0604020202020204" charset="-34"/>
                <a:ea typeface="Martel Sans" pitchFamily="34" charset="-122"/>
                <a:cs typeface="Kanit Light" panose="020B0604020202020204" charset="-34"/>
              </a:rPr>
              <a:t> Standard </a:t>
            </a:r>
            <a:r>
              <a:rPr lang="en-US" b="1" dirty="0" err="1">
                <a:solidFill>
                  <a:srgbClr val="2C3249"/>
                </a:solidFill>
                <a:latin typeface="Kanit Light" panose="020B0604020202020204" charset="-34"/>
                <a:ea typeface="Martel Sans" pitchFamily="34" charset="-122"/>
                <a:cs typeface="Kanit Light" panose="020B0604020202020204" charset="-34"/>
              </a:rPr>
              <a:t>Süreç</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Modeli</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a:solidFill>
                  <a:srgbClr val="2C3249"/>
                </a:solidFill>
                <a:latin typeface="Kanit Light" panose="020B0604020202020204" charset="-34"/>
                <a:ea typeface="Martel Sans" pitchFamily="34" charset="-122"/>
                <a:cs typeface="Kanit Light" panose="020B0604020202020204" charset="-34"/>
              </a:rPr>
              <a:t>(</a:t>
            </a:r>
            <a:r>
              <a:rPr lang="en-US" b="1" i="1" dirty="0" err="1">
                <a:solidFill>
                  <a:srgbClr val="2C3249"/>
                </a:solidFill>
                <a:latin typeface="Kanit Light" panose="020B0604020202020204" charset="-34"/>
                <a:ea typeface="Martel Sans" pitchFamily="34" charset="-122"/>
                <a:cs typeface="Kanit Light" panose="020B0604020202020204" charset="-34"/>
              </a:rPr>
              <a:t>CRoss</a:t>
            </a:r>
            <a:r>
              <a:rPr lang="en-US" b="1" i="1" dirty="0">
                <a:solidFill>
                  <a:srgbClr val="2C3249"/>
                </a:solidFill>
                <a:latin typeface="Kanit Light" panose="020B0604020202020204" charset="-34"/>
                <a:ea typeface="Martel Sans" pitchFamily="34" charset="-122"/>
                <a:cs typeface="Kanit Light" panose="020B0604020202020204" charset="-34"/>
              </a:rPr>
              <a:t>-Industry Standard Process for Data Mining – CRISP-DM)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adımları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alacağız</a:t>
            </a:r>
            <a:r>
              <a:rPr lang="en-US" dirty="0">
                <a:solidFill>
                  <a:srgbClr val="2C3249"/>
                </a:solidFill>
                <a:latin typeface="Kanit Light" panose="020B0604020202020204" charset="-34"/>
                <a:ea typeface="Martel Sans" pitchFamily="34" charset="-122"/>
                <a:cs typeface="Kanit Light" panose="020B0604020202020204" charset="-34"/>
              </a:rPr>
              <a:t>. </a:t>
            </a: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1800"/>
              </a:lnSpc>
              <a:buNone/>
            </a:pP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1800"/>
              </a:lnSpc>
              <a:buNone/>
            </a:pPr>
            <a:r>
              <a:rPr lang="en-US" dirty="0">
                <a:solidFill>
                  <a:srgbClr val="2C3249"/>
                </a:solidFill>
                <a:latin typeface="Kanit Light" panose="020B0604020202020204" charset="-34"/>
                <a:ea typeface="Martel Sans" pitchFamily="34" charset="-122"/>
                <a:cs typeface="Kanit Light" panose="020B0604020202020204" charset="-34"/>
              </a:rPr>
              <a:t>CRISP-DM; </a:t>
            </a:r>
            <a:endParaRPr lang="tr-TR" dirty="0">
              <a:solidFill>
                <a:srgbClr val="2C3249"/>
              </a:solidFill>
              <a:latin typeface="Kanit Light" panose="020B0604020202020204" charset="-34"/>
              <a:ea typeface="Martel Sans" pitchFamily="34" charset="-122"/>
              <a:cs typeface="Kanit Light" panose="020B0604020202020204" charset="-34"/>
            </a:endParaRPr>
          </a:p>
          <a:p>
            <a:pPr marL="342900" indent="-342900" algn="just">
              <a:lnSpc>
                <a:spcPct val="150000"/>
              </a:lnSpc>
              <a:buFont typeface="+mj-lt"/>
              <a:buAutoNum type="arabicPeriod"/>
            </a:pP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problemin</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ta</a:t>
            </a:r>
            <a:r>
              <a:rPr lang="tr-TR" dirty="0" err="1">
                <a:solidFill>
                  <a:schemeClr val="accent1">
                    <a:lumMod val="50000"/>
                  </a:schemeClr>
                </a:solidFill>
                <a:latin typeface="Kanit Light" panose="020B0604020202020204" charset="-34"/>
                <a:ea typeface="Martel Sans" pitchFamily="34" charset="-122"/>
                <a:cs typeface="Kanit Light" panose="020B0604020202020204" charset="-34"/>
              </a:rPr>
              <a:t>nı</a:t>
            </a: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mlanması</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(business understanding), </a:t>
            </a:r>
            <a:endParaRPr lang="tr-TR" dirty="0">
              <a:solidFill>
                <a:schemeClr val="accent1">
                  <a:lumMod val="50000"/>
                </a:schemeClr>
              </a:solidFill>
              <a:latin typeface="Kanit Light" panose="020B0604020202020204" charset="-34"/>
              <a:ea typeface="Martel Sans" pitchFamily="34" charset="-122"/>
              <a:cs typeface="Kanit Light" panose="020B0604020202020204" charset="-34"/>
            </a:endParaRPr>
          </a:p>
          <a:p>
            <a:pPr marL="342900" indent="-342900" algn="just">
              <a:lnSpc>
                <a:spcPct val="150000"/>
              </a:lnSpc>
              <a:buFont typeface="+mj-lt"/>
              <a:buAutoNum type="arabicPeriod"/>
            </a:pP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veriyi</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anlama</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(data understanding), </a:t>
            </a:r>
            <a:endParaRPr lang="tr-TR" dirty="0">
              <a:solidFill>
                <a:schemeClr val="accent1">
                  <a:lumMod val="50000"/>
                </a:schemeClr>
              </a:solidFill>
              <a:latin typeface="Kanit Light" panose="020B0604020202020204" charset="-34"/>
              <a:ea typeface="Martel Sans" pitchFamily="34" charset="-122"/>
              <a:cs typeface="Kanit Light" panose="020B0604020202020204" charset="-34"/>
            </a:endParaRPr>
          </a:p>
          <a:p>
            <a:pPr marL="342900" indent="-342900" algn="just">
              <a:lnSpc>
                <a:spcPct val="150000"/>
              </a:lnSpc>
              <a:buFont typeface="+mj-lt"/>
              <a:buAutoNum type="arabicPeriod"/>
            </a:pPr>
            <a:r>
              <a:rPr lang="en-US" dirty="0">
                <a:solidFill>
                  <a:schemeClr val="accent1">
                    <a:lumMod val="50000"/>
                  </a:schemeClr>
                </a:solidFill>
                <a:latin typeface="Kanit Light" panose="020B0604020202020204" charset="-34"/>
                <a:ea typeface="Martel Sans" pitchFamily="34" charset="-122"/>
                <a:cs typeface="Kanit Light" panose="020B0604020202020204" charset="-34"/>
              </a:rPr>
              <a:t>veri </a:t>
            </a: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hazırlama</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(data preparation), </a:t>
            </a:r>
            <a:endParaRPr lang="tr-TR" dirty="0">
              <a:solidFill>
                <a:schemeClr val="accent1">
                  <a:lumMod val="50000"/>
                </a:schemeClr>
              </a:solidFill>
              <a:latin typeface="Kanit Light" panose="020B0604020202020204" charset="-34"/>
              <a:ea typeface="Martel Sans" pitchFamily="34" charset="-122"/>
              <a:cs typeface="Kanit Light" panose="020B0604020202020204" charset="-34"/>
            </a:endParaRPr>
          </a:p>
          <a:p>
            <a:pPr marL="342900" indent="-342900" algn="just">
              <a:lnSpc>
                <a:spcPct val="150000"/>
              </a:lnSpc>
              <a:buFont typeface="+mj-lt"/>
              <a:buAutoNum type="arabicPeriod"/>
            </a:pPr>
            <a:r>
              <a:rPr lang="tr-TR" dirty="0">
                <a:solidFill>
                  <a:schemeClr val="accent1">
                    <a:lumMod val="50000"/>
                  </a:schemeClr>
                </a:solidFill>
                <a:latin typeface="Kanit Light" panose="020B0604020202020204" charset="-34"/>
                <a:ea typeface="Martel Sans" pitchFamily="34" charset="-122"/>
                <a:cs typeface="Kanit Light" panose="020B0604020202020204" charset="-34"/>
              </a:rPr>
              <a:t>modelleme (</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modeling), </a:t>
            </a:r>
            <a:endParaRPr lang="tr-TR" dirty="0">
              <a:solidFill>
                <a:schemeClr val="accent1">
                  <a:lumMod val="50000"/>
                </a:schemeClr>
              </a:solidFill>
              <a:latin typeface="Kanit Light" panose="020B0604020202020204" charset="-34"/>
              <a:ea typeface="Martel Sans" pitchFamily="34" charset="-122"/>
              <a:cs typeface="Kanit Light" panose="020B0604020202020204" charset="-34"/>
            </a:endParaRPr>
          </a:p>
          <a:p>
            <a:pPr marL="342900" indent="-342900" algn="just">
              <a:lnSpc>
                <a:spcPct val="150000"/>
              </a:lnSpc>
              <a:buFont typeface="+mj-lt"/>
              <a:buAutoNum type="arabicPeriod"/>
            </a:pPr>
            <a:r>
              <a:rPr lang="en-US" dirty="0">
                <a:solidFill>
                  <a:schemeClr val="accent1">
                    <a:lumMod val="50000"/>
                  </a:schemeClr>
                </a:solidFill>
                <a:latin typeface="Kanit Light" panose="020B0604020202020204" charset="-34"/>
                <a:ea typeface="Martel Sans" pitchFamily="34" charset="-122"/>
                <a:cs typeface="Kanit Light" panose="020B0604020202020204" charset="-34"/>
              </a:rPr>
              <a:t>model </a:t>
            </a: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değerlendirme</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ve se</a:t>
            </a:r>
            <a:r>
              <a:rPr lang="tr-TR" dirty="0">
                <a:solidFill>
                  <a:schemeClr val="accent1">
                    <a:lumMod val="50000"/>
                  </a:schemeClr>
                </a:solidFill>
                <a:latin typeface="Kanit Light" panose="020B0604020202020204" charset="-34"/>
                <a:ea typeface="Martel Sans" pitchFamily="34" charset="-122"/>
                <a:cs typeface="Kanit Light" panose="020B0604020202020204" charset="-34"/>
              </a:rPr>
              <a:t>ç</a:t>
            </a: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imi</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(evaluation)</a:t>
            </a:r>
            <a:r>
              <a:rPr lang="tr-TR" dirty="0">
                <a:solidFill>
                  <a:schemeClr val="accent1">
                    <a:lumMod val="50000"/>
                  </a:schemeClr>
                </a:solidFill>
                <a:latin typeface="Kanit Light" panose="020B0604020202020204" charset="-34"/>
                <a:ea typeface="Martel Sans" pitchFamily="34" charset="-122"/>
                <a:cs typeface="Kanit Light" panose="020B0604020202020204" charset="-34"/>
              </a:rPr>
              <a:t>,</a:t>
            </a:r>
          </a:p>
          <a:p>
            <a:pPr marL="342900" indent="-342900" algn="just">
              <a:lnSpc>
                <a:spcPct val="150000"/>
              </a:lnSpc>
              <a:buFont typeface="+mj-lt"/>
              <a:buAutoNum type="arabicPeriod"/>
            </a:pP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modelin</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uvgulamaya</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gecirilmesi</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deplo</a:t>
            </a:r>
            <a:r>
              <a:rPr lang="tr-TR" dirty="0">
                <a:solidFill>
                  <a:schemeClr val="accent1">
                    <a:lumMod val="50000"/>
                  </a:schemeClr>
                </a:solidFill>
                <a:latin typeface="Kanit Light" panose="020B0604020202020204" charset="-34"/>
                <a:ea typeface="Martel Sans" pitchFamily="34" charset="-122"/>
                <a:cs typeface="Kanit Light" panose="020B0604020202020204" charset="-34"/>
              </a:rPr>
              <a:t>y</a:t>
            </a: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ment</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a:t>
            </a:r>
            <a:endParaRPr lang="tr-TR" dirty="0">
              <a:solidFill>
                <a:schemeClr val="accent1">
                  <a:lumMod val="50000"/>
                </a:schemeClr>
              </a:solidFill>
              <a:latin typeface="Kanit Light" panose="020B0604020202020204" charset="-34"/>
              <a:ea typeface="Martel Sans" pitchFamily="34" charset="-122"/>
              <a:cs typeface="Kanit Light" panose="020B0604020202020204" charset="-34"/>
            </a:endParaRPr>
          </a:p>
          <a:p>
            <a:pPr marL="0" indent="0" algn="just">
              <a:lnSpc>
                <a:spcPts val="1800"/>
              </a:lnSpc>
              <a:buNone/>
            </a:pP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1800"/>
              </a:lnSpc>
              <a:buNone/>
            </a:pPr>
            <a:r>
              <a:rPr lang="en-US" dirty="0" err="1">
                <a:solidFill>
                  <a:srgbClr val="2C3249"/>
                </a:solidFill>
                <a:latin typeface="Kanit Light" panose="020B0604020202020204" charset="-34"/>
                <a:ea typeface="Martel Sans" pitchFamily="34" charset="-122"/>
                <a:cs typeface="Kanit Light" panose="020B0604020202020204" charset="-34"/>
              </a:rPr>
              <a:t>olmak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üzere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altı</a:t>
            </a:r>
            <a:r>
              <a:rPr lang="en-US" dirty="0">
                <a:solidFill>
                  <a:srgbClr val="2C3249"/>
                </a:solidFill>
                <a:latin typeface="Kanit Light" panose="020B0604020202020204" charset="-34"/>
                <a:ea typeface="Martel Sans" pitchFamily="34" charset="-122"/>
                <a:cs typeface="Kanit Light" panose="020B0604020202020204" charset="-34"/>
              </a:rPr>
              <a:t> a</a:t>
            </a:r>
            <a:r>
              <a:rPr lang="tr-TR" dirty="0">
                <a:solidFill>
                  <a:srgbClr val="2C3249"/>
                </a:solidFill>
                <a:latin typeface="Kanit Light" panose="020B0604020202020204" charset="-34"/>
                <a:ea typeface="Martel Sans" pitchFamily="34" charset="-122"/>
                <a:cs typeface="Kanit Light" panose="020B0604020202020204" charset="-34"/>
              </a:rPr>
              <a:t>ş</a:t>
            </a:r>
            <a:r>
              <a:rPr lang="en-US" dirty="0">
                <a:solidFill>
                  <a:srgbClr val="2C3249"/>
                </a:solidFill>
                <a:latin typeface="Kanit Light" panose="020B0604020202020204" charset="-34"/>
                <a:ea typeface="Martel Sans" pitchFamily="34" charset="-122"/>
                <a:cs typeface="Kanit Light" panose="020B0604020202020204" charset="-34"/>
              </a:rPr>
              <a:t>amadan </a:t>
            </a:r>
            <a:r>
              <a:rPr lang="en-US" dirty="0" err="1">
                <a:solidFill>
                  <a:srgbClr val="2C3249"/>
                </a:solidFill>
                <a:latin typeface="Kanit Light" panose="020B0604020202020204" charset="-34"/>
                <a:ea typeface="Martel Sans" pitchFamily="34" charset="-122"/>
                <a:cs typeface="Kanit Light" panose="020B0604020202020204" charset="-34"/>
              </a:rPr>
              <a:t>oluşmaktadır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bölümde</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adımların</a:t>
            </a:r>
            <a:r>
              <a:rPr lang="en-US" dirty="0">
                <a:solidFill>
                  <a:srgbClr val="2C3249"/>
                </a:solidFill>
                <a:latin typeface="Kanit Light" panose="020B0604020202020204" charset="-34"/>
                <a:ea typeface="Martel Sans" pitchFamily="34" charset="-122"/>
                <a:cs typeface="Kanit Light" panose="020B0604020202020204" charset="-34"/>
              </a:rPr>
              <a:t> her </a:t>
            </a:r>
            <a:r>
              <a:rPr lang="en-US" dirty="0" err="1">
                <a:solidFill>
                  <a:srgbClr val="2C3249"/>
                </a:solidFill>
                <a:latin typeface="Kanit Light" panose="020B0604020202020204" charset="-34"/>
                <a:ea typeface="Martel Sans" pitchFamily="34" charset="-122"/>
                <a:cs typeface="Kanit Light" panose="020B0604020202020204" charset="-34"/>
              </a:rPr>
              <a:t>biri</a:t>
            </a:r>
            <a:r>
              <a:rPr lang="en-US" dirty="0">
                <a:solidFill>
                  <a:srgbClr val="2C3249"/>
                </a:solidFill>
                <a:latin typeface="Kanit Light" panose="020B0604020202020204" charset="-34"/>
                <a:ea typeface="Martel Sans" pitchFamily="34" charset="-122"/>
                <a:cs typeface="Kanit Light" panose="020B0604020202020204" charset="-34"/>
              </a:rPr>
              <a:t> alt </a:t>
            </a:r>
            <a:r>
              <a:rPr lang="en-US" dirty="0" err="1">
                <a:solidFill>
                  <a:srgbClr val="2C3249"/>
                </a:solidFill>
                <a:latin typeface="Kanit Light" panose="020B0604020202020204" charset="-34"/>
                <a:ea typeface="Martel Sans" pitchFamily="34" charset="-122"/>
                <a:cs typeface="Kanit Light" panose="020B0604020202020204" charset="-34"/>
              </a:rPr>
              <a:t>başlıklar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altında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açıklanacaktır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pic>
        <p:nvPicPr>
          <p:cNvPr id="4" name="Image 0" descr="preencoded.png"/>
          <p:cNvPicPr>
            <a:picLocks noChangeAspect="1"/>
          </p:cNvPicPr>
          <p:nvPr/>
        </p:nvPicPr>
        <p:blipFill>
          <a:blip r:embed="rId3"/>
          <a:stretch>
            <a:fillRect/>
          </a:stretch>
        </p:blipFill>
        <p:spPr>
          <a:xfrm>
            <a:off x="8100646" y="1601668"/>
            <a:ext cx="6255634" cy="5844581"/>
          </a:xfrm>
          <a:prstGeom prst="rect">
            <a:avLst/>
          </a:prstGeom>
        </p:spPr>
      </p:pic>
      <p:sp>
        <p:nvSpPr>
          <p:cNvPr id="5" name="Text 2"/>
          <p:cNvSpPr/>
          <p:nvPr/>
        </p:nvSpPr>
        <p:spPr>
          <a:xfrm>
            <a:off x="10257113" y="1426383"/>
            <a:ext cx="3268387" cy="350570"/>
          </a:xfrm>
          <a:prstGeom prst="rect">
            <a:avLst/>
          </a:prstGeom>
          <a:noFill/>
          <a:ln/>
        </p:spPr>
        <p:txBody>
          <a:bodyPr wrap="none" lIns="0" tIns="0" rIns="0" bIns="0" rtlCol="0" anchor="t"/>
          <a:lstStyle/>
          <a:p>
            <a:pPr marL="0" indent="0">
              <a:lnSpc>
                <a:spcPts val="1800"/>
              </a:lnSpc>
              <a:buNone/>
            </a:pPr>
            <a:r>
              <a:rPr lang="en-US" b="1" i="1">
                <a:solidFill>
                  <a:srgbClr val="2C3249"/>
                </a:solidFill>
                <a:latin typeface="Kanit Light" panose="020B0604020202020204" charset="-34"/>
                <a:ea typeface="Martel Sans" pitchFamily="34" charset="-122"/>
                <a:cs typeface="Kanit Light" panose="020B0604020202020204" charset="-34"/>
              </a:rPr>
              <a:t>CRISP-DM </a:t>
            </a:r>
            <a:r>
              <a:rPr lang="en-US" b="1" i="1" err="1">
                <a:solidFill>
                  <a:srgbClr val="2C3249"/>
                </a:solidFill>
                <a:latin typeface="Kanit Light" panose="020B0604020202020204" charset="-34"/>
                <a:ea typeface="Martel Sans" pitchFamily="34" charset="-122"/>
                <a:cs typeface="Kanit Light" panose="020B0604020202020204" charset="-34"/>
              </a:rPr>
              <a:t>adımları</a:t>
            </a:r>
            <a:endParaRPr lang="en-US" b="1" i="1">
              <a:latin typeface="Kanit Light" panose="020B0604020202020204" charset="-34"/>
            </a:endParaRPr>
          </a:p>
        </p:txBody>
      </p:sp>
      <p:pic>
        <p:nvPicPr>
          <p:cNvPr id="6" name="Image 1" descr="preencoded.png"/>
          <p:cNvPicPr>
            <a:picLocks noChangeAspect="1"/>
          </p:cNvPicPr>
          <p:nvPr/>
        </p:nvPicPr>
        <p:blipFill>
          <a:blip r:embed="rId4"/>
          <a:stretch>
            <a:fillRect/>
          </a:stretch>
        </p:blipFill>
        <p:spPr>
          <a:xfrm>
            <a:off x="13525500" y="228600"/>
            <a:ext cx="876300" cy="54030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228600"/>
            <a:ext cx="7713464" cy="771525"/>
          </a:xfrm>
          <a:prstGeom prst="rect">
            <a:avLst/>
          </a:prstGeom>
          <a:noFill/>
          <a:ln/>
        </p:spPr>
        <p:txBody>
          <a:bodyPr wrap="none" lIns="0" tIns="0" rIns="0" bIns="0" rtlCol="0" anchor="t"/>
          <a:lstStyle/>
          <a:p>
            <a:pPr marL="0" indent="0">
              <a:lnSpc>
                <a:spcPts val="6050"/>
              </a:lnSpc>
              <a:buNone/>
            </a:pPr>
            <a:r>
              <a:rPr lang="en-US" sz="4000">
                <a:solidFill>
                  <a:srgbClr val="272D45"/>
                </a:solidFill>
                <a:latin typeface="Kanit Light" panose="020B0604020202020204" charset="-34"/>
                <a:ea typeface="Kanit Light" pitchFamily="34" charset="-122"/>
                <a:cs typeface="Kanit Light" panose="020B0604020202020204" charset="-34"/>
              </a:rPr>
              <a:t>Problemin Tanımlanması</a:t>
            </a:r>
            <a:endParaRPr lang="en-US" sz="4000">
              <a:latin typeface="Kanit Light" panose="020B0604020202020204" charset="-34"/>
            </a:endParaRPr>
          </a:p>
        </p:txBody>
      </p:sp>
      <p:sp>
        <p:nvSpPr>
          <p:cNvPr id="3" name="Text 1"/>
          <p:cNvSpPr/>
          <p:nvPr/>
        </p:nvSpPr>
        <p:spPr>
          <a:xfrm>
            <a:off x="864037" y="1482938"/>
            <a:ext cx="13098148" cy="5780078"/>
          </a:xfrm>
          <a:prstGeom prst="rect">
            <a:avLst/>
          </a:prstGeom>
          <a:noFill/>
          <a:ln/>
        </p:spPr>
        <p:txBody>
          <a:bodyPr wrap="square" lIns="0" tIns="0" rIns="0" bIns="0" rtlCol="0" anchor="t"/>
          <a:lstStyle/>
          <a:p>
            <a:pPr marL="0" indent="0" algn="just">
              <a:buNone/>
            </a:pPr>
            <a:r>
              <a:rPr lang="en-US" dirty="0">
                <a:solidFill>
                  <a:srgbClr val="2C3249"/>
                </a:solidFill>
                <a:latin typeface="Kanit Light" panose="020B0604020202020204" charset="-34"/>
                <a:ea typeface="Martel Sans" pitchFamily="34" charset="-122"/>
                <a:cs typeface="Kanit Light" panose="020B0604020202020204" charset="-34"/>
              </a:rPr>
              <a:t>Makine </a:t>
            </a:r>
            <a:r>
              <a:rPr lang="en-US" dirty="0" err="1">
                <a:solidFill>
                  <a:srgbClr val="2C3249"/>
                </a:solidFill>
                <a:latin typeface="Kanit Light" panose="020B0604020202020204" charset="-34"/>
                <a:ea typeface="Martel Sans" pitchFamily="34" charset="-122"/>
                <a:cs typeface="Kanit Light" panose="020B0604020202020204" charset="-34"/>
              </a:rPr>
              <a:t>öğrenmesinde</a:t>
            </a:r>
            <a:r>
              <a:rPr lang="en-US" dirty="0">
                <a:solidFill>
                  <a:srgbClr val="2C3249"/>
                </a:solidFill>
                <a:latin typeface="Kanit Light" panose="020B0604020202020204" charset="-34"/>
                <a:ea typeface="Martel Sans" pitchFamily="34" charset="-122"/>
                <a:cs typeface="Kanit Light" panose="020B0604020202020204" charset="-34"/>
              </a:rPr>
              <a:t> problem </a:t>
            </a:r>
            <a:r>
              <a:rPr lang="en-US" dirty="0" err="1">
                <a:solidFill>
                  <a:srgbClr val="2C3249"/>
                </a:solidFill>
                <a:latin typeface="Kanit Light" panose="020B0604020202020204" charset="-34"/>
                <a:ea typeface="Martel Sans" pitchFamily="34" charset="-122"/>
                <a:cs typeface="Kanit Light" panose="020B0604020202020204" charset="-34"/>
              </a:rPr>
              <a:t>çerçevesinin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belirlenmesi</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a:solidFill>
                  <a:srgbClr val="2C3249"/>
                </a:solidFill>
                <a:latin typeface="Kanit Light" panose="020B0604020202020204" charset="-34"/>
                <a:ea typeface="Martel Sans" pitchFamily="34" charset="-122"/>
                <a:cs typeface="Kanit Light" panose="020B0604020202020204" charset="-34"/>
              </a:rPr>
              <a:t>problem framing)</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arkadaşının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yaklaşan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doğum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günü</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lezzetli</a:t>
            </a:r>
            <a:r>
              <a:rPr lang="en-US" dirty="0">
                <a:solidFill>
                  <a:srgbClr val="2C3249"/>
                </a:solidFill>
                <a:latin typeface="Kanit Light" panose="020B0604020202020204" charset="-34"/>
                <a:ea typeface="Martel Sans" pitchFamily="34" charset="-122"/>
                <a:cs typeface="Kanit Light" panose="020B0604020202020204" charset="-34"/>
              </a:rPr>
              <a:t> bir pasta </a:t>
            </a:r>
            <a:r>
              <a:rPr lang="en-US" dirty="0" err="1">
                <a:solidFill>
                  <a:srgbClr val="2C3249"/>
                </a:solidFill>
                <a:latin typeface="Kanit Light" panose="020B0604020202020204" charset="-34"/>
                <a:ea typeface="Martel Sans" pitchFamily="34" charset="-122"/>
                <a:cs typeface="Kanit Light" panose="020B0604020202020204" charset="-34"/>
              </a:rPr>
              <a:t>pişirmeye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karar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Wei'nin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hikayesi</a:t>
            </a:r>
            <a:r>
              <a:rPr lang="en-US" dirty="0">
                <a:solidFill>
                  <a:srgbClr val="2C3249"/>
                </a:solidFill>
                <a:latin typeface="Kanit Light" panose="020B0604020202020204" charset="-34"/>
                <a:ea typeface="Martel Sans" pitchFamily="34" charset="-122"/>
                <a:cs typeface="Kanit Light" panose="020B0604020202020204" charset="-34"/>
              </a:rPr>
              <a:t> ile </a:t>
            </a:r>
            <a:r>
              <a:rPr lang="en-US" dirty="0" err="1">
                <a:solidFill>
                  <a:srgbClr val="2C3249"/>
                </a:solidFill>
                <a:latin typeface="Kanit Light" panose="020B0604020202020204" charset="-34"/>
                <a:ea typeface="Martel Sans" pitchFamily="34" charset="-122"/>
                <a:cs typeface="Kanit Light" panose="020B0604020202020204" charset="-34"/>
              </a:rPr>
              <a:t>literatürde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somut</a:t>
            </a:r>
            <a:r>
              <a:rPr lang="en-US" dirty="0">
                <a:solidFill>
                  <a:srgbClr val="2C3249"/>
                </a:solidFill>
                <a:latin typeface="Kanit Light" panose="020B0604020202020204" charset="-34"/>
                <a:ea typeface="Martel Sans" pitchFamily="34" charset="-122"/>
                <a:cs typeface="Kanit Light" panose="020B0604020202020204" charset="-34"/>
              </a:rPr>
              <a:t> hale </a:t>
            </a:r>
            <a:r>
              <a:rPr lang="en-US" dirty="0" err="1">
                <a:solidFill>
                  <a:srgbClr val="2C3249"/>
                </a:solidFill>
                <a:latin typeface="Kanit Light" panose="020B0604020202020204" charset="-34"/>
                <a:ea typeface="Martel Sans" pitchFamily="34" charset="-122"/>
                <a:cs typeface="Kanit Light" panose="020B0604020202020204" charset="-34"/>
              </a:rPr>
              <a:t>getirilmeye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çalışılmıştır</a:t>
            </a:r>
            <a:r>
              <a:rPr lang="tr-TR"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Daha </a:t>
            </a:r>
            <a:r>
              <a:rPr lang="en-US" dirty="0" err="1">
                <a:solidFill>
                  <a:srgbClr val="2C3249"/>
                </a:solidFill>
                <a:latin typeface="Kanit Light" panose="020B0604020202020204" charset="-34"/>
                <a:ea typeface="Martel Sans" pitchFamily="34" charset="-122"/>
                <a:cs typeface="Kanit Light" panose="020B0604020202020204" charset="-34"/>
              </a:rPr>
              <a:t>önce</a:t>
            </a:r>
            <a:r>
              <a:rPr lang="en-US" dirty="0">
                <a:solidFill>
                  <a:srgbClr val="2C3249"/>
                </a:solidFill>
                <a:latin typeface="Kanit Light" panose="020B0604020202020204" charset="-34"/>
                <a:ea typeface="Martel Sans" pitchFamily="34" charset="-122"/>
                <a:cs typeface="Kanit Light" panose="020B0604020202020204" charset="-34"/>
              </a:rPr>
              <a:t> pasta </a:t>
            </a:r>
            <a:r>
              <a:rPr lang="en-US" dirty="0" err="1">
                <a:solidFill>
                  <a:srgbClr val="2C3249"/>
                </a:solidFill>
                <a:latin typeface="Kanit Light" panose="020B0604020202020204" charset="-34"/>
                <a:ea typeface="Martel Sans" pitchFamily="34" charset="-122"/>
                <a:cs typeface="Kanit Light" panose="020B0604020202020204" charset="-34"/>
              </a:rPr>
              <a:t>yapmamış</a:t>
            </a:r>
            <a:r>
              <a:rPr lang="en-US" dirty="0">
                <a:solidFill>
                  <a:srgbClr val="2C3249"/>
                </a:solidFill>
                <a:latin typeface="Kanit Light" panose="020B0604020202020204" charset="-34"/>
                <a:ea typeface="Martel Sans" pitchFamily="34" charset="-122"/>
                <a:cs typeface="Kanit Light" panose="020B0604020202020204" charset="-34"/>
              </a:rPr>
              <a:t> olan Wei </a:t>
            </a:r>
            <a:r>
              <a:rPr lang="en-US" dirty="0" err="1">
                <a:solidFill>
                  <a:srgbClr val="2C3249"/>
                </a:solidFill>
                <a:latin typeface="Kanit Light" panose="020B0604020202020204" charset="-34"/>
                <a:ea typeface="Martel Sans" pitchFamily="34" charset="-122"/>
                <a:cs typeface="Kanit Light" panose="020B0604020202020204" charset="-34"/>
              </a:rPr>
              <a:t>başlangıçta</a:t>
            </a:r>
            <a:r>
              <a:rPr lang="en-US" dirty="0">
                <a:solidFill>
                  <a:srgbClr val="2C3249"/>
                </a:solidFill>
                <a:latin typeface="Kanit Light" panose="020B0604020202020204" charset="-34"/>
                <a:ea typeface="Martel Sans" pitchFamily="34" charset="-122"/>
                <a:cs typeface="Kanit Light" panose="020B0604020202020204" charset="-34"/>
              </a:rPr>
              <a:t> tam olarak ne </a:t>
            </a:r>
            <a:r>
              <a:rPr lang="en-US" dirty="0" err="1">
                <a:solidFill>
                  <a:srgbClr val="2C3249"/>
                </a:solidFill>
                <a:latin typeface="Kanit Light" panose="020B0604020202020204" charset="-34"/>
                <a:ea typeface="Martel Sans" pitchFamily="34" charset="-122"/>
                <a:cs typeface="Kanit Light" panose="020B0604020202020204" charset="-34"/>
              </a:rPr>
              <a:t>tür</a:t>
            </a:r>
            <a:r>
              <a:rPr lang="en-US" dirty="0">
                <a:solidFill>
                  <a:srgbClr val="2C3249"/>
                </a:solidFill>
                <a:latin typeface="Kanit Light" panose="020B0604020202020204" charset="-34"/>
                <a:ea typeface="Martel Sans" pitchFamily="34" charset="-122"/>
                <a:cs typeface="Kanit Light" panose="020B0604020202020204" charset="-34"/>
              </a:rPr>
              <a:t> bir pasta </a:t>
            </a:r>
            <a:r>
              <a:rPr lang="en-US" dirty="0" err="1">
                <a:solidFill>
                  <a:srgbClr val="2C3249"/>
                </a:solidFill>
                <a:latin typeface="Kanit Light" panose="020B0604020202020204" charset="-34"/>
                <a:ea typeface="Martel Sans" pitchFamily="34" charset="-122"/>
                <a:cs typeface="Kanit Light" panose="020B0604020202020204" charset="-34"/>
              </a:rPr>
              <a:t>yapmak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istediğine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karar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aşamasındadır</a:t>
            </a:r>
            <a:r>
              <a:rPr lang="en-US" dirty="0">
                <a:solidFill>
                  <a:srgbClr val="2C3249"/>
                </a:solidFill>
                <a:latin typeface="Kanit Light" panose="020B0604020202020204" charset="-34"/>
                <a:ea typeface="Martel Sans" pitchFamily="34" charset="-122"/>
                <a:cs typeface="Kanit Light" panose="020B0604020202020204" charset="-34"/>
              </a:rPr>
              <a:t>. </a:t>
            </a: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buNone/>
            </a:pP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buNone/>
            </a:pPr>
            <a:r>
              <a:rPr lang="en-US" dirty="0">
                <a:solidFill>
                  <a:srgbClr val="2C3249"/>
                </a:solidFill>
                <a:latin typeface="Kanit Light" panose="020B0604020202020204" charset="-34"/>
                <a:ea typeface="Martel Sans" pitchFamily="34" charset="-122"/>
                <a:cs typeface="Kanit Light" panose="020B0604020202020204" charset="-34"/>
              </a:rPr>
              <a:t>Bu ilk </a:t>
            </a:r>
            <a:r>
              <a:rPr lang="en-US" dirty="0" err="1">
                <a:solidFill>
                  <a:srgbClr val="2C3249"/>
                </a:solidFill>
                <a:latin typeface="Kanit Light" panose="020B0604020202020204" charset="-34"/>
                <a:ea typeface="Martel Sans" pitchFamily="34" charset="-122"/>
                <a:cs typeface="Kanit Light" panose="020B0604020202020204" charset="-34"/>
              </a:rPr>
              <a:t>karar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adımı</a:t>
            </a:r>
            <a:r>
              <a:rPr lang="en-US" dirty="0">
                <a:solidFill>
                  <a:srgbClr val="2C3249"/>
                </a:solidFill>
                <a:latin typeface="Kanit Light" panose="020B0604020202020204" charset="-34"/>
                <a:ea typeface="Martel Sans" pitchFamily="34" charset="-122"/>
                <a:cs typeface="Kanit Light" panose="020B0604020202020204" charset="-34"/>
              </a:rPr>
              <a:t>, makine öğrenmesi </a:t>
            </a:r>
            <a:r>
              <a:rPr lang="en-US" dirty="0" err="1">
                <a:solidFill>
                  <a:srgbClr val="2C3249"/>
                </a:solidFill>
                <a:latin typeface="Kanit Light" panose="020B0604020202020204" charset="-34"/>
                <a:ea typeface="Martel Sans" pitchFamily="34" charset="-122"/>
                <a:cs typeface="Kanit Light" panose="020B0604020202020204" charset="-34"/>
              </a:rPr>
              <a:t>sürecindeki</a:t>
            </a:r>
            <a:r>
              <a:rPr lang="en-US" dirty="0">
                <a:solidFill>
                  <a:srgbClr val="2C3249"/>
                </a:solidFill>
                <a:latin typeface="Kanit Light" panose="020B0604020202020204" charset="-34"/>
                <a:ea typeface="Martel Sans" pitchFamily="34" charset="-122"/>
                <a:cs typeface="Kanit Light" panose="020B0604020202020204" charset="-34"/>
              </a:rPr>
              <a:t> problem </a:t>
            </a:r>
            <a:r>
              <a:rPr lang="en-US" dirty="0" err="1">
                <a:solidFill>
                  <a:srgbClr val="2C3249"/>
                </a:solidFill>
                <a:latin typeface="Kanit Light" panose="020B0604020202020204" charset="-34"/>
                <a:ea typeface="Martel Sans" pitchFamily="34" charset="-122"/>
                <a:cs typeface="Kanit Light" panose="020B0604020202020204" charset="-34"/>
              </a:rPr>
              <a:t>çerçevesinin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belirlenmesinin</a:t>
            </a:r>
            <a:r>
              <a:rPr lang="en-US" dirty="0">
                <a:solidFill>
                  <a:srgbClr val="2C3249"/>
                </a:solidFill>
                <a:latin typeface="Kanit Light" panose="020B0604020202020204" charset="-34"/>
                <a:ea typeface="Martel Sans" pitchFamily="34" charset="-122"/>
                <a:cs typeface="Kanit Light" panose="020B0604020202020204" charset="-34"/>
              </a:rPr>
              <a:t> tam </a:t>
            </a:r>
            <a:r>
              <a:rPr lang="en-US" dirty="0" err="1">
                <a:solidFill>
                  <a:srgbClr val="2C3249"/>
                </a:solidFill>
                <a:latin typeface="Kanit Light" panose="020B0604020202020204" charset="-34"/>
                <a:ea typeface="Martel Sans" pitchFamily="34" charset="-122"/>
                <a:cs typeface="Kanit Light" panose="020B0604020202020204" charset="-34"/>
              </a:rPr>
              <a:t>adı</a:t>
            </a:r>
            <a:r>
              <a:rPr lang="en-US" dirty="0">
                <a:solidFill>
                  <a:srgbClr val="2C3249"/>
                </a:solidFill>
                <a:latin typeface="Kanit Light" panose="020B0604020202020204" charset="-34"/>
                <a:ea typeface="Martel Sans" pitchFamily="34" charset="-122"/>
                <a:cs typeface="Kanit Light" panose="020B0604020202020204" charset="-34"/>
              </a:rPr>
              <a:t> olarak </a:t>
            </a:r>
            <a:r>
              <a:rPr lang="en-US" dirty="0" err="1">
                <a:solidFill>
                  <a:srgbClr val="2C3249"/>
                </a:solidFill>
                <a:latin typeface="Kanit Light" panose="020B0604020202020204" charset="-34"/>
                <a:ea typeface="Martel Sans" pitchFamily="34" charset="-122"/>
                <a:cs typeface="Kanit Light" panose="020B0604020202020204" charset="-34"/>
              </a:rPr>
              <a:t>tanımlanmaktadır</a:t>
            </a:r>
            <a:r>
              <a:rPr lang="en-US" dirty="0">
                <a:solidFill>
                  <a:srgbClr val="2C3249"/>
                </a:solidFill>
                <a:latin typeface="Kanit Light" panose="020B0604020202020204" charset="-34"/>
                <a:ea typeface="Martel Sans" pitchFamily="34" charset="-122"/>
                <a:cs typeface="Kanit Light" panose="020B0604020202020204" charset="-34"/>
              </a:rPr>
              <a:t>. </a:t>
            </a: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buNone/>
            </a:pP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buNone/>
            </a:pPr>
            <a:r>
              <a:rPr lang="en-US" dirty="0">
                <a:solidFill>
                  <a:srgbClr val="2C3249"/>
                </a:solidFill>
                <a:latin typeface="Kanit Light" panose="020B0604020202020204" charset="-34"/>
                <a:ea typeface="Martel Sans" pitchFamily="34" charset="-122"/>
                <a:cs typeface="Kanit Light" panose="020B0604020202020204" charset="-34"/>
              </a:rPr>
              <a:t>Bir </a:t>
            </a:r>
            <a:r>
              <a:rPr lang="en-US" dirty="0" err="1">
                <a:solidFill>
                  <a:srgbClr val="2C3249"/>
                </a:solidFill>
                <a:latin typeface="Kanit Light" panose="020B0604020202020204" charset="-34"/>
                <a:ea typeface="Martel Sans" pitchFamily="34" charset="-122"/>
                <a:cs typeface="Kanit Light" panose="020B0604020202020204" charset="-34"/>
              </a:rPr>
              <a:t>ressam</a:t>
            </a:r>
            <a:r>
              <a:rPr lang="en-US" dirty="0">
                <a:solidFill>
                  <a:srgbClr val="2C3249"/>
                </a:solidFill>
                <a:latin typeface="Kanit Light" panose="020B0604020202020204" charset="-34"/>
                <a:ea typeface="Martel Sans" pitchFamily="34" charset="-122"/>
                <a:cs typeface="Kanit Light" panose="020B0604020202020204" charset="-34"/>
              </a:rPr>
              <a:t> da bir </a:t>
            </a:r>
            <a:r>
              <a:rPr lang="en-US" dirty="0" err="1">
                <a:solidFill>
                  <a:srgbClr val="2C3249"/>
                </a:solidFill>
                <a:latin typeface="Kanit Light" panose="020B0604020202020204" charset="-34"/>
                <a:ea typeface="Martel Sans" pitchFamily="34" charset="-122"/>
                <a:cs typeface="Kanit Light" panose="020B0604020202020204" charset="-34"/>
              </a:rPr>
              <a:t>tualin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başına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gecerek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gelisi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güzel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tüm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boyaları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fırcayla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tuale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sürerek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resmi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yapmaya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a:t>
            </a:r>
            <a:r>
              <a:rPr lang="tr-TR" dirty="0">
                <a:solidFill>
                  <a:srgbClr val="2C3249"/>
                </a:solidFill>
                <a:latin typeface="Kanit Light" panose="020B0604020202020204" charset="-34"/>
                <a:ea typeface="Martel Sans" pitchFamily="34" charset="-122"/>
                <a:cs typeface="Kanit Light" panose="020B0604020202020204" charset="-34"/>
              </a:rPr>
              <a:t>ş</a:t>
            </a:r>
            <a:r>
              <a:rPr lang="en-US" dirty="0" err="1">
                <a:solidFill>
                  <a:srgbClr val="2C3249"/>
                </a:solidFill>
                <a:latin typeface="Kanit Light" panose="020B0604020202020204" charset="-34"/>
                <a:ea typeface="Martel Sans" pitchFamily="34" charset="-122"/>
                <a:cs typeface="Kanit Light" panose="020B0604020202020204" charset="-34"/>
              </a:rPr>
              <a:t>lamaz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Öncelikle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yapmak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istediği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resmin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neye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benzeyeceğini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tanımlaması</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hayal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etmesi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gerekir</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doğa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resmi</a:t>
            </a:r>
            <a:r>
              <a:rPr lang="en-US" dirty="0">
                <a:solidFill>
                  <a:srgbClr val="2C3249"/>
                </a:solidFill>
                <a:latin typeface="Kanit Light" panose="020B0604020202020204" charset="-34"/>
                <a:ea typeface="Martel Sans" pitchFamily="34" charset="-122"/>
                <a:cs typeface="Kanit Light" panose="020B0604020202020204" charset="-34"/>
              </a:rPr>
              <a:t> mi, </a:t>
            </a:r>
            <a:r>
              <a:rPr lang="en-US" dirty="0" err="1">
                <a:solidFill>
                  <a:srgbClr val="2C3249"/>
                </a:solidFill>
                <a:latin typeface="Kanit Light" panose="020B0604020202020204" charset="-34"/>
                <a:ea typeface="Martel Sans" pitchFamily="34" charset="-122"/>
                <a:cs typeface="Kanit Light" panose="020B0604020202020204" charset="-34"/>
              </a:rPr>
              <a:t>portre</a:t>
            </a:r>
            <a:r>
              <a:rPr lang="en-US" dirty="0">
                <a:solidFill>
                  <a:srgbClr val="2C3249"/>
                </a:solidFill>
                <a:latin typeface="Kanit Light" panose="020B0604020202020204" charset="-34"/>
                <a:ea typeface="Martel Sans" pitchFamily="34" charset="-122"/>
                <a:cs typeface="Kanit Light" panose="020B0604020202020204" charset="-34"/>
              </a:rPr>
              <a:t> mi </a:t>
            </a:r>
            <a:r>
              <a:rPr lang="en-US" dirty="0" err="1">
                <a:solidFill>
                  <a:srgbClr val="2C3249"/>
                </a:solidFill>
                <a:latin typeface="Kanit Light" panose="020B0604020202020204" charset="-34"/>
                <a:ea typeface="Martel Sans" pitchFamily="34" charset="-122"/>
                <a:cs typeface="Kanit Light" panose="020B0604020202020204" charset="-34"/>
              </a:rPr>
              <a:t>yoksa</a:t>
            </a:r>
            <a:r>
              <a:rPr lang="en-US" dirty="0">
                <a:solidFill>
                  <a:srgbClr val="2C3249"/>
                </a:solidFill>
                <a:latin typeface="Kanit Light" panose="020B0604020202020204" charset="-34"/>
                <a:ea typeface="Martel Sans" pitchFamily="34" charset="-122"/>
                <a:cs typeface="Kanit Light" panose="020B0604020202020204" charset="-34"/>
              </a:rPr>
              <a:t> farklı </a:t>
            </a:r>
            <a:r>
              <a:rPr lang="en-US" dirty="0" err="1">
                <a:solidFill>
                  <a:srgbClr val="2C3249"/>
                </a:solidFill>
                <a:latin typeface="Kanit Light" panose="020B0604020202020204" charset="-34"/>
                <a:ea typeface="Martel Sans" pitchFamily="34" charset="-122"/>
                <a:cs typeface="Kanit Light" panose="020B0604020202020204" charset="-34"/>
              </a:rPr>
              <a:t>türde</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resim</a:t>
            </a:r>
            <a:r>
              <a:rPr lang="en-US" dirty="0">
                <a:solidFill>
                  <a:srgbClr val="2C3249"/>
                </a:solidFill>
                <a:latin typeface="Kanit Light" panose="020B0604020202020204" charset="-34"/>
                <a:ea typeface="Martel Sans" pitchFamily="34" charset="-122"/>
                <a:cs typeface="Kanit Light" panose="020B0604020202020204" charset="-34"/>
              </a:rPr>
              <a:t> mi </a:t>
            </a:r>
            <a:r>
              <a:rPr lang="en-US" dirty="0" err="1">
                <a:solidFill>
                  <a:srgbClr val="2C3249"/>
                </a:solidFill>
                <a:latin typeface="Kanit Light" panose="020B0604020202020204" charset="-34"/>
                <a:ea typeface="Martel Sans" pitchFamily="34" charset="-122"/>
                <a:cs typeface="Kanit Light" panose="020B0604020202020204" charset="-34"/>
              </a:rPr>
              <a:t>yapmak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istemektedir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oldukça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önemli</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aşamadır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çünkü</a:t>
            </a:r>
            <a:r>
              <a:rPr lang="en-US" dirty="0">
                <a:solidFill>
                  <a:srgbClr val="2C3249"/>
                </a:solidFill>
                <a:latin typeface="Kanit Light" panose="020B0604020202020204" charset="-34"/>
                <a:ea typeface="Martel Sans" pitchFamily="34" charset="-122"/>
                <a:cs typeface="Kanit Light" panose="020B0604020202020204" charset="-34"/>
              </a:rPr>
              <a:t> bu ilk </a:t>
            </a:r>
            <a:r>
              <a:rPr lang="en-US" dirty="0" err="1">
                <a:solidFill>
                  <a:srgbClr val="2C3249"/>
                </a:solidFill>
                <a:latin typeface="Kanit Light" panose="020B0604020202020204" charset="-34"/>
                <a:ea typeface="Martel Sans" pitchFamily="34" charset="-122"/>
                <a:cs typeface="Kanit Light" panose="020B0604020202020204" charset="-34"/>
              </a:rPr>
              <a:t>karar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seçeceği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renklerden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kullanacağı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tual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boyutuna</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çeşidine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kadar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daha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sonraki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tüm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sürece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edecektir</a:t>
            </a:r>
            <a:r>
              <a:rPr lang="en-US" dirty="0">
                <a:solidFill>
                  <a:srgbClr val="2C3249"/>
                </a:solidFill>
                <a:latin typeface="Kanit Light" panose="020B0604020202020204" charset="-34"/>
                <a:ea typeface="Martel Sans" pitchFamily="34" charset="-122"/>
                <a:cs typeface="Kanit Light" panose="020B0604020202020204" charset="-34"/>
              </a:rPr>
              <a:t>. </a:t>
            </a: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buNone/>
            </a:pP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buNone/>
            </a:pPr>
            <a:r>
              <a:rPr lang="en-US" dirty="0">
                <a:solidFill>
                  <a:srgbClr val="2C3249"/>
                </a:solidFill>
                <a:latin typeface="Kanit Light" panose="020B0604020202020204" charset="-34"/>
                <a:ea typeface="Martel Sans" pitchFamily="34" charset="-122"/>
                <a:cs typeface="Kanit Light" panose="020B0604020202020204" charset="-34"/>
              </a:rPr>
              <a:t>Benzer </a:t>
            </a:r>
            <a:r>
              <a:rPr lang="en-US" dirty="0" err="1">
                <a:solidFill>
                  <a:srgbClr val="2C3249"/>
                </a:solidFill>
                <a:latin typeface="Kanit Light" panose="020B0604020202020204" charset="-34"/>
                <a:ea typeface="Martel Sans" pitchFamily="34" charset="-122"/>
                <a:cs typeface="Kanit Light" panose="020B0604020202020204" charset="-34"/>
              </a:rPr>
              <a:t>şekilde</a:t>
            </a:r>
            <a:r>
              <a:rPr lang="en-US" dirty="0">
                <a:solidFill>
                  <a:srgbClr val="2C3249"/>
                </a:solidFill>
                <a:latin typeface="Kanit Light" panose="020B0604020202020204" charset="-34"/>
                <a:ea typeface="Martel Sans" pitchFamily="34" charset="-122"/>
                <a:cs typeface="Kanit Light" panose="020B0604020202020204" charset="-34"/>
              </a:rPr>
              <a:t> makine öğrenmesi sürecinin </a:t>
            </a:r>
            <a:r>
              <a:rPr lang="en-US" dirty="0" err="1">
                <a:solidFill>
                  <a:srgbClr val="2C3249"/>
                </a:solidFill>
                <a:latin typeface="Kanit Light" panose="020B0604020202020204" charset="-34"/>
                <a:ea typeface="Martel Sans" pitchFamily="34" charset="-122"/>
                <a:cs typeface="Kanit Light" panose="020B0604020202020204" charset="-34"/>
              </a:rPr>
              <a:t>başında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problemin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çerçevesi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belirlenir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Süreç</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sonunda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istenilen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sonucu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etmek</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doğru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renklerin</a:t>
            </a:r>
            <a:r>
              <a:rPr lang="en-US" dirty="0">
                <a:solidFill>
                  <a:srgbClr val="2C3249"/>
                </a:solidFill>
                <a:latin typeface="Kanit Light" panose="020B0604020202020204" charset="-34"/>
                <a:ea typeface="Martel Sans" pitchFamily="34" charset="-122"/>
                <a:cs typeface="Kanit Light" panose="020B0604020202020204" charset="-34"/>
              </a:rPr>
              <a:t>" veya </a:t>
            </a:r>
            <a:r>
              <a:rPr lang="en-US" dirty="0" err="1">
                <a:solidFill>
                  <a:srgbClr val="2C3249"/>
                </a:solidFill>
                <a:latin typeface="Kanit Light" panose="020B0604020202020204" charset="-34"/>
                <a:ea typeface="Martel Sans" pitchFamily="34" charset="-122"/>
                <a:cs typeface="Kanit Light" panose="020B0604020202020204" charset="-34"/>
              </a:rPr>
              <a:t>verinin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edilmesi</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bunları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karıştırmak</a:t>
            </a:r>
            <a:r>
              <a:rPr lang="en-US" dirty="0">
                <a:solidFill>
                  <a:srgbClr val="2C3249"/>
                </a:solidFill>
                <a:latin typeface="Kanit Light" panose="020B0604020202020204" charset="-34"/>
                <a:ea typeface="Martel Sans" pitchFamily="34" charset="-122"/>
                <a:cs typeface="Kanit Light" panose="020B0604020202020204" charset="-34"/>
              </a:rPr>
              <a:t>" veya </a:t>
            </a:r>
            <a:r>
              <a:rPr lang="en-US" dirty="0" err="1">
                <a:solidFill>
                  <a:srgbClr val="2C3249"/>
                </a:solidFill>
                <a:latin typeface="Kanit Light" panose="020B0604020202020204" charset="-34"/>
                <a:ea typeface="Martel Sans" pitchFamily="34" charset="-122"/>
                <a:cs typeface="Kanit Light" panose="020B0604020202020204" charset="-34"/>
              </a:rPr>
              <a:t>işlemede</a:t>
            </a:r>
            <a:r>
              <a:rPr lang="en-US" dirty="0">
                <a:solidFill>
                  <a:srgbClr val="2C3249"/>
                </a:solidFill>
                <a:latin typeface="Kanit Light" panose="020B0604020202020204" charset="-34"/>
                <a:ea typeface="Martel Sans" pitchFamily="34" charset="-122"/>
                <a:cs typeface="Kanit Light" panose="020B0604020202020204" charset="-34"/>
              </a:rPr>
              <a:t> en </a:t>
            </a:r>
            <a:r>
              <a:rPr lang="en-US" dirty="0" err="1">
                <a:solidFill>
                  <a:srgbClr val="2C3249"/>
                </a:solidFill>
                <a:latin typeface="Kanit Light" panose="020B0604020202020204" charset="-34"/>
                <a:ea typeface="Martel Sans" pitchFamily="34" charset="-122"/>
                <a:cs typeface="Kanit Light" panose="020B0604020202020204" charset="-34"/>
              </a:rPr>
              <a:t>uygun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yöntemlerin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seçiminde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rehberlik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edecektir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4" name="Text 2"/>
          <p:cNvSpPr/>
          <p:nvPr/>
        </p:nvSpPr>
        <p:spPr>
          <a:xfrm>
            <a:off x="864037" y="7058978"/>
            <a:ext cx="12432983" cy="395049"/>
          </a:xfrm>
          <a:prstGeom prst="rect">
            <a:avLst/>
          </a:prstGeom>
          <a:noFill/>
          <a:ln/>
        </p:spPr>
        <p:txBody>
          <a:bodyPr wrap="none" lIns="0" tIns="0" rIns="0" bIns="0" rtlCol="0" anchor="t"/>
          <a:lstStyle/>
          <a:p>
            <a:pPr marL="0" indent="0">
              <a:lnSpc>
                <a:spcPts val="3100"/>
              </a:lnSpc>
              <a:buNone/>
            </a:pPr>
            <a:endParaRPr lang="en-US" sz="1900">
              <a:latin typeface="Kanit Light" panose="020B0604020202020204" charset="-34"/>
            </a:endParaRPr>
          </a:p>
        </p:txBody>
      </p:sp>
      <p:pic>
        <p:nvPicPr>
          <p:cNvPr id="5" name="Image 0" descr="preencoded.png"/>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864037" y="1235603"/>
            <a:ext cx="12647414" cy="1187768"/>
          </a:xfrm>
          <a:prstGeom prst="rect">
            <a:avLst/>
          </a:prstGeom>
          <a:noFill/>
          <a:ln/>
        </p:spPr>
        <p:txBody>
          <a:bodyPr wrap="square" lIns="0" tIns="0" rIns="0" bIns="0" rtlCol="0" anchor="t"/>
          <a:lstStyle/>
          <a:p>
            <a:pPr marL="0" indent="0" algn="just">
              <a:lnSpc>
                <a:spcPts val="2300"/>
              </a:lnSpc>
              <a:buNone/>
            </a:pPr>
            <a:r>
              <a:rPr lang="en-US" dirty="0" err="1">
                <a:solidFill>
                  <a:srgbClr val="2C3249"/>
                </a:solidFill>
                <a:latin typeface="Kanit Light" panose="020B0604020202020204" charset="-34"/>
                <a:ea typeface="Martel Sans" pitchFamily="34" charset="-122"/>
                <a:cs typeface="Kanit Light" panose="020B0604020202020204" charset="-34"/>
              </a:rPr>
              <a:t>Özetle</a:t>
            </a:r>
            <a:r>
              <a:rPr lang="en-US" dirty="0">
                <a:solidFill>
                  <a:srgbClr val="2C3249"/>
                </a:solidFill>
                <a:latin typeface="Kanit Light" panose="020B0604020202020204" charset="-34"/>
                <a:ea typeface="Martel Sans" pitchFamily="34" charset="-122"/>
                <a:cs typeface="Kanit Light" panose="020B0604020202020204" charset="-34"/>
              </a:rPr>
              <a:t> makine öğrenmesi </a:t>
            </a:r>
            <a:r>
              <a:rPr lang="en-US" dirty="0" err="1">
                <a:solidFill>
                  <a:srgbClr val="2C3249"/>
                </a:solidFill>
                <a:latin typeface="Kanit Light" panose="020B0604020202020204" charset="-34"/>
                <a:ea typeface="Martel Sans" pitchFamily="34" charset="-122"/>
                <a:cs typeface="Kanit Light" panose="020B0604020202020204" charset="-34"/>
              </a:rPr>
              <a:t>sürecinde</a:t>
            </a:r>
            <a:r>
              <a:rPr lang="en-US" dirty="0">
                <a:solidFill>
                  <a:srgbClr val="2C3249"/>
                </a:solidFill>
                <a:latin typeface="Kanit Light" panose="020B0604020202020204" charset="-34"/>
                <a:ea typeface="Martel Sans" pitchFamily="34" charset="-122"/>
                <a:cs typeface="Kanit Light" panose="020B0604020202020204" charset="-34"/>
              </a:rPr>
              <a:t> iyi </a:t>
            </a:r>
            <a:r>
              <a:rPr lang="en-US" dirty="0" err="1">
                <a:solidFill>
                  <a:srgbClr val="2C3249"/>
                </a:solidFill>
                <a:latin typeface="Kanit Light" panose="020B0604020202020204" charset="-34"/>
                <a:ea typeface="Martel Sans" pitchFamily="34" charset="-122"/>
                <a:cs typeface="Kanit Light" panose="020B0604020202020204" charset="-34"/>
              </a:rPr>
              <a:t>tanımlanmıs</a:t>
            </a:r>
            <a:r>
              <a:rPr lang="en-US" dirty="0">
                <a:solidFill>
                  <a:srgbClr val="2C3249"/>
                </a:solidFill>
                <a:latin typeface="Kanit Light" panose="020B0604020202020204" charset="-34"/>
                <a:ea typeface="Martel Sans" pitchFamily="34" charset="-122"/>
                <a:cs typeface="Kanit Light" panose="020B0604020202020204" charset="-34"/>
              </a:rPr>
              <a:t> bir öğrenme </a:t>
            </a:r>
            <a:r>
              <a:rPr lang="en-US" dirty="0" err="1">
                <a:solidFill>
                  <a:srgbClr val="2C3249"/>
                </a:solidFill>
                <a:latin typeface="Kanit Light" panose="020B0604020202020204" charset="-34"/>
                <a:ea typeface="Martel Sans" pitchFamily="34" charset="-122"/>
                <a:cs typeface="Kanit Light" panose="020B0604020202020204" charset="-34"/>
              </a:rPr>
              <a:t>probleminin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ortava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konması</a:t>
            </a:r>
            <a:r>
              <a:rPr lang="en-US" dirty="0">
                <a:solidFill>
                  <a:srgbClr val="2C3249"/>
                </a:solidFill>
                <a:latin typeface="Kanit Light" panose="020B0604020202020204" charset="-34"/>
                <a:ea typeface="Martel Sans" pitchFamily="34" charset="-122"/>
                <a:cs typeface="Kanit Light" panose="020B0604020202020204" charset="-34"/>
              </a:rPr>
              <a:t> makine öğrenmesi sürecinin </a:t>
            </a:r>
            <a:r>
              <a:rPr lang="en-US" dirty="0" err="1">
                <a:solidFill>
                  <a:srgbClr val="2C3249"/>
                </a:solidFill>
                <a:latin typeface="Kanit Light" panose="020B0604020202020204" charset="-34"/>
                <a:ea typeface="Martel Sans" pitchFamily="34" charset="-122"/>
                <a:cs typeface="Kanit Light" panose="020B0604020202020204" charset="-34"/>
              </a:rPr>
              <a:t>basarıya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ulasması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icin</a:t>
            </a:r>
            <a:r>
              <a:rPr lang="en-US" dirty="0">
                <a:solidFill>
                  <a:srgbClr val="2C3249"/>
                </a:solidFill>
                <a:latin typeface="Kanit Light" panose="020B0604020202020204" charset="-34"/>
                <a:ea typeface="Martel Sans" pitchFamily="34" charset="-122"/>
                <a:cs typeface="Kanit Light" panose="020B0604020202020204" charset="-34"/>
              </a:rPr>
              <a:t> temel bir adım olarak </a:t>
            </a:r>
            <a:r>
              <a:rPr lang="en-US" dirty="0" err="1">
                <a:solidFill>
                  <a:srgbClr val="2C3249"/>
                </a:solidFill>
                <a:latin typeface="Kanit Light" panose="020B0604020202020204" charset="-34"/>
                <a:ea typeface="Martel Sans" pitchFamily="34" charset="-122"/>
                <a:cs typeface="Kanit Light" panose="020B0604020202020204" charset="-34"/>
              </a:rPr>
              <a:t>görülmektedir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asama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zamanda</a:t>
            </a:r>
            <a:r>
              <a:rPr lang="en-US" dirty="0">
                <a:solidFill>
                  <a:srgbClr val="2C3249"/>
                </a:solidFill>
                <a:latin typeface="Kanit Light" panose="020B0604020202020204" charset="-34"/>
                <a:ea typeface="Martel Sans" pitchFamily="34" charset="-122"/>
                <a:cs typeface="Kanit Light" panose="020B0604020202020204" charset="-34"/>
              </a:rPr>
              <a:t> CRISP-</a:t>
            </a:r>
            <a:r>
              <a:rPr lang="en-US" dirty="0" err="1">
                <a:solidFill>
                  <a:srgbClr val="2C3249"/>
                </a:solidFill>
                <a:latin typeface="Kanit Light" panose="020B0604020202020204" charset="-34"/>
                <a:ea typeface="Martel Sans" pitchFamily="34" charset="-122"/>
                <a:cs typeface="Kanit Light" panose="020B0604020202020204" charset="-34"/>
              </a:rPr>
              <a:t>DM'nin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diğer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adımlarının</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genel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çerçeveleri</a:t>
            </a:r>
            <a:r>
              <a:rPr lang="en-US" dirty="0">
                <a:solidFill>
                  <a:srgbClr val="2C3249"/>
                </a:solidFill>
                <a:latin typeface="Kanit Light" panose="020B0604020202020204" charset="-34"/>
                <a:ea typeface="Martel Sans" pitchFamily="34" charset="-122"/>
                <a:cs typeface="Kanit Light" panose="020B0604020202020204" charset="-34"/>
              </a:rPr>
              <a:t> ile </a:t>
            </a:r>
            <a:r>
              <a:rPr lang="en-US" dirty="0" err="1">
                <a:solidFill>
                  <a:srgbClr val="2C3249"/>
                </a:solidFill>
                <a:latin typeface="Kanit Light" panose="020B0604020202020204" charset="-34"/>
                <a:ea typeface="Martel Sans" pitchFamily="34" charset="-122"/>
                <a:cs typeface="Kanit Light" panose="020B0604020202020204" charset="-34"/>
              </a:rPr>
              <a:t>ortaya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konmasını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sağlayacaktır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Problemin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tanımlanması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aşamasında</a:t>
            </a:r>
            <a:r>
              <a:rPr lang="en-US" dirty="0">
                <a:solidFill>
                  <a:srgbClr val="2C3249"/>
                </a:solidFill>
                <a:latin typeface="Kanit Light" panose="020B0604020202020204" charset="-34"/>
                <a:ea typeface="Martel Sans" pitchFamily="34" charset="-122"/>
                <a:cs typeface="Kanit Light" panose="020B0604020202020204" charset="-34"/>
              </a:rPr>
              <a:t> makine öğrenmesi </a:t>
            </a:r>
            <a:r>
              <a:rPr lang="en-US" dirty="0" err="1">
                <a:solidFill>
                  <a:srgbClr val="2C3249"/>
                </a:solidFill>
                <a:latin typeface="Kanit Light" panose="020B0604020202020204" charset="-34"/>
                <a:ea typeface="Martel Sans" pitchFamily="34" charset="-122"/>
                <a:cs typeface="Kanit Light" panose="020B0604020202020204" charset="-34"/>
              </a:rPr>
              <a:t>projesinin</a:t>
            </a:r>
            <a:r>
              <a:rPr lang="en-US" dirty="0">
                <a:solidFill>
                  <a:srgbClr val="2C3249"/>
                </a:solidFill>
                <a:latin typeface="Kanit Light" panose="020B0604020202020204" charset="-34"/>
                <a:ea typeface="Martel Sans" pitchFamily="34" charset="-122"/>
                <a:cs typeface="Kanit Light" panose="020B0604020202020204" charset="-34"/>
              </a:rPr>
              <a:t> ne </a:t>
            </a:r>
            <a:r>
              <a:rPr lang="en-US" dirty="0" err="1">
                <a:solidFill>
                  <a:srgbClr val="2C3249"/>
                </a:solidFill>
                <a:latin typeface="Kanit Light" panose="020B0604020202020204" charset="-34"/>
                <a:ea typeface="Martel Sans" pitchFamily="34" charset="-122"/>
                <a:cs typeface="Kanit Light" panose="020B0604020202020204" charset="-34"/>
              </a:rPr>
              <a:t>amaçla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yapıldığı</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hedeflerin</a:t>
            </a:r>
            <a:r>
              <a:rPr lang="en-US" dirty="0">
                <a:solidFill>
                  <a:srgbClr val="2C3249"/>
                </a:solidFill>
                <a:latin typeface="Kanit Light" panose="020B0604020202020204" charset="-34"/>
                <a:ea typeface="Martel Sans" pitchFamily="34" charset="-122"/>
                <a:cs typeface="Kanit Light" panose="020B0604020202020204" charset="-34"/>
              </a:rPr>
              <a:t> ne </a:t>
            </a:r>
            <a:r>
              <a:rPr lang="en-US" dirty="0" err="1">
                <a:solidFill>
                  <a:srgbClr val="2C3249"/>
                </a:solidFill>
                <a:latin typeface="Kanit Light" panose="020B0604020202020204" charset="-34"/>
                <a:ea typeface="Martel Sans" pitchFamily="34" charset="-122"/>
                <a:cs typeface="Kanit Light" panose="020B0604020202020204" charset="-34"/>
              </a:rPr>
              <a:t>olduğu</a:t>
            </a:r>
            <a:r>
              <a:rPr lang="en-US" dirty="0">
                <a:solidFill>
                  <a:srgbClr val="2C3249"/>
                </a:solidFill>
                <a:latin typeface="Kanit Light" panose="020B0604020202020204" charset="-34"/>
                <a:ea typeface="Martel Sans" pitchFamily="34" charset="-122"/>
                <a:cs typeface="Kanit Light" panose="020B0604020202020204" charset="-34"/>
              </a:rPr>
              <a:t> açıkça </a:t>
            </a:r>
            <a:r>
              <a:rPr lang="en-US" dirty="0" err="1">
                <a:solidFill>
                  <a:srgbClr val="2C3249"/>
                </a:solidFill>
                <a:latin typeface="Kanit Light" panose="020B0604020202020204" charset="-34"/>
                <a:ea typeface="Martel Sans" pitchFamily="34" charset="-122"/>
                <a:cs typeface="Kanit Light" panose="020B0604020202020204" charset="-34"/>
              </a:rPr>
              <a:t>tanımlanır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Aşağıda</a:t>
            </a:r>
            <a:r>
              <a:rPr lang="en-US" dirty="0">
                <a:solidFill>
                  <a:srgbClr val="2C3249"/>
                </a:solidFill>
                <a:latin typeface="Kanit Light" panose="020B0604020202020204" charset="-34"/>
                <a:ea typeface="Martel Sans" pitchFamily="34" charset="-122"/>
                <a:cs typeface="Kanit Light" panose="020B0604020202020204" charset="-34"/>
              </a:rPr>
              <a:t> farklı makine öğrenmesi </a:t>
            </a:r>
            <a:r>
              <a:rPr lang="en-US" dirty="0" err="1">
                <a:solidFill>
                  <a:srgbClr val="2C3249"/>
                </a:solidFill>
                <a:latin typeface="Kanit Light" panose="020B0604020202020204" charset="-34"/>
                <a:ea typeface="Martel Sans" pitchFamily="34" charset="-122"/>
                <a:cs typeface="Kanit Light" panose="020B0604020202020204" charset="-34"/>
              </a:rPr>
              <a:t>problemlerine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örnekler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verilmiştir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5" name="Text 3"/>
          <p:cNvSpPr/>
          <p:nvPr/>
        </p:nvSpPr>
        <p:spPr>
          <a:xfrm>
            <a:off x="878086" y="2694636"/>
            <a:ext cx="12647414" cy="296942"/>
          </a:xfrm>
          <a:prstGeom prst="rect">
            <a:avLst/>
          </a:prstGeom>
          <a:noFill/>
          <a:ln/>
        </p:spPr>
        <p:txBody>
          <a:bodyPr wrap="none" lIns="0" tIns="0" rIns="0" bIns="0" rtlCol="0" anchor="t"/>
          <a:lstStyle/>
          <a:p>
            <a:pPr marL="342900" indent="-342900" algn="just">
              <a:lnSpc>
                <a:spcPts val="2300"/>
              </a:lnSpc>
              <a:buSzPct val="100000"/>
              <a:buChar char="•"/>
            </a:pPr>
            <a:r>
              <a:rPr lang="en-US" dirty="0">
                <a:solidFill>
                  <a:srgbClr val="2C3249"/>
                </a:solidFill>
                <a:latin typeface="Kanit Light" panose="020B0604020202020204" charset="-34"/>
                <a:ea typeface="Martel Sans" pitchFamily="34" charset="-122"/>
                <a:cs typeface="Kanit Light" panose="020B0604020202020204" charset="-34"/>
              </a:rPr>
              <a:t>Bir </a:t>
            </a:r>
            <a:r>
              <a:rPr lang="en-US" dirty="0" err="1">
                <a:solidFill>
                  <a:srgbClr val="2C3249"/>
                </a:solidFill>
                <a:latin typeface="Kanit Light" panose="020B0604020202020204" charset="-34"/>
                <a:ea typeface="Martel Sans" pitchFamily="34" charset="-122"/>
                <a:cs typeface="Kanit Light" panose="020B0604020202020204" charset="-34"/>
              </a:rPr>
              <a:t>hastanın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ameliyat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sonrası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ölüm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riskinin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öngörüsü</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6" name="Text 4"/>
          <p:cNvSpPr/>
          <p:nvPr/>
        </p:nvSpPr>
        <p:spPr>
          <a:xfrm>
            <a:off x="878086" y="3056466"/>
            <a:ext cx="12647414" cy="296942"/>
          </a:xfrm>
          <a:prstGeom prst="rect">
            <a:avLst/>
          </a:prstGeom>
          <a:noFill/>
          <a:ln/>
        </p:spPr>
        <p:txBody>
          <a:bodyPr wrap="none" lIns="0" tIns="0" rIns="0" bIns="0" rtlCol="0" anchor="t"/>
          <a:lstStyle/>
          <a:p>
            <a:pPr marL="342900" indent="-342900" algn="just">
              <a:lnSpc>
                <a:spcPts val="2300"/>
              </a:lnSpc>
              <a:buSzPct val="100000"/>
              <a:buChar char="•"/>
            </a:pPr>
            <a:r>
              <a:rPr lang="en-US" dirty="0">
                <a:solidFill>
                  <a:srgbClr val="2C3249"/>
                </a:solidFill>
                <a:latin typeface="Kanit Light" panose="020B0604020202020204" charset="-34"/>
                <a:ea typeface="Martel Sans" pitchFamily="34" charset="-122"/>
                <a:cs typeface="Kanit Light" panose="020B0604020202020204" charset="-34"/>
              </a:rPr>
              <a:t>X </a:t>
            </a:r>
            <a:r>
              <a:rPr lang="en-US" dirty="0" err="1">
                <a:solidFill>
                  <a:srgbClr val="2C3249"/>
                </a:solidFill>
                <a:latin typeface="Kanit Light" panose="020B0604020202020204" charset="-34"/>
                <a:ea typeface="Martel Sans" pitchFamily="34" charset="-122"/>
                <a:cs typeface="Kanit Light" panose="020B0604020202020204" charset="-34"/>
              </a:rPr>
              <a:t>ışınları</a:t>
            </a:r>
            <a:r>
              <a:rPr lang="en-US" dirty="0">
                <a:solidFill>
                  <a:srgbClr val="2C3249"/>
                </a:solidFill>
                <a:latin typeface="Kanit Light" panose="020B0604020202020204" charset="-34"/>
                <a:ea typeface="Martel Sans" pitchFamily="34" charset="-122"/>
                <a:cs typeface="Kanit Light" panose="020B0604020202020204" charset="-34"/>
              </a:rPr>
              <a:t> veya MRI </a:t>
            </a:r>
            <a:r>
              <a:rPr lang="en-US" dirty="0" err="1">
                <a:solidFill>
                  <a:srgbClr val="2C3249"/>
                </a:solidFill>
                <a:latin typeface="Kanit Light" panose="020B0604020202020204" charset="-34"/>
                <a:ea typeface="Martel Sans" pitchFamily="34" charset="-122"/>
                <a:cs typeface="Kanit Light" panose="020B0604020202020204" charset="-34"/>
              </a:rPr>
              <a:t>taramaları</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dirty="0" err="1">
                <a:solidFill>
                  <a:srgbClr val="2C3249"/>
                </a:solidFill>
                <a:latin typeface="Kanit Light" panose="020B0604020202020204" charset="-34"/>
                <a:ea typeface="Martel Sans" pitchFamily="34" charset="-122"/>
                <a:cs typeface="Kanit Light" panose="020B0604020202020204" charset="-34"/>
              </a:rPr>
              <a:t>tıbbi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görüntülerden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hareketle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hastalıkların</a:t>
            </a:r>
            <a:r>
              <a:rPr lang="en-US" dirty="0">
                <a:solidFill>
                  <a:srgbClr val="2C3249"/>
                </a:solidFill>
                <a:latin typeface="Kanit Light" panose="020B0604020202020204" charset="-34"/>
                <a:ea typeface="Martel Sans" pitchFamily="34" charset="-122"/>
                <a:cs typeface="Kanit Light" panose="020B0604020202020204" charset="-34"/>
              </a:rPr>
              <a:t> teşhisi.</a:t>
            </a:r>
            <a:endParaRPr lang="en-US" dirty="0">
              <a:latin typeface="Kanit Light" panose="020B0604020202020204" charset="-34"/>
            </a:endParaRPr>
          </a:p>
        </p:txBody>
      </p:sp>
      <p:sp>
        <p:nvSpPr>
          <p:cNvPr id="7" name="Text 5"/>
          <p:cNvSpPr/>
          <p:nvPr/>
        </p:nvSpPr>
        <p:spPr>
          <a:xfrm>
            <a:off x="878086" y="3418297"/>
            <a:ext cx="12647414" cy="296942"/>
          </a:xfrm>
          <a:prstGeom prst="rect">
            <a:avLst/>
          </a:prstGeom>
          <a:noFill/>
          <a:ln/>
        </p:spPr>
        <p:txBody>
          <a:bodyPr wrap="none" lIns="0" tIns="0" rIns="0" bIns="0" rtlCol="0" anchor="t"/>
          <a:lstStyle/>
          <a:p>
            <a:pPr marL="342900" indent="-342900" algn="just">
              <a:lnSpc>
                <a:spcPts val="2300"/>
              </a:lnSpc>
              <a:buSzPct val="100000"/>
              <a:buChar char="•"/>
            </a:pPr>
            <a:r>
              <a:rPr lang="en-US" dirty="0">
                <a:solidFill>
                  <a:srgbClr val="2C3249"/>
                </a:solidFill>
                <a:latin typeface="Kanit Light" panose="020B0604020202020204" charset="-34"/>
                <a:ea typeface="Martel Sans" pitchFamily="34" charset="-122"/>
                <a:cs typeface="Kanit Light" panose="020B0604020202020204" charset="-34"/>
              </a:rPr>
              <a:t>Bir </a:t>
            </a:r>
            <a:r>
              <a:rPr lang="en-US" dirty="0" err="1">
                <a:solidFill>
                  <a:srgbClr val="2C3249"/>
                </a:solidFill>
                <a:latin typeface="Kanit Light" panose="020B0604020202020204" charset="-34"/>
                <a:ea typeface="Martel Sans" pitchFamily="34" charset="-122"/>
                <a:cs typeface="Kanit Light" panose="020B0604020202020204" charset="-34"/>
              </a:rPr>
              <a:t>otomobilin</a:t>
            </a:r>
            <a:r>
              <a:rPr lang="en-US" dirty="0">
                <a:solidFill>
                  <a:srgbClr val="2C3249"/>
                </a:solidFill>
                <a:latin typeface="Kanit Light" panose="020B0604020202020204" charset="-34"/>
                <a:ea typeface="Martel Sans" pitchFamily="34" charset="-122"/>
                <a:cs typeface="Kanit Light" panose="020B0604020202020204" charset="-34"/>
              </a:rPr>
              <a:t> sürüş </a:t>
            </a:r>
            <a:r>
              <a:rPr lang="en-US" dirty="0" err="1">
                <a:solidFill>
                  <a:srgbClr val="2C3249"/>
                </a:solidFill>
                <a:latin typeface="Kanit Light" panose="020B0604020202020204" charset="-34"/>
                <a:ea typeface="Martel Sans" pitchFamily="34" charset="-122"/>
                <a:cs typeface="Kanit Light" panose="020B0604020202020204" charset="-34"/>
              </a:rPr>
              <a:t>sırasında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kaza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riski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tahmini</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8" name="Text 6"/>
          <p:cNvSpPr/>
          <p:nvPr/>
        </p:nvSpPr>
        <p:spPr>
          <a:xfrm>
            <a:off x="878086" y="3780128"/>
            <a:ext cx="12647414" cy="296942"/>
          </a:xfrm>
          <a:prstGeom prst="rect">
            <a:avLst/>
          </a:prstGeom>
          <a:noFill/>
          <a:ln/>
        </p:spPr>
        <p:txBody>
          <a:bodyPr wrap="none" lIns="0" tIns="0" rIns="0" bIns="0" rtlCol="0" anchor="t"/>
          <a:lstStyle/>
          <a:p>
            <a:pPr marL="342900" indent="-342900" algn="just">
              <a:lnSpc>
                <a:spcPts val="2300"/>
              </a:lnSpc>
              <a:buSzPct val="100000"/>
              <a:buChar char="•"/>
            </a:pPr>
            <a:r>
              <a:rPr lang="en-US" dirty="0">
                <a:solidFill>
                  <a:srgbClr val="2C3249"/>
                </a:solidFill>
                <a:latin typeface="Kanit Light" panose="020B0604020202020204" charset="-34"/>
                <a:ea typeface="Martel Sans" pitchFamily="34" charset="-122"/>
                <a:cs typeface="Kanit Light" panose="020B0604020202020204" charset="-34"/>
              </a:rPr>
              <a:t>Bir </a:t>
            </a:r>
            <a:r>
              <a:rPr lang="en-US" dirty="0" err="1">
                <a:solidFill>
                  <a:srgbClr val="2C3249"/>
                </a:solidFill>
                <a:latin typeface="Kanit Light" panose="020B0604020202020204" charset="-34"/>
                <a:ea typeface="Martel Sans" pitchFamily="34" charset="-122"/>
                <a:cs typeface="Kanit Light" panose="020B0604020202020204" charset="-34"/>
              </a:rPr>
              <a:t>şehirdeki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trafik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yoğunluğunun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tahmini</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9" name="Text 7"/>
          <p:cNvSpPr/>
          <p:nvPr/>
        </p:nvSpPr>
        <p:spPr>
          <a:xfrm>
            <a:off x="878086" y="4141959"/>
            <a:ext cx="12647414" cy="296942"/>
          </a:xfrm>
          <a:prstGeom prst="rect">
            <a:avLst/>
          </a:prstGeom>
          <a:noFill/>
          <a:ln/>
        </p:spPr>
        <p:txBody>
          <a:bodyPr wrap="none" lIns="0" tIns="0" rIns="0" bIns="0" rtlCol="0" anchor="t"/>
          <a:lstStyle/>
          <a:p>
            <a:pPr marL="342900" indent="-342900" algn="just">
              <a:lnSpc>
                <a:spcPts val="2300"/>
              </a:lnSpc>
              <a:buSzPct val="100000"/>
              <a:buChar char="•"/>
            </a:pPr>
            <a:r>
              <a:rPr lang="en-US" dirty="0" err="1">
                <a:solidFill>
                  <a:srgbClr val="2C3249"/>
                </a:solidFill>
                <a:latin typeface="Kanit Light" panose="020B0604020202020204" charset="-34"/>
                <a:ea typeface="Martel Sans" pitchFamily="34" charset="-122"/>
                <a:cs typeface="Kanit Light" panose="020B0604020202020204" charset="-34"/>
              </a:rPr>
              <a:t>Meteoroloji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verisine</a:t>
            </a:r>
            <a:r>
              <a:rPr lang="en-US" dirty="0">
                <a:solidFill>
                  <a:srgbClr val="2C3249"/>
                </a:solidFill>
                <a:latin typeface="Kanit Light" panose="020B0604020202020204" charset="-34"/>
                <a:ea typeface="Martel Sans" pitchFamily="34" charset="-122"/>
                <a:cs typeface="Kanit Light" panose="020B0604020202020204" charset="-34"/>
              </a:rPr>
              <a:t> göre </a:t>
            </a:r>
            <a:r>
              <a:rPr lang="en-US" dirty="0" err="1">
                <a:solidFill>
                  <a:srgbClr val="2C3249"/>
                </a:solidFill>
                <a:latin typeface="Kanit Light" panose="020B0604020202020204" charset="-34"/>
                <a:ea typeface="Martel Sans" pitchFamily="34" charset="-122"/>
                <a:cs typeface="Kanit Light" panose="020B0604020202020204" charset="-34"/>
              </a:rPr>
              <a:t>gelecekteki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hava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koşullarının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tahmini</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10" name="Text 8"/>
          <p:cNvSpPr/>
          <p:nvPr/>
        </p:nvSpPr>
        <p:spPr>
          <a:xfrm>
            <a:off x="878086" y="4503790"/>
            <a:ext cx="12647414" cy="296942"/>
          </a:xfrm>
          <a:prstGeom prst="rect">
            <a:avLst/>
          </a:prstGeom>
          <a:noFill/>
          <a:ln/>
        </p:spPr>
        <p:txBody>
          <a:bodyPr wrap="none" lIns="0" tIns="0" rIns="0" bIns="0" rtlCol="0" anchor="t"/>
          <a:lstStyle/>
          <a:p>
            <a:pPr marL="342900" indent="-342900" algn="just">
              <a:lnSpc>
                <a:spcPts val="2300"/>
              </a:lnSpc>
              <a:buSzPct val="100000"/>
              <a:buChar char="•"/>
            </a:pPr>
            <a:r>
              <a:rPr lang="en-US">
                <a:solidFill>
                  <a:srgbClr val="2C3249"/>
                </a:solidFill>
                <a:latin typeface="Kanit Light" panose="020B0604020202020204" charset="-34"/>
                <a:ea typeface="Martel Sans" pitchFamily="34" charset="-122"/>
                <a:cs typeface="Kanit Light" panose="020B0604020202020204" charset="-34"/>
              </a:rPr>
              <a:t>Müsterilere, ilgi duyabilecekleri ürünlerin önerisi.</a:t>
            </a:r>
            <a:endParaRPr lang="en-US">
              <a:latin typeface="Kanit Light" panose="020B0604020202020204" charset="-34"/>
            </a:endParaRPr>
          </a:p>
        </p:txBody>
      </p:sp>
      <p:sp>
        <p:nvSpPr>
          <p:cNvPr id="11" name="Text 9"/>
          <p:cNvSpPr/>
          <p:nvPr/>
        </p:nvSpPr>
        <p:spPr>
          <a:xfrm>
            <a:off x="878086" y="4865621"/>
            <a:ext cx="12647414" cy="296942"/>
          </a:xfrm>
          <a:prstGeom prst="rect">
            <a:avLst/>
          </a:prstGeom>
          <a:noFill/>
          <a:ln/>
        </p:spPr>
        <p:txBody>
          <a:bodyPr wrap="none" lIns="0" tIns="0" rIns="0" bIns="0" rtlCol="0" anchor="t"/>
          <a:lstStyle/>
          <a:p>
            <a:pPr marL="342900" indent="-342900" algn="just">
              <a:lnSpc>
                <a:spcPts val="2300"/>
              </a:lnSpc>
              <a:buSzPct val="100000"/>
              <a:buChar char="•"/>
            </a:pPr>
            <a:r>
              <a:rPr lang="en-US" dirty="0">
                <a:solidFill>
                  <a:srgbClr val="2C3249"/>
                </a:solidFill>
                <a:latin typeface="Kanit Light" panose="020B0604020202020204" charset="-34"/>
                <a:ea typeface="Martel Sans" pitchFamily="34" charset="-122"/>
                <a:cs typeface="Kanit Light" panose="020B0604020202020204" charset="-34"/>
              </a:rPr>
              <a:t>Bir </a:t>
            </a:r>
            <a:r>
              <a:rPr lang="en-US" dirty="0" err="1">
                <a:solidFill>
                  <a:srgbClr val="2C3249"/>
                </a:solidFill>
                <a:latin typeface="Kanit Light" panose="020B0604020202020204" charset="-34"/>
                <a:ea typeface="Martel Sans" pitchFamily="34" charset="-122"/>
                <a:cs typeface="Kanit Light" panose="020B0604020202020204" charset="-34"/>
              </a:rPr>
              <a:t>şirket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çalışanlarına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ait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performans</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tahmini</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12" name="Text 10"/>
          <p:cNvSpPr/>
          <p:nvPr/>
        </p:nvSpPr>
        <p:spPr>
          <a:xfrm>
            <a:off x="878086" y="5227452"/>
            <a:ext cx="12647414" cy="296942"/>
          </a:xfrm>
          <a:prstGeom prst="rect">
            <a:avLst/>
          </a:prstGeom>
          <a:noFill/>
          <a:ln/>
        </p:spPr>
        <p:txBody>
          <a:bodyPr wrap="none" lIns="0" tIns="0" rIns="0" bIns="0" rtlCol="0" anchor="t"/>
          <a:lstStyle/>
          <a:p>
            <a:pPr marL="342900" indent="-342900" algn="just">
              <a:lnSpc>
                <a:spcPts val="2300"/>
              </a:lnSpc>
              <a:buSzPct val="100000"/>
              <a:buChar char="•"/>
            </a:pPr>
            <a:r>
              <a:rPr lang="en-US" dirty="0" err="1">
                <a:solidFill>
                  <a:srgbClr val="2C3249"/>
                </a:solidFill>
                <a:latin typeface="Kanit Light" panose="020B0604020202020204" charset="-34"/>
                <a:ea typeface="Martel Sans" pitchFamily="34" charset="-122"/>
                <a:cs typeface="Kanit Light" panose="020B0604020202020204" charset="-34"/>
              </a:rPr>
              <a:t>Öğrenciler</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kişiselleştirilmiş</a:t>
            </a:r>
            <a:r>
              <a:rPr lang="en-US" dirty="0">
                <a:solidFill>
                  <a:srgbClr val="2C3249"/>
                </a:solidFill>
                <a:latin typeface="Kanit Light" panose="020B0604020202020204" charset="-34"/>
                <a:ea typeface="Martel Sans" pitchFamily="34" charset="-122"/>
                <a:cs typeface="Kanit Light" panose="020B0604020202020204" charset="-34"/>
              </a:rPr>
              <a:t> öğrenme </a:t>
            </a:r>
            <a:r>
              <a:rPr lang="en-US" dirty="0" err="1">
                <a:solidFill>
                  <a:srgbClr val="2C3249"/>
                </a:solidFill>
                <a:latin typeface="Kanit Light" panose="020B0604020202020204" charset="-34"/>
                <a:ea typeface="Martel Sans" pitchFamily="34" charset="-122"/>
                <a:cs typeface="Kanit Light" panose="020B0604020202020204" charset="-34"/>
              </a:rPr>
              <a:t>planı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önerisi</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13" name="Text 11"/>
          <p:cNvSpPr/>
          <p:nvPr/>
        </p:nvSpPr>
        <p:spPr>
          <a:xfrm>
            <a:off x="878086" y="5589283"/>
            <a:ext cx="12647414" cy="296942"/>
          </a:xfrm>
          <a:prstGeom prst="rect">
            <a:avLst/>
          </a:prstGeom>
          <a:noFill/>
          <a:ln/>
        </p:spPr>
        <p:txBody>
          <a:bodyPr wrap="none" lIns="0" tIns="0" rIns="0" bIns="0" rtlCol="0" anchor="t"/>
          <a:lstStyle/>
          <a:p>
            <a:pPr marL="342900" indent="-342900" algn="just">
              <a:lnSpc>
                <a:spcPts val="2300"/>
              </a:lnSpc>
              <a:buSzPct val="100000"/>
              <a:buChar char="•"/>
            </a:pPr>
            <a:r>
              <a:rPr lang="en-US" dirty="0" err="1">
                <a:solidFill>
                  <a:srgbClr val="2C3249"/>
                </a:solidFill>
                <a:latin typeface="Kanit Light" panose="020B0604020202020204" charset="-34"/>
                <a:ea typeface="Martel Sans" pitchFamily="34" charset="-122"/>
                <a:cs typeface="Kanit Light" panose="020B0604020202020204" charset="-34"/>
              </a:rPr>
              <a:t>Kütüphane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ziyaretçilerinin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geçmiş</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okuma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alışkanlıklarına</a:t>
            </a:r>
            <a:r>
              <a:rPr lang="en-US" dirty="0">
                <a:solidFill>
                  <a:srgbClr val="2C3249"/>
                </a:solidFill>
                <a:latin typeface="Kanit Light" panose="020B0604020202020204" charset="-34"/>
                <a:ea typeface="Martel Sans" pitchFamily="34" charset="-122"/>
                <a:cs typeface="Kanit Light" panose="020B0604020202020204" charset="-34"/>
              </a:rPr>
              <a:t> göre </a:t>
            </a:r>
            <a:r>
              <a:rPr lang="en-US" dirty="0" err="1">
                <a:solidFill>
                  <a:srgbClr val="2C3249"/>
                </a:solidFill>
                <a:latin typeface="Kanit Light" panose="020B0604020202020204" charset="-34"/>
                <a:ea typeface="Martel Sans" pitchFamily="34" charset="-122"/>
                <a:cs typeface="Kanit Light" panose="020B0604020202020204" charset="-34"/>
              </a:rPr>
              <a:t>onlara</a:t>
            </a:r>
            <a:r>
              <a:rPr lang="en-US" dirty="0">
                <a:solidFill>
                  <a:srgbClr val="2C3249"/>
                </a:solidFill>
                <a:latin typeface="Kanit Light" panose="020B0604020202020204" charset="-34"/>
                <a:ea typeface="Martel Sans" pitchFamily="34" charset="-122"/>
                <a:cs typeface="Kanit Light" panose="020B0604020202020204" charset="-34"/>
              </a:rPr>
              <a:t> yeni </a:t>
            </a:r>
            <a:r>
              <a:rPr lang="en-US" dirty="0" err="1">
                <a:solidFill>
                  <a:srgbClr val="2C3249"/>
                </a:solidFill>
                <a:latin typeface="Kanit Light" panose="020B0604020202020204" charset="-34"/>
                <a:ea typeface="Martel Sans" pitchFamily="34" charset="-122"/>
                <a:cs typeface="Kanit Light" panose="020B0604020202020204" charset="-34"/>
              </a:rPr>
              <a:t>kitap</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tavsiyelerinde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bulunma</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14" name="Text 12"/>
          <p:cNvSpPr/>
          <p:nvPr/>
        </p:nvSpPr>
        <p:spPr>
          <a:xfrm>
            <a:off x="878086" y="5951114"/>
            <a:ext cx="12647414" cy="296942"/>
          </a:xfrm>
          <a:prstGeom prst="rect">
            <a:avLst/>
          </a:prstGeom>
          <a:noFill/>
          <a:ln/>
        </p:spPr>
        <p:txBody>
          <a:bodyPr wrap="none" lIns="0" tIns="0" rIns="0" bIns="0" rtlCol="0" anchor="t"/>
          <a:lstStyle/>
          <a:p>
            <a:pPr marL="342900" indent="-342900" algn="just">
              <a:lnSpc>
                <a:spcPts val="2300"/>
              </a:lnSpc>
              <a:buSzPct val="100000"/>
              <a:buChar char="•"/>
            </a:pPr>
            <a:r>
              <a:rPr lang="en-US" dirty="0" err="1">
                <a:solidFill>
                  <a:srgbClr val="2C3249"/>
                </a:solidFill>
                <a:latin typeface="Kanit Light" panose="020B0604020202020204" charset="-34"/>
                <a:ea typeface="Martel Sans" pitchFamily="34" charset="-122"/>
                <a:cs typeface="Kanit Light" panose="020B0604020202020204" charset="-34"/>
              </a:rPr>
              <a:t>Geçmiş</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izleme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alışkanlıklarına</a:t>
            </a:r>
            <a:r>
              <a:rPr lang="en-US" dirty="0">
                <a:solidFill>
                  <a:srgbClr val="2C3249"/>
                </a:solidFill>
                <a:latin typeface="Kanit Light" panose="020B0604020202020204" charset="-34"/>
                <a:ea typeface="Martel Sans" pitchFamily="34" charset="-122"/>
                <a:cs typeface="Kanit Light" panose="020B0604020202020204" charset="-34"/>
              </a:rPr>
              <a:t> göre yeni film </a:t>
            </a:r>
            <a:r>
              <a:rPr lang="en-US" dirty="0" err="1">
                <a:solidFill>
                  <a:srgbClr val="2C3249"/>
                </a:solidFill>
                <a:latin typeface="Kanit Light" panose="020B0604020202020204" charset="-34"/>
                <a:ea typeface="Martel Sans" pitchFamily="34" charset="-122"/>
                <a:cs typeface="Kanit Light" panose="020B0604020202020204" charset="-34"/>
              </a:rPr>
              <a:t>önerme</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pic>
        <p:nvPicPr>
          <p:cNvPr id="16" name="Image 0" descr="preencoded.png"/>
          <p:cNvPicPr>
            <a:picLocks noChangeAspect="1"/>
          </p:cNvPicPr>
          <p:nvPr/>
        </p:nvPicPr>
        <p:blipFill>
          <a:blip r:embed="rId3"/>
          <a:stretch>
            <a:fillRect/>
          </a:stretch>
        </p:blipFill>
        <p:spPr>
          <a:xfrm>
            <a:off x="13525500" y="228600"/>
            <a:ext cx="876300" cy="540306"/>
          </a:xfrm>
          <a:prstGeom prst="rect">
            <a:avLst/>
          </a:prstGeom>
        </p:spPr>
      </p:pic>
      <p:sp>
        <p:nvSpPr>
          <p:cNvPr id="17" name="Text 0">
            <a:extLst>
              <a:ext uri="{FF2B5EF4-FFF2-40B4-BE49-F238E27FC236}">
                <a16:creationId xmlns:a16="http://schemas.microsoft.com/office/drawing/2014/main" id="{F0390D80-7846-5892-C0DB-88CDCCBF4722}"/>
              </a:ext>
            </a:extLst>
          </p:cNvPr>
          <p:cNvSpPr/>
          <p:nvPr/>
        </p:nvSpPr>
        <p:spPr>
          <a:xfrm>
            <a:off x="864037" y="228600"/>
            <a:ext cx="7713464" cy="771525"/>
          </a:xfrm>
          <a:prstGeom prst="rect">
            <a:avLst/>
          </a:prstGeom>
          <a:noFill/>
          <a:ln/>
        </p:spPr>
        <p:txBody>
          <a:bodyPr wrap="none" lIns="0" tIns="0" rIns="0" bIns="0" rtlCol="0" anchor="t"/>
          <a:lstStyle/>
          <a:p>
            <a:pPr marL="0" indent="0" algn="just">
              <a:lnSpc>
                <a:spcPts val="6050"/>
              </a:lnSpc>
              <a:buNone/>
            </a:pPr>
            <a:r>
              <a:rPr lang="en-US" sz="3500">
                <a:solidFill>
                  <a:srgbClr val="272D45"/>
                </a:solidFill>
                <a:latin typeface="Kanit Light" panose="020B0604020202020204" charset="-34"/>
                <a:ea typeface="Kanit Light" pitchFamily="34" charset="-122"/>
                <a:cs typeface="Kanit Light" panose="020B0604020202020204" charset="-34"/>
              </a:rPr>
              <a:t>Problemin Tanımlanması</a:t>
            </a:r>
            <a:endParaRPr lang="en-US" sz="3500">
              <a:latin typeface="Kanit Light" panose="020B0604020202020204" charset="-34"/>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1528" y="802719"/>
            <a:ext cx="6227866" cy="706755"/>
          </a:xfrm>
          <a:prstGeom prst="rect">
            <a:avLst/>
          </a:prstGeom>
          <a:noFill/>
          <a:ln/>
        </p:spPr>
        <p:txBody>
          <a:bodyPr wrap="none" lIns="0" tIns="0" rIns="0" bIns="0" rtlCol="0" anchor="t"/>
          <a:lstStyle/>
          <a:p>
            <a:pPr marL="0" indent="0">
              <a:lnSpc>
                <a:spcPts val="5550"/>
              </a:lnSpc>
              <a:buNone/>
            </a:pPr>
            <a:endParaRPr lang="en-US">
              <a:latin typeface="Kanit Light" panose="020B0604020202020204" charset="-34"/>
            </a:endParaRPr>
          </a:p>
        </p:txBody>
      </p:sp>
      <p:sp>
        <p:nvSpPr>
          <p:cNvPr id="3" name="Text 1"/>
          <p:cNvSpPr/>
          <p:nvPr/>
        </p:nvSpPr>
        <p:spPr>
          <a:xfrm>
            <a:off x="791528" y="1211731"/>
            <a:ext cx="12733972" cy="1085136"/>
          </a:xfrm>
          <a:prstGeom prst="rect">
            <a:avLst/>
          </a:prstGeom>
          <a:noFill/>
          <a:ln/>
        </p:spPr>
        <p:txBody>
          <a:bodyPr wrap="square" lIns="0" tIns="0" rIns="0" bIns="0" rtlCol="0" anchor="t"/>
          <a:lstStyle/>
          <a:p>
            <a:pPr marL="0" indent="0" algn="just">
              <a:lnSpc>
                <a:spcPts val="2800"/>
              </a:lnSpc>
              <a:buNone/>
            </a:pPr>
            <a:r>
              <a:rPr lang="en-US" dirty="0">
                <a:solidFill>
                  <a:srgbClr val="2C3249"/>
                </a:solidFill>
                <a:latin typeface="Kanit Light" panose="020B0604020202020204" charset="-34"/>
                <a:ea typeface="Martel Sans" pitchFamily="34" charset="-122"/>
                <a:cs typeface="Kanit Light" panose="020B0604020202020204" charset="-34"/>
              </a:rPr>
              <a:t>Veri, makine öğrenmesi sürecinin </a:t>
            </a:r>
            <a:r>
              <a:rPr lang="en-US" dirty="0" err="1">
                <a:solidFill>
                  <a:srgbClr val="2C3249"/>
                </a:solidFill>
                <a:latin typeface="Kanit Light" panose="020B0604020202020204" charset="-34"/>
                <a:ea typeface="Martel Sans" pitchFamily="34" charset="-122"/>
                <a:cs typeface="Kanit Light" panose="020B0604020202020204" charset="-34"/>
              </a:rPr>
              <a:t>odağında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almaktadır</a:t>
            </a:r>
            <a:r>
              <a:rPr lang="tr-TR"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Bu </a:t>
            </a:r>
            <a:r>
              <a:rPr lang="en-US" dirty="0" err="1">
                <a:solidFill>
                  <a:srgbClr val="2C3249"/>
                </a:solidFill>
                <a:latin typeface="Kanit Light" panose="020B0604020202020204" charset="-34"/>
                <a:ea typeface="Martel Sans" pitchFamily="34" charset="-122"/>
                <a:cs typeface="Kanit Light" panose="020B0604020202020204" charset="-34"/>
              </a:rPr>
              <a:t>sebeple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öncelikle</a:t>
            </a:r>
            <a:r>
              <a:rPr lang="en-US" dirty="0">
                <a:solidFill>
                  <a:srgbClr val="2C3249"/>
                </a:solidFill>
                <a:latin typeface="Kanit Light" panose="020B0604020202020204" charset="-34"/>
                <a:ea typeface="Martel Sans" pitchFamily="34" charset="-122"/>
                <a:cs typeface="Kanit Light" panose="020B0604020202020204" charset="-34"/>
              </a:rPr>
              <a:t> makine öğrenmesi için </a:t>
            </a:r>
            <a:r>
              <a:rPr lang="en-US" dirty="0" err="1">
                <a:solidFill>
                  <a:srgbClr val="2C3249"/>
                </a:solidFill>
                <a:latin typeface="Kanit Light" panose="020B0604020202020204" charset="-34"/>
                <a:ea typeface="Martel Sans" pitchFamily="34" charset="-122"/>
                <a:cs typeface="Kanit Light" panose="020B0604020202020204" charset="-34"/>
              </a:rPr>
              <a:t>ihtiyaç</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duyulan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edilmesi</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a:solidFill>
                  <a:srgbClr val="2C3249"/>
                </a:solidFill>
                <a:latin typeface="Kanit Light" panose="020B0604020202020204" charset="-34"/>
                <a:ea typeface="Martel Sans" pitchFamily="34" charset="-122"/>
                <a:cs typeface="Kanit Light" panose="020B0604020202020204" charset="-34"/>
              </a:rPr>
              <a:t>(data gathering)</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gerekir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4" name="Text 2"/>
          <p:cNvSpPr/>
          <p:nvPr/>
        </p:nvSpPr>
        <p:spPr>
          <a:xfrm>
            <a:off x="791528" y="2209088"/>
            <a:ext cx="12733972" cy="1808559"/>
          </a:xfrm>
          <a:prstGeom prst="rect">
            <a:avLst/>
          </a:prstGeom>
          <a:noFill/>
          <a:ln/>
        </p:spPr>
        <p:txBody>
          <a:bodyPr wrap="square" lIns="0" tIns="0" rIns="0" bIns="0" rtlCol="0" anchor="t"/>
          <a:lstStyle/>
          <a:p>
            <a:pPr marL="0" indent="0" algn="just">
              <a:lnSpc>
                <a:spcPts val="2800"/>
              </a:lnSpc>
              <a:buNone/>
            </a:pPr>
            <a:r>
              <a:rPr lang="en-US" dirty="0">
                <a:solidFill>
                  <a:srgbClr val="2C3249"/>
                </a:solidFill>
                <a:latin typeface="Kanit Light" panose="020B0604020202020204" charset="-34"/>
                <a:ea typeface="Martel Sans" pitchFamily="34" charset="-122"/>
                <a:cs typeface="Kanit Light" panose="020B0604020202020204" charset="-34"/>
              </a:rPr>
              <a:t>Makine öğrenmesi </a:t>
            </a:r>
            <a:r>
              <a:rPr lang="en-US" dirty="0" err="1">
                <a:solidFill>
                  <a:srgbClr val="2C3249"/>
                </a:solidFill>
                <a:latin typeface="Kanit Light" panose="020B0604020202020204" charset="-34"/>
                <a:ea typeface="Martel Sans" pitchFamily="34" charset="-122"/>
                <a:cs typeface="Kanit Light" panose="020B0604020202020204" charset="-34"/>
              </a:rPr>
              <a:t>çalışmaları</a:t>
            </a:r>
            <a:r>
              <a:rPr lang="en-US" dirty="0">
                <a:solidFill>
                  <a:srgbClr val="2C3249"/>
                </a:solidFill>
                <a:latin typeface="Kanit Light" panose="020B0604020202020204" charset="-34"/>
                <a:ea typeface="Martel Sans" pitchFamily="34" charset="-122"/>
                <a:cs typeface="Kanit Light" panose="020B0604020202020204" charset="-34"/>
              </a:rPr>
              <a:t> için veri farklı </a:t>
            </a:r>
            <a:r>
              <a:rPr lang="en-US" dirty="0" err="1">
                <a:solidFill>
                  <a:srgbClr val="2C3249"/>
                </a:solidFill>
                <a:latin typeface="Kanit Light" panose="020B0604020202020204" charset="-34"/>
                <a:ea typeface="Martel Sans" pitchFamily="34" charset="-122"/>
                <a:cs typeface="Kanit Light" panose="020B0604020202020204" charset="-34"/>
              </a:rPr>
              <a:t>yapılarda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bulunabilir</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Yapılandırılmış</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veri </a:t>
            </a:r>
            <a:r>
              <a:rPr lang="en-US" i="1" dirty="0">
                <a:solidFill>
                  <a:srgbClr val="2C3249"/>
                </a:solidFill>
                <a:latin typeface="Kanit Light" panose="020B0604020202020204" charset="-34"/>
                <a:ea typeface="Martel Sans" pitchFamily="34" charset="-122"/>
                <a:cs typeface="Kanit Light" panose="020B0604020202020204" charset="-34"/>
              </a:rPr>
              <a:t>(structured data) </a:t>
            </a:r>
            <a:r>
              <a:rPr lang="en-US" b="1" i="1" dirty="0" err="1">
                <a:solidFill>
                  <a:srgbClr val="2C3249"/>
                </a:solidFill>
                <a:latin typeface="Kanit Light" panose="020B0604020202020204" charset="-34"/>
                <a:ea typeface="Martel Sans" pitchFamily="34" charset="-122"/>
                <a:cs typeface="Kanit Light" panose="020B0604020202020204" charset="-34"/>
              </a:rPr>
              <a:t>belirli</a:t>
            </a:r>
            <a:r>
              <a:rPr lang="en-US" b="1" i="1" dirty="0">
                <a:solidFill>
                  <a:srgbClr val="2C3249"/>
                </a:solidFill>
                <a:latin typeface="Kanit Light" panose="020B0604020202020204" charset="-34"/>
                <a:ea typeface="Martel Sans" pitchFamily="34" charset="-122"/>
                <a:cs typeface="Kanit Light" panose="020B0604020202020204" charset="-34"/>
              </a:rPr>
              <a:t> bir </a:t>
            </a:r>
            <a:r>
              <a:rPr lang="en-US" b="1" i="1" dirty="0" err="1">
                <a:solidFill>
                  <a:srgbClr val="2C3249"/>
                </a:solidFill>
                <a:latin typeface="Kanit Light" panose="020B0604020202020204" charset="-34"/>
                <a:ea typeface="Martel Sans" pitchFamily="34" charset="-122"/>
                <a:cs typeface="Kanit Light" panose="020B0604020202020204" charset="-34"/>
              </a:rPr>
              <a:t>formata</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uygun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düzenli</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kolay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işlenebilecek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türdeki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verilerdir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Yapılandırılmış</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genellikle</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tablo</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satır</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sütun</a:t>
            </a:r>
            <a:r>
              <a:rPr lang="en-US" dirty="0">
                <a:solidFill>
                  <a:srgbClr val="2C3249"/>
                </a:solidFill>
                <a:latin typeface="Kanit Light" panose="020B0604020202020204" charset="-34"/>
                <a:ea typeface="Martel Sans" pitchFamily="34" charset="-122"/>
                <a:cs typeface="Kanit Light" panose="020B0604020202020204" charset="-34"/>
              </a:rPr>
              <a:t>) veya </a:t>
            </a:r>
            <a:r>
              <a:rPr lang="en-US" dirty="0" err="1">
                <a:solidFill>
                  <a:srgbClr val="2C3249"/>
                </a:solidFill>
                <a:latin typeface="Kanit Light" panose="020B0604020202020204" charset="-34"/>
                <a:ea typeface="Martel Sans" pitchFamily="34" charset="-122"/>
                <a:cs typeface="Kanit Light" panose="020B0604020202020204" charset="-34"/>
              </a:rPr>
              <a:t>matris</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formundadır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Yapılandırılmış</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a:solidFill>
                  <a:srgbClr val="2C3249"/>
                </a:solidFill>
                <a:latin typeface="Kanit Light" panose="020B0604020202020204" charset="-34"/>
                <a:ea typeface="Martel Sans" pitchFamily="34" charset="-122"/>
                <a:cs typeface="Kanit Light" panose="020B0604020202020204" charset="-34"/>
              </a:rPr>
              <a:t>veri </a:t>
            </a:r>
            <a:r>
              <a:rPr lang="en-US" b="1" i="1" dirty="0" err="1">
                <a:solidFill>
                  <a:srgbClr val="2C3249"/>
                </a:solidFill>
                <a:latin typeface="Kanit Light" panose="020B0604020202020204" charset="-34"/>
                <a:ea typeface="Martel Sans" pitchFamily="34" charset="-122"/>
                <a:cs typeface="Kanit Light" panose="020B0604020202020204" charset="-34"/>
              </a:rPr>
              <a:t>tabanları</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elektronik</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tablolar</a:t>
            </a:r>
            <a:r>
              <a:rPr lang="en-US" b="1" i="1" dirty="0">
                <a:solidFill>
                  <a:srgbClr val="2C3249"/>
                </a:solidFill>
                <a:latin typeface="Kanit Light" panose="020B0604020202020204" charset="-34"/>
                <a:ea typeface="Martel Sans" pitchFamily="34" charset="-122"/>
                <a:cs typeface="Kanit Light" panose="020B0604020202020204" charset="-34"/>
              </a:rPr>
              <a:t> (MS Excel </a:t>
            </a:r>
            <a:r>
              <a:rPr lang="en-US" b="1" i="1" dirty="0" err="1">
                <a:solidFill>
                  <a:srgbClr val="2C3249"/>
                </a:solidFill>
                <a:latin typeface="Kanit Light" panose="020B0604020202020204" charset="-34"/>
                <a:ea typeface="Martel Sans" pitchFamily="34" charset="-122"/>
                <a:cs typeface="Kanit Light" panose="020B0604020202020204" charset="-34"/>
              </a:rPr>
              <a:t>ya</a:t>
            </a:r>
            <a:r>
              <a:rPr lang="en-US" b="1" i="1" dirty="0">
                <a:solidFill>
                  <a:srgbClr val="2C3249"/>
                </a:solidFill>
                <a:latin typeface="Kanit Light" panose="020B0604020202020204" charset="-34"/>
                <a:ea typeface="Martel Sans" pitchFamily="34" charset="-122"/>
                <a:cs typeface="Kanit Light" panose="020B0604020202020204" charset="-34"/>
              </a:rPr>
              <a:t> da CSV </a:t>
            </a:r>
            <a:r>
              <a:rPr lang="en-US" b="1" i="1" dirty="0" err="1">
                <a:solidFill>
                  <a:srgbClr val="2C3249"/>
                </a:solidFill>
                <a:latin typeface="Kanit Light" panose="020B0604020202020204" charset="-34"/>
                <a:ea typeface="Martel Sans" pitchFamily="34" charset="-122"/>
                <a:cs typeface="Kanit Light" panose="020B0604020202020204" charset="-34"/>
              </a:rPr>
              <a:t>dosyaları</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verilebilir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Örneğin</a:t>
            </a:r>
            <a:r>
              <a:rPr lang="en-US" dirty="0">
                <a:solidFill>
                  <a:srgbClr val="2C3249"/>
                </a:solidFill>
                <a:latin typeface="Kanit Light" panose="020B0604020202020204" charset="-34"/>
                <a:ea typeface="Martel Sans" pitchFamily="34" charset="-122"/>
                <a:cs typeface="Kanit Light" panose="020B0604020202020204" charset="-34"/>
              </a:rPr>
              <a:t> hasta veri </a:t>
            </a:r>
            <a:r>
              <a:rPr lang="en-US" dirty="0" err="1">
                <a:solidFill>
                  <a:srgbClr val="2C3249"/>
                </a:solidFill>
                <a:latin typeface="Kanit Light" panose="020B0604020202020204" charset="-34"/>
                <a:ea typeface="Martel Sans" pitchFamily="34" charset="-122"/>
                <a:cs typeface="Kanit Light" panose="020B0604020202020204" charset="-34"/>
              </a:rPr>
              <a:t>tabanında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hastaların</a:t>
            </a:r>
            <a:r>
              <a:rPr lang="en-US" dirty="0">
                <a:solidFill>
                  <a:srgbClr val="2C3249"/>
                </a:solidFill>
                <a:latin typeface="Kanit Light" panose="020B0604020202020204" charset="-34"/>
                <a:ea typeface="Martel Sans" pitchFamily="34" charset="-122"/>
                <a:cs typeface="Kanit Light" panose="020B0604020202020204" charset="-34"/>
              </a:rPr>
              <a:t> ad, </a:t>
            </a:r>
            <a:r>
              <a:rPr lang="en-US" dirty="0" err="1">
                <a:solidFill>
                  <a:srgbClr val="2C3249"/>
                </a:solidFill>
                <a:latin typeface="Kanit Light" panose="020B0604020202020204" charset="-34"/>
                <a:ea typeface="Martel Sans" pitchFamily="34" charset="-122"/>
                <a:cs typeface="Kanit Light" panose="020B0604020202020204" charset="-34"/>
              </a:rPr>
              <a:t>sovad</a:t>
            </a:r>
            <a:r>
              <a:rPr lang="en-US" dirty="0">
                <a:solidFill>
                  <a:srgbClr val="2C3249"/>
                </a:solidFill>
                <a:latin typeface="Kanit Light" panose="020B0604020202020204" charset="-34"/>
                <a:ea typeface="Martel Sans" pitchFamily="34" charset="-122"/>
                <a:cs typeface="Kanit Light" panose="020B0604020202020204" charset="-34"/>
              </a:rPr>
              <a:t>, e-</a:t>
            </a:r>
            <a:r>
              <a:rPr lang="en-US" dirty="0" err="1">
                <a:solidFill>
                  <a:srgbClr val="2C3249"/>
                </a:solidFill>
                <a:latin typeface="Kanit Light" panose="020B0604020202020204" charset="-34"/>
                <a:ea typeface="Martel Sans" pitchFamily="34" charset="-122"/>
                <a:cs typeface="Kanit Light" panose="020B0604020202020204" charset="-34"/>
              </a:rPr>
              <a:t>posta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adresi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telefon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numarası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şeker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tansayımı</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dirty="0" err="1">
                <a:solidFill>
                  <a:srgbClr val="2C3249"/>
                </a:solidFill>
                <a:latin typeface="Kanit Light" panose="020B0604020202020204" charset="-34"/>
                <a:ea typeface="Martel Sans" pitchFamily="34" charset="-122"/>
                <a:cs typeface="Kanit Light" panose="020B0604020202020204" charset="-34"/>
              </a:rPr>
              <a:t>hastaneye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geldiğinde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yaptırdığı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testlere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ilişkin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belirli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niteliklerin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aldığı</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tablo</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düşünülebilir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5" name="Text 3"/>
          <p:cNvSpPr/>
          <p:nvPr/>
        </p:nvSpPr>
        <p:spPr>
          <a:xfrm>
            <a:off x="723216" y="4291580"/>
            <a:ext cx="12802284" cy="1446848"/>
          </a:xfrm>
          <a:prstGeom prst="rect">
            <a:avLst/>
          </a:prstGeom>
          <a:noFill/>
          <a:ln/>
        </p:spPr>
        <p:txBody>
          <a:bodyPr wrap="square" lIns="0" tIns="0" rIns="0" bIns="0" rtlCol="0" anchor="t"/>
          <a:lstStyle/>
          <a:p>
            <a:pPr marL="0" indent="0" algn="just">
              <a:lnSpc>
                <a:spcPts val="2800"/>
              </a:lnSpc>
              <a:buNone/>
            </a:pP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Yapılandırılmamış</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veri </a:t>
            </a:r>
            <a:r>
              <a:rPr lang="en-US" i="1" dirty="0">
                <a:solidFill>
                  <a:srgbClr val="2C3249"/>
                </a:solidFill>
                <a:latin typeface="Kanit Light" panose="020B0604020202020204" charset="-34"/>
                <a:ea typeface="Martel Sans" pitchFamily="34" charset="-122"/>
                <a:cs typeface="Kanit Light" panose="020B0604020202020204" charset="-34"/>
              </a:rPr>
              <a:t>(unstructured data)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yapılandırılmış</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aksine</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belirli</a:t>
            </a:r>
            <a:r>
              <a:rPr lang="en-US" b="1" i="1" dirty="0">
                <a:solidFill>
                  <a:srgbClr val="2C3249"/>
                </a:solidFill>
                <a:latin typeface="Kanit Light" panose="020B0604020202020204" charset="-34"/>
                <a:ea typeface="Martel Sans" pitchFamily="34" charset="-122"/>
                <a:cs typeface="Kanit Light" panose="020B0604020202020204" charset="-34"/>
              </a:rPr>
              <a:t> bir forma </a:t>
            </a:r>
            <a:r>
              <a:rPr lang="en-US" b="1" i="1" dirty="0" err="1">
                <a:solidFill>
                  <a:srgbClr val="2C3249"/>
                </a:solidFill>
                <a:latin typeface="Kanit Light" panose="020B0604020202020204" charset="-34"/>
                <a:ea typeface="Martel Sans" pitchFamily="34" charset="-122"/>
                <a:cs typeface="Kanit Light" panose="020B0604020202020204" charset="-34"/>
              </a:rPr>
              <a:t>sahip</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olmayan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düzensiz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yapıdaki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verilerdir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Yapılandırılmamış</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denildiğinde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metin</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belgeleri</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ses</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kayıtları</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görüntüler</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sosyal</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medya</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gönderileri</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örneğin</a:t>
            </a:r>
            <a:r>
              <a:rPr lang="en-US" dirty="0">
                <a:solidFill>
                  <a:srgbClr val="2C3249"/>
                </a:solidFill>
                <a:latin typeface="Kanit Light" panose="020B0604020202020204" charset="-34"/>
                <a:ea typeface="Martel Sans" pitchFamily="34" charset="-122"/>
                <a:cs typeface="Kanit Light" panose="020B0604020202020204" charset="-34"/>
              </a:rPr>
              <a:t> bir doktorun </a:t>
            </a:r>
            <a:r>
              <a:rPr lang="en-US" dirty="0" err="1">
                <a:solidFill>
                  <a:srgbClr val="2C3249"/>
                </a:solidFill>
                <a:latin typeface="Kanit Light" panose="020B0604020202020204" charset="-34"/>
                <a:ea typeface="Martel Sans" pitchFamily="34" charset="-122"/>
                <a:cs typeface="Kanit Light" panose="020B0604020202020204" charset="-34"/>
              </a:rPr>
              <a:t>hastasına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ilişkin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aldığı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notlar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sosyal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medyadaki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metin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resim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a:t>
            </a:r>
            <a:r>
              <a:rPr lang="en-US" dirty="0">
                <a:solidFill>
                  <a:srgbClr val="2C3249"/>
                </a:solidFill>
                <a:latin typeface="Kanit Light" panose="020B0604020202020204" charset="-34"/>
                <a:ea typeface="Martel Sans" pitchFamily="34" charset="-122"/>
                <a:cs typeface="Kanit Light" panose="020B0604020202020204" charset="-34"/>
              </a:rPr>
              <a:t> da video </a:t>
            </a:r>
            <a:r>
              <a:rPr lang="en-US" dirty="0" err="1">
                <a:solidFill>
                  <a:srgbClr val="2C3249"/>
                </a:solidFill>
                <a:latin typeface="Kanit Light" panose="020B0604020202020204" charset="-34"/>
                <a:ea typeface="Martel Sans" pitchFamily="34" charset="-122"/>
                <a:cs typeface="Kanit Light" panose="020B0604020202020204" charset="-34"/>
              </a:rPr>
              <a:t>gönderileri</a:t>
            </a:r>
            <a:r>
              <a:rPr lang="en-US" dirty="0">
                <a:solidFill>
                  <a:srgbClr val="2C3249"/>
                </a:solidFill>
                <a:latin typeface="Kanit Light" panose="020B0604020202020204" charset="-34"/>
                <a:ea typeface="Martel Sans" pitchFamily="34" charset="-122"/>
                <a:cs typeface="Kanit Light" panose="020B0604020202020204" charset="-34"/>
              </a:rPr>
              <a:t> vb.</a:t>
            </a:r>
            <a:endParaRPr lang="en-US" dirty="0">
              <a:latin typeface="Kanit Light" panose="020B0604020202020204" charset="-34"/>
            </a:endParaRPr>
          </a:p>
        </p:txBody>
      </p:sp>
      <p:pic>
        <p:nvPicPr>
          <p:cNvPr id="7" name="Image 0" descr="preencoded.png"/>
          <p:cNvPicPr>
            <a:picLocks noChangeAspect="1"/>
          </p:cNvPicPr>
          <p:nvPr/>
        </p:nvPicPr>
        <p:blipFill>
          <a:blip r:embed="rId3"/>
          <a:stretch>
            <a:fillRect/>
          </a:stretch>
        </p:blipFill>
        <p:spPr>
          <a:xfrm>
            <a:off x="13525500" y="228600"/>
            <a:ext cx="876300" cy="540306"/>
          </a:xfrm>
          <a:prstGeom prst="rect">
            <a:avLst/>
          </a:prstGeom>
        </p:spPr>
      </p:pic>
      <p:sp>
        <p:nvSpPr>
          <p:cNvPr id="8" name="Text 0">
            <a:extLst>
              <a:ext uri="{FF2B5EF4-FFF2-40B4-BE49-F238E27FC236}">
                <a16:creationId xmlns:a16="http://schemas.microsoft.com/office/drawing/2014/main" id="{9A5CA60C-2754-7A81-C897-DBEE7F741E6B}"/>
              </a:ext>
            </a:extLst>
          </p:cNvPr>
          <p:cNvSpPr/>
          <p:nvPr/>
        </p:nvSpPr>
        <p:spPr>
          <a:xfrm>
            <a:off x="864037" y="228600"/>
            <a:ext cx="7713464" cy="771525"/>
          </a:xfrm>
          <a:prstGeom prst="rect">
            <a:avLst/>
          </a:prstGeom>
          <a:noFill/>
          <a:ln/>
        </p:spPr>
        <p:txBody>
          <a:bodyPr wrap="none" lIns="0" tIns="0" rIns="0" bIns="0" rtlCol="0" anchor="t"/>
          <a:lstStyle/>
          <a:p>
            <a:pPr marL="0" indent="0">
              <a:lnSpc>
                <a:spcPts val="5550"/>
              </a:lnSpc>
              <a:buNone/>
            </a:pPr>
            <a:r>
              <a:rPr lang="en-US" sz="3600">
                <a:solidFill>
                  <a:srgbClr val="272D45"/>
                </a:solidFill>
                <a:latin typeface="Kanit Light" panose="020B0604020202020204" charset="-34"/>
                <a:ea typeface="Kanit Light" pitchFamily="34" charset="-122"/>
                <a:cs typeface="Kanit Light" panose="020B0604020202020204" charset="-34"/>
              </a:rPr>
              <a:t>Verinin Elde Edilmesi</a:t>
            </a:r>
            <a:endParaRPr lang="en-US" sz="3600">
              <a:latin typeface="Kanit Light" panose="020B0604020202020204" charset="-3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14192" y="2098275"/>
            <a:ext cx="9707671" cy="708779"/>
          </a:xfrm>
          <a:prstGeom prst="rect">
            <a:avLst/>
          </a:prstGeom>
          <a:noFill/>
          <a:ln/>
        </p:spPr>
        <p:txBody>
          <a:bodyPr wrap="none" lIns="0" tIns="0" rIns="0" bIns="0" rtlCol="0" anchor="t"/>
          <a:lstStyle/>
          <a:p>
            <a:pPr algn="ctr"/>
            <a:r>
              <a:rPr lang="tr-TR" sz="3600" b="1" dirty="0">
                <a:solidFill>
                  <a:srgbClr val="2C3249"/>
                </a:solidFill>
                <a:latin typeface="Kanit Light" panose="020B0604020202020204" charset="-34"/>
                <a:cs typeface="Kanit Light" panose="020B0604020202020204" charset="-34"/>
              </a:rPr>
              <a:t>Geleneksel Yazılım vs Makine Öğrenmesi</a:t>
            </a:r>
          </a:p>
        </p:txBody>
      </p:sp>
      <p:pic>
        <p:nvPicPr>
          <p:cNvPr id="15" name="Image 4" descr="preencoded.png"/>
          <p:cNvPicPr>
            <a:picLocks noChangeAspect="1"/>
          </p:cNvPicPr>
          <p:nvPr/>
        </p:nvPicPr>
        <p:blipFill>
          <a:blip r:embed="rId3"/>
          <a:stretch>
            <a:fillRect/>
          </a:stretch>
        </p:blipFill>
        <p:spPr>
          <a:xfrm>
            <a:off x="13525500" y="228600"/>
            <a:ext cx="876300" cy="540306"/>
          </a:xfrm>
          <a:prstGeom prst="rect">
            <a:avLst/>
          </a:prstGeom>
        </p:spPr>
      </p:pic>
      <p:sp>
        <p:nvSpPr>
          <p:cNvPr id="17" name="Metin kutusu 16">
            <a:extLst>
              <a:ext uri="{FF2B5EF4-FFF2-40B4-BE49-F238E27FC236}">
                <a16:creationId xmlns:a16="http://schemas.microsoft.com/office/drawing/2014/main" id="{F2A75134-36EE-F2D1-6178-382ED123C086}"/>
              </a:ext>
            </a:extLst>
          </p:cNvPr>
          <p:cNvSpPr txBox="1"/>
          <p:nvPr/>
        </p:nvSpPr>
        <p:spPr>
          <a:xfrm>
            <a:off x="1024758" y="3158886"/>
            <a:ext cx="12801599" cy="1208023"/>
          </a:xfrm>
          <a:prstGeom prst="rect">
            <a:avLst/>
          </a:prstGeom>
          <a:noFill/>
        </p:spPr>
        <p:txBody>
          <a:bodyPr wrap="square">
            <a:spAutoFit/>
          </a:bodyPr>
          <a:lstStyle/>
          <a:p>
            <a:pPr>
              <a:lnSpc>
                <a:spcPts val="2850"/>
              </a:lnSpc>
            </a:pPr>
            <a:r>
              <a:rPr lang="tr-TR" sz="1750" dirty="0">
                <a:solidFill>
                  <a:srgbClr val="2C3249"/>
                </a:solidFill>
                <a:latin typeface="Kanit Light" panose="020B0604020202020204" charset="-34"/>
                <a:cs typeface="Kanit Light" panose="020B0604020202020204" charset="-34"/>
              </a:rPr>
              <a:t>Klasik yazılımda programcı her adımı tek tek yazar. Makine öğrenmesi ise kuralları kendisi öğrenir. Örneğin spam e-postaları tespit eden bir sistem yapıyorsak, klasik yazılımda her kelimeyi tek tek belirtmemiz gerekir. Makine öğrenmesi ise spam olan ve olmayan binlerce e-postayı analiz edip kendi kurallarını geliştirir.</a:t>
            </a:r>
          </a:p>
        </p:txBody>
      </p:sp>
      <p:sp>
        <p:nvSpPr>
          <p:cNvPr id="19" name="Metin kutusu 18">
            <a:extLst>
              <a:ext uri="{FF2B5EF4-FFF2-40B4-BE49-F238E27FC236}">
                <a16:creationId xmlns:a16="http://schemas.microsoft.com/office/drawing/2014/main" id="{E5FAFDA8-865C-05E6-DCDA-94D54C0BF133}"/>
              </a:ext>
            </a:extLst>
          </p:cNvPr>
          <p:cNvSpPr txBox="1"/>
          <p:nvPr/>
        </p:nvSpPr>
        <p:spPr>
          <a:xfrm>
            <a:off x="988367" y="4859805"/>
            <a:ext cx="12801599" cy="461665"/>
          </a:xfrm>
          <a:prstGeom prst="rect">
            <a:avLst/>
          </a:prstGeom>
          <a:noFill/>
        </p:spPr>
        <p:txBody>
          <a:bodyPr wrap="square">
            <a:spAutoFit/>
          </a:bodyPr>
          <a:lstStyle/>
          <a:p>
            <a:r>
              <a:rPr lang="tr-TR" sz="1750" b="1" dirty="0">
                <a:solidFill>
                  <a:srgbClr val="2C3249"/>
                </a:solidFill>
                <a:latin typeface="Kanit Light" panose="020B0604020202020204" charset="-34"/>
                <a:cs typeface="Kanit Light" panose="020B0604020202020204" charset="-34"/>
              </a:rPr>
              <a:t>Klasik yazılım: </a:t>
            </a:r>
            <a:r>
              <a:rPr lang="tr-TR" sz="1750" dirty="0">
                <a:solidFill>
                  <a:srgbClr val="2C3249"/>
                </a:solidFill>
                <a:latin typeface="Kanit Light" panose="020B0604020202020204" charset="-34"/>
                <a:cs typeface="Kanit Light" panose="020B0604020202020204" charset="-34"/>
              </a:rPr>
              <a:t>Programcı açıkça her kuralı yazar.       </a:t>
            </a:r>
            <a:r>
              <a:rPr lang="tr-TR" sz="2400" b="1" dirty="0">
                <a:solidFill>
                  <a:srgbClr val="2C3249"/>
                </a:solidFill>
                <a:latin typeface="Kanit Light" panose="020B0604020202020204" charset="-34"/>
                <a:cs typeface="Kanit Light" panose="020B0604020202020204" charset="-34"/>
              </a:rPr>
              <a:t>vs</a:t>
            </a:r>
            <a:r>
              <a:rPr lang="tr-TR" sz="1750" dirty="0">
                <a:solidFill>
                  <a:srgbClr val="2C3249"/>
                </a:solidFill>
                <a:latin typeface="Kanit Light" panose="020B0604020202020204" charset="-34"/>
                <a:cs typeface="Kanit Light" panose="020B0604020202020204" charset="-34"/>
              </a:rPr>
              <a:t>          </a:t>
            </a:r>
            <a:r>
              <a:rPr lang="tr-TR" sz="1750" b="1" dirty="0">
                <a:solidFill>
                  <a:srgbClr val="2C3249"/>
                </a:solidFill>
                <a:latin typeface="Kanit Light" panose="020B0604020202020204" charset="-34"/>
                <a:cs typeface="Kanit Light" panose="020B0604020202020204" charset="-34"/>
              </a:rPr>
              <a:t>Makine öğrenmesi</a:t>
            </a:r>
            <a:r>
              <a:rPr lang="tr-TR" sz="1750" dirty="0">
                <a:solidFill>
                  <a:srgbClr val="2C3249"/>
                </a:solidFill>
                <a:latin typeface="Kanit Light" panose="020B0604020202020204" charset="-34"/>
                <a:cs typeface="Kanit Light" panose="020B0604020202020204" charset="-34"/>
              </a:rPr>
              <a:t>: Veriden öğrenir ve kendini geliştirir.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572094" y="957799"/>
            <a:ext cx="13565936" cy="930056"/>
          </a:xfrm>
          <a:prstGeom prst="rect">
            <a:avLst/>
          </a:prstGeom>
          <a:noFill/>
          <a:ln/>
        </p:spPr>
        <p:txBody>
          <a:bodyPr wrap="square" lIns="0" tIns="0" rIns="0" bIns="0" rtlCol="0" anchor="t"/>
          <a:lstStyle/>
          <a:p>
            <a:pPr marL="0" indent="0" algn="just">
              <a:lnSpc>
                <a:spcPts val="1750"/>
              </a:lnSpc>
              <a:buNone/>
            </a:pPr>
            <a:r>
              <a:rPr lang="en-US" dirty="0" err="1">
                <a:solidFill>
                  <a:srgbClr val="2C3249"/>
                </a:solidFill>
                <a:latin typeface="Kanit Light" panose="020B0604020202020204" charset="-34"/>
                <a:ea typeface="Martel Sans" pitchFamily="34" charset="-122"/>
                <a:cs typeface="Kanit Light" panose="020B0604020202020204" charset="-34"/>
              </a:rPr>
              <a:t>Analizlerde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kullanılacak</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miktarı</a:t>
            </a:r>
            <a:r>
              <a:rPr lang="en-US" dirty="0">
                <a:solidFill>
                  <a:srgbClr val="2C3249"/>
                </a:solidFill>
                <a:latin typeface="Kanit Light" panose="020B0604020202020204" charset="-34"/>
                <a:ea typeface="Martel Sans" pitchFamily="34" charset="-122"/>
                <a:cs typeface="Kanit Light" panose="020B0604020202020204" charset="-34"/>
              </a:rPr>
              <a:t> ile </a:t>
            </a:r>
            <a:r>
              <a:rPr lang="en-US" dirty="0" err="1">
                <a:solidFill>
                  <a:srgbClr val="2C3249"/>
                </a:solidFill>
                <a:latin typeface="Kanit Light" panose="020B0604020202020204" charset="-34"/>
                <a:ea typeface="Martel Sans" pitchFamily="34" charset="-122"/>
                <a:cs typeface="Kanit Light" panose="020B0604020202020204" charset="-34"/>
              </a:rPr>
              <a:t>modelin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performansı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arasında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kesin</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cıkarımda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bulunmak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mümkün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değildir</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arttıkça</a:t>
            </a:r>
            <a:r>
              <a:rPr lang="en-US" dirty="0">
                <a:solidFill>
                  <a:srgbClr val="2C3249"/>
                </a:solidFill>
                <a:latin typeface="Kanit Light" panose="020B0604020202020204" charset="-34"/>
                <a:ea typeface="Martel Sans" pitchFamily="34" charset="-122"/>
                <a:cs typeface="Kanit Light" panose="020B0604020202020204" charset="-34"/>
              </a:rPr>
              <a:t> makine öğrenmesi </a:t>
            </a:r>
            <a:r>
              <a:rPr lang="en-US" dirty="0" err="1">
                <a:solidFill>
                  <a:srgbClr val="2C3249"/>
                </a:solidFill>
                <a:latin typeface="Kanit Light" panose="020B0604020202020204" charset="-34"/>
                <a:ea typeface="Martel Sans" pitchFamily="34" charset="-122"/>
                <a:cs typeface="Kanit Light" panose="020B0604020202020204" charset="-34"/>
              </a:rPr>
              <a:t>modelinin</a:t>
            </a:r>
            <a:r>
              <a:rPr lang="en-US" dirty="0">
                <a:solidFill>
                  <a:srgbClr val="2C3249"/>
                </a:solidFill>
                <a:latin typeface="Kanit Light" panose="020B0604020202020204" charset="-34"/>
                <a:ea typeface="Martel Sans" pitchFamily="34" charset="-122"/>
                <a:cs typeface="Kanit Light" panose="020B0604020202020204" charset="-34"/>
              </a:rPr>
              <a:t> de </a:t>
            </a:r>
            <a:r>
              <a:rPr lang="en-US" dirty="0" err="1">
                <a:solidFill>
                  <a:srgbClr val="2C3249"/>
                </a:solidFill>
                <a:latin typeface="Kanit Light" panose="020B0604020202020204" charset="-34"/>
                <a:ea typeface="Martel Sans" pitchFamily="34" charset="-122"/>
                <a:cs typeface="Kanit Light" panose="020B0604020202020204" charset="-34"/>
              </a:rPr>
              <a:t>performansının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artacağı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garanti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edilmez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ancak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istatistiksel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çalışmalarda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olduğu</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dirty="0" err="1">
                <a:solidFill>
                  <a:srgbClr val="2C3249"/>
                </a:solidFill>
                <a:latin typeface="Kanit Light" panose="020B0604020202020204" charset="-34"/>
                <a:ea typeface="Martel Sans" pitchFamily="34" charset="-122"/>
                <a:cs typeface="Kanit Light" panose="020B0604020202020204" charset="-34"/>
              </a:rPr>
              <a:t>modelin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genelleştirebilme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yeteneğinin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daha</a:t>
            </a:r>
            <a:r>
              <a:rPr lang="en-US" dirty="0">
                <a:solidFill>
                  <a:srgbClr val="2C3249"/>
                </a:solidFill>
                <a:latin typeface="Kanit Light" panose="020B0604020202020204" charset="-34"/>
                <a:ea typeface="Martel Sans" pitchFamily="34" charset="-122"/>
                <a:cs typeface="Kanit Light" panose="020B0604020202020204" charset="-34"/>
              </a:rPr>
              <a:t> iyi </a:t>
            </a:r>
            <a:r>
              <a:rPr lang="en-US" dirty="0" err="1">
                <a:solidFill>
                  <a:srgbClr val="2C3249"/>
                </a:solidFill>
                <a:latin typeface="Kanit Light" panose="020B0604020202020204" charset="-34"/>
                <a:ea typeface="Martel Sans" pitchFamily="34" charset="-122"/>
                <a:cs typeface="Kanit Light" panose="020B0604020202020204" charset="-34"/>
              </a:rPr>
              <a:t>olabilmesi</a:t>
            </a:r>
            <a:r>
              <a:rPr lang="en-US" dirty="0">
                <a:solidFill>
                  <a:srgbClr val="2C3249"/>
                </a:solidFill>
                <a:latin typeface="Kanit Light" panose="020B0604020202020204" charset="-34"/>
                <a:ea typeface="Martel Sans" pitchFamily="34" charset="-122"/>
                <a:cs typeface="Kanit Light" panose="020B0604020202020204" charset="-34"/>
              </a:rPr>
              <a:t> için o </a:t>
            </a:r>
            <a:r>
              <a:rPr lang="en-US" dirty="0" err="1">
                <a:solidFill>
                  <a:srgbClr val="2C3249"/>
                </a:solidFill>
                <a:latin typeface="Kanit Light" panose="020B0604020202020204" charset="-34"/>
                <a:ea typeface="Martel Sans" pitchFamily="34" charset="-122"/>
                <a:cs typeface="Kanit Light" panose="020B0604020202020204" charset="-34"/>
              </a:rPr>
              <a:t>popülasyona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ilişkin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yeterince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olabildiğince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çok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görmüş</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olması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beklenir</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Öte</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yandan</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üzerinde</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çalışılacak</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konuyla</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ilgili</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elde</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herhangi</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bir veri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yoksa</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veri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temini</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konusunda nasıl bir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yol</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izlenebilir</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a:t>
            </a:r>
            <a:endParaRPr lang="en-US" b="1" i="1" dirty="0">
              <a:solidFill>
                <a:schemeClr val="accent1">
                  <a:lumMod val="50000"/>
                </a:schemeClr>
              </a:solidFill>
              <a:latin typeface="Kanit Light" panose="020B0604020202020204" charset="-34"/>
            </a:endParaRPr>
          </a:p>
        </p:txBody>
      </p:sp>
      <p:sp>
        <p:nvSpPr>
          <p:cNvPr id="4" name="Text 2"/>
          <p:cNvSpPr/>
          <p:nvPr/>
        </p:nvSpPr>
        <p:spPr>
          <a:xfrm>
            <a:off x="572095" y="1992099"/>
            <a:ext cx="13565936" cy="672584"/>
          </a:xfrm>
          <a:prstGeom prst="rect">
            <a:avLst/>
          </a:prstGeom>
          <a:noFill/>
          <a:ln/>
        </p:spPr>
        <p:txBody>
          <a:bodyPr wrap="square" lIns="0" tIns="0" rIns="0" bIns="0" rtlCol="0" anchor="t"/>
          <a:lstStyle/>
          <a:p>
            <a:pPr marL="0" indent="0" algn="just">
              <a:lnSpc>
                <a:spcPts val="1750"/>
              </a:lnSpc>
              <a:buNone/>
            </a:pPr>
            <a:r>
              <a:rPr lang="en-US" dirty="0">
                <a:solidFill>
                  <a:srgbClr val="2C3249"/>
                </a:solidFill>
                <a:latin typeface="Kanit Light" panose="020B0604020202020204" charset="-34"/>
                <a:ea typeface="Martel Sans" pitchFamily="34" charset="-122"/>
                <a:cs typeface="Kanit Light" panose="020B0604020202020204" charset="-34"/>
              </a:rPr>
              <a:t>Bu </a:t>
            </a:r>
            <a:r>
              <a:rPr lang="en-US" dirty="0" err="1">
                <a:solidFill>
                  <a:srgbClr val="2C3249"/>
                </a:solidFill>
                <a:latin typeface="Kanit Light" panose="020B0604020202020204" charset="-34"/>
                <a:ea typeface="Martel Sans" pitchFamily="34" charset="-122"/>
                <a:cs typeface="Kanit Light" panose="020B0604020202020204" charset="-34"/>
              </a:rPr>
              <a:t>soruya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verilebilecek</a:t>
            </a:r>
            <a:r>
              <a:rPr lang="en-US" dirty="0">
                <a:solidFill>
                  <a:srgbClr val="2C3249"/>
                </a:solidFill>
                <a:latin typeface="Kanit Light" panose="020B0604020202020204" charset="-34"/>
                <a:ea typeface="Martel Sans" pitchFamily="34" charset="-122"/>
                <a:cs typeface="Kanit Light" panose="020B0604020202020204" charset="-34"/>
              </a:rPr>
              <a:t> en </a:t>
            </a:r>
            <a:r>
              <a:rPr lang="en-US" dirty="0" err="1">
                <a:solidFill>
                  <a:srgbClr val="2C3249"/>
                </a:solidFill>
                <a:latin typeface="Kanit Light" panose="020B0604020202020204" charset="-34"/>
                <a:ea typeface="Martel Sans" pitchFamily="34" charset="-122"/>
                <a:cs typeface="Kanit Light" panose="020B0604020202020204" charset="-34"/>
              </a:rPr>
              <a:t>uygun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cevaplardan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kamuya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açık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erişimli</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setlerinden</a:t>
            </a:r>
            <a:r>
              <a:rPr lang="en-US" dirty="0">
                <a:solidFill>
                  <a:srgbClr val="2C3249"/>
                </a:solidFill>
                <a:latin typeface="Kanit Light" panose="020B0604020202020204" charset="-34"/>
                <a:ea typeface="Martel Sans" pitchFamily="34" charset="-122"/>
                <a:cs typeface="Kanit Light" panose="020B0604020202020204" charset="-34"/>
              </a:rPr>
              <a:t> (public datasets) </a:t>
            </a:r>
            <a:r>
              <a:rPr lang="en-US" dirty="0" err="1">
                <a:solidFill>
                  <a:srgbClr val="2C3249"/>
                </a:solidFill>
                <a:latin typeface="Kanit Light" panose="020B0604020202020204" charset="-34"/>
                <a:ea typeface="Martel Sans" pitchFamily="34" charset="-122"/>
                <a:cs typeface="Kanit Light" panose="020B0604020202020204" charset="-34"/>
              </a:rPr>
              <a:t>faydalanmak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tür</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belirli</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araştırma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kapsamında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çeşitli</a:t>
            </a:r>
            <a:r>
              <a:rPr lang="en-US" dirty="0">
                <a:solidFill>
                  <a:srgbClr val="2C3249"/>
                </a:solidFill>
                <a:latin typeface="Kanit Light" panose="020B0604020202020204" charset="-34"/>
                <a:ea typeface="Martel Sans" pitchFamily="34" charset="-122"/>
                <a:cs typeface="Kanit Light" panose="020B0604020202020204" charset="-34"/>
              </a:rPr>
              <a:t> web </a:t>
            </a:r>
            <a:r>
              <a:rPr lang="en-US" dirty="0" err="1">
                <a:solidFill>
                  <a:srgbClr val="2C3249"/>
                </a:solidFill>
                <a:latin typeface="Kanit Light" panose="020B0604020202020204" charset="-34"/>
                <a:ea typeface="Martel Sans" pitchFamily="34" charset="-122"/>
                <a:cs typeface="Kanit Light" panose="020B0604020202020204" charset="-34"/>
              </a:rPr>
              <a:t>siteleri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platformlara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yüklenmiştir</a:t>
            </a:r>
            <a:r>
              <a:rPr lang="en-US" dirty="0">
                <a:solidFill>
                  <a:srgbClr val="2C3249"/>
                </a:solidFill>
                <a:latin typeface="Kanit Light" panose="020B0604020202020204" charset="-34"/>
                <a:ea typeface="Martel Sans" pitchFamily="34" charset="-122"/>
                <a:cs typeface="Kanit Light" panose="020B0604020202020204" charset="-34"/>
              </a:rPr>
              <a:t>. Bu veri </a:t>
            </a:r>
            <a:r>
              <a:rPr lang="en-US" dirty="0" err="1">
                <a:solidFill>
                  <a:srgbClr val="2C3249"/>
                </a:solidFill>
                <a:latin typeface="Kanit Light" panose="020B0604020202020204" charset="-34"/>
                <a:ea typeface="Martel Sans" pitchFamily="34" charset="-122"/>
                <a:cs typeface="Kanit Light" panose="020B0604020202020204" charset="-34"/>
              </a:rPr>
              <a:t>setleri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analizlerde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atıf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verme</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kaynak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gösterme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ilkeleri</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verinin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paylaşım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politikalarına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riayet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edilerek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kullanılabilmektedir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Aşağıda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kamuya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açık</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aldığı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bazı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popüler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kaynaklar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sıralanmıştır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5" name="Text 3"/>
          <p:cNvSpPr/>
          <p:nvPr/>
        </p:nvSpPr>
        <p:spPr>
          <a:xfrm>
            <a:off x="572095" y="2986984"/>
            <a:ext cx="13565936" cy="1448030"/>
          </a:xfrm>
          <a:prstGeom prst="rect">
            <a:avLst/>
          </a:prstGeom>
          <a:noFill/>
          <a:ln/>
        </p:spPr>
        <p:txBody>
          <a:bodyPr wrap="square" lIns="0" tIns="0" rIns="0" bIns="0" rtlCol="0" anchor="t"/>
          <a:lstStyle/>
          <a:p>
            <a:pPr marL="0" indent="0" algn="just">
              <a:lnSpc>
                <a:spcPts val="1750"/>
              </a:lnSpc>
              <a:buNone/>
            </a:pPr>
            <a:r>
              <a:rPr lang="en-US" dirty="0">
                <a:solidFill>
                  <a:srgbClr val="2C3249"/>
                </a:solidFill>
                <a:latin typeface="Kanit Light" panose="020B0604020202020204" charset="-34"/>
                <a:ea typeface="Martel Sans" pitchFamily="34" charset="-122"/>
                <a:cs typeface="Kanit Light" panose="020B0604020202020204" charset="-34"/>
              </a:rPr>
              <a:t>UCI Makine Öğrenmesi Veri </a:t>
            </a:r>
            <a:r>
              <a:rPr lang="en-US" dirty="0" err="1">
                <a:solidFill>
                  <a:srgbClr val="2C3249"/>
                </a:solidFill>
                <a:latin typeface="Kanit Light" panose="020B0604020202020204" charset="-34"/>
                <a:ea typeface="Martel Sans" pitchFamily="34" charset="-122"/>
                <a:cs typeface="Kanit Light" panose="020B0604020202020204" charset="-34"/>
              </a:rPr>
              <a:t>Deposu</a:t>
            </a:r>
            <a:r>
              <a:rPr lang="en-US" dirty="0">
                <a:solidFill>
                  <a:srgbClr val="2C3249"/>
                </a:solidFill>
                <a:latin typeface="Kanit Light" panose="020B0604020202020204" charset="-34"/>
                <a:ea typeface="Martel Sans" pitchFamily="34" charset="-122"/>
                <a:cs typeface="Kanit Light" panose="020B0604020202020204" charset="-34"/>
              </a:rPr>
              <a:t> (UCI Machine Learning Repository) (</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https://</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archive.ics.uci.edu</a:t>
            </a:r>
            <a:r>
              <a:rPr lang="en-US" dirty="0">
                <a:solidFill>
                  <a:srgbClr val="2C3249"/>
                </a:solidFill>
                <a:latin typeface="Kanit Light" panose="020B0604020202020204" charset="-34"/>
                <a:ea typeface="Martel Sans" pitchFamily="34" charset="-122"/>
                <a:cs typeface="Kanit Light" panose="020B0604020202020204" charset="-34"/>
              </a:rPr>
              <a:t>): UCI, makine öğrenmesi için en </a:t>
            </a:r>
            <a:r>
              <a:rPr lang="en-US" dirty="0" err="1">
                <a:solidFill>
                  <a:srgbClr val="2C3249"/>
                </a:solidFill>
                <a:latin typeface="Kanit Light" panose="020B0604020202020204" charset="-34"/>
                <a:ea typeface="Martel Sans" pitchFamily="34" charset="-122"/>
                <a:cs typeface="Kanit Light" panose="020B0604020202020204" charset="-34"/>
              </a:rPr>
              <a:t>yaygın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kullanılan</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havuzlarından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biridi</a:t>
            </a:r>
            <a:r>
              <a:rPr lang="tr-TR" dirty="0">
                <a:solidFill>
                  <a:srgbClr val="2C3249"/>
                </a:solidFill>
                <a:latin typeface="Kanit Light" panose="020B0604020202020204" charset="-34"/>
                <a:ea typeface="Martel Sans" pitchFamily="34" charset="-122"/>
                <a:cs typeface="Kanit Light" panose="020B0604020202020204" charset="-34"/>
              </a:rPr>
              <a:t>r. </a:t>
            </a:r>
            <a:r>
              <a:rPr lang="en-US" dirty="0">
                <a:solidFill>
                  <a:srgbClr val="2C3249"/>
                </a:solidFill>
                <a:latin typeface="Kanit Light" panose="020B0604020202020204" charset="-34"/>
                <a:ea typeface="Martel Sans" pitchFamily="34" charset="-122"/>
                <a:cs typeface="Kanit Light" panose="020B0604020202020204" charset="-34"/>
              </a:rPr>
              <a:t>Veri </a:t>
            </a:r>
            <a:r>
              <a:rPr lang="en-US" dirty="0" err="1">
                <a:solidFill>
                  <a:srgbClr val="2C3249"/>
                </a:solidFill>
                <a:latin typeface="Kanit Light" panose="020B0604020202020204" charset="-34"/>
                <a:ea typeface="Martel Sans" pitchFamily="34" charset="-122"/>
                <a:cs typeface="Kanit Light" panose="020B0604020202020204" charset="-34"/>
              </a:rPr>
              <a:t>setleri</a:t>
            </a:r>
            <a:r>
              <a:rPr lang="en-US" dirty="0">
                <a:solidFill>
                  <a:srgbClr val="2C3249"/>
                </a:solidFill>
                <a:latin typeface="Kanit Light" panose="020B0604020202020204" charset="-34"/>
                <a:ea typeface="Martel Sans" pitchFamily="34" charset="-122"/>
                <a:cs typeface="Kanit Light" panose="020B0604020202020204" charset="-34"/>
              </a:rPr>
              <a:t>, web </a:t>
            </a:r>
            <a:r>
              <a:rPr lang="en-US" dirty="0" err="1">
                <a:solidFill>
                  <a:srgbClr val="2C3249"/>
                </a:solidFill>
                <a:latin typeface="Kanit Light" panose="020B0604020202020204" charset="-34"/>
                <a:ea typeface="Martel Sans" pitchFamily="34" charset="-122"/>
                <a:cs typeface="Kanit Light" panose="020B0604020202020204" charset="-34"/>
              </a:rPr>
              <a:t>sitesine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herhangi</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üyelik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gerekmeden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doğrudan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indirilebilmektedir</a:t>
            </a:r>
            <a:r>
              <a:rPr lang="en-US" dirty="0">
                <a:solidFill>
                  <a:srgbClr val="2C3249"/>
                </a:solidFill>
                <a:latin typeface="Kanit Light" panose="020B0604020202020204" charset="-34"/>
                <a:ea typeface="Martel Sans" pitchFamily="34" charset="-122"/>
                <a:cs typeface="Kanit Light" panose="020B0604020202020204" charset="-34"/>
              </a:rPr>
              <a:t>. Sınıflandırma, regresyon, kümeleme gibi </a:t>
            </a:r>
            <a:r>
              <a:rPr lang="en-US" dirty="0" err="1">
                <a:solidFill>
                  <a:srgbClr val="2C3249"/>
                </a:solidFill>
                <a:latin typeface="Kanit Light" panose="020B0604020202020204" charset="-34"/>
                <a:ea typeface="Martel Sans" pitchFamily="34" charset="-122"/>
                <a:cs typeface="Kanit Light" panose="020B0604020202020204" charset="-34"/>
              </a:rPr>
              <a:t>çeşitli</a:t>
            </a:r>
            <a:r>
              <a:rPr lang="en-US" dirty="0">
                <a:solidFill>
                  <a:srgbClr val="2C3249"/>
                </a:solidFill>
                <a:latin typeface="Kanit Light" panose="020B0604020202020204" charset="-34"/>
                <a:ea typeface="Martel Sans" pitchFamily="34" charset="-122"/>
                <a:cs typeface="Kanit Light" panose="020B0604020202020204" charset="-34"/>
              </a:rPr>
              <a:t> makine </a:t>
            </a:r>
            <a:r>
              <a:rPr lang="tr-TR" dirty="0">
                <a:solidFill>
                  <a:srgbClr val="2C3249"/>
                </a:solidFill>
                <a:latin typeface="Kanit Light" panose="020B0604020202020204" charset="-34"/>
                <a:ea typeface="Martel Sans" pitchFamily="34" charset="-122"/>
                <a:cs typeface="Kanit Light" panose="020B0604020202020204" charset="-34"/>
              </a:rPr>
              <a:t>gör</a:t>
            </a:r>
            <a:r>
              <a:rPr lang="en-US" dirty="0" err="1">
                <a:solidFill>
                  <a:srgbClr val="2C3249"/>
                </a:solidFill>
                <a:latin typeface="Kanit Light" panose="020B0604020202020204" charset="-34"/>
                <a:ea typeface="Martel Sans" pitchFamily="34" charset="-122"/>
                <a:cs typeface="Kanit Light" panose="020B0604020202020204" charset="-34"/>
              </a:rPr>
              <a:t>evleri</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kullanılabilecek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geniş</a:t>
            </a:r>
            <a:r>
              <a:rPr lang="en-US" dirty="0">
                <a:solidFill>
                  <a:srgbClr val="2C3249"/>
                </a:solidFill>
                <a:latin typeface="Kanit Light" panose="020B0604020202020204" charset="-34"/>
                <a:ea typeface="Martel Sans" pitchFamily="34" charset="-122"/>
                <a:cs typeface="Kanit Light" panose="020B0604020202020204" charset="-34"/>
              </a:rPr>
              <a:t> bir veri </a:t>
            </a:r>
            <a:r>
              <a:rPr lang="en-US" dirty="0" err="1">
                <a:solidFill>
                  <a:srgbClr val="2C3249"/>
                </a:solidFill>
                <a:latin typeface="Kanit Light" panose="020B0604020202020204" charset="-34"/>
                <a:ea typeface="Martel Sans" pitchFamily="34" charset="-122"/>
                <a:cs typeface="Kanit Light" panose="020B0604020202020204" charset="-34"/>
              </a:rPr>
              <a:t>seti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koleksiyonu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içerir</a:t>
            </a:r>
            <a:r>
              <a:rPr lang="en-US" dirty="0">
                <a:solidFill>
                  <a:srgbClr val="2C3249"/>
                </a:solidFill>
                <a:latin typeface="Kanit Light" panose="020B0604020202020204" charset="-34"/>
                <a:ea typeface="Martel Sans" pitchFamily="34" charset="-122"/>
                <a:cs typeface="Kanit Light" panose="020B0604020202020204" charset="-34"/>
              </a:rPr>
              <a:t>. Web </a:t>
            </a:r>
            <a:r>
              <a:rPr lang="en-US" dirty="0" err="1">
                <a:solidFill>
                  <a:srgbClr val="2C3249"/>
                </a:solidFill>
                <a:latin typeface="Kanit Light" panose="020B0604020202020204" charset="-34"/>
                <a:ea typeface="Martel Sans" pitchFamily="34" charset="-122"/>
                <a:cs typeface="Kanit Light" panose="020B0604020202020204" charset="-34"/>
              </a:rPr>
              <a:t>sitesine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girildiğinde</a:t>
            </a:r>
            <a:r>
              <a:rPr lang="en-US" dirty="0">
                <a:solidFill>
                  <a:srgbClr val="2C3249"/>
                </a:solidFill>
                <a:latin typeface="Kanit Light" panose="020B0604020202020204" charset="-34"/>
                <a:ea typeface="Martel Sans" pitchFamily="34" charset="-122"/>
                <a:cs typeface="Kanit Light" panose="020B0604020202020204" charset="-34"/>
              </a:rPr>
              <a:t> farklı </a:t>
            </a:r>
            <a:r>
              <a:rPr lang="en-US" dirty="0" err="1">
                <a:solidFill>
                  <a:srgbClr val="2C3249"/>
                </a:solidFill>
                <a:latin typeface="Kanit Light" panose="020B0604020202020204" charset="-34"/>
                <a:ea typeface="Martel Sans" pitchFamily="34" charset="-122"/>
                <a:cs typeface="Kanit Light" panose="020B0604020202020204" charset="-34"/>
              </a:rPr>
              <a:t>araştırmacılar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tarafından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sunulan</a:t>
            </a:r>
            <a:r>
              <a:rPr lang="en-US" dirty="0">
                <a:solidFill>
                  <a:srgbClr val="2C3249"/>
                </a:solidFill>
                <a:latin typeface="Kanit Light" panose="020B0604020202020204" charset="-34"/>
                <a:ea typeface="Martel Sans" pitchFamily="34" charset="-122"/>
                <a:cs typeface="Kanit Light" panose="020B0604020202020204" charset="-34"/>
              </a:rPr>
              <a:t> farklı </a:t>
            </a:r>
            <a:r>
              <a:rPr lang="en-US" dirty="0" err="1">
                <a:solidFill>
                  <a:srgbClr val="2C3249"/>
                </a:solidFill>
                <a:latin typeface="Kanit Light" panose="020B0604020202020204" charset="-34"/>
                <a:ea typeface="Martel Sans" pitchFamily="34" charset="-122"/>
                <a:cs typeface="Kanit Light" panose="020B0604020202020204" charset="-34"/>
              </a:rPr>
              <a:t>alanlardan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birçok</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erişim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sağlanabilir</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görev</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alanı</a:t>
            </a:r>
            <a:r>
              <a:rPr lang="en-US" dirty="0">
                <a:solidFill>
                  <a:srgbClr val="2C3249"/>
                </a:solidFill>
                <a:latin typeface="Kanit Light" panose="020B0604020202020204" charset="-34"/>
                <a:ea typeface="Martel Sans" pitchFamily="34" charset="-122"/>
                <a:cs typeface="Kanit Light" panose="020B0604020202020204" charset="-34"/>
              </a:rPr>
              <a:t>, veri tipi, </a:t>
            </a:r>
            <a:r>
              <a:rPr lang="en-US" dirty="0" err="1">
                <a:solidFill>
                  <a:srgbClr val="2C3249"/>
                </a:solidFill>
                <a:latin typeface="Kanit Light" panose="020B0604020202020204" charset="-34"/>
                <a:ea typeface="Martel Sans" pitchFamily="34" charset="-122"/>
                <a:cs typeface="Kanit Light" panose="020B0604020202020204" charset="-34"/>
              </a:rPr>
              <a:t>anahtar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kelime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içerdiği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nitelikler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örnekler</a:t>
            </a:r>
            <a:r>
              <a:rPr lang="en-US" dirty="0">
                <a:solidFill>
                  <a:srgbClr val="2C3249"/>
                </a:solidFill>
                <a:latin typeface="Kanit Light" panose="020B0604020202020204" charset="-34"/>
                <a:ea typeface="Martel Sans" pitchFamily="34" charset="-122"/>
                <a:cs typeface="Kanit Light" panose="020B0604020202020204" charset="-34"/>
              </a:rPr>
              <a:t> gibi farklı </a:t>
            </a:r>
            <a:r>
              <a:rPr lang="en-US" dirty="0" err="1">
                <a:solidFill>
                  <a:srgbClr val="2C3249"/>
                </a:solidFill>
                <a:latin typeface="Kanit Light" panose="020B0604020202020204" charset="-34"/>
                <a:ea typeface="Martel Sans" pitchFamily="34" charset="-122"/>
                <a:cs typeface="Kanit Light" panose="020B0604020202020204" charset="-34"/>
              </a:rPr>
              <a:t>seçenekler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yardımı</a:t>
            </a:r>
            <a:r>
              <a:rPr lang="en-US" dirty="0">
                <a:solidFill>
                  <a:srgbClr val="2C3249"/>
                </a:solidFill>
                <a:latin typeface="Kanit Light" panose="020B0604020202020204" charset="-34"/>
                <a:ea typeface="Martel Sans" pitchFamily="34" charset="-122"/>
                <a:cs typeface="Kanit Light" panose="020B0604020202020204" charset="-34"/>
              </a:rPr>
              <a:t> ile </a:t>
            </a:r>
            <a:r>
              <a:rPr lang="en-US" dirty="0" err="1">
                <a:solidFill>
                  <a:srgbClr val="2C3249"/>
                </a:solidFill>
                <a:latin typeface="Kanit Light" panose="020B0604020202020204" charset="-34"/>
                <a:ea typeface="Martel Sans" pitchFamily="34" charset="-122"/>
                <a:cs typeface="Kanit Light" panose="020B0604020202020204" charset="-34"/>
              </a:rPr>
              <a:t>filtrelenebilmektedir</a:t>
            </a:r>
            <a:r>
              <a:rPr lang="en-US" dirty="0">
                <a:solidFill>
                  <a:srgbClr val="2C3249"/>
                </a:solidFill>
                <a:latin typeface="Kanit Light" panose="020B0604020202020204" charset="-34"/>
                <a:ea typeface="Martel Sans" pitchFamily="34" charset="-122"/>
                <a:cs typeface="Kanit Light" panose="020B0604020202020204" charset="-34"/>
              </a:rPr>
              <a:t>. Her bir veri </a:t>
            </a:r>
            <a:r>
              <a:rPr lang="en-US" dirty="0" err="1">
                <a:solidFill>
                  <a:srgbClr val="2C3249"/>
                </a:solidFill>
                <a:latin typeface="Kanit Light" panose="020B0604020202020204" charset="-34"/>
                <a:ea typeface="Martel Sans" pitchFamily="34" charset="-122"/>
                <a:cs typeface="Kanit Light" panose="020B0604020202020204" charset="-34"/>
              </a:rPr>
              <a:t>setine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ilişkin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derinlemesine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bilgilere</a:t>
            </a:r>
            <a:r>
              <a:rPr lang="en-US" dirty="0">
                <a:solidFill>
                  <a:srgbClr val="2C3249"/>
                </a:solidFill>
                <a:latin typeface="Kanit Light" panose="020B0604020202020204" charset="-34"/>
                <a:ea typeface="Martel Sans" pitchFamily="34" charset="-122"/>
                <a:cs typeface="Kanit Light" panose="020B0604020202020204" charset="-34"/>
              </a:rPr>
              <a:t> de </a:t>
            </a:r>
            <a:r>
              <a:rPr lang="en-US" dirty="0" err="1">
                <a:solidFill>
                  <a:srgbClr val="2C3249"/>
                </a:solidFill>
                <a:latin typeface="Kanit Light" panose="020B0604020202020204" charset="-34"/>
                <a:ea typeface="Martel Sans" pitchFamily="34" charset="-122"/>
                <a:cs typeface="Kanit Light" panose="020B0604020202020204" charset="-34"/>
              </a:rPr>
              <a:t>yine</a:t>
            </a:r>
            <a:r>
              <a:rPr lang="en-US" dirty="0">
                <a:solidFill>
                  <a:srgbClr val="2C3249"/>
                </a:solidFill>
                <a:latin typeface="Kanit Light" panose="020B0604020202020204" charset="-34"/>
                <a:ea typeface="Martel Sans" pitchFamily="34" charset="-122"/>
                <a:cs typeface="Kanit Light" panose="020B0604020202020204" charset="-34"/>
              </a:rPr>
              <a:t> web </a:t>
            </a:r>
            <a:r>
              <a:rPr lang="en-US" dirty="0" err="1">
                <a:solidFill>
                  <a:srgbClr val="2C3249"/>
                </a:solidFill>
                <a:latin typeface="Kanit Light" panose="020B0604020202020204" charset="-34"/>
                <a:ea typeface="Martel Sans" pitchFamily="34" charset="-122"/>
                <a:cs typeface="Kanit Light" panose="020B0604020202020204" charset="-34"/>
              </a:rPr>
              <a:t>sitesi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aracılığı</a:t>
            </a:r>
            <a:r>
              <a:rPr lang="en-US" dirty="0">
                <a:solidFill>
                  <a:srgbClr val="2C3249"/>
                </a:solidFill>
                <a:latin typeface="Kanit Light" panose="020B0604020202020204" charset="-34"/>
                <a:ea typeface="Martel Sans" pitchFamily="34" charset="-122"/>
                <a:cs typeface="Kanit Light" panose="020B0604020202020204" charset="-34"/>
              </a:rPr>
              <a:t> ile </a:t>
            </a:r>
            <a:r>
              <a:rPr lang="en-US" dirty="0" err="1">
                <a:solidFill>
                  <a:srgbClr val="2C3249"/>
                </a:solidFill>
                <a:latin typeface="Kanit Light" panose="020B0604020202020204" charset="-34"/>
                <a:ea typeface="Martel Sans" pitchFamily="34" charset="-122"/>
                <a:cs typeface="Kanit Light" panose="020B0604020202020204" charset="-34"/>
              </a:rPr>
              <a:t>ulaşılabilmektedir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6" name="Text 4"/>
          <p:cNvSpPr/>
          <p:nvPr/>
        </p:nvSpPr>
        <p:spPr>
          <a:xfrm>
            <a:off x="3315296" y="4533120"/>
            <a:ext cx="6895504" cy="224195"/>
          </a:xfrm>
          <a:prstGeom prst="rect">
            <a:avLst/>
          </a:prstGeom>
          <a:noFill/>
          <a:ln/>
        </p:spPr>
        <p:txBody>
          <a:bodyPr wrap="none" lIns="0" tIns="0" rIns="0" bIns="0" rtlCol="0" anchor="t"/>
          <a:lstStyle/>
          <a:p>
            <a:pPr marL="0" indent="0" algn="just">
              <a:lnSpc>
                <a:spcPts val="1750"/>
              </a:lnSpc>
              <a:buNone/>
            </a:pPr>
            <a:r>
              <a:rPr lang="en-US" sz="2000" b="1" i="1" dirty="0">
                <a:solidFill>
                  <a:srgbClr val="2C3249"/>
                </a:solidFill>
                <a:latin typeface="Kanit Light" panose="020B0604020202020204" charset="-34"/>
                <a:ea typeface="Martel Sans" pitchFamily="34" charset="-122"/>
                <a:cs typeface="Kanit Light" panose="020B0604020202020204" charset="-34"/>
              </a:rPr>
              <a:t>UCI Makine Öğrenmesi Veri </a:t>
            </a:r>
            <a:r>
              <a:rPr lang="en-US" sz="2000" b="1" i="1" dirty="0" err="1">
                <a:solidFill>
                  <a:srgbClr val="2C3249"/>
                </a:solidFill>
                <a:latin typeface="Kanit Light" panose="020B0604020202020204" charset="-34"/>
                <a:ea typeface="Martel Sans" pitchFamily="34" charset="-122"/>
                <a:cs typeface="Kanit Light" panose="020B0604020202020204" charset="-34"/>
              </a:rPr>
              <a:t>Deposu</a:t>
            </a:r>
            <a:r>
              <a:rPr lang="en-US" sz="2000" b="1" i="1" dirty="0">
                <a:solidFill>
                  <a:srgbClr val="2C3249"/>
                </a:solidFill>
                <a:latin typeface="Kanit Light" panose="020B0604020202020204" charset="-34"/>
                <a:ea typeface="Martel Sans" pitchFamily="34" charset="-122"/>
                <a:cs typeface="Kanit Light" panose="020B0604020202020204" charset="-34"/>
              </a:rPr>
              <a:t> web </a:t>
            </a:r>
            <a:r>
              <a:rPr lang="en-US" sz="2000" b="1" i="1" dirty="0" err="1">
                <a:solidFill>
                  <a:srgbClr val="2C3249"/>
                </a:solidFill>
                <a:latin typeface="Kanit Light" panose="020B0604020202020204" charset="-34"/>
                <a:ea typeface="Martel Sans" pitchFamily="34" charset="-122"/>
                <a:cs typeface="Kanit Light" panose="020B0604020202020204" charset="-34"/>
              </a:rPr>
              <a:t>sitesinden</a:t>
            </a:r>
            <a:r>
              <a:rPr lang="en-US" sz="2000" b="1" i="1" dirty="0">
                <a:solidFill>
                  <a:srgbClr val="2C3249"/>
                </a:solidFill>
                <a:latin typeface="Kanit Light" panose="020B0604020202020204" charset="-34"/>
                <a:ea typeface="Martel Sans" pitchFamily="34" charset="-122"/>
                <a:cs typeface="Kanit Light" panose="020B0604020202020204" charset="-34"/>
              </a:rPr>
              <a:t> bir </a:t>
            </a:r>
            <a:r>
              <a:rPr lang="en-US" sz="2000" b="1" i="1" dirty="0" err="1">
                <a:solidFill>
                  <a:srgbClr val="2C3249"/>
                </a:solidFill>
                <a:latin typeface="Kanit Light" panose="020B0604020202020204" charset="-34"/>
                <a:ea typeface="Martel Sans" pitchFamily="34" charset="-122"/>
                <a:cs typeface="Kanit Light" panose="020B0604020202020204" charset="-34"/>
              </a:rPr>
              <a:t>görünüm</a:t>
            </a:r>
            <a:r>
              <a:rPr lang="en-US" sz="2000" b="1" i="1" dirty="0">
                <a:solidFill>
                  <a:srgbClr val="2C3249"/>
                </a:solidFill>
                <a:latin typeface="Kanit Light" panose="020B0604020202020204" charset="-34"/>
                <a:ea typeface="Martel Sans" pitchFamily="34" charset="-122"/>
                <a:cs typeface="Kanit Light" panose="020B0604020202020204" charset="-34"/>
              </a:rPr>
              <a:t>.</a:t>
            </a:r>
            <a:endParaRPr lang="en-US" sz="2000" b="1" i="1" dirty="0">
              <a:latin typeface="Kanit Light" panose="020B0604020202020204" charset="-34"/>
            </a:endParaRPr>
          </a:p>
        </p:txBody>
      </p:sp>
      <p:pic>
        <p:nvPicPr>
          <p:cNvPr id="7" name="Image 0" descr="preencoded.png"/>
          <p:cNvPicPr>
            <a:picLocks noChangeAspect="1"/>
          </p:cNvPicPr>
          <p:nvPr/>
        </p:nvPicPr>
        <p:blipFill>
          <a:blip r:embed="rId3"/>
          <a:stretch>
            <a:fillRect/>
          </a:stretch>
        </p:blipFill>
        <p:spPr>
          <a:xfrm>
            <a:off x="2928435" y="4757315"/>
            <a:ext cx="7392092" cy="3270324"/>
          </a:xfrm>
          <a:prstGeom prst="rect">
            <a:avLst/>
          </a:prstGeom>
        </p:spPr>
      </p:pic>
      <p:pic>
        <p:nvPicPr>
          <p:cNvPr id="8" name="Image 1" descr="preencoded.png"/>
          <p:cNvPicPr>
            <a:picLocks noChangeAspect="1"/>
          </p:cNvPicPr>
          <p:nvPr/>
        </p:nvPicPr>
        <p:blipFill>
          <a:blip r:embed="rId4"/>
          <a:stretch>
            <a:fillRect/>
          </a:stretch>
        </p:blipFill>
        <p:spPr>
          <a:xfrm>
            <a:off x="13525500" y="228600"/>
            <a:ext cx="876300" cy="540306"/>
          </a:xfrm>
          <a:prstGeom prst="rect">
            <a:avLst/>
          </a:prstGeom>
        </p:spPr>
      </p:pic>
      <p:sp>
        <p:nvSpPr>
          <p:cNvPr id="9" name="Text 0">
            <a:extLst>
              <a:ext uri="{FF2B5EF4-FFF2-40B4-BE49-F238E27FC236}">
                <a16:creationId xmlns:a16="http://schemas.microsoft.com/office/drawing/2014/main" id="{AE9BDACA-BB1C-6FE0-435B-F99071D561D4}"/>
              </a:ext>
            </a:extLst>
          </p:cNvPr>
          <p:cNvSpPr/>
          <p:nvPr/>
        </p:nvSpPr>
        <p:spPr>
          <a:xfrm>
            <a:off x="864037" y="228600"/>
            <a:ext cx="7713464" cy="771525"/>
          </a:xfrm>
          <a:prstGeom prst="rect">
            <a:avLst/>
          </a:prstGeom>
          <a:noFill/>
          <a:ln/>
        </p:spPr>
        <p:txBody>
          <a:bodyPr wrap="none" lIns="0" tIns="0" rIns="0" bIns="0" rtlCol="0" anchor="t"/>
          <a:lstStyle/>
          <a:p>
            <a:pPr marL="0" indent="0">
              <a:lnSpc>
                <a:spcPts val="5550"/>
              </a:lnSpc>
              <a:buNone/>
            </a:pPr>
            <a:r>
              <a:rPr lang="en-US" sz="4000">
                <a:solidFill>
                  <a:srgbClr val="272D45"/>
                </a:solidFill>
                <a:latin typeface="Kanit Light" panose="020B0604020202020204" charset="-34"/>
                <a:ea typeface="Kanit Light" pitchFamily="34" charset="-122"/>
                <a:cs typeface="Kanit Light" panose="020B0604020202020204" charset="-34"/>
              </a:rPr>
              <a:t>Verinin Elde Edilmesi</a:t>
            </a:r>
            <a:endParaRPr lang="en-US" sz="4000">
              <a:latin typeface="Kanit Light" panose="020B0604020202020204" charset="-3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593884" y="1187647"/>
            <a:ext cx="13403470" cy="1617837"/>
          </a:xfrm>
          <a:prstGeom prst="rect">
            <a:avLst/>
          </a:prstGeom>
          <a:noFill/>
          <a:ln/>
        </p:spPr>
        <p:txBody>
          <a:bodyPr wrap="square" lIns="0" tIns="0" rIns="0" bIns="0" rtlCol="0" anchor="t"/>
          <a:lstStyle/>
          <a:p>
            <a:pPr marL="0" indent="0" algn="just">
              <a:lnSpc>
                <a:spcPts val="2100"/>
              </a:lnSpc>
              <a:buNone/>
            </a:pPr>
            <a:r>
              <a:rPr lang="en-US" dirty="0">
                <a:solidFill>
                  <a:srgbClr val="2C3249"/>
                </a:solidFill>
                <a:latin typeface="Kanit Light" panose="020B0604020202020204" charset="-34"/>
                <a:ea typeface="Martel Sans" pitchFamily="34" charset="-122"/>
                <a:cs typeface="Kanit Light" panose="020B0604020202020204" charset="-34"/>
              </a:rPr>
              <a:t>Kaggle Veri </a:t>
            </a:r>
            <a:r>
              <a:rPr lang="en-US" dirty="0" err="1">
                <a:solidFill>
                  <a:srgbClr val="2C3249"/>
                </a:solidFill>
                <a:latin typeface="Kanit Light" panose="020B0604020202020204" charset="-34"/>
                <a:ea typeface="Martel Sans" pitchFamily="34" charset="-122"/>
                <a:cs typeface="Kanit Light" panose="020B0604020202020204" charset="-34"/>
              </a:rPr>
              <a:t>Setleri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https://</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www.kaggle.com</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/datasets</a:t>
            </a:r>
            <a:r>
              <a:rPr lang="en-US" dirty="0">
                <a:solidFill>
                  <a:srgbClr val="2C3249"/>
                </a:solidFill>
                <a:latin typeface="Kanit Light" panose="020B0604020202020204" charset="-34"/>
                <a:ea typeface="Martel Sans" pitchFamily="34" charset="-122"/>
                <a:cs typeface="Kanit Light" panose="020B0604020202020204" charset="-34"/>
              </a:rPr>
              <a:t>): Kaggle, veri bilimi ve makine öğrenmesi </a:t>
            </a:r>
            <a:r>
              <a:rPr lang="en-US" dirty="0" err="1">
                <a:solidFill>
                  <a:srgbClr val="2C3249"/>
                </a:solidFill>
                <a:latin typeface="Kanit Light" panose="020B0604020202020204" charset="-34"/>
                <a:ea typeface="Martel Sans" pitchFamily="34" charset="-122"/>
                <a:cs typeface="Kanit Light" panose="020B0604020202020204" charset="-34"/>
              </a:rPr>
              <a:t>yarışmaları</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popüler</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platformdur</a:t>
            </a:r>
            <a:r>
              <a:rPr lang="tr-TR"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Bu platform, </a:t>
            </a:r>
            <a:r>
              <a:rPr lang="en-US" dirty="0" err="1">
                <a:solidFill>
                  <a:srgbClr val="2C3249"/>
                </a:solidFill>
                <a:latin typeface="Kanit Light" panose="020B0604020202020204" charset="-34"/>
                <a:ea typeface="Martel Sans" pitchFamily="34" charset="-122"/>
                <a:cs typeface="Kanit Light" panose="020B0604020202020204" charset="-34"/>
              </a:rPr>
              <a:t>dünyanın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çeşitli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ülkelerinden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araştırmacılar</a:t>
            </a:r>
            <a:r>
              <a:rPr lang="en-US" dirty="0">
                <a:solidFill>
                  <a:srgbClr val="2C3249"/>
                </a:solidFill>
                <a:latin typeface="Kanit Light" panose="020B0604020202020204" charset="-34"/>
                <a:ea typeface="Martel Sans" pitchFamily="34" charset="-122"/>
                <a:cs typeface="Kanit Light" panose="020B0604020202020204" charset="-34"/>
              </a:rPr>
              <a:t> ile veri </a:t>
            </a:r>
            <a:r>
              <a:rPr lang="en-US" dirty="0" err="1">
                <a:solidFill>
                  <a:srgbClr val="2C3249"/>
                </a:solidFill>
                <a:latin typeface="Kanit Light" panose="020B0604020202020204" charset="-34"/>
                <a:ea typeface="Martel Sans" pitchFamily="34" charset="-122"/>
                <a:cs typeface="Kanit Light" panose="020B0604020202020204" charset="-34"/>
              </a:rPr>
              <a:t>sahiplerini</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arava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getirmekte</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ödüllü</a:t>
            </a:r>
            <a:r>
              <a:rPr lang="en-US" dirty="0">
                <a:solidFill>
                  <a:srgbClr val="2C3249"/>
                </a:solidFill>
                <a:latin typeface="Kanit Light" panose="020B0604020202020204" charset="-34"/>
                <a:ea typeface="Martel Sans" pitchFamily="34" charset="-122"/>
                <a:cs typeface="Kanit Light" panose="020B0604020202020204" charset="-34"/>
              </a:rPr>
              <a:t> makine öğrenmesi </a:t>
            </a:r>
            <a:r>
              <a:rPr lang="en-US" dirty="0" err="1">
                <a:solidFill>
                  <a:srgbClr val="2C3249"/>
                </a:solidFill>
                <a:latin typeface="Kanit Light" panose="020B0604020202020204" charset="-34"/>
                <a:ea typeface="Martel Sans" pitchFamily="34" charset="-122"/>
                <a:cs typeface="Kanit Light" panose="020B0604020202020204" charset="-34"/>
              </a:rPr>
              <a:t>yarısmaları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düzenlemektedir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Platformda</a:t>
            </a:r>
            <a:r>
              <a:rPr lang="en-US" dirty="0">
                <a:solidFill>
                  <a:srgbClr val="2C3249"/>
                </a:solidFill>
                <a:latin typeface="Kanit Light" panose="020B0604020202020204" charset="-34"/>
                <a:ea typeface="Martel Sans" pitchFamily="34" charset="-122"/>
                <a:cs typeface="Kanit Light" panose="020B0604020202020204" charset="-34"/>
              </a:rPr>
              <a:t> makine öğrenmesi </a:t>
            </a:r>
            <a:r>
              <a:rPr lang="en-US" dirty="0" err="1">
                <a:solidFill>
                  <a:srgbClr val="2C3249"/>
                </a:solidFill>
                <a:latin typeface="Kanit Light" panose="020B0604020202020204" charset="-34"/>
                <a:ea typeface="Martel Sans" pitchFamily="34" charset="-122"/>
                <a:cs typeface="Kanit Light" panose="020B0604020202020204" charset="-34"/>
              </a:rPr>
              <a:t>icin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kullanılabilecek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çok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sayıda</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koleksiyonu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bulunmaktadır</a:t>
            </a:r>
            <a:r>
              <a:rPr lang="en-US" dirty="0">
                <a:solidFill>
                  <a:srgbClr val="2C3249"/>
                </a:solidFill>
                <a:latin typeface="Kanit Light" panose="020B0604020202020204" charset="-34"/>
                <a:ea typeface="Martel Sans" pitchFamily="34" charset="-122"/>
                <a:cs typeface="Kanit Light" panose="020B0604020202020204" charset="-34"/>
              </a:rPr>
              <a:t>. Kaggle web </a:t>
            </a:r>
            <a:r>
              <a:rPr lang="en-US" dirty="0" err="1">
                <a:solidFill>
                  <a:srgbClr val="2C3249"/>
                </a:solidFill>
                <a:latin typeface="Kanit Light" panose="020B0604020202020204" charset="-34"/>
                <a:ea typeface="Martel Sans" pitchFamily="34" charset="-122"/>
                <a:cs typeface="Kanit Light" panose="020B0604020202020204" charset="-34"/>
              </a:rPr>
              <a:t>sitesine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ücretsiz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üye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olunduktan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sonra</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indirilmesi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mümkündür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Ayrıca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dünyanın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çeşitli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ülkelerinden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araştırmacıların</a:t>
            </a:r>
            <a:r>
              <a:rPr lang="en-US" dirty="0">
                <a:solidFill>
                  <a:srgbClr val="2C3249"/>
                </a:solidFill>
                <a:latin typeface="Kanit Light" panose="020B0604020202020204" charset="-34"/>
                <a:ea typeface="Martel Sans" pitchFamily="34" charset="-122"/>
                <a:cs typeface="Kanit Light" panose="020B0604020202020204" charset="-34"/>
              </a:rPr>
              <a:t> makine öğrenmesi </a:t>
            </a:r>
            <a:r>
              <a:rPr lang="en-US" dirty="0" err="1">
                <a:solidFill>
                  <a:srgbClr val="2C3249"/>
                </a:solidFill>
                <a:latin typeface="Kanit Light" panose="020B0604020202020204" charset="-34"/>
                <a:ea typeface="Martel Sans" pitchFamily="34" charset="-122"/>
                <a:cs typeface="Kanit Light" panose="020B0604020202020204" charset="-34"/>
              </a:rPr>
              <a:t>alanında</a:t>
            </a:r>
            <a:r>
              <a:rPr lang="en-US" dirty="0">
                <a:solidFill>
                  <a:srgbClr val="2C3249"/>
                </a:solidFill>
                <a:latin typeface="Kanit Light" panose="020B0604020202020204" charset="-34"/>
                <a:ea typeface="Martel Sans" pitchFamily="34" charset="-122"/>
                <a:cs typeface="Kanit Light" panose="020B0604020202020204" charset="-34"/>
              </a:rPr>
              <a:t> R ve Python </a:t>
            </a:r>
            <a:r>
              <a:rPr lang="en-US" dirty="0" err="1">
                <a:solidFill>
                  <a:srgbClr val="2C3249"/>
                </a:solidFill>
                <a:latin typeface="Kanit Light" panose="020B0604020202020204" charset="-34"/>
                <a:ea typeface="Martel Sans" pitchFamily="34" charset="-122"/>
                <a:cs typeface="Kanit Light" panose="020B0604020202020204" charset="-34"/>
              </a:rPr>
              <a:t>dillerinde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geliştirdiği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kod</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dosyaları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paylaşılmaktadır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pic>
        <p:nvPicPr>
          <p:cNvPr id="4" name="Image 0" descr="preencoded.png"/>
          <p:cNvPicPr>
            <a:picLocks noChangeAspect="1"/>
          </p:cNvPicPr>
          <p:nvPr/>
        </p:nvPicPr>
        <p:blipFill>
          <a:blip r:embed="rId3"/>
          <a:stretch>
            <a:fillRect/>
          </a:stretch>
        </p:blipFill>
        <p:spPr>
          <a:xfrm>
            <a:off x="2012684" y="2805483"/>
            <a:ext cx="10936291" cy="4977751"/>
          </a:xfrm>
          <a:prstGeom prst="rect">
            <a:avLst/>
          </a:prstGeom>
        </p:spPr>
      </p:pic>
      <p:sp>
        <p:nvSpPr>
          <p:cNvPr id="6" name="Text 3"/>
          <p:cNvSpPr/>
          <p:nvPr/>
        </p:nvSpPr>
        <p:spPr>
          <a:xfrm>
            <a:off x="593884" y="7511772"/>
            <a:ext cx="12703135" cy="271463"/>
          </a:xfrm>
          <a:prstGeom prst="rect">
            <a:avLst/>
          </a:prstGeom>
          <a:noFill/>
          <a:ln/>
        </p:spPr>
        <p:txBody>
          <a:bodyPr wrap="none" lIns="0" tIns="0" rIns="0" bIns="0" rtlCol="0" anchor="t"/>
          <a:lstStyle/>
          <a:p>
            <a:pPr marL="0" indent="0">
              <a:lnSpc>
                <a:spcPts val="2100"/>
              </a:lnSpc>
              <a:buNone/>
            </a:pPr>
            <a:endParaRPr lang="en-US" sz="1300">
              <a:latin typeface="Kanit Light" panose="020B0604020202020204" charset="-34"/>
            </a:endParaRPr>
          </a:p>
        </p:txBody>
      </p:sp>
      <p:pic>
        <p:nvPicPr>
          <p:cNvPr id="7" name="Image 1" descr="preencoded.png"/>
          <p:cNvPicPr>
            <a:picLocks noChangeAspect="1"/>
          </p:cNvPicPr>
          <p:nvPr/>
        </p:nvPicPr>
        <p:blipFill>
          <a:blip r:embed="rId4"/>
          <a:stretch>
            <a:fillRect/>
          </a:stretch>
        </p:blipFill>
        <p:spPr>
          <a:xfrm>
            <a:off x="13525500" y="228600"/>
            <a:ext cx="876300" cy="540306"/>
          </a:xfrm>
          <a:prstGeom prst="rect">
            <a:avLst/>
          </a:prstGeom>
        </p:spPr>
      </p:pic>
      <p:sp>
        <p:nvSpPr>
          <p:cNvPr id="8" name="Text 0">
            <a:extLst>
              <a:ext uri="{FF2B5EF4-FFF2-40B4-BE49-F238E27FC236}">
                <a16:creationId xmlns:a16="http://schemas.microsoft.com/office/drawing/2014/main" id="{8098012D-1CF2-D514-87E0-D887C003C619}"/>
              </a:ext>
            </a:extLst>
          </p:cNvPr>
          <p:cNvSpPr/>
          <p:nvPr/>
        </p:nvSpPr>
        <p:spPr>
          <a:xfrm>
            <a:off x="864037" y="228600"/>
            <a:ext cx="7713464" cy="771525"/>
          </a:xfrm>
          <a:prstGeom prst="rect">
            <a:avLst/>
          </a:prstGeom>
          <a:noFill/>
          <a:ln/>
        </p:spPr>
        <p:txBody>
          <a:bodyPr wrap="none" lIns="0" tIns="0" rIns="0" bIns="0" rtlCol="0" anchor="t"/>
          <a:lstStyle/>
          <a:p>
            <a:pPr marL="0" indent="0">
              <a:lnSpc>
                <a:spcPts val="5550"/>
              </a:lnSpc>
              <a:buNone/>
            </a:pPr>
            <a:r>
              <a:rPr lang="en-US" sz="4000">
                <a:solidFill>
                  <a:srgbClr val="272D45"/>
                </a:solidFill>
                <a:latin typeface="Kanit Light" panose="020B0604020202020204" charset="-34"/>
                <a:ea typeface="Kanit Light" pitchFamily="34" charset="-122"/>
                <a:cs typeface="Kanit Light" panose="020B0604020202020204" charset="-34"/>
              </a:rPr>
              <a:t>Verinin Elde Edilmesi</a:t>
            </a:r>
            <a:endParaRPr lang="en-US" sz="4000">
              <a:latin typeface="Kanit Light" panose="020B0604020202020204" charset="-34"/>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839151" y="1269801"/>
            <a:ext cx="12876848" cy="1150858"/>
          </a:xfrm>
          <a:prstGeom prst="rect">
            <a:avLst/>
          </a:prstGeom>
          <a:noFill/>
          <a:ln/>
        </p:spPr>
        <p:txBody>
          <a:bodyPr wrap="square" lIns="0" tIns="0" rIns="0" bIns="0" rtlCol="0" anchor="t"/>
          <a:lstStyle/>
          <a:p>
            <a:pPr marL="0" indent="0" algn="just">
              <a:buNone/>
            </a:pPr>
            <a:r>
              <a:rPr lang="en-US" dirty="0">
                <a:solidFill>
                  <a:srgbClr val="2C3249"/>
                </a:solidFill>
                <a:latin typeface="Kanit Light" panose="020B0604020202020204" charset="-34"/>
                <a:ea typeface="Martel Sans" pitchFamily="34" charset="-122"/>
                <a:cs typeface="Kanit Light" panose="020B0604020202020204" charset="-34"/>
              </a:rPr>
              <a:t>Google Veri Seti Arama </a:t>
            </a:r>
            <a:r>
              <a:rPr lang="en-US" b="1" i="1" dirty="0">
                <a:solidFill>
                  <a:srgbClr val="2C3249"/>
                </a:solidFill>
                <a:latin typeface="Kanit Light" panose="020B0604020202020204" charset="-34"/>
                <a:ea typeface="Martel Sans" pitchFamily="34" charset="-122"/>
                <a:cs typeface="Kanit Light" panose="020B0604020202020204" charset="-34"/>
              </a:rPr>
              <a:t>(Google Dataset Search):</a:t>
            </a:r>
            <a:r>
              <a:rPr lang="en-US" dirty="0">
                <a:solidFill>
                  <a:srgbClr val="2C3249"/>
                </a:solidFill>
                <a:latin typeface="Kanit Light" panose="020B0604020202020204" charset="-34"/>
                <a:ea typeface="Martel Sans" pitchFamily="34" charset="-122"/>
                <a:cs typeface="Kanit Light" panose="020B0604020202020204" charset="-34"/>
              </a:rPr>
              <a:t> Google Veri Seti Arama, </a:t>
            </a:r>
            <a:r>
              <a:rPr lang="en-US" dirty="0" err="1">
                <a:solidFill>
                  <a:srgbClr val="2C3249"/>
                </a:solidFill>
                <a:latin typeface="Kanit Light" panose="020B0604020202020204" charset="-34"/>
                <a:ea typeface="Martel Sans" pitchFamily="34" charset="-122"/>
                <a:cs typeface="Kanit Light" panose="020B0604020202020204" charset="-34"/>
              </a:rPr>
              <a:t>kullanıcıların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çevrimici</a:t>
            </a:r>
            <a:r>
              <a:rPr lang="en-US" dirty="0">
                <a:solidFill>
                  <a:srgbClr val="2C3249"/>
                </a:solidFill>
                <a:latin typeface="Kanit Light" panose="020B0604020202020204" charset="-34"/>
                <a:ea typeface="Martel Sans" pitchFamily="34" charset="-122"/>
                <a:cs typeface="Kanit Light" panose="020B0604020202020204" charset="-34"/>
              </a:rPr>
              <a:t> olarak </a:t>
            </a:r>
            <a:r>
              <a:rPr lang="en-US" dirty="0" err="1">
                <a:solidFill>
                  <a:srgbClr val="2C3249"/>
                </a:solidFill>
                <a:latin typeface="Kanit Light" panose="020B0604020202020204" charset="-34"/>
                <a:ea typeface="Martel Sans" pitchFamily="34" charset="-122"/>
                <a:cs typeface="Kanit Light" panose="020B0604020202020204" charset="-34"/>
              </a:rPr>
              <a:t>yayınlanmış</a:t>
            </a:r>
            <a:r>
              <a:rPr lang="en-US" dirty="0">
                <a:solidFill>
                  <a:srgbClr val="2C3249"/>
                </a:solidFill>
                <a:latin typeface="Kanit Light" panose="020B0604020202020204" charset="-34"/>
                <a:ea typeface="Martel Sans" pitchFamily="34" charset="-122"/>
                <a:cs typeface="Kanit Light" panose="020B0604020202020204" charset="-34"/>
              </a:rPr>
              <a:t> veri setlerini </a:t>
            </a:r>
            <a:r>
              <a:rPr lang="en-US" dirty="0" err="1">
                <a:solidFill>
                  <a:srgbClr val="2C3249"/>
                </a:solidFill>
                <a:latin typeface="Kanit Light" panose="020B0604020202020204" charset="-34"/>
                <a:ea typeface="Martel Sans" pitchFamily="34" charset="-122"/>
                <a:cs typeface="Kanit Light" panose="020B0604020202020204" charset="-34"/>
              </a:rPr>
              <a:t>bulmasına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olanak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tanıyan</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arama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motorudur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Çeşitli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alanlardan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geniş</a:t>
            </a:r>
            <a:r>
              <a:rPr lang="en-US" dirty="0">
                <a:solidFill>
                  <a:srgbClr val="2C3249"/>
                </a:solidFill>
                <a:latin typeface="Kanit Light" panose="020B0604020202020204" charset="-34"/>
                <a:ea typeface="Martel Sans" pitchFamily="34" charset="-122"/>
                <a:cs typeface="Kanit Light" panose="020B0604020202020204" charset="-34"/>
              </a:rPr>
              <a:t> bir veri </a:t>
            </a:r>
            <a:r>
              <a:rPr lang="en-US" dirty="0" err="1">
                <a:solidFill>
                  <a:srgbClr val="2C3249"/>
                </a:solidFill>
                <a:latin typeface="Kanit Light" panose="020B0604020202020204" charset="-34"/>
                <a:ea typeface="Martel Sans" pitchFamily="34" charset="-122"/>
                <a:cs typeface="Kanit Light" panose="020B0604020202020204" charset="-34"/>
              </a:rPr>
              <a:t>seti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yelpazesi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içermektedir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Bknz</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https://</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datasetsearch.research.google.com</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a:t>
            </a:r>
            <a:endParaRPr lang="en-US" b="1" i="1" dirty="0">
              <a:solidFill>
                <a:schemeClr val="accent1">
                  <a:lumMod val="50000"/>
                </a:schemeClr>
              </a:solidFill>
              <a:latin typeface="Kanit Light" panose="020B0604020202020204" charset="-34"/>
            </a:endParaRPr>
          </a:p>
        </p:txBody>
      </p:sp>
      <p:sp>
        <p:nvSpPr>
          <p:cNvPr id="4" name="Text 2"/>
          <p:cNvSpPr/>
          <p:nvPr/>
        </p:nvSpPr>
        <p:spPr>
          <a:xfrm>
            <a:off x="839152" y="2747403"/>
            <a:ext cx="12876848" cy="767239"/>
          </a:xfrm>
          <a:prstGeom prst="rect">
            <a:avLst/>
          </a:prstGeom>
          <a:noFill/>
          <a:ln/>
        </p:spPr>
        <p:txBody>
          <a:bodyPr wrap="square" lIns="0" tIns="0" rIns="0" bIns="0" rtlCol="0" anchor="t"/>
          <a:lstStyle/>
          <a:p>
            <a:pPr marL="0" indent="0" algn="just">
              <a:buNone/>
            </a:pPr>
            <a:r>
              <a:rPr lang="en-US" b="1" i="1" dirty="0" err="1">
                <a:solidFill>
                  <a:srgbClr val="2C3249"/>
                </a:solidFill>
                <a:latin typeface="Kanit Light" panose="020B0604020202020204" charset="-34"/>
                <a:ea typeface="Martel Sans" pitchFamily="34" charset="-122"/>
                <a:cs typeface="Kanit Light" panose="020B0604020202020204" charset="-34"/>
              </a:rPr>
              <a:t>OpenML</a:t>
            </a:r>
            <a:r>
              <a:rPr lang="en-US" b="1" i="1" dirty="0">
                <a:solidFill>
                  <a:srgbClr val="2C3249"/>
                </a:solidFill>
                <a:latin typeface="Kanit Light" panose="020B0604020202020204" charset="-34"/>
                <a:ea typeface="Martel Sans" pitchFamily="34" charset="-122"/>
                <a:cs typeface="Kanit Light" panose="020B0604020202020204" charset="-34"/>
              </a:rPr>
              <a: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OpenML</a:t>
            </a:r>
            <a:r>
              <a:rPr lang="en-US" dirty="0">
                <a:solidFill>
                  <a:srgbClr val="2C3249"/>
                </a:solidFill>
                <a:latin typeface="Kanit Light" panose="020B0604020202020204" charset="-34"/>
                <a:ea typeface="Martel Sans" pitchFamily="34" charset="-122"/>
                <a:cs typeface="Kanit Light" panose="020B0604020202020204" charset="-34"/>
              </a:rPr>
              <a:t>, makine öğrenmesi veri setlerini ve </a:t>
            </a:r>
            <a:r>
              <a:rPr lang="en-US" dirty="0" err="1">
                <a:solidFill>
                  <a:srgbClr val="2C3249"/>
                </a:solidFill>
                <a:latin typeface="Kanit Light" panose="020B0604020202020204" charset="-34"/>
                <a:ea typeface="Martel Sans" pitchFamily="34" charset="-122"/>
                <a:cs typeface="Kanit Light" panose="020B0604020202020204" charset="-34"/>
              </a:rPr>
              <a:t>uygulamalarını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paylaşmaya</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keşfetmeye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yönelik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açık</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platformdur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Bknz</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https://</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www.openml.org</a:t>
            </a:r>
            <a:endParaRPr lang="en-US" b="1" i="1" dirty="0">
              <a:solidFill>
                <a:schemeClr val="accent1">
                  <a:lumMod val="50000"/>
                </a:schemeClr>
              </a:solidFill>
              <a:latin typeface="Kanit Light" panose="020B0604020202020204" charset="-34"/>
            </a:endParaRPr>
          </a:p>
        </p:txBody>
      </p:sp>
      <p:sp>
        <p:nvSpPr>
          <p:cNvPr id="5" name="Text 3"/>
          <p:cNvSpPr/>
          <p:nvPr/>
        </p:nvSpPr>
        <p:spPr>
          <a:xfrm>
            <a:off x="839152" y="3784318"/>
            <a:ext cx="12876848" cy="767239"/>
          </a:xfrm>
          <a:prstGeom prst="rect">
            <a:avLst/>
          </a:prstGeom>
          <a:noFill/>
          <a:ln/>
        </p:spPr>
        <p:txBody>
          <a:bodyPr wrap="square" lIns="0" tIns="0" rIns="0" bIns="0" rtlCol="0" anchor="t"/>
          <a:lstStyle/>
          <a:p>
            <a:pPr marL="0" indent="0" algn="just">
              <a:buNone/>
            </a:pPr>
            <a:r>
              <a:rPr lang="en-US" b="1" dirty="0" err="1">
                <a:solidFill>
                  <a:srgbClr val="2C3249"/>
                </a:solidFill>
                <a:latin typeface="Kanit Light" panose="020B0604020202020204" charset="-34"/>
                <a:ea typeface="Martel Sans" pitchFamily="34" charset="-122"/>
                <a:cs typeface="Kanit Light" panose="020B0604020202020204" charset="-34"/>
              </a:rPr>
              <a:t>data.gov</a:t>
            </a:r>
            <a:r>
              <a:rPr lang="en-US" b="1"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data.gov</a:t>
            </a:r>
            <a:r>
              <a:rPr lang="en-US" dirty="0">
                <a:solidFill>
                  <a:srgbClr val="2C3249"/>
                </a:solidFill>
                <a:latin typeface="Kanit Light" panose="020B0604020202020204" charset="-34"/>
                <a:ea typeface="Martel Sans" pitchFamily="34" charset="-122"/>
                <a:cs typeface="Kanit Light" panose="020B0604020202020204" charset="-34"/>
              </a:rPr>
              <a:t>, ABD </a:t>
            </a:r>
            <a:r>
              <a:rPr lang="en-US" dirty="0" err="1">
                <a:solidFill>
                  <a:srgbClr val="2C3249"/>
                </a:solidFill>
                <a:latin typeface="Kanit Light" panose="020B0604020202020204" charset="-34"/>
                <a:ea typeface="Martel Sans" pitchFamily="34" charset="-122"/>
                <a:cs typeface="Kanit Light" panose="020B0604020202020204" charset="-34"/>
              </a:rPr>
              <a:t>hükümeti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tarafından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sağlanan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halka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açık</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aldığı</a:t>
            </a:r>
            <a:r>
              <a:rPr lang="en-US" dirty="0">
                <a:solidFill>
                  <a:srgbClr val="2C3249"/>
                </a:solidFill>
                <a:latin typeface="Kanit Light" panose="020B0604020202020204" charset="-34"/>
                <a:ea typeface="Martel Sans" pitchFamily="34" charset="-122"/>
                <a:cs typeface="Kanit Light" panose="020B0604020202020204" charset="-34"/>
              </a:rPr>
              <a:t> depo </a:t>
            </a:r>
            <a:r>
              <a:rPr lang="en-US" dirty="0" err="1">
                <a:solidFill>
                  <a:srgbClr val="2C3249"/>
                </a:solidFill>
                <a:latin typeface="Kanit Light" panose="020B0604020202020204" charset="-34"/>
                <a:ea typeface="Martel Sans" pitchFamily="34" charset="-122"/>
                <a:cs typeface="Kanit Light" panose="020B0604020202020204" charset="-34"/>
              </a:rPr>
              <a:t>platformdur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İklim</a:t>
            </a:r>
            <a:r>
              <a:rPr lang="en-US" dirty="0">
                <a:solidFill>
                  <a:srgbClr val="2C3249"/>
                </a:solidFill>
                <a:latin typeface="Kanit Light" panose="020B0604020202020204" charset="-34"/>
                <a:ea typeface="Martel Sans" pitchFamily="34" charset="-122"/>
                <a:cs typeface="Kanit Light" panose="020B0604020202020204" charset="-34"/>
              </a:rPr>
              <a:t>, sağlık, </a:t>
            </a:r>
            <a:r>
              <a:rPr lang="en-US" dirty="0" err="1">
                <a:solidFill>
                  <a:srgbClr val="2C3249"/>
                </a:solidFill>
                <a:latin typeface="Kanit Light" panose="020B0604020202020204" charset="-34"/>
                <a:ea typeface="Martel Sans" pitchFamily="34" charset="-122"/>
                <a:cs typeface="Kanit Light" panose="020B0604020202020204" charset="-34"/>
              </a:rPr>
              <a:t>eğitim</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ulaşım</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dirty="0" err="1">
                <a:solidFill>
                  <a:srgbClr val="2C3249"/>
                </a:solidFill>
                <a:latin typeface="Kanit Light" panose="020B0604020202020204" charset="-34"/>
                <a:ea typeface="Martel Sans" pitchFamily="34" charset="-122"/>
                <a:cs typeface="Kanit Light" panose="020B0604020202020204" charset="-34"/>
              </a:rPr>
              <a:t>çeşitli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alanlardan</a:t>
            </a:r>
            <a:r>
              <a:rPr lang="en-US" dirty="0">
                <a:solidFill>
                  <a:srgbClr val="2C3249"/>
                </a:solidFill>
                <a:latin typeface="Kanit Light" panose="020B0604020202020204" charset="-34"/>
                <a:ea typeface="Martel Sans" pitchFamily="34" charset="-122"/>
                <a:cs typeface="Kanit Light" panose="020B0604020202020204" charset="-34"/>
              </a:rPr>
              <a:t> veri setlerini </a:t>
            </a:r>
            <a:r>
              <a:rPr lang="en-US" dirty="0" err="1">
                <a:solidFill>
                  <a:srgbClr val="2C3249"/>
                </a:solidFill>
                <a:latin typeface="Kanit Light" panose="020B0604020202020204" charset="-34"/>
                <a:ea typeface="Martel Sans" pitchFamily="34" charset="-122"/>
                <a:cs typeface="Kanit Light" panose="020B0604020202020204" charset="-34"/>
              </a:rPr>
              <a:t>içerir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Bknz</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https://</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data.gov</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a:t>
            </a:r>
            <a:endParaRPr lang="en-US" b="1" i="1" dirty="0">
              <a:solidFill>
                <a:schemeClr val="accent1">
                  <a:lumMod val="50000"/>
                </a:schemeClr>
              </a:solidFill>
              <a:latin typeface="Kanit Light" panose="020B0604020202020204" charset="-34"/>
            </a:endParaRPr>
          </a:p>
        </p:txBody>
      </p:sp>
      <p:sp>
        <p:nvSpPr>
          <p:cNvPr id="6" name="Text 4"/>
          <p:cNvSpPr/>
          <p:nvPr/>
        </p:nvSpPr>
        <p:spPr>
          <a:xfrm>
            <a:off x="839152" y="4821233"/>
            <a:ext cx="12876848" cy="1150858"/>
          </a:xfrm>
          <a:prstGeom prst="rect">
            <a:avLst/>
          </a:prstGeom>
          <a:noFill/>
          <a:ln/>
        </p:spPr>
        <p:txBody>
          <a:bodyPr wrap="square" lIns="0" tIns="0" rIns="0" bIns="0" rtlCol="0" anchor="t"/>
          <a:lstStyle/>
          <a:p>
            <a:pPr marL="0" indent="0" algn="just">
              <a:buNone/>
            </a:pPr>
            <a:r>
              <a:rPr lang="en-US" b="1" dirty="0">
                <a:solidFill>
                  <a:srgbClr val="2C3249"/>
                </a:solidFill>
                <a:latin typeface="Kanit Light" panose="020B0604020202020204" charset="-34"/>
                <a:ea typeface="Martel Sans" pitchFamily="34" charset="-122"/>
                <a:cs typeface="Kanit Light" panose="020B0604020202020204" charset="-34"/>
              </a:rPr>
              <a:t>Amazon Web Services (AWS) </a:t>
            </a:r>
            <a:r>
              <a:rPr lang="en-US" b="1" dirty="0" err="1">
                <a:solidFill>
                  <a:srgbClr val="2C3249"/>
                </a:solidFill>
                <a:latin typeface="Kanit Light" panose="020B0604020202020204" charset="-34"/>
                <a:ea typeface="Martel Sans" pitchFamily="34" charset="-122"/>
                <a:cs typeface="Kanit Light" panose="020B0604020202020204" charset="-34"/>
              </a:rPr>
              <a:t>Acık</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Erişimli</a:t>
            </a:r>
            <a:r>
              <a:rPr lang="en-US" b="1" dirty="0">
                <a:solidFill>
                  <a:srgbClr val="2C3249"/>
                </a:solidFill>
                <a:latin typeface="Kanit Light" panose="020B0604020202020204" charset="-34"/>
                <a:ea typeface="Martel Sans" pitchFamily="34" charset="-122"/>
                <a:cs typeface="Kanit Light" panose="020B0604020202020204" charset="-34"/>
              </a:rPr>
              <a:t> Veri </a:t>
            </a:r>
            <a:r>
              <a:rPr lang="en-US" b="1" dirty="0" err="1">
                <a:solidFill>
                  <a:srgbClr val="2C3249"/>
                </a:solidFill>
                <a:latin typeface="Kanit Light" panose="020B0604020202020204" charset="-34"/>
                <a:ea typeface="Martel Sans" pitchFamily="34" charset="-122"/>
                <a:cs typeface="Kanit Light" panose="020B0604020202020204" charset="-34"/>
              </a:rPr>
              <a:t>Setleri</a:t>
            </a:r>
            <a:r>
              <a:rPr lang="en-US" b="1"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AWS, makine öğrenmesi ve </a:t>
            </a:r>
            <a:r>
              <a:rPr lang="en-US" dirty="0" err="1">
                <a:solidFill>
                  <a:srgbClr val="2C3249"/>
                </a:solidFill>
                <a:latin typeface="Kanit Light" panose="020B0604020202020204" charset="-34"/>
                <a:ea typeface="Martel Sans" pitchFamily="34" charset="-122"/>
                <a:cs typeface="Kanit Light" panose="020B0604020202020204" charset="-34"/>
              </a:rPr>
              <a:t>diğer</a:t>
            </a:r>
            <a:r>
              <a:rPr lang="en-US" dirty="0">
                <a:solidFill>
                  <a:srgbClr val="2C3249"/>
                </a:solidFill>
                <a:latin typeface="Kanit Light" panose="020B0604020202020204" charset="-34"/>
                <a:ea typeface="Martel Sans" pitchFamily="34" charset="-122"/>
                <a:cs typeface="Kanit Light" panose="020B0604020202020204" charset="-34"/>
              </a:rPr>
              <a:t> veri analizi </a:t>
            </a:r>
            <a:r>
              <a:rPr lang="en-US" dirty="0" err="1">
                <a:solidFill>
                  <a:srgbClr val="2C3249"/>
                </a:solidFill>
                <a:latin typeface="Kanit Light" panose="020B0604020202020204" charset="-34"/>
                <a:ea typeface="Martel Sans" pitchFamily="34" charset="-122"/>
                <a:cs typeface="Kanit Light" panose="020B0604020202020204" charset="-34"/>
              </a:rPr>
              <a:t>görevleri</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kullanılabilecek</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genel</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koleksiyonu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sağlar</a:t>
            </a:r>
            <a:r>
              <a:rPr lang="en-US" dirty="0">
                <a:solidFill>
                  <a:srgbClr val="2C3249"/>
                </a:solidFill>
                <a:latin typeface="Kanit Light" panose="020B0604020202020204" charset="-34"/>
                <a:ea typeface="Martel Sans" pitchFamily="34" charset="-122"/>
                <a:cs typeface="Kanit Light" panose="020B0604020202020204" charset="-34"/>
              </a:rPr>
              <a:t>. Bu veri </a:t>
            </a:r>
            <a:r>
              <a:rPr lang="en-US" dirty="0" err="1">
                <a:solidFill>
                  <a:srgbClr val="2C3249"/>
                </a:solidFill>
                <a:latin typeface="Kanit Light" panose="020B0604020202020204" charset="-34"/>
                <a:ea typeface="Martel Sans" pitchFamily="34" charset="-122"/>
                <a:cs typeface="Kanit Light" panose="020B0604020202020204" charset="-34"/>
              </a:rPr>
              <a:t>setleri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genom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astronomi</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ulaşım</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dirty="0" err="1">
                <a:solidFill>
                  <a:srgbClr val="2C3249"/>
                </a:solidFill>
                <a:latin typeface="Kanit Light" panose="020B0604020202020204" charset="-34"/>
                <a:ea typeface="Martel Sans" pitchFamily="34" charset="-122"/>
                <a:cs typeface="Kanit Light" panose="020B0604020202020204" charset="-34"/>
              </a:rPr>
              <a:t>çeşitli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alanlardan</a:t>
            </a:r>
            <a:r>
              <a:rPr lang="en-US" dirty="0">
                <a:solidFill>
                  <a:srgbClr val="2C3249"/>
                </a:solidFill>
                <a:latin typeface="Kanit Light" panose="020B0604020202020204" charset="-34"/>
                <a:ea typeface="Martel Sans" pitchFamily="34" charset="-122"/>
                <a:cs typeface="Kanit Light" panose="020B0604020202020204" charset="-34"/>
              </a:rPr>
              <a:t> verileri </a:t>
            </a:r>
            <a:r>
              <a:rPr lang="en-US" dirty="0" err="1">
                <a:solidFill>
                  <a:srgbClr val="2C3249"/>
                </a:solidFill>
                <a:latin typeface="Kanit Light" panose="020B0604020202020204" charset="-34"/>
                <a:ea typeface="Martel Sans" pitchFamily="34" charset="-122"/>
                <a:cs typeface="Kanit Light" panose="020B0604020202020204" charset="-34"/>
              </a:rPr>
              <a:t>içerir</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Bknz</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https://</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aws.amazon.com</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opendata</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a:t>
            </a:r>
            <a:endParaRPr lang="en-US" b="1" i="1" dirty="0">
              <a:solidFill>
                <a:schemeClr val="accent1">
                  <a:lumMod val="50000"/>
                </a:schemeClr>
              </a:solidFill>
              <a:latin typeface="Kanit Light" panose="020B0604020202020204" charset="-34"/>
            </a:endParaRPr>
          </a:p>
        </p:txBody>
      </p:sp>
      <p:pic>
        <p:nvPicPr>
          <p:cNvPr id="8" name="Image 0" descr="preencoded.png"/>
          <p:cNvPicPr>
            <a:picLocks noChangeAspect="1"/>
          </p:cNvPicPr>
          <p:nvPr/>
        </p:nvPicPr>
        <p:blipFill>
          <a:blip r:embed="rId3"/>
          <a:stretch>
            <a:fillRect/>
          </a:stretch>
        </p:blipFill>
        <p:spPr>
          <a:xfrm>
            <a:off x="13525500" y="228600"/>
            <a:ext cx="876300" cy="540306"/>
          </a:xfrm>
          <a:prstGeom prst="rect">
            <a:avLst/>
          </a:prstGeom>
        </p:spPr>
      </p:pic>
      <p:sp>
        <p:nvSpPr>
          <p:cNvPr id="9" name="Text 0">
            <a:extLst>
              <a:ext uri="{FF2B5EF4-FFF2-40B4-BE49-F238E27FC236}">
                <a16:creationId xmlns:a16="http://schemas.microsoft.com/office/drawing/2014/main" id="{A7C80033-96E0-CEE6-1095-342A21F79F43}"/>
              </a:ext>
            </a:extLst>
          </p:cNvPr>
          <p:cNvSpPr/>
          <p:nvPr/>
        </p:nvSpPr>
        <p:spPr>
          <a:xfrm>
            <a:off x="864037" y="228600"/>
            <a:ext cx="7713464" cy="771525"/>
          </a:xfrm>
          <a:prstGeom prst="rect">
            <a:avLst/>
          </a:prstGeom>
          <a:noFill/>
          <a:ln/>
        </p:spPr>
        <p:txBody>
          <a:bodyPr wrap="none" lIns="0" tIns="0" rIns="0" bIns="0" rtlCol="0" anchor="t"/>
          <a:lstStyle/>
          <a:p>
            <a:pPr marL="0" indent="0">
              <a:lnSpc>
                <a:spcPts val="5550"/>
              </a:lnSpc>
              <a:buNone/>
            </a:pPr>
            <a:r>
              <a:rPr lang="en-US" sz="4000">
                <a:solidFill>
                  <a:srgbClr val="272D45"/>
                </a:solidFill>
                <a:latin typeface="Kanit Light" panose="020B0604020202020204" charset="-34"/>
                <a:ea typeface="Kanit Light" pitchFamily="34" charset="-122"/>
                <a:cs typeface="Kanit Light" panose="020B0604020202020204" charset="-34"/>
              </a:rPr>
              <a:t>Verinin Elde Edilmesi</a:t>
            </a:r>
            <a:endParaRPr lang="en-US" sz="4000">
              <a:latin typeface="Kanit Light" panose="020B0604020202020204" charset="-34"/>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655439" y="1100102"/>
            <a:ext cx="13377084" cy="898684"/>
          </a:xfrm>
          <a:prstGeom prst="rect">
            <a:avLst/>
          </a:prstGeom>
          <a:noFill/>
          <a:ln/>
        </p:spPr>
        <p:txBody>
          <a:bodyPr wrap="square" lIns="0" tIns="0" rIns="0" bIns="0" rtlCol="0" anchor="t"/>
          <a:lstStyle/>
          <a:p>
            <a:pPr marL="0" indent="0" algn="just">
              <a:lnSpc>
                <a:spcPts val="2350"/>
              </a:lnSpc>
              <a:buNone/>
            </a:pPr>
            <a:r>
              <a:rPr lang="en-US" dirty="0" err="1">
                <a:solidFill>
                  <a:srgbClr val="2C3249"/>
                </a:solidFill>
                <a:latin typeface="Kanit Light" panose="020B0604020202020204" charset="-34"/>
                <a:ea typeface="Martel Sans" pitchFamily="34" charset="-122"/>
                <a:cs typeface="Kanit Light" panose="020B0604020202020204" charset="-34"/>
              </a:rPr>
              <a:t>Ayrıca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görüntü</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işleme</a:t>
            </a:r>
            <a:r>
              <a:rPr lang="en-US" dirty="0">
                <a:solidFill>
                  <a:srgbClr val="2C3249"/>
                </a:solidFill>
                <a:latin typeface="Kanit Light" panose="020B0604020202020204" charset="-34"/>
                <a:ea typeface="Martel Sans" pitchFamily="34" charset="-122"/>
                <a:cs typeface="Kanit Light" panose="020B0604020202020204" charset="-34"/>
              </a:rPr>
              <a:t> (image processing) ve </a:t>
            </a:r>
            <a:r>
              <a:rPr lang="en-US" dirty="0" err="1">
                <a:solidFill>
                  <a:srgbClr val="2C3249"/>
                </a:solidFill>
                <a:latin typeface="Kanit Light" panose="020B0604020202020204" charset="-34"/>
                <a:ea typeface="Martel Sans" pitchFamily="34" charset="-122"/>
                <a:cs typeface="Kanit Light" panose="020B0604020202020204" charset="-34"/>
              </a:rPr>
              <a:t>bilgisayarlı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görü</a:t>
            </a:r>
            <a:r>
              <a:rPr lang="en-US" dirty="0">
                <a:solidFill>
                  <a:srgbClr val="2C3249"/>
                </a:solidFill>
                <a:latin typeface="Kanit Light" panose="020B0604020202020204" charset="-34"/>
                <a:ea typeface="Martel Sans" pitchFamily="34" charset="-122"/>
                <a:cs typeface="Kanit Light" panose="020B0604020202020204" charset="-34"/>
              </a:rPr>
              <a:t> (computer vision) </a:t>
            </a:r>
            <a:r>
              <a:rPr lang="en-US" dirty="0" err="1">
                <a:solidFill>
                  <a:srgbClr val="2C3249"/>
                </a:solidFill>
                <a:latin typeface="Kanit Light" panose="020B0604020202020204" charset="-34"/>
                <a:ea typeface="Martel Sans" pitchFamily="34" charset="-122"/>
                <a:cs typeface="Kanit Light" panose="020B0604020202020204" charset="-34"/>
              </a:rPr>
              <a:t>alanlarında</a:t>
            </a:r>
            <a:r>
              <a:rPr lang="en-US" dirty="0">
                <a:solidFill>
                  <a:srgbClr val="2C3249"/>
                </a:solidFill>
                <a:latin typeface="Kanit Light" panose="020B0604020202020204" charset="-34"/>
                <a:ea typeface="Martel Sans" pitchFamily="34" charset="-122"/>
                <a:cs typeface="Kanit Light" panose="020B0604020202020204" charset="-34"/>
              </a:rPr>
              <a:t> makine öğrenmesi </a:t>
            </a:r>
            <a:r>
              <a:rPr lang="en-US" dirty="0" err="1">
                <a:solidFill>
                  <a:srgbClr val="2C3249"/>
                </a:solidFill>
                <a:latin typeface="Kanit Light" panose="020B0604020202020204" charset="-34"/>
                <a:ea typeface="Martel Sans" pitchFamily="34" charset="-122"/>
                <a:cs typeface="Kanit Light" panose="020B0604020202020204" charset="-34"/>
              </a:rPr>
              <a:t>modellerini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eğitmek</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b="1" i="1" dirty="0" err="1">
                <a:solidFill>
                  <a:srgbClr val="2C3249"/>
                </a:solidFill>
                <a:latin typeface="Kanit Light" panose="020B0604020202020204" charset="-34"/>
                <a:ea typeface="Martel Sans" pitchFamily="34" charset="-122"/>
                <a:cs typeface="Kanit Light" panose="020B0604020202020204" charset="-34"/>
              </a:rPr>
              <a:t>yalnızca</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görüntüye</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odaklanan</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bazı</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ünlü</a:t>
            </a:r>
            <a:r>
              <a:rPr lang="en-US" b="1" i="1" dirty="0">
                <a:solidFill>
                  <a:srgbClr val="2C3249"/>
                </a:solidFill>
                <a:latin typeface="Kanit Light" panose="020B0604020202020204" charset="-34"/>
                <a:ea typeface="Martel Sans" pitchFamily="34" charset="-122"/>
                <a:cs typeface="Kanit Light" panose="020B0604020202020204" charset="-34"/>
              </a:rPr>
              <a:t> veri </a:t>
            </a:r>
            <a:r>
              <a:rPr lang="en-US" b="1" i="1" dirty="0" err="1">
                <a:solidFill>
                  <a:srgbClr val="2C3249"/>
                </a:solidFill>
                <a:latin typeface="Kanit Light" panose="020B0604020202020204" charset="-34"/>
                <a:ea typeface="Martel Sans" pitchFamily="34" charset="-122"/>
                <a:cs typeface="Kanit Light" panose="020B0604020202020204" charset="-34"/>
              </a:rPr>
              <a:t>setleri</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bulunmaktadır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Bunların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arasında</a:t>
            </a:r>
            <a:r>
              <a:rPr lang="en-US" dirty="0">
                <a:solidFill>
                  <a:srgbClr val="2C3249"/>
                </a:solidFill>
                <a:latin typeface="Kanit Light" panose="020B0604020202020204" charset="-34"/>
                <a:ea typeface="Martel Sans" pitchFamily="34" charset="-122"/>
                <a:cs typeface="Kanit Light" panose="020B0604020202020204" charset="-34"/>
              </a:rPr>
              <a:t> en </a:t>
            </a:r>
            <a:r>
              <a:rPr lang="en-US" dirty="0" err="1">
                <a:solidFill>
                  <a:srgbClr val="2C3249"/>
                </a:solidFill>
                <a:latin typeface="Kanit Light" panose="020B0604020202020204" charset="-34"/>
                <a:ea typeface="Martel Sans" pitchFamily="34" charset="-122"/>
                <a:cs typeface="Kanit Light" panose="020B0604020202020204" charset="-34"/>
              </a:rPr>
              <a:t>popüler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olanlardan</a:t>
            </a:r>
            <a:r>
              <a:rPr lang="en-US" dirty="0">
                <a:solidFill>
                  <a:srgbClr val="2C3249"/>
                </a:solidFill>
                <a:latin typeface="Kanit Light" panose="020B0604020202020204" charset="-34"/>
                <a:ea typeface="Martel Sans" pitchFamily="34" charset="-122"/>
                <a:cs typeface="Kanit Light" panose="020B0604020202020204" charset="-34"/>
              </a:rPr>
              <a:t> ImageNet, CIFAR 10, CIFAR 100 </a:t>
            </a:r>
            <a:r>
              <a:rPr lang="en-US" dirty="0" err="1">
                <a:solidFill>
                  <a:srgbClr val="2C3249"/>
                </a:solidFill>
                <a:latin typeface="Kanit Light" panose="020B0604020202020204" charset="-34"/>
                <a:ea typeface="Martel Sans" pitchFamily="34" charset="-122"/>
                <a:cs typeface="Kanit Light" panose="020B0604020202020204" charset="-34"/>
              </a:rPr>
              <a:t>hakkında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açıklamalara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aşağıda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verilmiştir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4" name="Text 2"/>
          <p:cNvSpPr/>
          <p:nvPr/>
        </p:nvSpPr>
        <p:spPr>
          <a:xfrm>
            <a:off x="655439" y="2209408"/>
            <a:ext cx="13377084" cy="1198245"/>
          </a:xfrm>
          <a:prstGeom prst="rect">
            <a:avLst/>
          </a:prstGeom>
          <a:noFill/>
          <a:ln/>
        </p:spPr>
        <p:txBody>
          <a:bodyPr wrap="square" lIns="0" tIns="0" rIns="0" bIns="0" rtlCol="0" anchor="t"/>
          <a:lstStyle/>
          <a:p>
            <a:pPr marL="0" indent="0" algn="just">
              <a:lnSpc>
                <a:spcPts val="2350"/>
              </a:lnSpc>
              <a:buNone/>
            </a:pPr>
            <a:r>
              <a:rPr lang="en-US" b="1" dirty="0">
                <a:solidFill>
                  <a:srgbClr val="2C3249"/>
                </a:solidFill>
                <a:latin typeface="Kanit Light" panose="020B0604020202020204" charset="-34"/>
                <a:ea typeface="Martel Sans" pitchFamily="34" charset="-122"/>
                <a:cs typeface="Kanit Light" panose="020B0604020202020204" charset="-34"/>
              </a:rPr>
              <a:t>ImageNet</a:t>
            </a:r>
            <a:r>
              <a:rPr lang="en-US" dirty="0">
                <a:solidFill>
                  <a:srgbClr val="2C3249"/>
                </a:solidFill>
                <a:latin typeface="Kanit Light" panose="020B0604020202020204" charset="-34"/>
                <a:ea typeface="Martel Sans" pitchFamily="34" charset="-122"/>
                <a:cs typeface="Kanit Light" panose="020B0604020202020204" charset="-34"/>
              </a:rPr>
              <a:t>: ImageNet, </a:t>
            </a:r>
            <a:r>
              <a:rPr lang="en-US" dirty="0" err="1">
                <a:solidFill>
                  <a:srgbClr val="2C3249"/>
                </a:solidFill>
                <a:latin typeface="Kanit Light" panose="020B0604020202020204" charset="-34"/>
                <a:ea typeface="Martel Sans" pitchFamily="34" charset="-122"/>
                <a:cs typeface="Kanit Light" panose="020B0604020202020204" charset="-34"/>
              </a:rPr>
              <a:t>milyonlarca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görünüden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olusan</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cesitli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nesneleri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iceren</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görüntü</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tabanıdır</a:t>
            </a:r>
            <a:r>
              <a:rPr lang="en-US" dirty="0">
                <a:solidFill>
                  <a:srgbClr val="2C3249"/>
                </a:solidFill>
                <a:latin typeface="Kanit Light" panose="020B0604020202020204" charset="-34"/>
                <a:ea typeface="Martel Sans" pitchFamily="34" charset="-122"/>
                <a:cs typeface="Kanit Light" panose="020B0604020202020204" charset="-34"/>
              </a:rPr>
              <a:t>. Dünya </a:t>
            </a:r>
            <a:r>
              <a:rPr lang="en-US" dirty="0" err="1">
                <a:solidFill>
                  <a:srgbClr val="2C3249"/>
                </a:solidFill>
                <a:latin typeface="Kanit Light" panose="020B0604020202020204" charset="-34"/>
                <a:ea typeface="Martel Sans" pitchFamily="34" charset="-122"/>
                <a:cs typeface="Kanit Light" panose="020B0604020202020204" charset="-34"/>
              </a:rPr>
              <a:t>çapındaki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araştırmacılara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büyük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ölçekli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nesne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tanıma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modellerinin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eğitimi</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görüntü</a:t>
            </a:r>
            <a:r>
              <a:rPr lang="en-US" dirty="0">
                <a:solidFill>
                  <a:srgbClr val="2C3249"/>
                </a:solidFill>
                <a:latin typeface="Kanit Light" panose="020B0604020202020204" charset="-34"/>
                <a:ea typeface="Martel Sans" pitchFamily="34" charset="-122"/>
                <a:cs typeface="Kanit Light" panose="020B0604020202020204" charset="-34"/>
              </a:rPr>
              <a:t> verileri </a:t>
            </a:r>
            <a:r>
              <a:rPr lang="en-US" dirty="0" err="1">
                <a:solidFill>
                  <a:srgbClr val="2C3249"/>
                </a:solidFill>
                <a:latin typeface="Kanit Light" panose="020B0604020202020204" charset="-34"/>
                <a:ea typeface="Martel Sans" pitchFamily="34" charset="-122"/>
                <a:cs typeface="Kanit Light" panose="020B0604020202020204" charset="-34"/>
              </a:rPr>
              <a:t>sağlamaya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yönelik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devam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eden</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araştırma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çalışmasıdır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Ayrıca</a:t>
            </a:r>
            <a:r>
              <a:rPr lang="en-US" dirty="0">
                <a:solidFill>
                  <a:srgbClr val="2C3249"/>
                </a:solidFill>
                <a:latin typeface="Kanit Light" panose="020B0604020202020204" charset="-34"/>
                <a:ea typeface="Martel Sans" pitchFamily="34" charset="-122"/>
                <a:cs typeface="Kanit Light" panose="020B0604020202020204" charset="-34"/>
              </a:rPr>
              <a:t> ImageNet, </a:t>
            </a:r>
            <a:r>
              <a:rPr lang="en-US" dirty="0" err="1">
                <a:solidFill>
                  <a:srgbClr val="2C3249"/>
                </a:solidFill>
                <a:latin typeface="Kanit Light" panose="020B0604020202020204" charset="-34"/>
                <a:ea typeface="Martel Sans" pitchFamily="34" charset="-122"/>
                <a:cs typeface="Kanit Light" panose="020B0604020202020204" charset="-34"/>
              </a:rPr>
              <a:t>çeşitli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nesne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kategorilerini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içeren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büyük</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etiket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koleksiyonuna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sahiptir</a:t>
            </a:r>
            <a:r>
              <a:rPr lang="en-US" dirty="0">
                <a:solidFill>
                  <a:srgbClr val="2C3249"/>
                </a:solidFill>
                <a:latin typeface="Kanit Light" panose="020B0604020202020204" charset="-34"/>
                <a:ea typeface="Martel Sans" pitchFamily="34" charset="-122"/>
                <a:cs typeface="Kanit Light" panose="020B0604020202020204" charset="-34"/>
              </a:rPr>
              <a:t>. ImageNet, </a:t>
            </a:r>
            <a:r>
              <a:rPr lang="en-US" dirty="0" err="1">
                <a:solidFill>
                  <a:srgbClr val="2C3249"/>
                </a:solidFill>
                <a:latin typeface="Kanit Light" panose="020B0604020202020204" charset="-34"/>
                <a:ea typeface="Martel Sans" pitchFamily="34" charset="-122"/>
                <a:cs typeface="Kanit Light" panose="020B0604020202020204" charset="-34"/>
              </a:rPr>
              <a:t>görüntü</a:t>
            </a:r>
            <a:r>
              <a:rPr lang="en-US" dirty="0">
                <a:solidFill>
                  <a:srgbClr val="2C3249"/>
                </a:solidFill>
                <a:latin typeface="Kanit Light" panose="020B0604020202020204" charset="-34"/>
                <a:ea typeface="Martel Sans" pitchFamily="34" charset="-122"/>
                <a:cs typeface="Kanit Light" panose="020B0604020202020204" charset="-34"/>
              </a:rPr>
              <a:t> sınıflandırma ve </a:t>
            </a:r>
            <a:r>
              <a:rPr lang="en-US" dirty="0" err="1">
                <a:solidFill>
                  <a:srgbClr val="2C3249"/>
                </a:solidFill>
                <a:latin typeface="Kanit Light" panose="020B0604020202020204" charset="-34"/>
                <a:ea typeface="Martel Sans" pitchFamily="34" charset="-122"/>
                <a:cs typeface="Kanit Light" panose="020B0604020202020204" charset="-34"/>
              </a:rPr>
              <a:t>nesne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tanıma</a:t>
            </a:r>
            <a:r>
              <a:rPr lang="en-US" dirty="0">
                <a:solidFill>
                  <a:srgbClr val="2C3249"/>
                </a:solidFill>
                <a:latin typeface="Kanit Light" panose="020B0604020202020204" charset="-34"/>
                <a:ea typeface="Martel Sans" pitchFamily="34" charset="-122"/>
                <a:cs typeface="Kanit Light" panose="020B0604020202020204" charset="-34"/>
              </a:rPr>
              <a:t> modelleri </a:t>
            </a:r>
            <a:r>
              <a:rPr lang="en-US" dirty="0" err="1">
                <a:solidFill>
                  <a:srgbClr val="2C3249"/>
                </a:solidFill>
                <a:latin typeface="Kanit Light" panose="020B0604020202020204" charset="-34"/>
                <a:ea typeface="Martel Sans" pitchFamily="34" charset="-122"/>
                <a:cs typeface="Kanit Light" panose="020B0604020202020204" charset="-34"/>
              </a:rPr>
              <a:t>geliştirmek</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sıkça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Bknz</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https://image-</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net.org</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a:t>
            </a:r>
            <a:endParaRPr lang="en-US" b="1" i="1" dirty="0">
              <a:solidFill>
                <a:schemeClr val="accent1">
                  <a:lumMod val="50000"/>
                </a:schemeClr>
              </a:solidFill>
              <a:latin typeface="Kanit Light" panose="020B0604020202020204" charset="-34"/>
            </a:endParaRPr>
          </a:p>
        </p:txBody>
      </p:sp>
      <p:sp>
        <p:nvSpPr>
          <p:cNvPr id="5" name="Text 3"/>
          <p:cNvSpPr/>
          <p:nvPr/>
        </p:nvSpPr>
        <p:spPr>
          <a:xfrm>
            <a:off x="655439" y="3618274"/>
            <a:ext cx="13377084" cy="898684"/>
          </a:xfrm>
          <a:prstGeom prst="rect">
            <a:avLst/>
          </a:prstGeom>
          <a:noFill/>
          <a:ln/>
        </p:spPr>
        <p:txBody>
          <a:bodyPr wrap="square" lIns="0" tIns="0" rIns="0" bIns="0" rtlCol="0" anchor="t"/>
          <a:lstStyle/>
          <a:p>
            <a:pPr marL="0" indent="0" algn="just">
              <a:lnSpc>
                <a:spcPts val="2350"/>
              </a:lnSpc>
              <a:buNone/>
            </a:pPr>
            <a:r>
              <a:rPr lang="en-US" b="1" dirty="0">
                <a:solidFill>
                  <a:srgbClr val="2C3249"/>
                </a:solidFill>
                <a:latin typeface="Kanit Light" panose="020B0604020202020204" charset="-34"/>
                <a:ea typeface="Martel Sans" pitchFamily="34" charset="-122"/>
                <a:cs typeface="Kanit Light" panose="020B0604020202020204" charset="-34"/>
              </a:rPr>
              <a:t>CIFAR-10 ve CIFAR-100: </a:t>
            </a:r>
            <a:r>
              <a:rPr lang="en-US" dirty="0">
                <a:solidFill>
                  <a:srgbClr val="2C3249"/>
                </a:solidFill>
                <a:latin typeface="Kanit Light" panose="020B0604020202020204" charset="-34"/>
                <a:ea typeface="Martel Sans" pitchFamily="34" charset="-122"/>
                <a:cs typeface="Kanit Light" panose="020B0604020202020204" charset="-34"/>
              </a:rPr>
              <a:t>CIFAR-10 ve CIFAR-100, 80 </a:t>
            </a:r>
            <a:r>
              <a:rPr lang="en-US" dirty="0" err="1">
                <a:solidFill>
                  <a:srgbClr val="2C3249"/>
                </a:solidFill>
                <a:latin typeface="Kanit Light" panose="020B0604020202020204" charset="-34"/>
                <a:ea typeface="Martel Sans" pitchFamily="34" charset="-122"/>
                <a:cs typeface="Kanit Light" panose="020B0604020202020204" charset="-34"/>
              </a:rPr>
              <a:t>milyon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küçük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görüntü</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etiketli</a:t>
            </a:r>
            <a:r>
              <a:rPr lang="en-US" dirty="0">
                <a:solidFill>
                  <a:srgbClr val="2C3249"/>
                </a:solidFill>
                <a:latin typeface="Kanit Light" panose="020B0604020202020204" charset="-34"/>
                <a:ea typeface="Martel Sans" pitchFamily="34" charset="-122"/>
                <a:cs typeface="Kanit Light" panose="020B0604020202020204" charset="-34"/>
              </a:rPr>
              <a:t> alt </a:t>
            </a:r>
            <a:r>
              <a:rPr lang="en-US" dirty="0" err="1">
                <a:solidFill>
                  <a:srgbClr val="2C3249"/>
                </a:solidFill>
                <a:latin typeface="Kanit Light" panose="020B0604020202020204" charset="-34"/>
                <a:ea typeface="Martel Sans" pitchFamily="34" charset="-122"/>
                <a:cs typeface="Kanit Light" panose="020B0604020202020204" charset="-34"/>
              </a:rPr>
              <a:t>kümeleridir</a:t>
            </a:r>
            <a:r>
              <a:rPr lang="en-US" dirty="0">
                <a:solidFill>
                  <a:srgbClr val="2C3249"/>
                </a:solidFill>
                <a:latin typeface="Kanit Light" panose="020B0604020202020204" charset="-34"/>
                <a:ea typeface="Martel Sans" pitchFamily="34" charset="-122"/>
                <a:cs typeface="Kanit Light" panose="020B0604020202020204" charset="-34"/>
              </a:rPr>
              <a:t>. CIFAR-10 </a:t>
            </a:r>
            <a:r>
              <a:rPr lang="en-US" dirty="0" err="1">
                <a:solidFill>
                  <a:srgbClr val="2C3249"/>
                </a:solidFill>
                <a:latin typeface="Kanit Light" panose="020B0604020202020204" charset="-34"/>
                <a:ea typeface="Martel Sans" pitchFamily="34" charset="-122"/>
                <a:cs typeface="Kanit Light" panose="020B0604020202020204" charset="-34"/>
              </a:rPr>
              <a:t>yalnızca</a:t>
            </a:r>
            <a:r>
              <a:rPr lang="en-US" dirty="0">
                <a:solidFill>
                  <a:srgbClr val="2C3249"/>
                </a:solidFill>
                <a:latin typeface="Kanit Light" panose="020B0604020202020204" charset="-34"/>
                <a:ea typeface="Martel Sans" pitchFamily="34" charset="-122"/>
                <a:cs typeface="Kanit Light" panose="020B0604020202020204" charset="-34"/>
              </a:rPr>
              <a:t> 10 farklı </a:t>
            </a:r>
            <a:r>
              <a:rPr lang="en-US" dirty="0" err="1">
                <a:solidFill>
                  <a:srgbClr val="2C3249"/>
                </a:solidFill>
                <a:latin typeface="Kanit Light" panose="020B0604020202020204" charset="-34"/>
                <a:ea typeface="Martel Sans" pitchFamily="34" charset="-122"/>
                <a:cs typeface="Kanit Light" panose="020B0604020202020204" charset="-34"/>
              </a:rPr>
              <a:t>nesne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sınıfında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örnekleri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içerirken</a:t>
            </a:r>
            <a:r>
              <a:rPr lang="en-US" dirty="0">
                <a:solidFill>
                  <a:srgbClr val="2C3249"/>
                </a:solidFill>
                <a:latin typeface="Kanit Light" panose="020B0604020202020204" charset="-34"/>
                <a:ea typeface="Martel Sans" pitchFamily="34" charset="-122"/>
                <a:cs typeface="Kanit Light" panose="020B0604020202020204" charset="-34"/>
              </a:rPr>
              <a:t>, CIFAR-100 </a:t>
            </a:r>
            <a:r>
              <a:rPr lang="en-US" dirty="0" err="1">
                <a:solidFill>
                  <a:srgbClr val="2C3249"/>
                </a:solidFill>
                <a:latin typeface="Kanit Light" panose="020B0604020202020204" charset="-34"/>
                <a:ea typeface="Martel Sans" pitchFamily="34" charset="-122"/>
                <a:cs typeface="Kanit Light" panose="020B0604020202020204" charset="-34"/>
              </a:rPr>
              <a:t>daha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fazla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kategoride</a:t>
            </a:r>
            <a:r>
              <a:rPr lang="en-US" dirty="0">
                <a:solidFill>
                  <a:srgbClr val="2C3249"/>
                </a:solidFill>
                <a:latin typeface="Kanit Light" panose="020B0604020202020204" charset="-34"/>
                <a:ea typeface="Martel Sans" pitchFamily="34" charset="-122"/>
                <a:cs typeface="Kanit Light" panose="020B0604020202020204" charset="-34"/>
              </a:rPr>
              <a:t> örneklerden </a:t>
            </a:r>
            <a:r>
              <a:rPr lang="en-US" dirty="0" err="1">
                <a:solidFill>
                  <a:srgbClr val="2C3249"/>
                </a:solidFill>
                <a:latin typeface="Kanit Light" panose="020B0604020202020204" charset="-34"/>
                <a:ea typeface="Martel Sans" pitchFamily="34" charset="-122"/>
                <a:cs typeface="Kanit Light" panose="020B0604020202020204" charset="-34"/>
              </a:rPr>
              <a:t>oluşmaktadır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Bknz</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https://</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www.cs.toronto.edu</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kriz</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cifar.html</a:t>
            </a:r>
            <a:endParaRPr lang="en-US" b="1" i="1" dirty="0">
              <a:solidFill>
                <a:schemeClr val="accent1">
                  <a:lumMod val="50000"/>
                </a:schemeClr>
              </a:solidFill>
              <a:latin typeface="Kanit Light" panose="020B0604020202020204" charset="-34"/>
            </a:endParaRPr>
          </a:p>
        </p:txBody>
      </p:sp>
      <p:sp>
        <p:nvSpPr>
          <p:cNvPr id="7" name="Text 5"/>
          <p:cNvSpPr/>
          <p:nvPr/>
        </p:nvSpPr>
        <p:spPr>
          <a:xfrm>
            <a:off x="655439" y="4771143"/>
            <a:ext cx="13377084" cy="1575134"/>
          </a:xfrm>
          <a:prstGeom prst="rect">
            <a:avLst/>
          </a:prstGeom>
          <a:noFill/>
          <a:ln/>
        </p:spPr>
        <p:txBody>
          <a:bodyPr wrap="square" lIns="0" tIns="0" rIns="0" bIns="0" rtlCol="0" anchor="t"/>
          <a:lstStyle/>
          <a:p>
            <a:pPr marL="0" indent="0" algn="just">
              <a:lnSpc>
                <a:spcPts val="2350"/>
              </a:lnSpc>
              <a:buNone/>
            </a:pPr>
            <a:r>
              <a:rPr lang="en-US" dirty="0">
                <a:solidFill>
                  <a:srgbClr val="2C3249"/>
                </a:solidFill>
                <a:latin typeface="Kanit Light" panose="020B0604020202020204" charset="-34"/>
                <a:ea typeface="Martel Sans" pitchFamily="34" charset="-122"/>
                <a:cs typeface="Kanit Light" panose="020B0604020202020204" charset="-34"/>
              </a:rPr>
              <a:t>Bu veri </a:t>
            </a:r>
            <a:r>
              <a:rPr lang="en-US" dirty="0" err="1">
                <a:solidFill>
                  <a:srgbClr val="2C3249"/>
                </a:solidFill>
                <a:latin typeface="Kanit Light" panose="020B0604020202020204" charset="-34"/>
                <a:ea typeface="Martel Sans" pitchFamily="34" charset="-122"/>
                <a:cs typeface="Kanit Light" panose="020B0604020202020204" charset="-34"/>
              </a:rPr>
              <a:t>kaynakları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dışında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bilimsel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dergiler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makalelerde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kullanılan</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paylaşılması</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makale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yazarlarını</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paylaşımı</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desteklemektedir</a:t>
            </a:r>
            <a:r>
              <a:rPr lang="tr-TR"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Bu </a:t>
            </a:r>
            <a:r>
              <a:rPr lang="en-US" dirty="0" err="1">
                <a:solidFill>
                  <a:srgbClr val="2C3249"/>
                </a:solidFill>
                <a:latin typeface="Kanit Light" panose="020B0604020202020204" charset="-34"/>
                <a:ea typeface="Martel Sans" pitchFamily="34" charset="-122"/>
                <a:cs typeface="Kanit Light" panose="020B0604020202020204" charset="-34"/>
              </a:rPr>
              <a:t>nedenle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özellikle</a:t>
            </a:r>
            <a:r>
              <a:rPr lang="en-US" dirty="0">
                <a:solidFill>
                  <a:srgbClr val="2C3249"/>
                </a:solidFill>
                <a:latin typeface="Kanit Light" panose="020B0604020202020204" charset="-34"/>
                <a:ea typeface="Martel Sans" pitchFamily="34" charset="-122"/>
                <a:cs typeface="Kanit Light" panose="020B0604020202020204" charset="-34"/>
              </a:rPr>
              <a:t> makine öğrenmesi </a:t>
            </a:r>
            <a:r>
              <a:rPr lang="en-US" dirty="0" err="1">
                <a:solidFill>
                  <a:srgbClr val="2C3249"/>
                </a:solidFill>
                <a:latin typeface="Kanit Light" panose="020B0604020202020204" charset="-34"/>
                <a:ea typeface="Martel Sans" pitchFamily="34" charset="-122"/>
                <a:cs typeface="Kanit Light" panose="020B0604020202020204" charset="-34"/>
              </a:rPr>
              <a:t>çalışmalarında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makale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oluşturulurken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veriye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erişim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sağlanması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mümkündür</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Sentetik</a:t>
            </a:r>
            <a:r>
              <a:rPr lang="en-US" b="1" i="1" dirty="0">
                <a:solidFill>
                  <a:srgbClr val="2C3249"/>
                </a:solidFill>
                <a:latin typeface="Kanit Light" panose="020B0604020202020204" charset="-34"/>
                <a:ea typeface="Martel Sans" pitchFamily="34" charset="-122"/>
                <a:cs typeface="Kanit Light" panose="020B0604020202020204" charset="-34"/>
              </a:rPr>
              <a:t> veri üretme </a:t>
            </a:r>
            <a:r>
              <a:rPr lang="en-US" dirty="0">
                <a:solidFill>
                  <a:srgbClr val="2C3249"/>
                </a:solidFill>
                <a:latin typeface="Kanit Light" panose="020B0604020202020204" charset="-34"/>
                <a:ea typeface="Martel Sans" pitchFamily="34" charset="-122"/>
                <a:cs typeface="Kanit Light" panose="020B0604020202020204" charset="-34"/>
              </a:rPr>
              <a:t>(data augmentation) </a:t>
            </a:r>
            <a:r>
              <a:rPr lang="en-US" dirty="0" err="1">
                <a:solidFill>
                  <a:srgbClr val="2C3249"/>
                </a:solidFill>
                <a:latin typeface="Kanit Light" panose="020B0604020202020204" charset="-34"/>
                <a:ea typeface="Martel Sans" pitchFamily="34" charset="-122"/>
                <a:cs typeface="Kanit Light" panose="020B0604020202020204" charset="-34"/>
              </a:rPr>
              <a:t>özellikle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görüntü</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verisinin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sınırlı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olduğu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durumlarda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kullanılmaktadır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yöntemde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mevcut</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döndürme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çevirme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yeniden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ölçeklendirme</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dirty="0" err="1">
                <a:solidFill>
                  <a:srgbClr val="2C3249"/>
                </a:solidFill>
                <a:latin typeface="Kanit Light" panose="020B0604020202020204" charset="-34"/>
                <a:ea typeface="Martel Sans" pitchFamily="34" charset="-122"/>
                <a:cs typeface="Kanit Light" panose="020B0604020202020204" charset="-34"/>
              </a:rPr>
              <a:t>işlemlere</a:t>
            </a:r>
            <a:r>
              <a:rPr lang="en-US" dirty="0">
                <a:solidFill>
                  <a:srgbClr val="2C3249"/>
                </a:solidFill>
                <a:latin typeface="Kanit Light" panose="020B0604020202020204" charset="-34"/>
                <a:ea typeface="Martel Sans" pitchFamily="34" charset="-122"/>
                <a:cs typeface="Kanit Light" panose="020B0604020202020204" charset="-34"/>
              </a:rPr>
              <a:t> tabi </a:t>
            </a:r>
            <a:r>
              <a:rPr lang="en-US" dirty="0" err="1">
                <a:solidFill>
                  <a:srgbClr val="2C3249"/>
                </a:solidFill>
                <a:latin typeface="Kanit Light" panose="020B0604020202020204" charset="-34"/>
                <a:ea typeface="Martel Sans" pitchFamily="34" charset="-122"/>
                <a:cs typeface="Kanit Light" panose="020B0604020202020204" charset="-34"/>
              </a:rPr>
              <a:t>tutulur</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yapay</a:t>
            </a:r>
            <a:r>
              <a:rPr lang="en-US" dirty="0">
                <a:solidFill>
                  <a:srgbClr val="2C3249"/>
                </a:solidFill>
                <a:latin typeface="Kanit Light" panose="020B0604020202020204" charset="-34"/>
                <a:ea typeface="Martel Sans" pitchFamily="34" charset="-122"/>
                <a:cs typeface="Kanit Light" panose="020B0604020202020204" charset="-34"/>
              </a:rPr>
              <a:t> olarak veri </a:t>
            </a:r>
            <a:r>
              <a:rPr lang="en-US" dirty="0" err="1">
                <a:solidFill>
                  <a:srgbClr val="2C3249"/>
                </a:solidFill>
                <a:latin typeface="Kanit Light" panose="020B0604020202020204" charset="-34"/>
                <a:ea typeface="Martel Sans" pitchFamily="34" charset="-122"/>
                <a:cs typeface="Kanit Light" panose="020B0604020202020204" charset="-34"/>
              </a:rPr>
              <a:t>üretilir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pic>
        <p:nvPicPr>
          <p:cNvPr id="8" name="Image 0" descr="preencoded.png"/>
          <p:cNvPicPr>
            <a:picLocks noChangeAspect="1"/>
          </p:cNvPicPr>
          <p:nvPr/>
        </p:nvPicPr>
        <p:blipFill>
          <a:blip r:embed="rId3"/>
          <a:stretch>
            <a:fillRect/>
          </a:stretch>
        </p:blipFill>
        <p:spPr>
          <a:xfrm>
            <a:off x="13525500" y="228600"/>
            <a:ext cx="876300" cy="540306"/>
          </a:xfrm>
          <a:prstGeom prst="rect">
            <a:avLst/>
          </a:prstGeom>
        </p:spPr>
      </p:pic>
      <p:sp>
        <p:nvSpPr>
          <p:cNvPr id="9" name="Text 0">
            <a:extLst>
              <a:ext uri="{FF2B5EF4-FFF2-40B4-BE49-F238E27FC236}">
                <a16:creationId xmlns:a16="http://schemas.microsoft.com/office/drawing/2014/main" id="{76CDD9AC-B3E7-1E12-F544-709518F5039C}"/>
              </a:ext>
            </a:extLst>
          </p:cNvPr>
          <p:cNvSpPr/>
          <p:nvPr/>
        </p:nvSpPr>
        <p:spPr>
          <a:xfrm>
            <a:off x="864037" y="228600"/>
            <a:ext cx="7713464" cy="771525"/>
          </a:xfrm>
          <a:prstGeom prst="rect">
            <a:avLst/>
          </a:prstGeom>
          <a:noFill/>
          <a:ln/>
        </p:spPr>
        <p:txBody>
          <a:bodyPr wrap="none" lIns="0" tIns="0" rIns="0" bIns="0" rtlCol="0" anchor="t"/>
          <a:lstStyle/>
          <a:p>
            <a:pPr marL="0" indent="0">
              <a:lnSpc>
                <a:spcPts val="5550"/>
              </a:lnSpc>
              <a:buNone/>
            </a:pPr>
            <a:r>
              <a:rPr lang="en-US" sz="4000">
                <a:solidFill>
                  <a:srgbClr val="272D45"/>
                </a:solidFill>
                <a:latin typeface="Kanit Light" panose="020B0604020202020204" charset="-34"/>
                <a:ea typeface="Kanit Light" pitchFamily="34" charset="-122"/>
                <a:cs typeface="Kanit Light" panose="020B0604020202020204" charset="-34"/>
              </a:rPr>
              <a:t>Verinin Elde Edilmesi</a:t>
            </a:r>
            <a:endParaRPr lang="en-US" sz="4000">
              <a:latin typeface="Kanit Light" panose="020B0604020202020204" charset="-3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864036" y="1000125"/>
            <a:ext cx="13285717" cy="2659380"/>
          </a:xfrm>
          <a:prstGeom prst="rect">
            <a:avLst/>
          </a:prstGeom>
          <a:noFill/>
          <a:ln/>
        </p:spPr>
        <p:txBody>
          <a:bodyPr wrap="square" lIns="0" tIns="0" rIns="0" bIns="0" rtlCol="0" anchor="t"/>
          <a:lstStyle/>
          <a:p>
            <a:pPr marL="0" indent="0" algn="just">
              <a:lnSpc>
                <a:spcPts val="2500"/>
              </a:lnSpc>
              <a:buNone/>
            </a:pPr>
            <a:r>
              <a:rPr lang="en-US" dirty="0">
                <a:solidFill>
                  <a:srgbClr val="2C3249"/>
                </a:solidFill>
                <a:latin typeface="Kanit Light" panose="020B0604020202020204" charset="-34"/>
                <a:ea typeface="Martel Sans" pitchFamily="34" charset="-122"/>
                <a:cs typeface="Kanit Light" panose="020B0604020202020204" charset="-34"/>
              </a:rPr>
              <a:t>Veri </a:t>
            </a:r>
            <a:r>
              <a:rPr lang="en-US" dirty="0" err="1">
                <a:solidFill>
                  <a:srgbClr val="2C3249"/>
                </a:solidFill>
                <a:latin typeface="Kanit Light" panose="020B0604020202020204" charset="-34"/>
                <a:ea typeface="Martel Sans" pitchFamily="34" charset="-122"/>
                <a:cs typeface="Kanit Light" panose="020B0604020202020204" charset="-34"/>
              </a:rPr>
              <a:t>elde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edildikten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sonra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anlaşılması</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analizlere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hazır</a:t>
            </a:r>
            <a:r>
              <a:rPr lang="en-US" dirty="0">
                <a:solidFill>
                  <a:srgbClr val="2C3249"/>
                </a:solidFill>
                <a:latin typeface="Kanit Light" panose="020B0604020202020204" charset="-34"/>
                <a:ea typeface="Martel Sans" pitchFamily="34" charset="-122"/>
                <a:cs typeface="Kanit Light" panose="020B0604020202020204" charset="-34"/>
              </a:rPr>
              <a:t> hale </a:t>
            </a:r>
            <a:r>
              <a:rPr lang="en-US" dirty="0" err="1">
                <a:solidFill>
                  <a:srgbClr val="2C3249"/>
                </a:solidFill>
                <a:latin typeface="Kanit Light" panose="020B0604020202020204" charset="-34"/>
                <a:ea typeface="Martel Sans" pitchFamily="34" charset="-122"/>
                <a:cs typeface="Kanit Light" panose="020B0604020202020204" charset="-34"/>
              </a:rPr>
              <a:t>getirilmesi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gerekir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aşamada</a:t>
            </a:r>
            <a:r>
              <a:rPr lang="en-US" dirty="0">
                <a:solidFill>
                  <a:srgbClr val="2C3249"/>
                </a:solidFill>
                <a:latin typeface="Kanit Light" panose="020B0604020202020204" charset="-34"/>
                <a:ea typeface="Martel Sans" pitchFamily="34" charset="-122"/>
                <a:cs typeface="Kanit Light" panose="020B0604020202020204" charset="-34"/>
              </a:rPr>
              <a:t> hem </a:t>
            </a:r>
            <a:r>
              <a:rPr lang="en-US" dirty="0" err="1">
                <a:solidFill>
                  <a:srgbClr val="2C3249"/>
                </a:solidFill>
                <a:latin typeface="Kanit Light" panose="020B0604020202020204" charset="-34"/>
                <a:ea typeface="Martel Sans" pitchFamily="34" charset="-122"/>
                <a:cs typeface="Kanit Light" panose="020B0604020202020204" charset="-34"/>
              </a:rPr>
              <a:t>yapılandırılmış</a:t>
            </a:r>
            <a:r>
              <a:rPr lang="en-US" dirty="0">
                <a:solidFill>
                  <a:srgbClr val="2C3249"/>
                </a:solidFill>
                <a:latin typeface="Kanit Light" panose="020B0604020202020204" charset="-34"/>
                <a:ea typeface="Martel Sans" pitchFamily="34" charset="-122"/>
                <a:cs typeface="Kanit Light" panose="020B0604020202020204" charset="-34"/>
              </a:rPr>
              <a:t> hem de </a:t>
            </a:r>
            <a:r>
              <a:rPr lang="en-US" dirty="0" err="1">
                <a:solidFill>
                  <a:srgbClr val="2C3249"/>
                </a:solidFill>
                <a:latin typeface="Kanit Light" panose="020B0604020202020204" charset="-34"/>
                <a:ea typeface="Martel Sans" pitchFamily="34" charset="-122"/>
                <a:cs typeface="Kanit Light" panose="020B0604020202020204" charset="-34"/>
              </a:rPr>
              <a:t>yapılandırılmamış</a:t>
            </a:r>
            <a:r>
              <a:rPr lang="en-US" dirty="0">
                <a:solidFill>
                  <a:srgbClr val="2C3249"/>
                </a:solidFill>
                <a:latin typeface="Kanit Light" panose="020B0604020202020204" charset="-34"/>
                <a:ea typeface="Martel Sans" pitchFamily="34" charset="-122"/>
                <a:cs typeface="Kanit Light" panose="020B0604020202020204" charset="-34"/>
              </a:rPr>
              <a:t> veri için </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çöp</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a:t>
            </a:r>
            <a:r>
              <a:rPr lang="tr-TR" b="1" i="1" dirty="0">
                <a:solidFill>
                  <a:schemeClr val="accent1">
                    <a:lumMod val="50000"/>
                  </a:schemeClr>
                </a:solidFill>
                <a:latin typeface="Kanit Light" panose="020B0604020202020204" charset="-34"/>
                <a:ea typeface="Martel Sans" pitchFamily="34" charset="-122"/>
                <a:cs typeface="Kanit Light" panose="020B0604020202020204" charset="-34"/>
              </a:rPr>
              <a:t>girdi</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çöp</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a:t>
            </a:r>
            <a:r>
              <a:rPr lang="tr-TR" b="1" i="1" dirty="0">
                <a:solidFill>
                  <a:schemeClr val="accent1">
                    <a:lumMod val="50000"/>
                  </a:schemeClr>
                </a:solidFill>
                <a:latin typeface="Kanit Light" panose="020B0604020202020204" charset="-34"/>
                <a:ea typeface="Martel Sans" pitchFamily="34" charset="-122"/>
                <a:cs typeface="Kanit Light" panose="020B0604020202020204" charset="-34"/>
              </a:rPr>
              <a:t>ç</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ıktı</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prensibinin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anlaşılması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oldukça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önemlidir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prensip</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geliştirilen</a:t>
            </a:r>
            <a:r>
              <a:rPr lang="en-US" dirty="0">
                <a:solidFill>
                  <a:srgbClr val="2C3249"/>
                </a:solidFill>
                <a:latin typeface="Kanit Light" panose="020B0604020202020204" charset="-34"/>
                <a:ea typeface="Martel Sans" pitchFamily="34" charset="-122"/>
                <a:cs typeface="Kanit Light" panose="020B0604020202020204" charset="-34"/>
              </a:rPr>
              <a:t> makine öğrenmesi </a:t>
            </a:r>
            <a:r>
              <a:rPr lang="en-US" dirty="0" err="1">
                <a:solidFill>
                  <a:srgbClr val="2C3249"/>
                </a:solidFill>
                <a:latin typeface="Kanit Light" panose="020B0604020202020204" charset="-34"/>
                <a:ea typeface="Martel Sans" pitchFamily="34" charset="-122"/>
                <a:cs typeface="Kanit Light" panose="020B0604020202020204" charset="-34"/>
              </a:rPr>
              <a:t>modelinin</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nihayetinde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üretilecek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çıktının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kalitesinin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girdiye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yani</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kalitesine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doğrudan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bağlı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olduğunu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ifade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etmektedir</a:t>
            </a:r>
            <a:r>
              <a:rPr lang="en-US" dirty="0">
                <a:solidFill>
                  <a:srgbClr val="2C3249"/>
                </a:solidFill>
                <a:latin typeface="Kanit Light" panose="020B0604020202020204" charset="-34"/>
                <a:ea typeface="Martel Sans" pitchFamily="34" charset="-122"/>
                <a:cs typeface="Kanit Light" panose="020B0604020202020204" charset="-34"/>
              </a:rPr>
              <a:t>. </a:t>
            </a: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2500"/>
              </a:lnSpc>
              <a:buNone/>
            </a:pP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2500"/>
              </a:lnSpc>
              <a:buNone/>
            </a:pPr>
            <a:r>
              <a:rPr lang="en-US" dirty="0">
                <a:solidFill>
                  <a:srgbClr val="2C3249"/>
                </a:solidFill>
                <a:latin typeface="Kanit Light" panose="020B0604020202020204" charset="-34"/>
                <a:ea typeface="Martel Sans" pitchFamily="34" charset="-122"/>
                <a:cs typeface="Kanit Light" panose="020B0604020202020204" charset="-34"/>
              </a:rPr>
              <a:t>Bu </a:t>
            </a:r>
            <a:r>
              <a:rPr lang="en-US" dirty="0" err="1">
                <a:solidFill>
                  <a:srgbClr val="2C3249"/>
                </a:solidFill>
                <a:latin typeface="Kanit Light" panose="020B0604020202020204" charset="-34"/>
                <a:ea typeface="Martel Sans" pitchFamily="34" charset="-122"/>
                <a:cs typeface="Kanit Light" panose="020B0604020202020204" charset="-34"/>
              </a:rPr>
              <a:t>çerçevede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gerçekleştirilecek</a:t>
            </a:r>
            <a:r>
              <a:rPr lang="en-US" dirty="0">
                <a:solidFill>
                  <a:srgbClr val="2C3249"/>
                </a:solidFill>
                <a:latin typeface="Kanit Light" panose="020B0604020202020204" charset="-34"/>
                <a:ea typeface="Martel Sans" pitchFamily="34" charset="-122"/>
                <a:cs typeface="Kanit Light" panose="020B0604020202020204" charset="-34"/>
              </a:rPr>
              <a:t> makine öğrenmesi </a:t>
            </a:r>
            <a:r>
              <a:rPr lang="en-US" dirty="0" err="1">
                <a:solidFill>
                  <a:srgbClr val="2C3249"/>
                </a:solidFill>
                <a:latin typeface="Kanit Light" panose="020B0604020202020204" charset="-34"/>
                <a:ea typeface="Martel Sans" pitchFamily="34" charset="-122"/>
                <a:cs typeface="Kanit Light" panose="020B0604020202020204" charset="-34"/>
              </a:rPr>
              <a:t>analizlerinin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boşa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gitmemesi</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b="1" i="1" dirty="0">
                <a:solidFill>
                  <a:srgbClr val="2C3249"/>
                </a:solidFill>
                <a:latin typeface="Kanit Light" panose="020B0604020202020204" charset="-34"/>
                <a:ea typeface="Martel Sans" pitchFamily="34" charset="-122"/>
                <a:cs typeface="Kanit Light" panose="020B0604020202020204" charset="-34"/>
              </a:rPr>
              <a:t>veri </a:t>
            </a:r>
            <a:r>
              <a:rPr lang="en-US" b="1" i="1" dirty="0" err="1">
                <a:solidFill>
                  <a:srgbClr val="2C3249"/>
                </a:solidFill>
                <a:latin typeface="Kanit Light" panose="020B0604020202020204" charset="-34"/>
                <a:ea typeface="Martel Sans" pitchFamily="34" charset="-122"/>
                <a:cs typeface="Kanit Light" panose="020B0604020202020204" charset="-34"/>
              </a:rPr>
              <a:t>kalitesine</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verinin</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doğru</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eksiksiz</a:t>
            </a:r>
            <a:r>
              <a:rPr lang="en-US" b="1" i="1" dirty="0">
                <a:solidFill>
                  <a:srgbClr val="2C3249"/>
                </a:solidFill>
                <a:latin typeface="Kanit Light" panose="020B0604020202020204" charset="-34"/>
                <a:ea typeface="Martel Sans" pitchFamily="34" charset="-122"/>
                <a:cs typeface="Kanit Light" panose="020B0604020202020204" charset="-34"/>
              </a:rPr>
              <a:t> ve </a:t>
            </a:r>
            <a:r>
              <a:rPr lang="en-US" b="1" i="1" dirty="0" err="1">
                <a:solidFill>
                  <a:srgbClr val="2C3249"/>
                </a:solidFill>
                <a:latin typeface="Kanit Light" panose="020B0604020202020204" charset="-34"/>
                <a:ea typeface="Martel Sans" pitchFamily="34" charset="-122"/>
                <a:cs typeface="Kanit Light" panose="020B0604020202020204" charset="-34"/>
              </a:rPr>
              <a:t>güvenilir</a:t>
            </a:r>
            <a:r>
              <a:rPr lang="en-US" b="1" i="1" dirty="0">
                <a:solidFill>
                  <a:srgbClr val="2C3249"/>
                </a:solidFill>
                <a:latin typeface="Kanit Light" panose="020B0604020202020204" charset="-34"/>
                <a:ea typeface="Martel Sans" pitchFamily="34" charset="-122"/>
                <a:cs typeface="Kanit Light" panose="020B0604020202020204" charset="-34"/>
              </a:rPr>
              <a: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olmasına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dikkat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edilmelidir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nedenle</a:t>
            </a:r>
            <a:r>
              <a:rPr lang="en-US" dirty="0">
                <a:solidFill>
                  <a:srgbClr val="2C3249"/>
                </a:solidFill>
                <a:latin typeface="Kanit Light" panose="020B0604020202020204" charset="-34"/>
                <a:ea typeface="Martel Sans" pitchFamily="34" charset="-122"/>
                <a:cs typeface="Kanit Light" panose="020B0604020202020204" charset="-34"/>
              </a:rPr>
              <a:t> makine öğrenmesi </a:t>
            </a:r>
            <a:r>
              <a:rPr lang="en-US" dirty="0" err="1">
                <a:solidFill>
                  <a:srgbClr val="2C3249"/>
                </a:solidFill>
                <a:latin typeface="Kanit Light" panose="020B0604020202020204" charset="-34"/>
                <a:ea typeface="Martel Sans" pitchFamily="34" charset="-122"/>
                <a:cs typeface="Kanit Light" panose="020B0604020202020204" charset="-34"/>
              </a:rPr>
              <a:t>sürecinde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doğrudan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algoritmaların</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veriye</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uygulanması</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yerine</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öncelikle</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verinin</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anlaşılması</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ve </a:t>
            </a: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ihtiyaç</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duyulursa</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verinin</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analizlere</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hazır</a:t>
            </a:r>
            <a:r>
              <a:rPr lang="en-US" dirty="0">
                <a:solidFill>
                  <a:schemeClr val="accent1">
                    <a:lumMod val="50000"/>
                  </a:schemeClr>
                </a:solidFill>
                <a:latin typeface="Kanit Light" panose="020B0604020202020204" charset="-34"/>
                <a:ea typeface="Martel Sans" pitchFamily="34" charset="-122"/>
                <a:cs typeface="Kanit Light" panose="020B0604020202020204" charset="-34"/>
              </a:rPr>
              <a:t> hale </a:t>
            </a:r>
            <a:r>
              <a:rPr lang="en-US" dirty="0" err="1">
                <a:solidFill>
                  <a:schemeClr val="accent1">
                    <a:lumMod val="50000"/>
                  </a:schemeClr>
                </a:solidFill>
                <a:latin typeface="Kanit Light" panose="020B0604020202020204" charset="-34"/>
                <a:ea typeface="Martel Sans" pitchFamily="34" charset="-122"/>
                <a:cs typeface="Kanit Light" panose="020B0604020202020204" charset="-34"/>
              </a:rPr>
              <a:t>getirilmesi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gerekir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Böylelikle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modelleme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öncesinde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literatürde</a:t>
            </a:r>
            <a:r>
              <a:rPr lang="en-US" dirty="0">
                <a:solidFill>
                  <a:srgbClr val="2C3249"/>
                </a:solidFill>
                <a:latin typeface="Kanit Light" panose="020B0604020202020204" charset="-34"/>
                <a:ea typeface="Martel Sans" pitchFamily="34" charset="-122"/>
                <a:cs typeface="Kanit Light" panose="020B0604020202020204" charset="-34"/>
              </a:rPr>
              <a:t> </a:t>
            </a:r>
            <a:r>
              <a:rPr lang="en-US" b="1" dirty="0">
                <a:solidFill>
                  <a:srgbClr val="2C3249"/>
                </a:solidFill>
                <a:latin typeface="Kanit Light" panose="020B0604020202020204" charset="-34"/>
                <a:ea typeface="Martel Sans" pitchFamily="34" charset="-122"/>
                <a:cs typeface="Kanit Light" panose="020B0604020202020204" charset="-34"/>
              </a:rPr>
              <a:t>veri ön-işleme (data pre-processing) </a:t>
            </a:r>
            <a:r>
              <a:rPr lang="en-US" dirty="0">
                <a:solidFill>
                  <a:srgbClr val="2C3249"/>
                </a:solidFill>
                <a:latin typeface="Kanit Light" panose="020B0604020202020204" charset="-34"/>
                <a:ea typeface="Martel Sans" pitchFamily="34" charset="-122"/>
                <a:cs typeface="Kanit Light" panose="020B0604020202020204" charset="-34"/>
              </a:rPr>
              <a:t>olarak </a:t>
            </a:r>
            <a:r>
              <a:rPr lang="en-US" dirty="0" err="1">
                <a:solidFill>
                  <a:srgbClr val="2C3249"/>
                </a:solidFill>
                <a:latin typeface="Kanit Light" panose="020B0604020202020204" charset="-34"/>
                <a:ea typeface="Martel Sans" pitchFamily="34" charset="-122"/>
                <a:cs typeface="Kanit Light" panose="020B0604020202020204" charset="-34"/>
              </a:rPr>
              <a:t>adlandırılan</a:t>
            </a:r>
            <a:r>
              <a:rPr lang="en-US" dirty="0">
                <a:solidFill>
                  <a:srgbClr val="2C3249"/>
                </a:solidFill>
                <a:latin typeface="Kanit Light" panose="020B0604020202020204" charset="-34"/>
                <a:ea typeface="Martel Sans" pitchFamily="34" charset="-122"/>
                <a:cs typeface="Kanit Light" panose="020B0604020202020204" charset="-34"/>
              </a:rPr>
              <a:t> adım </a:t>
            </a:r>
            <a:r>
              <a:rPr lang="en-US" dirty="0" err="1">
                <a:solidFill>
                  <a:srgbClr val="2C3249"/>
                </a:solidFill>
                <a:latin typeface="Kanit Light" panose="020B0604020202020204" charset="-34"/>
                <a:ea typeface="Martel Sans" pitchFamily="34" charset="-122"/>
                <a:cs typeface="Kanit Light" panose="020B0604020202020204" charset="-34"/>
              </a:rPr>
              <a:t>tamamlanmış</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olur</a:t>
            </a:r>
            <a:endParaRPr lang="en-US" dirty="0">
              <a:latin typeface="Kanit Light" panose="020B0604020202020204" charset="-34"/>
            </a:endParaRPr>
          </a:p>
        </p:txBody>
      </p:sp>
      <p:pic>
        <p:nvPicPr>
          <p:cNvPr id="4" name="Image 0" descr="preencoded.png"/>
          <p:cNvPicPr>
            <a:picLocks noChangeAspect="1"/>
          </p:cNvPicPr>
          <p:nvPr/>
        </p:nvPicPr>
        <p:blipFill>
          <a:blip r:embed="rId3"/>
          <a:stretch>
            <a:fillRect/>
          </a:stretch>
        </p:blipFill>
        <p:spPr>
          <a:xfrm>
            <a:off x="2935543" y="4894359"/>
            <a:ext cx="8469843" cy="2335116"/>
          </a:xfrm>
          <a:prstGeom prst="rect">
            <a:avLst/>
          </a:prstGeom>
          <a:ln>
            <a:noFill/>
          </a:ln>
          <a:effectLst>
            <a:outerShdw blurRad="292100" dist="139700" dir="2700000" algn="tl" rotWithShape="0">
              <a:srgbClr val="333333">
                <a:alpha val="65000"/>
              </a:srgbClr>
            </a:outerShdw>
          </a:effectLst>
        </p:spPr>
      </p:pic>
      <p:sp>
        <p:nvSpPr>
          <p:cNvPr id="5" name="Text 2"/>
          <p:cNvSpPr/>
          <p:nvPr/>
        </p:nvSpPr>
        <p:spPr>
          <a:xfrm>
            <a:off x="5908164" y="4370542"/>
            <a:ext cx="2814071" cy="318611"/>
          </a:xfrm>
          <a:prstGeom prst="rect">
            <a:avLst/>
          </a:prstGeom>
          <a:noFill/>
          <a:ln/>
        </p:spPr>
        <p:txBody>
          <a:bodyPr wrap="none" lIns="0" tIns="0" rIns="0" bIns="0" rtlCol="0" anchor="t"/>
          <a:lstStyle/>
          <a:p>
            <a:pPr marL="0" indent="0">
              <a:lnSpc>
                <a:spcPts val="2500"/>
              </a:lnSpc>
              <a:buNone/>
            </a:pPr>
            <a:r>
              <a:rPr lang="en-US" sz="2000" b="1" i="1" dirty="0">
                <a:solidFill>
                  <a:srgbClr val="2C3249"/>
                </a:solidFill>
                <a:latin typeface="Kanit Light" panose="020B0604020202020204" charset="-34"/>
                <a:ea typeface="Martel Sans" pitchFamily="34" charset="-122"/>
                <a:cs typeface="Kanit Light" panose="020B0604020202020204" charset="-34"/>
              </a:rPr>
              <a:t>Veri ön-işleme </a:t>
            </a:r>
            <a:r>
              <a:rPr lang="en-US" sz="2000" b="1" i="1" dirty="0" err="1">
                <a:solidFill>
                  <a:srgbClr val="2C3249"/>
                </a:solidFill>
                <a:latin typeface="Kanit Light" panose="020B0604020202020204" charset="-34"/>
                <a:ea typeface="Martel Sans" pitchFamily="34" charset="-122"/>
                <a:cs typeface="Kanit Light" panose="020B0604020202020204" charset="-34"/>
              </a:rPr>
              <a:t>süreci</a:t>
            </a:r>
            <a:r>
              <a:rPr lang="en-US" sz="2000" b="1" i="1" dirty="0">
                <a:solidFill>
                  <a:srgbClr val="2C3249"/>
                </a:solidFill>
                <a:latin typeface="Kanit Light" panose="020B0604020202020204" charset="-34"/>
                <a:ea typeface="Martel Sans" pitchFamily="34" charset="-122"/>
                <a:cs typeface="Kanit Light" panose="020B0604020202020204" charset="-34"/>
              </a:rPr>
              <a:t>.</a:t>
            </a:r>
            <a:endParaRPr lang="en-US" sz="2000" b="1" i="1" dirty="0">
              <a:latin typeface="Kanit Light" panose="020B0604020202020204" charset="-34"/>
            </a:endParaRPr>
          </a:p>
        </p:txBody>
      </p:sp>
      <p:pic>
        <p:nvPicPr>
          <p:cNvPr id="6" name="Image 1" descr="preencoded.png"/>
          <p:cNvPicPr>
            <a:picLocks noChangeAspect="1"/>
          </p:cNvPicPr>
          <p:nvPr/>
        </p:nvPicPr>
        <p:blipFill>
          <a:blip r:embed="rId4"/>
          <a:stretch>
            <a:fillRect/>
          </a:stretch>
        </p:blipFill>
        <p:spPr>
          <a:xfrm>
            <a:off x="13525500" y="228600"/>
            <a:ext cx="876300" cy="540306"/>
          </a:xfrm>
          <a:prstGeom prst="rect">
            <a:avLst/>
          </a:prstGeom>
        </p:spPr>
      </p:pic>
      <p:sp>
        <p:nvSpPr>
          <p:cNvPr id="7" name="Text 0">
            <a:extLst>
              <a:ext uri="{FF2B5EF4-FFF2-40B4-BE49-F238E27FC236}">
                <a16:creationId xmlns:a16="http://schemas.microsoft.com/office/drawing/2014/main" id="{40961E80-FB57-EB91-8A31-D48A150584D1}"/>
              </a:ext>
            </a:extLst>
          </p:cNvPr>
          <p:cNvSpPr/>
          <p:nvPr/>
        </p:nvSpPr>
        <p:spPr>
          <a:xfrm>
            <a:off x="864037" y="228600"/>
            <a:ext cx="7713464" cy="771525"/>
          </a:xfrm>
          <a:prstGeom prst="rect">
            <a:avLst/>
          </a:prstGeom>
          <a:noFill/>
          <a:ln/>
        </p:spPr>
        <p:txBody>
          <a:bodyPr wrap="none" lIns="0" tIns="0" rIns="0" bIns="0" rtlCol="0" anchor="t"/>
          <a:lstStyle/>
          <a:p>
            <a:pPr marL="0" indent="0">
              <a:lnSpc>
                <a:spcPts val="4900"/>
              </a:lnSpc>
              <a:buNone/>
            </a:pPr>
            <a:r>
              <a:rPr lang="en-US" sz="4000" dirty="0">
                <a:solidFill>
                  <a:srgbClr val="272D45"/>
                </a:solidFill>
                <a:latin typeface="Kanit Light" panose="020B0604020202020204" charset="-34"/>
                <a:ea typeface="Kanit Light" pitchFamily="34" charset="-122"/>
                <a:cs typeface="Kanit Light" panose="020B0604020202020204" charset="-34"/>
              </a:rPr>
              <a:t>Veriyi Anlama</a:t>
            </a:r>
            <a:endParaRPr lang="en-US" sz="4000" dirty="0">
              <a:latin typeface="Kanit Light" panose="020B0604020202020204" charset="-3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946099" y="951491"/>
            <a:ext cx="2837259" cy="354568"/>
          </a:xfrm>
          <a:prstGeom prst="rect">
            <a:avLst/>
          </a:prstGeom>
          <a:noFill/>
          <a:ln/>
        </p:spPr>
        <p:txBody>
          <a:bodyPr wrap="none" lIns="0" tIns="0" rIns="0" bIns="0" rtlCol="0" anchor="t"/>
          <a:lstStyle/>
          <a:p>
            <a:pPr marL="0" indent="0" algn="just">
              <a:lnSpc>
                <a:spcPts val="2750"/>
              </a:lnSpc>
              <a:buNone/>
            </a:pPr>
            <a:r>
              <a:rPr lang="en-US" sz="3200" dirty="0">
                <a:solidFill>
                  <a:srgbClr val="272D45"/>
                </a:solidFill>
                <a:latin typeface="Kanit Light" panose="020B0604020202020204" charset="-34"/>
                <a:ea typeface="Kanit Light" pitchFamily="34" charset="-122"/>
                <a:cs typeface="Kanit Light" panose="020B0604020202020204" charset="-34"/>
              </a:rPr>
              <a:t>Veri Türleri</a:t>
            </a:r>
            <a:endParaRPr lang="en-US" sz="3200" dirty="0">
              <a:latin typeface="Kanit Light" panose="020B0604020202020204" charset="-34"/>
            </a:endParaRPr>
          </a:p>
        </p:txBody>
      </p:sp>
      <p:sp>
        <p:nvSpPr>
          <p:cNvPr id="4" name="Text 2"/>
          <p:cNvSpPr/>
          <p:nvPr/>
        </p:nvSpPr>
        <p:spPr>
          <a:xfrm>
            <a:off x="800695" y="1620724"/>
            <a:ext cx="13009090" cy="1873477"/>
          </a:xfrm>
          <a:prstGeom prst="rect">
            <a:avLst/>
          </a:prstGeom>
          <a:noFill/>
          <a:ln/>
        </p:spPr>
        <p:txBody>
          <a:bodyPr wrap="square" lIns="0" tIns="0" rIns="0" bIns="0" rtlCol="0" anchor="t"/>
          <a:lstStyle/>
          <a:p>
            <a:pPr marL="0" indent="0" algn="just">
              <a:buNone/>
            </a:pPr>
            <a:r>
              <a:rPr lang="en-US" dirty="0">
                <a:solidFill>
                  <a:srgbClr val="2C3249"/>
                </a:solidFill>
                <a:latin typeface="Kanit Light" panose="020B0604020202020204" charset="-34"/>
                <a:ea typeface="Martel Sans" pitchFamily="34" charset="-122"/>
                <a:cs typeface="Kanit Light" panose="020B0604020202020204" charset="-34"/>
              </a:rPr>
              <a:t>Anal</a:t>
            </a:r>
            <a:r>
              <a:rPr lang="tr-TR" dirty="0">
                <a:solidFill>
                  <a:srgbClr val="2C3249"/>
                </a:solidFill>
                <a:latin typeface="Kanit Light" panose="020B0604020202020204" charset="-34"/>
                <a:ea typeface="Martel Sans" pitchFamily="34" charset="-122"/>
                <a:cs typeface="Kanit Light" panose="020B0604020202020204" charset="-34"/>
              </a:rPr>
              <a:t>i</a:t>
            </a:r>
            <a:r>
              <a:rPr lang="en-US" dirty="0" err="1">
                <a:solidFill>
                  <a:srgbClr val="2C3249"/>
                </a:solidFill>
                <a:latin typeface="Kanit Light" panose="020B0604020202020204" charset="-34"/>
                <a:ea typeface="Martel Sans" pitchFamily="34" charset="-122"/>
                <a:cs typeface="Kanit Light" panose="020B0604020202020204" charset="-34"/>
              </a:rPr>
              <a:t>zler</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kullanılacak</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setindeki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nitelikler</a:t>
            </a:r>
            <a:r>
              <a:rPr lang="en-US" dirty="0">
                <a:solidFill>
                  <a:srgbClr val="2C3249"/>
                </a:solidFill>
                <a:latin typeface="Kanit Light" panose="020B0604020202020204" charset="-34"/>
                <a:ea typeface="Martel Sans" pitchFamily="34" charset="-122"/>
                <a:cs typeface="Kanit Light" panose="020B0604020202020204" charset="-34"/>
              </a:rPr>
              <a:t> farklı </a:t>
            </a:r>
            <a:r>
              <a:rPr lang="en-US" dirty="0" err="1">
                <a:solidFill>
                  <a:srgbClr val="2C3249"/>
                </a:solidFill>
                <a:latin typeface="Kanit Light" panose="020B0604020202020204" charset="-34"/>
                <a:ea typeface="Martel Sans" pitchFamily="34" charset="-122"/>
                <a:cs typeface="Kanit Light" panose="020B0604020202020204" charset="-34"/>
              </a:rPr>
              <a:t>türlerde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olabilir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İstatistikte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olduğu</a:t>
            </a:r>
            <a:r>
              <a:rPr lang="en-US" dirty="0">
                <a:solidFill>
                  <a:srgbClr val="2C3249"/>
                </a:solidFill>
                <a:latin typeface="Kanit Light" panose="020B0604020202020204" charset="-34"/>
                <a:ea typeface="Martel Sans" pitchFamily="34" charset="-122"/>
                <a:cs typeface="Kanit Light" panose="020B0604020202020204" charset="-34"/>
              </a:rPr>
              <a:t> gibi makine öğrenmesi </a:t>
            </a:r>
            <a:r>
              <a:rPr lang="en-US" dirty="0" err="1">
                <a:solidFill>
                  <a:srgbClr val="2C3249"/>
                </a:solidFill>
                <a:latin typeface="Kanit Light" panose="020B0604020202020204" charset="-34"/>
                <a:ea typeface="Martel Sans" pitchFamily="34" charset="-122"/>
                <a:cs typeface="Kanit Light" panose="020B0604020202020204" charset="-34"/>
              </a:rPr>
              <a:t>sürecinde</a:t>
            </a:r>
            <a:r>
              <a:rPr lang="en-US" dirty="0">
                <a:solidFill>
                  <a:srgbClr val="2C3249"/>
                </a:solidFill>
                <a:latin typeface="Kanit Light" panose="020B0604020202020204" charset="-34"/>
                <a:ea typeface="Martel Sans" pitchFamily="34" charset="-122"/>
                <a:cs typeface="Kanit Light" panose="020B0604020202020204" charset="-34"/>
              </a:rPr>
              <a:t> de veri </a:t>
            </a:r>
            <a:r>
              <a:rPr lang="en-US" b="1" i="1" dirty="0" err="1">
                <a:latin typeface="Kanit Light" panose="020B0604020202020204" charset="-34"/>
                <a:ea typeface="Martel Sans" pitchFamily="34" charset="-122"/>
                <a:cs typeface="Kanit Light" panose="020B0604020202020204" charset="-34"/>
              </a:rPr>
              <a:t>setindeki</a:t>
            </a:r>
            <a:r>
              <a:rPr lang="en-US" b="1" i="1" dirty="0">
                <a:latin typeface="Kanit Light" panose="020B0604020202020204" charset="-34"/>
                <a:ea typeface="Martel Sans" pitchFamily="34" charset="-122"/>
                <a:cs typeface="Kanit Light" panose="020B0604020202020204" charset="-34"/>
              </a:rPr>
              <a:t> </a:t>
            </a:r>
            <a:r>
              <a:rPr lang="en-US" b="1" i="1" dirty="0" err="1">
                <a:latin typeface="Kanit Light" panose="020B0604020202020204" charset="-34"/>
                <a:ea typeface="Martel Sans" pitchFamily="34" charset="-122"/>
                <a:cs typeface="Kanit Light" panose="020B0604020202020204" charset="-34"/>
              </a:rPr>
              <a:t>niteliklerin</a:t>
            </a:r>
            <a:r>
              <a:rPr lang="en-US" b="1" i="1" dirty="0">
                <a:latin typeface="Kanit Light" panose="020B0604020202020204" charset="-34"/>
                <a:ea typeface="Martel Sans" pitchFamily="34" charset="-122"/>
                <a:cs typeface="Kanit Light" panose="020B0604020202020204" charset="-34"/>
              </a:rPr>
              <a:t> veri </a:t>
            </a:r>
            <a:r>
              <a:rPr lang="en-US" b="1" i="1" dirty="0" err="1">
                <a:latin typeface="Kanit Light" panose="020B0604020202020204" charset="-34"/>
                <a:ea typeface="Martel Sans" pitchFamily="34" charset="-122"/>
                <a:cs typeface="Kanit Light" panose="020B0604020202020204" charset="-34"/>
              </a:rPr>
              <a:t>tipinin</a:t>
            </a:r>
            <a:r>
              <a:rPr lang="en-US" b="1" i="1" dirty="0">
                <a:latin typeface="Kanit Light" panose="020B0604020202020204" charset="-34"/>
                <a:ea typeface="Martel Sans" pitchFamily="34" charset="-122"/>
                <a:cs typeface="Kanit Light" panose="020B0604020202020204" charset="-34"/>
              </a:rPr>
              <a:t> </a:t>
            </a:r>
            <a:r>
              <a:rPr lang="en-US" b="1" i="1" dirty="0" err="1">
                <a:latin typeface="Kanit Light" panose="020B0604020202020204" charset="-34"/>
                <a:ea typeface="Martel Sans" pitchFamily="34" charset="-122"/>
                <a:cs typeface="Kanit Light" panose="020B0604020202020204" charset="-34"/>
              </a:rPr>
              <a:t>doğru</a:t>
            </a:r>
            <a:r>
              <a:rPr lang="en-US" b="1" i="1" dirty="0">
                <a:latin typeface="Kanit Light" panose="020B0604020202020204" charset="-34"/>
                <a:ea typeface="Martel Sans" pitchFamily="34" charset="-122"/>
                <a:cs typeface="Kanit Light" panose="020B0604020202020204" charset="-34"/>
              </a:rPr>
              <a:t> </a:t>
            </a:r>
            <a:r>
              <a:rPr lang="en-US" b="1" i="1" dirty="0" err="1">
                <a:latin typeface="Kanit Light" panose="020B0604020202020204" charset="-34"/>
                <a:ea typeface="Martel Sans" pitchFamily="34" charset="-122"/>
                <a:cs typeface="Kanit Light" panose="020B0604020202020204" charset="-34"/>
              </a:rPr>
              <a:t>tanımlanması</a:t>
            </a:r>
            <a:r>
              <a:rPr lang="en-US" b="1" i="1" dirty="0">
                <a:latin typeface="Kanit Light" panose="020B0604020202020204" charset="-34"/>
                <a:ea typeface="Martel Sans" pitchFamily="34" charset="-122"/>
                <a:cs typeface="Kanit Light" panose="020B0604020202020204" charset="-34"/>
              </a:rPr>
              <a:t> </a:t>
            </a:r>
            <a:r>
              <a:rPr lang="en-US" dirty="0" err="1">
                <a:latin typeface="Kanit Light" panose="020B0604020202020204" charset="-34"/>
                <a:ea typeface="Martel Sans" pitchFamily="34" charset="-122"/>
                <a:cs typeface="Kanit Light" panose="020B0604020202020204" charset="-34"/>
              </a:rPr>
              <a:t>oldukça</a:t>
            </a:r>
            <a:r>
              <a:rPr lang="en-US" dirty="0">
                <a:latin typeface="Kanit Light" panose="020B0604020202020204" charset="-34"/>
                <a:ea typeface="Martel Sans" pitchFamily="34" charset="-122"/>
                <a:cs typeface="Kanit Light" panose="020B0604020202020204" charset="-34"/>
              </a:rPr>
              <a:t> </a:t>
            </a:r>
            <a:r>
              <a:rPr lang="en-US" dirty="0" err="1">
                <a:latin typeface="Kanit Light" panose="020B0604020202020204" charset="-34"/>
                <a:ea typeface="Martel Sans" pitchFamily="34" charset="-122"/>
                <a:cs typeface="Kanit Light" panose="020B0604020202020204" charset="-34"/>
              </a:rPr>
              <a:t>önemlidir</a:t>
            </a:r>
            <a:r>
              <a:rPr lang="en-US" dirty="0">
                <a:latin typeface="Kanit Light" panose="020B0604020202020204" charset="-34"/>
                <a:ea typeface="Martel Sans" pitchFamily="34" charset="-122"/>
                <a:cs typeface="Kanit Light" panose="020B0604020202020204" charset="-34"/>
              </a:rPr>
              <a:t>, </a:t>
            </a:r>
            <a:r>
              <a:rPr lang="en-US" b="1" i="1" dirty="0" err="1">
                <a:latin typeface="Kanit Light" panose="020B0604020202020204" charset="-34"/>
                <a:ea typeface="Martel Sans" pitchFamily="34" charset="-122"/>
                <a:cs typeface="Kanit Light" panose="020B0604020202020204" charset="-34"/>
              </a:rPr>
              <a:t>çünkü</a:t>
            </a:r>
            <a:r>
              <a:rPr lang="en-US" b="1" i="1" dirty="0">
                <a:latin typeface="Kanit Light" panose="020B0604020202020204" charset="-34"/>
                <a:ea typeface="Martel Sans" pitchFamily="34" charset="-122"/>
                <a:cs typeface="Kanit Light" panose="020B0604020202020204" charset="-34"/>
              </a:rPr>
              <a:t> </a:t>
            </a:r>
            <a:r>
              <a:rPr lang="en-US" b="1" i="1" dirty="0" err="1">
                <a:latin typeface="Kanit Light" panose="020B0604020202020204" charset="-34"/>
                <a:ea typeface="Martel Sans" pitchFamily="34" charset="-122"/>
                <a:cs typeface="Kanit Light" panose="020B0604020202020204" charset="-34"/>
              </a:rPr>
              <a:t>bunlara</a:t>
            </a:r>
            <a:r>
              <a:rPr lang="en-US" b="1" i="1" dirty="0">
                <a:latin typeface="Kanit Light" panose="020B0604020202020204" charset="-34"/>
                <a:ea typeface="Martel Sans" pitchFamily="34" charset="-122"/>
                <a:cs typeface="Kanit Light" panose="020B0604020202020204" charset="-34"/>
              </a:rPr>
              <a:t> </a:t>
            </a:r>
            <a:r>
              <a:rPr lang="en-US" b="1" i="1" dirty="0" err="1">
                <a:latin typeface="Kanit Light" panose="020B0604020202020204" charset="-34"/>
                <a:ea typeface="Martel Sans" pitchFamily="34" charset="-122"/>
                <a:cs typeface="Kanit Light" panose="020B0604020202020204" charset="-34"/>
              </a:rPr>
              <a:t>bağlı</a:t>
            </a:r>
            <a:r>
              <a:rPr lang="en-US" b="1" i="1" dirty="0">
                <a:latin typeface="Kanit Light" panose="020B0604020202020204" charset="-34"/>
                <a:ea typeface="Martel Sans" pitchFamily="34" charset="-122"/>
                <a:cs typeface="Kanit Light" panose="020B0604020202020204" charset="-34"/>
              </a:rPr>
              <a:t> olarak makine öğrenmesi algoritması </a:t>
            </a:r>
            <a:r>
              <a:rPr lang="en-US" b="1" i="1" dirty="0" err="1">
                <a:latin typeface="Kanit Light" panose="020B0604020202020204" charset="-34"/>
                <a:ea typeface="Martel Sans" pitchFamily="34" charset="-122"/>
                <a:cs typeface="Kanit Light" panose="020B0604020202020204" charset="-34"/>
              </a:rPr>
              <a:t>seçilecektir</a:t>
            </a:r>
            <a:r>
              <a:rPr lang="en-US" dirty="0">
                <a:latin typeface="Kanit Light" panose="020B0604020202020204" charset="-34"/>
                <a:ea typeface="Martel Sans" pitchFamily="34" charset="-122"/>
                <a:cs typeface="Kanit Light" panose="020B0604020202020204" charset="-34"/>
              </a:rPr>
              <a:t>. </a:t>
            </a:r>
            <a:endParaRPr lang="tr-TR" dirty="0">
              <a:latin typeface="Kanit Light" panose="020B0604020202020204" charset="-34"/>
              <a:ea typeface="Martel Sans" pitchFamily="34" charset="-122"/>
              <a:cs typeface="Kanit Light" panose="020B0604020202020204" charset="-34"/>
            </a:endParaRPr>
          </a:p>
          <a:p>
            <a:pPr marL="0" indent="0" algn="just">
              <a:buNone/>
            </a:pP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buNone/>
            </a:pPr>
            <a:r>
              <a:rPr lang="en-US" dirty="0">
                <a:solidFill>
                  <a:srgbClr val="2C3249"/>
                </a:solidFill>
                <a:latin typeface="Kanit Light" panose="020B0604020202020204" charset="-34"/>
                <a:ea typeface="Martel Sans" pitchFamily="34" charset="-122"/>
                <a:cs typeface="Kanit Light" panose="020B0604020202020204" charset="-34"/>
              </a:rPr>
              <a:t>Veri türleri </a:t>
            </a:r>
            <a:r>
              <a:rPr lang="en-US" dirty="0" err="1">
                <a:solidFill>
                  <a:srgbClr val="2C3249"/>
                </a:solidFill>
                <a:latin typeface="Kanit Light" panose="020B0604020202020204" charset="-34"/>
                <a:ea typeface="Martel Sans" pitchFamily="34" charset="-122"/>
                <a:cs typeface="Kanit Light" panose="020B0604020202020204" charset="-34"/>
              </a:rPr>
              <a:t>genel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anlamda</a:t>
            </a:r>
            <a:r>
              <a:rPr lang="tr-TR" dirty="0">
                <a:solidFill>
                  <a:srgbClr val="2C3249"/>
                </a:solidFill>
                <a:latin typeface="Kanit Light" panose="020B0604020202020204" charset="-34"/>
                <a:ea typeface="Martel Sans" pitchFamily="34" charset="-122"/>
                <a:cs typeface="Kanit Light" panose="020B0604020202020204" charset="-34"/>
              </a:rPr>
              <a:t>;</a:t>
            </a:r>
          </a:p>
          <a:p>
            <a:pPr marL="0" indent="0" algn="just">
              <a:buNone/>
            </a:pP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sayısal</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nümerik</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(numeric) ve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kategorik</a:t>
            </a:r>
            <a:r>
              <a:rPr lang="en-US" dirty="0">
                <a:solidFill>
                  <a:srgbClr val="2C3249"/>
                </a:solidFill>
                <a:latin typeface="Kanit Light" panose="020B0604020202020204" charset="-34"/>
                <a:ea typeface="Martel Sans" pitchFamily="34" charset="-122"/>
                <a:cs typeface="Kanit Light" panose="020B0604020202020204" charset="-34"/>
              </a:rPr>
              <a:t> (categorical) olarak </a:t>
            </a:r>
            <a:r>
              <a:rPr lang="en-US" dirty="0" err="1">
                <a:solidFill>
                  <a:srgbClr val="2C3249"/>
                </a:solidFill>
                <a:latin typeface="Kanit Light" panose="020B0604020202020204" charset="-34"/>
                <a:ea typeface="Martel Sans" pitchFamily="34" charset="-122"/>
                <a:cs typeface="Kanit Light" panose="020B0604020202020204" charset="-34"/>
              </a:rPr>
              <a:t>ikiye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ayrılabilir</a:t>
            </a:r>
            <a:endParaRPr lang="en-US" b="1" dirty="0">
              <a:latin typeface="Kanit Light" panose="020B0604020202020204" charset="-34"/>
            </a:endParaRPr>
          </a:p>
        </p:txBody>
      </p:sp>
      <p:pic>
        <p:nvPicPr>
          <p:cNvPr id="8" name="Image 0" descr="preencoded.png"/>
          <p:cNvPicPr>
            <a:picLocks noChangeAspect="1"/>
          </p:cNvPicPr>
          <p:nvPr/>
        </p:nvPicPr>
        <p:blipFill>
          <a:blip r:embed="rId3"/>
          <a:stretch>
            <a:fillRect/>
          </a:stretch>
        </p:blipFill>
        <p:spPr>
          <a:xfrm>
            <a:off x="2552161" y="4540331"/>
            <a:ext cx="8067021" cy="2092020"/>
          </a:xfrm>
          <a:prstGeom prst="rect">
            <a:avLst/>
          </a:prstGeom>
          <a:ln>
            <a:noFill/>
          </a:ln>
          <a:effectLst>
            <a:outerShdw blurRad="292100" dist="139700" dir="2700000" algn="tl" rotWithShape="0">
              <a:srgbClr val="333333">
                <a:alpha val="65000"/>
              </a:srgbClr>
            </a:outerShdw>
          </a:effectLst>
        </p:spPr>
      </p:pic>
      <p:sp>
        <p:nvSpPr>
          <p:cNvPr id="9" name="Text 6"/>
          <p:cNvSpPr/>
          <p:nvPr/>
        </p:nvSpPr>
        <p:spPr>
          <a:xfrm>
            <a:off x="5764284" y="4232493"/>
            <a:ext cx="1346380" cy="227052"/>
          </a:xfrm>
          <a:prstGeom prst="rect">
            <a:avLst/>
          </a:prstGeom>
          <a:noFill/>
          <a:ln/>
        </p:spPr>
        <p:txBody>
          <a:bodyPr wrap="none" lIns="0" tIns="0" rIns="0" bIns="0" rtlCol="0" anchor="t"/>
          <a:lstStyle/>
          <a:p>
            <a:pPr marL="0" indent="0" algn="just">
              <a:lnSpc>
                <a:spcPts val="1750"/>
              </a:lnSpc>
              <a:buNone/>
            </a:pPr>
            <a:r>
              <a:rPr lang="en-US" sz="2000" b="1" i="1" dirty="0">
                <a:solidFill>
                  <a:srgbClr val="2C3249"/>
                </a:solidFill>
                <a:latin typeface="Kanit Light" panose="020B0604020202020204" charset="-34"/>
                <a:ea typeface="Martel Sans" pitchFamily="34" charset="-122"/>
                <a:cs typeface="Kanit Light" panose="020B0604020202020204" charset="-34"/>
              </a:rPr>
              <a:t>Veri türleri.</a:t>
            </a:r>
            <a:endParaRPr lang="en-US" sz="2000" b="1" i="1" dirty="0">
              <a:latin typeface="Kanit Light" panose="020B0604020202020204" charset="-34"/>
            </a:endParaRPr>
          </a:p>
        </p:txBody>
      </p:sp>
      <p:pic>
        <p:nvPicPr>
          <p:cNvPr id="10" name="Image 1" descr="preencoded.png"/>
          <p:cNvPicPr>
            <a:picLocks noChangeAspect="1"/>
          </p:cNvPicPr>
          <p:nvPr/>
        </p:nvPicPr>
        <p:blipFill>
          <a:blip r:embed="rId4"/>
          <a:stretch>
            <a:fillRect/>
          </a:stretch>
        </p:blipFill>
        <p:spPr>
          <a:xfrm>
            <a:off x="13525500" y="228600"/>
            <a:ext cx="876300" cy="540306"/>
          </a:xfrm>
          <a:prstGeom prst="rect">
            <a:avLst/>
          </a:prstGeom>
        </p:spPr>
      </p:pic>
      <p:sp>
        <p:nvSpPr>
          <p:cNvPr id="11" name="Text 0">
            <a:extLst>
              <a:ext uri="{FF2B5EF4-FFF2-40B4-BE49-F238E27FC236}">
                <a16:creationId xmlns:a16="http://schemas.microsoft.com/office/drawing/2014/main" id="{AB942C25-D3D3-5BAE-938F-C64411ECB98A}"/>
              </a:ext>
            </a:extLst>
          </p:cNvPr>
          <p:cNvSpPr/>
          <p:nvPr/>
        </p:nvSpPr>
        <p:spPr>
          <a:xfrm>
            <a:off x="864037" y="228600"/>
            <a:ext cx="7713464" cy="771525"/>
          </a:xfrm>
          <a:prstGeom prst="rect">
            <a:avLst/>
          </a:prstGeom>
          <a:noFill/>
          <a:ln/>
        </p:spPr>
        <p:txBody>
          <a:bodyPr wrap="none" lIns="0" tIns="0" rIns="0" bIns="0" rtlCol="0" anchor="t"/>
          <a:lstStyle/>
          <a:p>
            <a:pPr marL="0" indent="0">
              <a:lnSpc>
                <a:spcPts val="4900"/>
              </a:lnSpc>
              <a:buNone/>
            </a:pPr>
            <a:r>
              <a:rPr lang="en-US" sz="4000" dirty="0">
                <a:solidFill>
                  <a:srgbClr val="272D45"/>
                </a:solidFill>
                <a:latin typeface="Kanit Light" panose="020B0604020202020204" charset="-34"/>
                <a:ea typeface="Kanit Light" pitchFamily="34" charset="-122"/>
                <a:cs typeface="Kanit Light" panose="020B0604020202020204" charset="-34"/>
              </a:rPr>
              <a:t>Veriyi Anlama</a:t>
            </a:r>
            <a:endParaRPr lang="en-US" sz="4000" dirty="0">
              <a:latin typeface="Kanit Light" panose="020B0604020202020204" charset="-34"/>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A0C83-9798-E09C-B947-8D272D645C84}"/>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3B59C758-E2FE-2CF5-B435-4DE43023236C}"/>
              </a:ext>
            </a:extLst>
          </p:cNvPr>
          <p:cNvSpPr/>
          <p:nvPr/>
        </p:nvSpPr>
        <p:spPr>
          <a:xfrm>
            <a:off x="864037" y="902613"/>
            <a:ext cx="2837259" cy="354568"/>
          </a:xfrm>
          <a:prstGeom prst="rect">
            <a:avLst/>
          </a:prstGeom>
          <a:noFill/>
          <a:ln/>
        </p:spPr>
        <p:txBody>
          <a:bodyPr wrap="none" lIns="0" tIns="0" rIns="0" bIns="0" rtlCol="0" anchor="t"/>
          <a:lstStyle/>
          <a:p>
            <a:pPr marL="0" indent="0" algn="just">
              <a:lnSpc>
                <a:spcPts val="2750"/>
              </a:lnSpc>
              <a:buNone/>
            </a:pPr>
            <a:r>
              <a:rPr lang="en-US" sz="3200" dirty="0">
                <a:solidFill>
                  <a:srgbClr val="272D45"/>
                </a:solidFill>
                <a:latin typeface="Kanit Light" panose="020B0604020202020204" charset="-34"/>
                <a:ea typeface="Kanit Light" pitchFamily="34" charset="-122"/>
                <a:cs typeface="Kanit Light" panose="020B0604020202020204" charset="-34"/>
              </a:rPr>
              <a:t>Veri Türleri</a:t>
            </a:r>
            <a:endParaRPr lang="en-US" sz="3200" dirty="0">
              <a:latin typeface="Kanit Light" panose="020B0604020202020204" charset="-34"/>
            </a:endParaRPr>
          </a:p>
        </p:txBody>
      </p:sp>
      <p:sp>
        <p:nvSpPr>
          <p:cNvPr id="5" name="Text 3">
            <a:extLst>
              <a:ext uri="{FF2B5EF4-FFF2-40B4-BE49-F238E27FC236}">
                <a16:creationId xmlns:a16="http://schemas.microsoft.com/office/drawing/2014/main" id="{2E857C68-87A4-2A54-D71D-9ED2A73464F6}"/>
              </a:ext>
            </a:extLst>
          </p:cNvPr>
          <p:cNvSpPr/>
          <p:nvPr/>
        </p:nvSpPr>
        <p:spPr>
          <a:xfrm>
            <a:off x="800695" y="1441076"/>
            <a:ext cx="12724805" cy="4151437"/>
          </a:xfrm>
          <a:prstGeom prst="rect">
            <a:avLst/>
          </a:prstGeom>
          <a:noFill/>
          <a:ln/>
        </p:spPr>
        <p:txBody>
          <a:bodyPr wrap="square" lIns="0" tIns="0" rIns="0" bIns="0" rtlCol="0" anchor="t"/>
          <a:lstStyle/>
          <a:p>
            <a:pPr marL="0" indent="0" algn="just">
              <a:lnSpc>
                <a:spcPts val="1750"/>
              </a:lnSpc>
              <a:buNone/>
            </a:pP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Sayısal</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kendi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içinde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ayrık</a:t>
            </a:r>
            <a:r>
              <a:rPr lang="en-US" b="1"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(discrete) ve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sürekli</a:t>
            </a:r>
            <a:r>
              <a:rPr lang="en-US" b="1"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(continuous) olarak </a:t>
            </a:r>
            <a:r>
              <a:rPr lang="en-US" dirty="0" err="1">
                <a:solidFill>
                  <a:srgbClr val="2C3249"/>
                </a:solidFill>
                <a:latin typeface="Kanit Light" panose="020B0604020202020204" charset="-34"/>
                <a:ea typeface="Martel Sans" pitchFamily="34" charset="-122"/>
                <a:cs typeface="Kanit Light" panose="020B0604020202020204" charset="-34"/>
              </a:rPr>
              <a:t>iki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gruba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ayrılabilir</a:t>
            </a:r>
            <a:r>
              <a:rPr lang="en-US" dirty="0">
                <a:solidFill>
                  <a:srgbClr val="2C3249"/>
                </a:solidFill>
                <a:latin typeface="Kanit Light" panose="020B0604020202020204" charset="-34"/>
                <a:ea typeface="Martel Sans" pitchFamily="34" charset="-122"/>
                <a:cs typeface="Kanit Light" panose="020B0604020202020204" charset="-34"/>
              </a:rPr>
              <a:t>. </a:t>
            </a: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1750"/>
              </a:lnSpc>
              <a:buNone/>
            </a:pPr>
            <a:endParaRPr lang="tr-TR" dirty="0">
              <a:solidFill>
                <a:srgbClr val="2C3249"/>
              </a:solidFill>
              <a:latin typeface="Kanit Light" panose="020B0604020202020204" charset="-34"/>
              <a:ea typeface="Martel Sans" pitchFamily="34" charset="-122"/>
              <a:cs typeface="Kanit Light" panose="020B0604020202020204" charset="-34"/>
            </a:endParaRPr>
          </a:p>
          <a:p>
            <a:pPr lvl="1" algn="just">
              <a:lnSpc>
                <a:spcPts val="1750"/>
              </a:lnSpc>
            </a:pP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Ayrık</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sayısal</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veri</a:t>
            </a:r>
            <a:r>
              <a:rPr lang="en-US" dirty="0">
                <a:solidFill>
                  <a:srgbClr val="2C3249"/>
                </a:solidFill>
                <a:latin typeface="Kanit Light" panose="020B0604020202020204" charset="-34"/>
                <a:ea typeface="Martel Sans" pitchFamily="34" charset="-122"/>
                <a:cs typeface="Kanit Light" panose="020B0604020202020204" charset="-34"/>
              </a:rPr>
              <a:t>, </a:t>
            </a:r>
            <a:r>
              <a:rPr lang="tr-TR" i="1" dirty="0">
                <a:solidFill>
                  <a:srgbClr val="2C3249"/>
                </a:solidFill>
                <a:latin typeface="Kanit Light" panose="020B0604020202020204" charset="-34"/>
                <a:ea typeface="Martel Sans" pitchFamily="34" charset="-122"/>
                <a:cs typeface="Kanit Light" panose="020B0604020202020204" charset="-34"/>
              </a:rPr>
              <a:t>s</a:t>
            </a:r>
            <a:r>
              <a:rPr lang="tr-TR" i="1" dirty="0">
                <a:solidFill>
                  <a:srgbClr val="2C3249"/>
                </a:solidFill>
                <a:latin typeface="Kanit Light" panose="020B0604020202020204" charset="-34"/>
                <a:cs typeface="Kanit Light" panose="020B0604020202020204" charset="-34"/>
              </a:rPr>
              <a:t>ayılabilir, tam sayılarla ifade edilir.</a:t>
            </a:r>
            <a:r>
              <a:rPr lang="en-US" i="1" dirty="0">
                <a:solidFill>
                  <a:srgbClr val="2C3249"/>
                </a:solidFill>
                <a:latin typeface="Kanit Light" panose="020B0604020202020204" charset="-34"/>
                <a:cs typeface="Kanit Light" panose="020B0604020202020204" charset="-34"/>
              </a:rPr>
              <a:t> </a:t>
            </a:r>
            <a:endParaRPr lang="tr-TR" i="1" dirty="0">
              <a:solidFill>
                <a:srgbClr val="2C3249"/>
              </a:solidFill>
              <a:latin typeface="Kanit Light" panose="020B0604020202020204" charset="-34"/>
              <a:cs typeface="Kanit Light" panose="020B0604020202020204" charset="-34"/>
            </a:endParaRPr>
          </a:p>
          <a:p>
            <a:pPr lvl="1" algn="just">
              <a:lnSpc>
                <a:spcPts val="1750"/>
              </a:lnSpc>
            </a:pPr>
            <a:endParaRPr lang="tr-TR" dirty="0">
              <a:solidFill>
                <a:srgbClr val="2C3249"/>
              </a:solidFill>
              <a:latin typeface="Kanit Light" panose="020B0604020202020204" charset="-34"/>
              <a:ea typeface="Martel Sans" pitchFamily="34" charset="-122"/>
              <a:cs typeface="Kanit Light" panose="020B0604020202020204" charset="-34"/>
            </a:endParaRPr>
          </a:p>
          <a:p>
            <a:pPr marL="1200150" lvl="2" indent="-285750" algn="just">
              <a:buFont typeface="Arial" panose="020B0604020202020204" pitchFamily="34" charset="0"/>
              <a:buChar char="•"/>
            </a:pPr>
            <a:r>
              <a:rPr lang="en-US" i="1" dirty="0">
                <a:solidFill>
                  <a:srgbClr val="2C3249"/>
                </a:solidFill>
                <a:latin typeface="Kanit Light" panose="020B0604020202020204" charset="-34"/>
                <a:ea typeface="Martel Sans" pitchFamily="34" charset="-122"/>
                <a:cs typeface="Kanit Light" panose="020B0604020202020204" charset="-34"/>
              </a:rPr>
              <a:t>Bir </a:t>
            </a:r>
            <a:r>
              <a:rPr lang="en-US" i="1" dirty="0" err="1">
                <a:solidFill>
                  <a:srgbClr val="2C3249"/>
                </a:solidFill>
                <a:latin typeface="Kanit Light" panose="020B0604020202020204" charset="-34"/>
                <a:ea typeface="Martel Sans" pitchFamily="34" charset="-122"/>
                <a:cs typeface="Kanit Light" panose="020B0604020202020204" charset="-34"/>
              </a:rPr>
              <a:t>ailedeki</a:t>
            </a:r>
            <a:r>
              <a:rPr lang="en-US" i="1" dirty="0">
                <a:solidFill>
                  <a:srgbClr val="2C3249"/>
                </a:solidFill>
                <a:latin typeface="Kanit Light" panose="020B0604020202020204" charset="-34"/>
                <a:ea typeface="Martel Sans" pitchFamily="34" charset="-122"/>
                <a:cs typeface="Kanit Light" panose="020B0604020202020204" charset="-34"/>
              </a:rPr>
              <a:t> </a:t>
            </a:r>
            <a:r>
              <a:rPr lang="en-US" i="1" dirty="0" err="1">
                <a:solidFill>
                  <a:srgbClr val="2C3249"/>
                </a:solidFill>
                <a:latin typeface="Kanit Light" panose="020B0604020202020204" charset="-34"/>
                <a:ea typeface="Martel Sans" pitchFamily="34" charset="-122"/>
                <a:cs typeface="Kanit Light" panose="020B0604020202020204" charset="-34"/>
              </a:rPr>
              <a:t>çocukların</a:t>
            </a:r>
            <a:r>
              <a:rPr lang="en-US" i="1" dirty="0">
                <a:solidFill>
                  <a:srgbClr val="2C3249"/>
                </a:solidFill>
                <a:latin typeface="Kanit Light" panose="020B0604020202020204" charset="-34"/>
                <a:ea typeface="Martel Sans" pitchFamily="34" charset="-122"/>
                <a:cs typeface="Kanit Light" panose="020B0604020202020204" charset="-34"/>
              </a:rPr>
              <a:t> </a:t>
            </a:r>
            <a:r>
              <a:rPr lang="en-US" i="1" dirty="0" err="1">
                <a:solidFill>
                  <a:srgbClr val="2C3249"/>
                </a:solidFill>
                <a:latin typeface="Kanit Light" panose="020B0604020202020204" charset="-34"/>
                <a:ea typeface="Martel Sans" pitchFamily="34" charset="-122"/>
                <a:cs typeface="Kanit Light" panose="020B0604020202020204" charset="-34"/>
              </a:rPr>
              <a:t>sayısı</a:t>
            </a:r>
            <a:r>
              <a:rPr lang="en-US" i="1" dirty="0">
                <a:solidFill>
                  <a:srgbClr val="2C3249"/>
                </a:solidFill>
                <a:latin typeface="Kanit Light" panose="020B0604020202020204" charset="-34"/>
                <a:ea typeface="Martel Sans" pitchFamily="34" charset="-122"/>
                <a:cs typeface="Kanit Light" panose="020B0604020202020204" charset="-34"/>
              </a:rPr>
              <a:t> (1, 2, 3, vb</a:t>
            </a:r>
            <a:r>
              <a:rPr lang="en-US"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tr-TR" u="sng" dirty="0">
                <a:solidFill>
                  <a:schemeClr val="accent1">
                    <a:lumMod val="50000"/>
                  </a:schemeClr>
                </a:solidFill>
                <a:latin typeface="Kanit Light" panose="020B0604020202020204" charset="-34"/>
              </a:rPr>
              <a:t>(</a:t>
            </a:r>
            <a:r>
              <a:rPr lang="tr-TR" i="1" u="sng" dirty="0">
                <a:solidFill>
                  <a:schemeClr val="accent1">
                    <a:lumMod val="50000"/>
                  </a:schemeClr>
                </a:solidFill>
                <a:latin typeface="Kanit Light" panose="020B0604020202020204" charset="-34"/>
                <a:cs typeface="Kanit Light" panose="020B0604020202020204" charset="-34"/>
              </a:rPr>
              <a:t>Yarım çocuk olmaz, tam sayılarla ifade edilir.)</a:t>
            </a:r>
          </a:p>
          <a:p>
            <a:pPr marL="1200150" lvl="2" indent="-285750" algn="just">
              <a:buFont typeface="Arial" panose="020B0604020202020204" pitchFamily="34" charset="0"/>
              <a:buChar char="•"/>
            </a:pPr>
            <a:r>
              <a:rPr lang="en-US" i="1" dirty="0">
                <a:solidFill>
                  <a:srgbClr val="2C3249"/>
                </a:solidFill>
                <a:latin typeface="Kanit Light" panose="020B0604020202020204" charset="-34"/>
                <a:ea typeface="Martel Sans" pitchFamily="34" charset="-122"/>
                <a:cs typeface="Kanit Light" panose="020B0604020202020204" charset="-34"/>
              </a:rPr>
              <a:t>bir </a:t>
            </a:r>
            <a:r>
              <a:rPr lang="en-US" i="1" dirty="0" err="1">
                <a:solidFill>
                  <a:srgbClr val="2C3249"/>
                </a:solidFill>
                <a:latin typeface="Kanit Light" panose="020B0604020202020204" charset="-34"/>
                <a:ea typeface="Martel Sans" pitchFamily="34" charset="-122"/>
                <a:cs typeface="Kanit Light" panose="020B0604020202020204" charset="-34"/>
              </a:rPr>
              <a:t>hanedeki</a:t>
            </a:r>
            <a:r>
              <a:rPr lang="en-US" i="1" dirty="0">
                <a:solidFill>
                  <a:srgbClr val="2C3249"/>
                </a:solidFill>
                <a:latin typeface="Kanit Light" panose="020B0604020202020204" charset="-34"/>
                <a:ea typeface="Martel Sans" pitchFamily="34" charset="-122"/>
                <a:cs typeface="Kanit Light" panose="020B0604020202020204" charset="-34"/>
              </a:rPr>
              <a:t> </a:t>
            </a:r>
            <a:r>
              <a:rPr lang="en-US" i="1" dirty="0" err="1">
                <a:solidFill>
                  <a:srgbClr val="2C3249"/>
                </a:solidFill>
                <a:latin typeface="Kanit Light" panose="020B0604020202020204" charset="-34"/>
                <a:ea typeface="Martel Sans" pitchFamily="34" charset="-122"/>
                <a:cs typeface="Kanit Light" panose="020B0604020202020204" charset="-34"/>
              </a:rPr>
              <a:t>evcil</a:t>
            </a:r>
            <a:r>
              <a:rPr lang="en-US" i="1" dirty="0">
                <a:solidFill>
                  <a:srgbClr val="2C3249"/>
                </a:solidFill>
                <a:latin typeface="Kanit Light" panose="020B0604020202020204" charset="-34"/>
                <a:ea typeface="Martel Sans" pitchFamily="34" charset="-122"/>
                <a:cs typeface="Kanit Light" panose="020B0604020202020204" charset="-34"/>
              </a:rPr>
              <a:t> </a:t>
            </a:r>
            <a:r>
              <a:rPr lang="en-US" i="1" dirty="0" err="1">
                <a:solidFill>
                  <a:srgbClr val="2C3249"/>
                </a:solidFill>
                <a:latin typeface="Kanit Light" panose="020B0604020202020204" charset="-34"/>
                <a:ea typeface="Martel Sans" pitchFamily="34" charset="-122"/>
                <a:cs typeface="Kanit Light" panose="020B0604020202020204" charset="-34"/>
              </a:rPr>
              <a:t>hayvan</a:t>
            </a:r>
            <a:r>
              <a:rPr lang="en-US" i="1" dirty="0">
                <a:solidFill>
                  <a:srgbClr val="2C3249"/>
                </a:solidFill>
                <a:latin typeface="Kanit Light" panose="020B0604020202020204" charset="-34"/>
                <a:ea typeface="Martel Sans" pitchFamily="34" charset="-122"/>
                <a:cs typeface="Kanit Light" panose="020B0604020202020204" charset="-34"/>
              </a:rPr>
              <a:t> </a:t>
            </a:r>
            <a:r>
              <a:rPr lang="en-US" i="1" dirty="0" err="1">
                <a:solidFill>
                  <a:srgbClr val="2C3249"/>
                </a:solidFill>
                <a:latin typeface="Kanit Light" panose="020B0604020202020204" charset="-34"/>
                <a:ea typeface="Martel Sans" pitchFamily="34" charset="-122"/>
                <a:cs typeface="Kanit Light" panose="020B0604020202020204" charset="-34"/>
              </a:rPr>
              <a:t>sayısı</a:t>
            </a:r>
            <a:r>
              <a:rPr lang="en-US" i="1" dirty="0">
                <a:solidFill>
                  <a:srgbClr val="2C3249"/>
                </a:solidFill>
                <a:latin typeface="Kanit Light" panose="020B0604020202020204" charset="-34"/>
                <a:ea typeface="Martel Sans" pitchFamily="34" charset="-122"/>
                <a:cs typeface="Kanit Light" panose="020B0604020202020204" charset="-34"/>
              </a:rPr>
              <a:t> (0, 1, 2, vb.), </a:t>
            </a:r>
            <a:endParaRPr lang="tr-TR" i="1" dirty="0">
              <a:solidFill>
                <a:srgbClr val="2C3249"/>
              </a:solidFill>
              <a:latin typeface="Kanit Light" panose="020B0604020202020204" charset="-34"/>
              <a:ea typeface="Martel Sans" pitchFamily="34" charset="-122"/>
              <a:cs typeface="Kanit Light" panose="020B0604020202020204" charset="-34"/>
            </a:endParaRPr>
          </a:p>
          <a:p>
            <a:pPr marL="1200150" lvl="2" indent="-285750" algn="just">
              <a:buFont typeface="Arial" panose="020B0604020202020204" pitchFamily="34" charset="0"/>
              <a:buChar char="•"/>
            </a:pPr>
            <a:r>
              <a:rPr lang="en-US" i="1" dirty="0">
                <a:solidFill>
                  <a:srgbClr val="2C3249"/>
                </a:solidFill>
                <a:latin typeface="Kanit Light" panose="020B0604020202020204" charset="-34"/>
                <a:ea typeface="Martel Sans" pitchFamily="34" charset="-122"/>
                <a:cs typeface="Kanit Light" panose="020B0604020202020204" charset="-34"/>
              </a:rPr>
              <a:t>bir </a:t>
            </a:r>
            <a:r>
              <a:rPr lang="en-US" i="1" dirty="0" err="1">
                <a:solidFill>
                  <a:srgbClr val="2C3249"/>
                </a:solidFill>
                <a:latin typeface="Kanit Light" panose="020B0604020202020204" charset="-34"/>
                <a:ea typeface="Martel Sans" pitchFamily="34" charset="-122"/>
                <a:cs typeface="Kanit Light" panose="020B0604020202020204" charset="-34"/>
              </a:rPr>
              <a:t>sirketin</a:t>
            </a:r>
            <a:r>
              <a:rPr lang="en-US" i="1" dirty="0">
                <a:solidFill>
                  <a:srgbClr val="2C3249"/>
                </a:solidFill>
                <a:latin typeface="Kanit Light" panose="020B0604020202020204" charset="-34"/>
                <a:ea typeface="Martel Sans" pitchFamily="34" charset="-122"/>
                <a:cs typeface="Kanit Light" panose="020B0604020202020204" charset="-34"/>
              </a:rPr>
              <a:t> </a:t>
            </a:r>
            <a:r>
              <a:rPr lang="en-US" i="1" dirty="0" err="1">
                <a:solidFill>
                  <a:srgbClr val="2C3249"/>
                </a:solidFill>
                <a:latin typeface="Kanit Light" panose="020B0604020202020204" charset="-34"/>
                <a:ea typeface="Martel Sans" pitchFamily="34" charset="-122"/>
                <a:cs typeface="Kanit Light" panose="020B0604020202020204" charset="-34"/>
              </a:rPr>
              <a:t>belirli</a:t>
            </a:r>
            <a:r>
              <a:rPr lang="en-US" i="1" dirty="0">
                <a:solidFill>
                  <a:srgbClr val="2C3249"/>
                </a:solidFill>
                <a:latin typeface="Kanit Light" panose="020B0604020202020204" charset="-34"/>
                <a:ea typeface="Martel Sans" pitchFamily="34" charset="-122"/>
                <a:cs typeface="Kanit Light" panose="020B0604020202020204" charset="-34"/>
              </a:rPr>
              <a:t> bir </a:t>
            </a:r>
            <a:r>
              <a:rPr lang="en-US" i="1" dirty="0" err="1">
                <a:solidFill>
                  <a:srgbClr val="2C3249"/>
                </a:solidFill>
                <a:latin typeface="Kanit Light" panose="020B0604020202020204" charset="-34"/>
                <a:ea typeface="Martel Sans" pitchFamily="34" charset="-122"/>
                <a:cs typeface="Kanit Light" panose="020B0604020202020204" charset="-34"/>
              </a:rPr>
              <a:t>dönemde</a:t>
            </a:r>
            <a:r>
              <a:rPr lang="en-US" i="1" dirty="0">
                <a:solidFill>
                  <a:srgbClr val="2C3249"/>
                </a:solidFill>
                <a:latin typeface="Kanit Light" panose="020B0604020202020204" charset="-34"/>
                <a:ea typeface="Martel Sans" pitchFamily="34" charset="-122"/>
                <a:cs typeface="Kanit Light" panose="020B0604020202020204" charset="-34"/>
              </a:rPr>
              <a:t> </a:t>
            </a:r>
            <a:r>
              <a:rPr lang="en-US" i="1" dirty="0" err="1">
                <a:solidFill>
                  <a:srgbClr val="2C3249"/>
                </a:solidFill>
                <a:latin typeface="Kanit Light" panose="020B0604020202020204" charset="-34"/>
                <a:ea typeface="Martel Sans" pitchFamily="34" charset="-122"/>
                <a:cs typeface="Kanit Light" panose="020B0604020202020204" charset="-34"/>
              </a:rPr>
              <a:t>aldığı</a:t>
            </a:r>
            <a:r>
              <a:rPr lang="en-US" i="1" dirty="0">
                <a:solidFill>
                  <a:srgbClr val="2C3249"/>
                </a:solidFill>
                <a:latin typeface="Kanit Light" panose="020B0604020202020204" charset="-34"/>
                <a:ea typeface="Martel Sans" pitchFamily="34" charset="-122"/>
                <a:cs typeface="Kanit Light" panose="020B0604020202020204" charset="-34"/>
              </a:rPr>
              <a:t> </a:t>
            </a:r>
            <a:r>
              <a:rPr lang="en-US" i="1" dirty="0" err="1">
                <a:solidFill>
                  <a:srgbClr val="2C3249"/>
                </a:solidFill>
                <a:latin typeface="Kanit Light" panose="020B0604020202020204" charset="-34"/>
                <a:ea typeface="Martel Sans" pitchFamily="34" charset="-122"/>
                <a:cs typeface="Kanit Light" panose="020B0604020202020204" charset="-34"/>
              </a:rPr>
              <a:t>sikayetlerin</a:t>
            </a:r>
            <a:r>
              <a:rPr lang="en-US" i="1" dirty="0">
                <a:solidFill>
                  <a:srgbClr val="2C3249"/>
                </a:solidFill>
                <a:latin typeface="Kanit Light" panose="020B0604020202020204" charset="-34"/>
                <a:ea typeface="Martel Sans" pitchFamily="34" charset="-122"/>
                <a:cs typeface="Kanit Light" panose="020B0604020202020204" charset="-34"/>
              </a:rPr>
              <a:t> </a:t>
            </a:r>
            <a:r>
              <a:rPr lang="en-US" i="1" dirty="0" err="1">
                <a:solidFill>
                  <a:srgbClr val="2C3249"/>
                </a:solidFill>
                <a:latin typeface="Kanit Light" panose="020B0604020202020204" charset="-34"/>
                <a:ea typeface="Martel Sans" pitchFamily="34" charset="-122"/>
                <a:cs typeface="Kanit Light" panose="020B0604020202020204" charset="-34"/>
              </a:rPr>
              <a:t>sayısı</a:t>
            </a:r>
            <a:r>
              <a:rPr lang="en-US" i="1" dirty="0">
                <a:solidFill>
                  <a:srgbClr val="2C3249"/>
                </a:solidFill>
                <a:latin typeface="Kanit Light" panose="020B0604020202020204" charset="-34"/>
                <a:ea typeface="Martel Sans" pitchFamily="34" charset="-122"/>
                <a:cs typeface="Kanit Light" panose="020B0604020202020204" charset="-34"/>
              </a:rPr>
              <a:t> (10, 100, vb.)</a:t>
            </a:r>
            <a:endParaRPr lang="tr-TR" i="1" dirty="0">
              <a:solidFill>
                <a:srgbClr val="2C3249"/>
              </a:solidFill>
              <a:latin typeface="Kanit Light" panose="020B0604020202020204" charset="-34"/>
              <a:ea typeface="Martel Sans" pitchFamily="34" charset="-122"/>
              <a:cs typeface="Kanit Light" panose="020B0604020202020204" charset="-34"/>
            </a:endParaRPr>
          </a:p>
          <a:p>
            <a:pPr marL="1200150" lvl="2" indent="-285750" algn="just">
              <a:buFont typeface="Arial" panose="020B0604020202020204" pitchFamily="34" charset="0"/>
              <a:buChar char="•"/>
            </a:pPr>
            <a:endParaRPr lang="tr-TR" i="1" dirty="0">
              <a:solidFill>
                <a:srgbClr val="2C3249"/>
              </a:solidFill>
              <a:latin typeface="Kanit Light" panose="020B0604020202020204" charset="-34"/>
              <a:cs typeface="Kanit Light" panose="020B0604020202020204" charset="-34"/>
            </a:endParaRPr>
          </a:p>
          <a:p>
            <a:pPr marL="1200150" lvl="2" indent="-285750" algn="just">
              <a:buFont typeface="Arial" panose="020B0604020202020204" pitchFamily="34" charset="0"/>
              <a:buChar char="•"/>
            </a:pPr>
            <a:endParaRPr lang="tr-TR" i="1" dirty="0">
              <a:solidFill>
                <a:srgbClr val="2C3249"/>
              </a:solidFill>
              <a:latin typeface="Kanit Light" panose="020B0604020202020204" charset="-34"/>
              <a:cs typeface="Kanit Light" panose="020B0604020202020204" charset="-34"/>
            </a:endParaRPr>
          </a:p>
          <a:p>
            <a:pPr marL="0" indent="0" algn="just">
              <a:lnSpc>
                <a:spcPts val="1750"/>
              </a:lnSpc>
              <a:buNone/>
            </a:pP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Sürekli</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sayısal</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veri</a:t>
            </a:r>
            <a:r>
              <a:rPr lang="en-US"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ise</a:t>
            </a:r>
            <a:r>
              <a:rPr lang="en-US" dirty="0">
                <a:solidFill>
                  <a:srgbClr val="2C3249"/>
                </a:solidFill>
                <a:latin typeface="Kanit Light" panose="020B0604020202020204" charset="-34"/>
                <a:ea typeface="Martel Sans" pitchFamily="34" charset="-122"/>
                <a:cs typeface="Kanit Light" panose="020B0604020202020204" charset="-34"/>
              </a:rPr>
              <a:t>, </a:t>
            </a:r>
            <a:r>
              <a:rPr lang="en-US" i="1" u="sng" dirty="0" err="1">
                <a:solidFill>
                  <a:schemeClr val="accent1">
                    <a:lumMod val="50000"/>
                  </a:schemeClr>
                </a:solidFill>
                <a:latin typeface="Kanit Light" panose="020B0604020202020204" charset="-34"/>
                <a:ea typeface="Martel Sans" pitchFamily="34" charset="-122"/>
                <a:cs typeface="Kanit Light" panose="020B0604020202020204" charset="-34"/>
              </a:rPr>
              <a:t>belirli</a:t>
            </a:r>
            <a:r>
              <a:rPr lang="en-US" i="1" u="sng" dirty="0">
                <a:solidFill>
                  <a:schemeClr val="accent1">
                    <a:lumMod val="50000"/>
                  </a:schemeClr>
                </a:solidFill>
                <a:latin typeface="Kanit Light" panose="020B0604020202020204" charset="-34"/>
                <a:ea typeface="Martel Sans" pitchFamily="34" charset="-122"/>
                <a:cs typeface="Kanit Light" panose="020B0604020202020204" charset="-34"/>
              </a:rPr>
              <a:t> bir </a:t>
            </a:r>
            <a:r>
              <a:rPr lang="en-US" i="1" u="sng" dirty="0" err="1">
                <a:solidFill>
                  <a:schemeClr val="accent1">
                    <a:lumMod val="50000"/>
                  </a:schemeClr>
                </a:solidFill>
                <a:latin typeface="Kanit Light" panose="020B0604020202020204" charset="-34"/>
                <a:ea typeface="Martel Sans" pitchFamily="34" charset="-122"/>
                <a:cs typeface="Kanit Light" panose="020B0604020202020204" charset="-34"/>
              </a:rPr>
              <a:t>aralıkta</a:t>
            </a:r>
            <a:r>
              <a:rPr lang="en-US" i="1" u="sng" dirty="0">
                <a:solidFill>
                  <a:schemeClr val="accent1">
                    <a:lumMod val="50000"/>
                  </a:schemeClr>
                </a:solidFill>
                <a:latin typeface="Kanit Light" panose="020B0604020202020204" charset="-34"/>
                <a:ea typeface="Martel Sans" pitchFamily="34" charset="-122"/>
                <a:cs typeface="Kanit Light" panose="020B0604020202020204" charset="-34"/>
              </a:rPr>
              <a:t> her </a:t>
            </a:r>
            <a:r>
              <a:rPr lang="en-US" i="1" u="sng" dirty="0" err="1">
                <a:solidFill>
                  <a:schemeClr val="accent1">
                    <a:lumMod val="50000"/>
                  </a:schemeClr>
                </a:solidFill>
                <a:latin typeface="Kanit Light" panose="020B0604020202020204" charset="-34"/>
                <a:ea typeface="Martel Sans" pitchFamily="34" charset="-122"/>
                <a:cs typeface="Kanit Light" panose="020B0604020202020204" charset="-34"/>
              </a:rPr>
              <a:t>değeri</a:t>
            </a:r>
            <a:r>
              <a:rPr lang="en-US" i="1" u="sng"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i="1" u="sng" dirty="0" err="1">
                <a:solidFill>
                  <a:schemeClr val="accent1">
                    <a:lumMod val="50000"/>
                  </a:schemeClr>
                </a:solidFill>
                <a:latin typeface="Kanit Light" panose="020B0604020202020204" charset="-34"/>
                <a:ea typeface="Martel Sans" pitchFamily="34" charset="-122"/>
                <a:cs typeface="Kanit Light" panose="020B0604020202020204" charset="-34"/>
              </a:rPr>
              <a:t>alabilen</a:t>
            </a:r>
            <a:r>
              <a:rPr lang="en-US" i="1" u="sng" dirty="0">
                <a:solidFill>
                  <a:schemeClr val="accent1">
                    <a:lumMod val="50000"/>
                  </a:schemeClr>
                </a:solidFill>
                <a:latin typeface="Kanit Light" panose="020B0604020202020204" charset="-34"/>
                <a:ea typeface="Martel Sans" pitchFamily="34" charset="-122"/>
                <a:cs typeface="Kanit Light" panose="020B0604020202020204" charset="-34"/>
              </a:rPr>
              <a:t> ve </a:t>
            </a:r>
            <a:r>
              <a:rPr lang="en-US" i="1" u="sng" dirty="0" err="1">
                <a:solidFill>
                  <a:schemeClr val="accent1">
                    <a:lumMod val="50000"/>
                  </a:schemeClr>
                </a:solidFill>
                <a:latin typeface="Kanit Light" panose="020B0604020202020204" charset="-34"/>
                <a:ea typeface="Martel Sans" pitchFamily="34" charset="-122"/>
                <a:cs typeface="Kanit Light" panose="020B0604020202020204" charset="-34"/>
              </a:rPr>
              <a:t>yüksek</a:t>
            </a:r>
            <a:r>
              <a:rPr lang="en-US" i="1" u="sng"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i="1" u="sng" dirty="0" err="1">
                <a:solidFill>
                  <a:schemeClr val="accent1">
                    <a:lumMod val="50000"/>
                  </a:schemeClr>
                </a:solidFill>
                <a:latin typeface="Kanit Light" panose="020B0604020202020204" charset="-34"/>
                <a:ea typeface="Martel Sans" pitchFamily="34" charset="-122"/>
                <a:cs typeface="Kanit Light" panose="020B0604020202020204" charset="-34"/>
              </a:rPr>
              <a:t>hassasiyetle</a:t>
            </a:r>
            <a:r>
              <a:rPr lang="en-US" i="1" u="sng"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i="1" u="sng" dirty="0" err="1">
                <a:solidFill>
                  <a:schemeClr val="accent1">
                    <a:lumMod val="50000"/>
                  </a:schemeClr>
                </a:solidFill>
                <a:latin typeface="Kanit Light" panose="020B0604020202020204" charset="-34"/>
                <a:ea typeface="Martel Sans" pitchFamily="34" charset="-122"/>
                <a:cs typeface="Kanit Light" panose="020B0604020202020204" charset="-34"/>
              </a:rPr>
              <a:t>ölçülebilen</a:t>
            </a:r>
            <a:r>
              <a:rPr lang="en-US" i="1" u="sng"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i="1" u="sng" dirty="0" err="1">
                <a:solidFill>
                  <a:schemeClr val="accent1">
                    <a:lumMod val="50000"/>
                  </a:schemeClr>
                </a:solidFill>
                <a:latin typeface="Kanit Light" panose="020B0604020202020204" charset="-34"/>
                <a:ea typeface="Martel Sans" pitchFamily="34" charset="-122"/>
                <a:cs typeface="Kanit Light" panose="020B0604020202020204" charset="-34"/>
              </a:rPr>
              <a:t>değerlerdir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tür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nokta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arasında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mevcuttur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Sürekli</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genellikle</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a:solidFill>
                  <a:srgbClr val="2C3249"/>
                </a:solidFill>
                <a:latin typeface="Kanit Light" panose="020B0604020202020204" charset="-34"/>
                <a:ea typeface="Martel Sans" pitchFamily="34" charset="-122"/>
                <a:cs typeface="Kanit Light" panose="020B0604020202020204" charset="-34"/>
              </a:rPr>
              <a:t>ger</a:t>
            </a:r>
            <a:r>
              <a:rPr lang="tr-TR" b="1" i="1" dirty="0">
                <a:solidFill>
                  <a:srgbClr val="2C3249"/>
                </a:solidFill>
                <a:latin typeface="Kanit Light" panose="020B0604020202020204" charset="-34"/>
                <a:ea typeface="Martel Sans" pitchFamily="34" charset="-122"/>
                <a:cs typeface="Kanit Light" panose="020B0604020202020204" charset="-34"/>
              </a:rPr>
              <a:t>ç</a:t>
            </a:r>
            <a:r>
              <a:rPr lang="en-US" b="1" i="1" dirty="0">
                <a:solidFill>
                  <a:srgbClr val="2C3249"/>
                </a:solidFill>
                <a:latin typeface="Kanit Light" panose="020B0604020202020204" charset="-34"/>
                <a:ea typeface="Martel Sans" pitchFamily="34" charset="-122"/>
                <a:cs typeface="Kanit Light" panose="020B0604020202020204" charset="-34"/>
              </a:rPr>
              <a:t>ek </a:t>
            </a:r>
            <a:r>
              <a:rPr lang="en-US" b="1" i="1" dirty="0" err="1">
                <a:solidFill>
                  <a:srgbClr val="2C3249"/>
                </a:solidFill>
                <a:latin typeface="Kanit Light" panose="020B0604020202020204" charset="-34"/>
                <a:ea typeface="Martel Sans" pitchFamily="34" charset="-122"/>
                <a:cs typeface="Kanit Light" panose="020B0604020202020204" charset="-34"/>
              </a:rPr>
              <a:t>sayılar</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(real numbers) olarak </a:t>
            </a:r>
            <a:r>
              <a:rPr lang="en-US" dirty="0" err="1">
                <a:solidFill>
                  <a:srgbClr val="2C3249"/>
                </a:solidFill>
                <a:latin typeface="Kanit Light" panose="020B0604020202020204" charset="-34"/>
                <a:ea typeface="Martel Sans" pitchFamily="34" charset="-122"/>
                <a:cs typeface="Kanit Light" panose="020B0604020202020204" charset="-34"/>
              </a:rPr>
              <a:t>ifade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edilebiler</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niceliklerle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ilişkilendirilir</a:t>
            </a:r>
            <a:r>
              <a:rPr lang="en-US" dirty="0">
                <a:solidFill>
                  <a:srgbClr val="2C3249"/>
                </a:solidFill>
                <a:latin typeface="Kanit Light" panose="020B0604020202020204" charset="-34"/>
                <a:ea typeface="Martel Sans" pitchFamily="34" charset="-122"/>
                <a:cs typeface="Kanit Light" panose="020B0604020202020204" charset="-34"/>
              </a:rPr>
              <a:t>. </a:t>
            </a:r>
            <a:endParaRPr lang="tr-TR" dirty="0">
              <a:solidFill>
                <a:srgbClr val="2C3249"/>
              </a:solidFill>
              <a:latin typeface="Kanit Light" panose="020B0604020202020204" charset="-34"/>
              <a:ea typeface="Martel Sans" pitchFamily="34" charset="-122"/>
              <a:cs typeface="Kanit Light" panose="020B0604020202020204" charset="-34"/>
            </a:endParaRPr>
          </a:p>
          <a:p>
            <a:pPr marL="285750" indent="-285750" algn="just">
              <a:buFont typeface="Arial" panose="020B0604020202020204" pitchFamily="34" charset="0"/>
              <a:buChar char="•"/>
            </a:pPr>
            <a:endParaRPr lang="tr-TR" i="1" dirty="0">
              <a:solidFill>
                <a:srgbClr val="2C3249"/>
              </a:solidFill>
              <a:latin typeface="Kanit Light" panose="020B0604020202020204" charset="-34"/>
              <a:ea typeface="Martel Sans" pitchFamily="34" charset="-122"/>
              <a:cs typeface="Kanit Light" panose="020B0604020202020204" charset="-34"/>
            </a:endParaRPr>
          </a:p>
          <a:p>
            <a:pPr marL="742950" lvl="1" indent="-285750" algn="just">
              <a:buFont typeface="Arial" panose="020B0604020202020204" pitchFamily="34" charset="0"/>
              <a:buChar char="•"/>
            </a:pPr>
            <a:r>
              <a:rPr lang="en-US" i="1" dirty="0" err="1">
                <a:solidFill>
                  <a:srgbClr val="2C3249"/>
                </a:solidFill>
                <a:latin typeface="Kanit Light" panose="020B0604020202020204" charset="-34"/>
                <a:ea typeface="Martel Sans" pitchFamily="34" charset="-122"/>
                <a:cs typeface="Kanit Light" panose="020B0604020202020204" charset="-34"/>
              </a:rPr>
              <a:t>Sıcaklık</a:t>
            </a:r>
            <a:r>
              <a:rPr lang="en-US" i="1" dirty="0">
                <a:solidFill>
                  <a:srgbClr val="2C3249"/>
                </a:solidFill>
                <a:latin typeface="Kanit Light" panose="020B0604020202020204" charset="-34"/>
                <a:ea typeface="Martel Sans" pitchFamily="34" charset="-122"/>
                <a:cs typeface="Kanit Light" panose="020B0604020202020204" charset="-34"/>
              </a:rPr>
              <a:t> </a:t>
            </a:r>
            <a:r>
              <a:rPr lang="en-US" i="1" dirty="0" err="1">
                <a:solidFill>
                  <a:srgbClr val="2C3249"/>
                </a:solidFill>
                <a:latin typeface="Kanit Light" panose="020B0604020202020204" charset="-34"/>
                <a:ea typeface="Martel Sans" pitchFamily="34" charset="-122"/>
                <a:cs typeface="Kanit Light" panose="020B0604020202020204" charset="-34"/>
              </a:rPr>
              <a:t>okumaları</a:t>
            </a:r>
            <a:r>
              <a:rPr lang="en-US" i="1" dirty="0">
                <a:solidFill>
                  <a:srgbClr val="2C3249"/>
                </a:solidFill>
                <a:latin typeface="Kanit Light" panose="020B0604020202020204" charset="-34"/>
                <a:ea typeface="Martel Sans" pitchFamily="34" charset="-122"/>
                <a:cs typeface="Kanit Light" panose="020B0604020202020204" charset="-34"/>
              </a:rPr>
              <a:t> (25.5°C, 86.2°F, vb.), </a:t>
            </a:r>
            <a:endParaRPr lang="tr-TR" i="1" dirty="0">
              <a:solidFill>
                <a:srgbClr val="2C3249"/>
              </a:solidFill>
              <a:latin typeface="Kanit Light" panose="020B0604020202020204" charset="-34"/>
              <a:ea typeface="Martel Sans" pitchFamily="34" charset="-122"/>
              <a:cs typeface="Kanit Light" panose="020B0604020202020204" charset="-34"/>
            </a:endParaRPr>
          </a:p>
          <a:p>
            <a:pPr marL="742950" lvl="1" indent="-285750" algn="just">
              <a:buFont typeface="Arial" panose="020B0604020202020204" pitchFamily="34" charset="0"/>
              <a:buChar char="•"/>
            </a:pPr>
            <a:r>
              <a:rPr lang="en-US" i="1" dirty="0">
                <a:solidFill>
                  <a:srgbClr val="2C3249"/>
                </a:solidFill>
                <a:latin typeface="Kanit Light" panose="020B0604020202020204" charset="-34"/>
                <a:ea typeface="Martel Sans" pitchFamily="34" charset="-122"/>
                <a:cs typeface="Kanit Light" panose="020B0604020202020204" charset="-34"/>
              </a:rPr>
              <a:t>boy </a:t>
            </a:r>
            <a:r>
              <a:rPr lang="en-US" i="1" dirty="0" err="1">
                <a:solidFill>
                  <a:srgbClr val="2C3249"/>
                </a:solidFill>
                <a:latin typeface="Kanit Light" panose="020B0604020202020204" charset="-34"/>
                <a:ea typeface="Martel Sans" pitchFamily="34" charset="-122"/>
                <a:cs typeface="Kanit Light" panose="020B0604020202020204" charset="-34"/>
              </a:rPr>
              <a:t>ölçüsü</a:t>
            </a:r>
            <a:r>
              <a:rPr lang="en-US" i="1" dirty="0">
                <a:solidFill>
                  <a:srgbClr val="2C3249"/>
                </a:solidFill>
                <a:latin typeface="Kanit Light" panose="020B0604020202020204" charset="-34"/>
                <a:ea typeface="Martel Sans" pitchFamily="34" charset="-122"/>
                <a:cs typeface="Kanit Light" panose="020B0604020202020204" charset="-34"/>
              </a:rPr>
              <a:t> (150.2cm, 160.5cm, vb.), </a:t>
            </a:r>
            <a:endParaRPr lang="tr-TR" i="1" dirty="0">
              <a:solidFill>
                <a:srgbClr val="2C3249"/>
              </a:solidFill>
              <a:latin typeface="Kanit Light" panose="020B0604020202020204" charset="-34"/>
              <a:ea typeface="Martel Sans" pitchFamily="34" charset="-122"/>
              <a:cs typeface="Kanit Light" panose="020B0604020202020204" charset="-34"/>
            </a:endParaRPr>
          </a:p>
          <a:p>
            <a:pPr marL="742950" lvl="1" indent="-285750" algn="just">
              <a:buFont typeface="Arial" panose="020B0604020202020204" pitchFamily="34" charset="0"/>
              <a:buChar char="•"/>
            </a:pPr>
            <a:r>
              <a:rPr lang="en-US" i="1" dirty="0" err="1">
                <a:solidFill>
                  <a:srgbClr val="2C3249"/>
                </a:solidFill>
                <a:latin typeface="Kanit Light" panose="020B0604020202020204" charset="-34"/>
                <a:ea typeface="Martel Sans" pitchFamily="34" charset="-122"/>
                <a:cs typeface="Kanit Light" panose="020B0604020202020204" charset="-34"/>
              </a:rPr>
              <a:t>gelir</a:t>
            </a:r>
            <a:r>
              <a:rPr lang="en-US" i="1" dirty="0">
                <a:solidFill>
                  <a:srgbClr val="2C3249"/>
                </a:solidFill>
                <a:latin typeface="Kanit Light" panose="020B0604020202020204" charset="-34"/>
                <a:ea typeface="Martel Sans" pitchFamily="34" charset="-122"/>
                <a:cs typeface="Kanit Light" panose="020B0604020202020204" charset="-34"/>
              </a:rPr>
              <a:t> </a:t>
            </a:r>
            <a:r>
              <a:rPr lang="en-US" i="1" dirty="0" err="1">
                <a:solidFill>
                  <a:srgbClr val="2C3249"/>
                </a:solidFill>
                <a:latin typeface="Kanit Light" panose="020B0604020202020204" charset="-34"/>
                <a:ea typeface="Martel Sans" pitchFamily="34" charset="-122"/>
                <a:cs typeface="Kanit Light" panose="020B0604020202020204" charset="-34"/>
              </a:rPr>
              <a:t>değerleri</a:t>
            </a:r>
            <a:r>
              <a:rPr lang="en-US" i="1" dirty="0">
                <a:solidFill>
                  <a:srgbClr val="2C3249"/>
                </a:solidFill>
                <a:latin typeface="Kanit Light" panose="020B0604020202020204" charset="-34"/>
                <a:ea typeface="Martel Sans" pitchFamily="34" charset="-122"/>
                <a:cs typeface="Kanit Light" panose="020B0604020202020204" charset="-34"/>
              </a:rPr>
              <a:t> (20000TL, vb.) </a:t>
            </a:r>
            <a:r>
              <a:rPr lang="en-US" i="1" dirty="0" err="1">
                <a:solidFill>
                  <a:srgbClr val="2C3249"/>
                </a:solidFill>
                <a:latin typeface="Kanit Light" panose="020B0604020202020204" charset="-34"/>
                <a:ea typeface="Martel Sans" pitchFamily="34" charset="-122"/>
                <a:cs typeface="Kanit Light" panose="020B0604020202020204" charset="-34"/>
              </a:rPr>
              <a:t>sürekli</a:t>
            </a:r>
            <a:r>
              <a:rPr lang="en-US" i="1" dirty="0">
                <a:solidFill>
                  <a:srgbClr val="2C3249"/>
                </a:solidFill>
                <a:latin typeface="Kanit Light" panose="020B0604020202020204" charset="-34"/>
                <a:ea typeface="Martel Sans" pitchFamily="34" charset="-122"/>
                <a:cs typeface="Kanit Light" panose="020B0604020202020204" charset="-34"/>
              </a:rPr>
              <a:t> </a:t>
            </a:r>
            <a:r>
              <a:rPr lang="en-US" i="1" dirty="0" err="1">
                <a:solidFill>
                  <a:srgbClr val="2C3249"/>
                </a:solidFill>
                <a:latin typeface="Kanit Light" panose="020B0604020202020204" charset="-34"/>
                <a:ea typeface="Martel Sans" pitchFamily="34" charset="-122"/>
                <a:cs typeface="Kanit Light" panose="020B0604020202020204" charset="-34"/>
              </a:rPr>
              <a:t>sayısal</a:t>
            </a:r>
            <a:r>
              <a:rPr lang="en-US" i="1" dirty="0">
                <a:solidFill>
                  <a:srgbClr val="2C3249"/>
                </a:solidFill>
                <a:latin typeface="Kanit Light" panose="020B0604020202020204" charset="-34"/>
                <a:ea typeface="Martel Sans" pitchFamily="34" charset="-122"/>
                <a:cs typeface="Kanit Light" panose="020B0604020202020204" charset="-34"/>
              </a:rPr>
              <a:t> </a:t>
            </a:r>
            <a:r>
              <a:rPr lang="en-US" i="1" dirty="0" err="1">
                <a:solidFill>
                  <a:srgbClr val="2C3249"/>
                </a:solidFill>
                <a:latin typeface="Kanit Light" panose="020B0604020202020204" charset="-34"/>
                <a:ea typeface="Martel Sans" pitchFamily="34" charset="-122"/>
                <a:cs typeface="Kanit Light" panose="020B0604020202020204" charset="-34"/>
              </a:rPr>
              <a:t>veriye</a:t>
            </a:r>
            <a:r>
              <a:rPr lang="en-US" i="1" dirty="0">
                <a:solidFill>
                  <a:srgbClr val="2C3249"/>
                </a:solidFill>
                <a:latin typeface="Kanit Light" panose="020B0604020202020204" charset="-34"/>
                <a:ea typeface="Martel Sans" pitchFamily="34" charset="-122"/>
                <a:cs typeface="Kanit Light" panose="020B0604020202020204" charset="-34"/>
              </a:rPr>
              <a:t> </a:t>
            </a:r>
            <a:r>
              <a:rPr lang="en-US" i="1" dirty="0" err="1">
                <a:solidFill>
                  <a:srgbClr val="2C3249"/>
                </a:solidFill>
                <a:latin typeface="Kanit Light" panose="020B0604020202020204" charset="-34"/>
                <a:ea typeface="Martel Sans" pitchFamily="34" charset="-122"/>
                <a:cs typeface="Kanit Light" panose="020B0604020202020204" charset="-34"/>
              </a:rPr>
              <a:t>örnek</a:t>
            </a:r>
            <a:r>
              <a:rPr lang="en-US" i="1" dirty="0">
                <a:solidFill>
                  <a:srgbClr val="2C3249"/>
                </a:solidFill>
                <a:latin typeface="Kanit Light" panose="020B0604020202020204" charset="-34"/>
                <a:ea typeface="Martel Sans" pitchFamily="34" charset="-122"/>
                <a:cs typeface="Kanit Light" panose="020B0604020202020204" charset="-34"/>
              </a:rPr>
              <a:t> olarak </a:t>
            </a:r>
            <a:r>
              <a:rPr lang="en-US" i="1" dirty="0" err="1">
                <a:solidFill>
                  <a:srgbClr val="2C3249"/>
                </a:solidFill>
                <a:latin typeface="Kanit Light" panose="020B0604020202020204" charset="-34"/>
                <a:ea typeface="Martel Sans" pitchFamily="34" charset="-122"/>
                <a:cs typeface="Kanit Light" panose="020B0604020202020204" charset="-34"/>
              </a:rPr>
              <a:t>verilebilir</a:t>
            </a:r>
            <a:endParaRPr lang="en-US" i="1" dirty="0">
              <a:latin typeface="Kanit Light" panose="020B0604020202020204" charset="-34"/>
            </a:endParaRPr>
          </a:p>
        </p:txBody>
      </p:sp>
      <p:sp>
        <p:nvSpPr>
          <p:cNvPr id="6" name="Text 4">
            <a:extLst>
              <a:ext uri="{FF2B5EF4-FFF2-40B4-BE49-F238E27FC236}">
                <a16:creationId xmlns:a16="http://schemas.microsoft.com/office/drawing/2014/main" id="{00F26BEE-0E1D-F368-0EAB-AA1D5ED1A769}"/>
              </a:ext>
            </a:extLst>
          </p:cNvPr>
          <p:cNvSpPr/>
          <p:nvPr/>
        </p:nvSpPr>
        <p:spPr>
          <a:xfrm>
            <a:off x="1314149" y="3964270"/>
            <a:ext cx="12349997" cy="1705309"/>
          </a:xfrm>
          <a:prstGeom prst="rect">
            <a:avLst/>
          </a:prstGeom>
          <a:noFill/>
          <a:ln/>
        </p:spPr>
        <p:txBody>
          <a:bodyPr wrap="square" lIns="0" tIns="0" rIns="0" bIns="0" rtlCol="0" anchor="t"/>
          <a:lstStyle/>
          <a:p>
            <a:pPr marL="0" indent="0" algn="just">
              <a:lnSpc>
                <a:spcPts val="1750"/>
              </a:lnSpc>
              <a:buNone/>
            </a:pPr>
            <a:r>
              <a:rPr lang="en-US" sz="1600" i="1">
                <a:solidFill>
                  <a:srgbClr val="2C3249"/>
                </a:solidFill>
                <a:latin typeface="Kanit Light" panose="020B0604020202020204" charset="-34"/>
                <a:ea typeface="Martel Sans" pitchFamily="34" charset="-122"/>
                <a:cs typeface="Kanit Light" panose="020B0604020202020204" charset="-34"/>
              </a:rPr>
              <a:t>.</a:t>
            </a:r>
            <a:endParaRPr lang="en-US" sz="1600" i="1">
              <a:latin typeface="Kanit Light" panose="020B0604020202020204" charset="-34"/>
            </a:endParaRPr>
          </a:p>
        </p:txBody>
      </p:sp>
      <p:pic>
        <p:nvPicPr>
          <p:cNvPr id="8" name="Image 0" descr="preencoded.png">
            <a:extLst>
              <a:ext uri="{FF2B5EF4-FFF2-40B4-BE49-F238E27FC236}">
                <a16:creationId xmlns:a16="http://schemas.microsoft.com/office/drawing/2014/main" id="{C6B795C5-BE3D-7311-BAD7-1F65C3E272DB}"/>
              </a:ext>
            </a:extLst>
          </p:cNvPr>
          <p:cNvPicPr>
            <a:picLocks noChangeAspect="1"/>
          </p:cNvPicPr>
          <p:nvPr/>
        </p:nvPicPr>
        <p:blipFill>
          <a:blip r:embed="rId3"/>
          <a:stretch>
            <a:fillRect/>
          </a:stretch>
        </p:blipFill>
        <p:spPr>
          <a:xfrm>
            <a:off x="3560178" y="6278916"/>
            <a:ext cx="6048851" cy="1568648"/>
          </a:xfrm>
          <a:prstGeom prst="rect">
            <a:avLst/>
          </a:prstGeom>
          <a:ln>
            <a:noFill/>
          </a:ln>
          <a:effectLst>
            <a:outerShdw blurRad="292100" dist="139700" dir="2700000" algn="tl" rotWithShape="0">
              <a:srgbClr val="333333">
                <a:alpha val="65000"/>
              </a:srgbClr>
            </a:outerShdw>
          </a:effectLst>
        </p:spPr>
      </p:pic>
      <p:sp>
        <p:nvSpPr>
          <p:cNvPr id="9" name="Text 6">
            <a:extLst>
              <a:ext uri="{FF2B5EF4-FFF2-40B4-BE49-F238E27FC236}">
                <a16:creationId xmlns:a16="http://schemas.microsoft.com/office/drawing/2014/main" id="{2E9B0FDD-A903-1E45-ACFD-A3C85CB52B1F}"/>
              </a:ext>
            </a:extLst>
          </p:cNvPr>
          <p:cNvSpPr/>
          <p:nvPr/>
        </p:nvSpPr>
        <p:spPr>
          <a:xfrm>
            <a:off x="6010303" y="5968094"/>
            <a:ext cx="1386960" cy="227052"/>
          </a:xfrm>
          <a:prstGeom prst="rect">
            <a:avLst/>
          </a:prstGeom>
          <a:noFill/>
          <a:ln/>
        </p:spPr>
        <p:txBody>
          <a:bodyPr wrap="none" lIns="0" tIns="0" rIns="0" bIns="0" rtlCol="0" anchor="t"/>
          <a:lstStyle/>
          <a:p>
            <a:pPr marL="0" indent="0" algn="just">
              <a:lnSpc>
                <a:spcPts val="1750"/>
              </a:lnSpc>
              <a:buNone/>
            </a:pPr>
            <a:r>
              <a:rPr lang="en-US" sz="2000" b="1" i="1" dirty="0">
                <a:solidFill>
                  <a:srgbClr val="2C3249"/>
                </a:solidFill>
                <a:latin typeface="Kanit Light" panose="020B0604020202020204" charset="-34"/>
                <a:ea typeface="Martel Sans" pitchFamily="34" charset="-122"/>
                <a:cs typeface="Kanit Light" panose="020B0604020202020204" charset="-34"/>
              </a:rPr>
              <a:t>Veri türleri</a:t>
            </a:r>
            <a:endParaRPr lang="en-US" sz="2000" b="1" i="1" dirty="0">
              <a:latin typeface="Kanit Light" panose="020B0604020202020204" charset="-34"/>
            </a:endParaRPr>
          </a:p>
        </p:txBody>
      </p:sp>
      <p:pic>
        <p:nvPicPr>
          <p:cNvPr id="10" name="Image 1" descr="preencoded.png">
            <a:extLst>
              <a:ext uri="{FF2B5EF4-FFF2-40B4-BE49-F238E27FC236}">
                <a16:creationId xmlns:a16="http://schemas.microsoft.com/office/drawing/2014/main" id="{A4CE7085-70D6-CBC5-91C8-E986067665D0}"/>
              </a:ext>
            </a:extLst>
          </p:cNvPr>
          <p:cNvPicPr>
            <a:picLocks noChangeAspect="1"/>
          </p:cNvPicPr>
          <p:nvPr/>
        </p:nvPicPr>
        <p:blipFill>
          <a:blip r:embed="rId4"/>
          <a:stretch>
            <a:fillRect/>
          </a:stretch>
        </p:blipFill>
        <p:spPr>
          <a:xfrm>
            <a:off x="13525500" y="228600"/>
            <a:ext cx="876300" cy="540306"/>
          </a:xfrm>
          <a:prstGeom prst="rect">
            <a:avLst/>
          </a:prstGeom>
        </p:spPr>
      </p:pic>
      <p:sp>
        <p:nvSpPr>
          <p:cNvPr id="11" name="Text 0">
            <a:extLst>
              <a:ext uri="{FF2B5EF4-FFF2-40B4-BE49-F238E27FC236}">
                <a16:creationId xmlns:a16="http://schemas.microsoft.com/office/drawing/2014/main" id="{E3C02667-50C7-51D6-C8E7-89F3612FE45B}"/>
              </a:ext>
            </a:extLst>
          </p:cNvPr>
          <p:cNvSpPr/>
          <p:nvPr/>
        </p:nvSpPr>
        <p:spPr>
          <a:xfrm>
            <a:off x="864037" y="228601"/>
            <a:ext cx="7713464" cy="540306"/>
          </a:xfrm>
          <a:prstGeom prst="rect">
            <a:avLst/>
          </a:prstGeom>
          <a:noFill/>
          <a:ln/>
        </p:spPr>
        <p:txBody>
          <a:bodyPr wrap="none" lIns="0" tIns="0" rIns="0" bIns="0" rtlCol="0" anchor="t"/>
          <a:lstStyle/>
          <a:p>
            <a:pPr marL="0" indent="0">
              <a:lnSpc>
                <a:spcPts val="4900"/>
              </a:lnSpc>
              <a:buNone/>
            </a:pPr>
            <a:r>
              <a:rPr lang="en-US" sz="4000" dirty="0">
                <a:solidFill>
                  <a:srgbClr val="272D45"/>
                </a:solidFill>
                <a:latin typeface="Kanit Light" panose="020B0604020202020204" charset="-34"/>
                <a:ea typeface="Kanit Light" pitchFamily="34" charset="-122"/>
                <a:cs typeface="Kanit Light" panose="020B0604020202020204" charset="-34"/>
              </a:rPr>
              <a:t>Veriyi Anlama</a:t>
            </a:r>
            <a:endParaRPr lang="en-US" sz="4000" dirty="0">
              <a:latin typeface="Kanit Light" panose="020B0604020202020204" charset="-34"/>
            </a:endParaRPr>
          </a:p>
        </p:txBody>
      </p:sp>
    </p:spTree>
    <p:extLst>
      <p:ext uri="{BB962C8B-B14F-4D97-AF65-F5344CB8AC3E}">
        <p14:creationId xmlns:p14="http://schemas.microsoft.com/office/powerpoint/2010/main" val="179365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FB438-BAB0-409B-161D-45BAA0D5E1B0}"/>
            </a:ext>
          </a:extLst>
        </p:cNvPr>
        <p:cNvGrpSpPr/>
        <p:nvPr/>
      </p:nvGrpSpPr>
      <p:grpSpPr>
        <a:xfrm>
          <a:off x="0" y="0"/>
          <a:ext cx="0" cy="0"/>
          <a:chOff x="0" y="0"/>
          <a:chExt cx="0" cy="0"/>
        </a:xfrm>
      </p:grpSpPr>
      <p:sp>
        <p:nvSpPr>
          <p:cNvPr id="7" name="Text 5">
            <a:extLst>
              <a:ext uri="{FF2B5EF4-FFF2-40B4-BE49-F238E27FC236}">
                <a16:creationId xmlns:a16="http://schemas.microsoft.com/office/drawing/2014/main" id="{463C6B99-D7E8-4F42-49B1-6B89095F3362}"/>
              </a:ext>
            </a:extLst>
          </p:cNvPr>
          <p:cNvSpPr/>
          <p:nvPr/>
        </p:nvSpPr>
        <p:spPr>
          <a:xfrm>
            <a:off x="864037" y="1464112"/>
            <a:ext cx="13034843" cy="3882439"/>
          </a:xfrm>
          <a:prstGeom prst="rect">
            <a:avLst/>
          </a:prstGeom>
          <a:noFill/>
          <a:ln/>
        </p:spPr>
        <p:txBody>
          <a:bodyPr wrap="square" lIns="0" tIns="0" rIns="0" bIns="0" rtlCol="0" anchor="t"/>
          <a:lstStyle/>
          <a:p>
            <a:pPr marL="0" indent="0" algn="just">
              <a:buNone/>
            </a:pPr>
            <a:r>
              <a:rPr lang="en-US" dirty="0" err="1">
                <a:solidFill>
                  <a:srgbClr val="2C3249"/>
                </a:solidFill>
                <a:latin typeface="Kanit Light" panose="020B0604020202020204" charset="-34"/>
                <a:ea typeface="Martel Sans" pitchFamily="34" charset="-122"/>
                <a:cs typeface="Kanit Light" panose="020B0604020202020204" charset="-34"/>
              </a:rPr>
              <a:t>Kategorik</a:t>
            </a:r>
            <a:r>
              <a:rPr lang="en-US" dirty="0">
                <a:solidFill>
                  <a:srgbClr val="2C3249"/>
                </a:solidFill>
                <a:latin typeface="Kanit Light" panose="020B0604020202020204" charset="-34"/>
                <a:ea typeface="Martel Sans" pitchFamily="34" charset="-122"/>
                <a:cs typeface="Kanit Light" panose="020B0604020202020204" charset="-34"/>
              </a:rPr>
              <a:t> veri de </a:t>
            </a:r>
            <a:r>
              <a:rPr lang="en-US" dirty="0" err="1">
                <a:solidFill>
                  <a:srgbClr val="2C3249"/>
                </a:solidFill>
                <a:latin typeface="Kanit Light" panose="020B0604020202020204" charset="-34"/>
                <a:ea typeface="Martel Sans" pitchFamily="34" charset="-122"/>
                <a:cs typeface="Kanit Light" panose="020B0604020202020204" charset="-34"/>
              </a:rPr>
              <a:t>kendi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içinde</a:t>
            </a:r>
            <a:r>
              <a:rPr lang="en-US" dirty="0">
                <a:solidFill>
                  <a:srgbClr val="2C3249"/>
                </a:solidFill>
                <a:latin typeface="Kanit Light" panose="020B0604020202020204" charset="-34"/>
                <a:ea typeface="Martel Sans" pitchFamily="34" charset="-122"/>
                <a:cs typeface="Kanit Light" panose="020B0604020202020204" charset="-34"/>
              </a:rPr>
              <a:t> </a:t>
            </a:r>
            <a:endParaRPr lang="tr-TR" dirty="0">
              <a:solidFill>
                <a:srgbClr val="2C3249"/>
              </a:solidFill>
              <a:latin typeface="Kanit Light" panose="020B0604020202020204" charset="-34"/>
              <a:ea typeface="Martel Sans" pitchFamily="34" charset="-122"/>
              <a:cs typeface="Kanit Light" panose="020B0604020202020204" charset="-34"/>
            </a:endParaRPr>
          </a:p>
          <a:p>
            <a:pPr marL="742950" lvl="1" indent="-285750" algn="just">
              <a:buFont typeface="Arial" panose="020B0604020202020204" pitchFamily="34" charset="0"/>
              <a:buChar char="•"/>
            </a:pP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ikil</a:t>
            </a:r>
            <a:r>
              <a:rPr lang="tr-TR" b="1" i="1" dirty="0">
                <a:solidFill>
                  <a:schemeClr val="accent1">
                    <a:lumMod val="50000"/>
                  </a:schemeClr>
                </a:solidFill>
                <a:latin typeface="Kanit Light" panose="020B0604020202020204" charset="-34"/>
                <a:ea typeface="Martel Sans" pitchFamily="34" charset="-122"/>
                <a:cs typeface="Kanit Light" panose="020B0604020202020204" charset="-34"/>
              </a:rPr>
              <a:t>i</a:t>
            </a:r>
            <a:r>
              <a:rPr lang="tr-TR" b="1"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(binary) </a:t>
            </a:r>
            <a:r>
              <a:rPr lang="en-US" dirty="0" err="1">
                <a:solidFill>
                  <a:srgbClr val="2C3249"/>
                </a:solidFill>
                <a:latin typeface="Kanit Light" panose="020B0604020202020204" charset="-34"/>
                <a:cs typeface="Kanit Light" panose="020B0604020202020204" charset="-34"/>
              </a:rPr>
              <a:t>kategorik</a:t>
            </a:r>
            <a:r>
              <a:rPr lang="en-US" dirty="0">
                <a:solidFill>
                  <a:srgbClr val="2C3249"/>
                </a:solidFill>
                <a:latin typeface="Kanit Light" panose="020B0604020202020204" charset="-34"/>
                <a:cs typeface="Kanit Light" panose="020B0604020202020204" charset="-34"/>
              </a:rPr>
              <a:t>, </a:t>
            </a:r>
            <a:endParaRPr lang="tr-TR" dirty="0">
              <a:solidFill>
                <a:srgbClr val="2C3249"/>
              </a:solidFill>
              <a:latin typeface="Kanit Light" panose="020B0604020202020204" charset="-34"/>
              <a:cs typeface="Kanit Light" panose="020B0604020202020204" charset="-34"/>
            </a:endParaRPr>
          </a:p>
          <a:p>
            <a:pPr marL="742950" lvl="1" indent="-285750" algn="just">
              <a:buFont typeface="Arial" panose="020B0604020202020204" pitchFamily="34" charset="0"/>
              <a:buChar char="•"/>
            </a:pP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sıralı</a:t>
            </a:r>
            <a:r>
              <a:rPr lang="en-US" b="1" dirty="0">
                <a:solidFill>
                  <a:srgbClr val="2C3249"/>
                </a:solidFill>
                <a:latin typeface="Kanit Light" panose="020B0604020202020204" charset="-34"/>
                <a:ea typeface="Martel Sans" pitchFamily="34" charset="-122"/>
                <a:cs typeface="Kanit Light" panose="020B0604020202020204" charset="-34"/>
              </a:rPr>
              <a:t> </a:t>
            </a:r>
            <a:r>
              <a:rPr lang="tr-TR" b="1"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(ordered) </a:t>
            </a:r>
            <a:r>
              <a:rPr lang="en-US" dirty="0" err="1">
                <a:solidFill>
                  <a:srgbClr val="2C3249"/>
                </a:solidFill>
                <a:latin typeface="Kanit Light" panose="020B0604020202020204" charset="-34"/>
                <a:cs typeface="Kanit Light" panose="020B0604020202020204" charset="-34"/>
              </a:rPr>
              <a:t>kategorik</a:t>
            </a:r>
            <a:r>
              <a:rPr lang="en-US" dirty="0">
                <a:solidFill>
                  <a:srgbClr val="2C3249"/>
                </a:solidFill>
                <a:latin typeface="Kanit Light" panose="020B0604020202020204" charset="-34"/>
                <a:cs typeface="Kanit Light" panose="020B0604020202020204" charset="-34"/>
              </a:rPr>
              <a:t> </a:t>
            </a:r>
            <a:endParaRPr lang="tr-TR" dirty="0">
              <a:solidFill>
                <a:srgbClr val="2C3249"/>
              </a:solidFill>
              <a:latin typeface="Kanit Light" panose="020B0604020202020204" charset="-34"/>
              <a:cs typeface="Kanit Light" panose="020B0604020202020204" charset="-34"/>
            </a:endParaRPr>
          </a:p>
          <a:p>
            <a:pPr marL="742950" lvl="1" indent="-285750" algn="just">
              <a:buFont typeface="Arial" panose="020B0604020202020204" pitchFamily="34" charset="0"/>
              <a:buChar char="•"/>
            </a:pP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nominal </a:t>
            </a:r>
            <a:r>
              <a:rPr lang="en-US" dirty="0" err="1">
                <a:solidFill>
                  <a:srgbClr val="2C3249"/>
                </a:solidFill>
                <a:latin typeface="Kanit Light" panose="020B0604020202020204" charset="-34"/>
                <a:cs typeface="Kanit Light" panose="020B0604020202020204" charset="-34"/>
              </a:rPr>
              <a:t>kategorik</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şeklinde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üç</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gruba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ayrılabilir</a:t>
            </a:r>
            <a:r>
              <a:rPr lang="en-US" dirty="0">
                <a:solidFill>
                  <a:srgbClr val="2C3249"/>
                </a:solidFill>
                <a:latin typeface="Kanit Light" panose="020B0604020202020204" charset="-34"/>
                <a:ea typeface="Martel Sans" pitchFamily="34" charset="-122"/>
                <a:cs typeface="Kanit Light" panose="020B0604020202020204" charset="-34"/>
              </a:rPr>
              <a:t>. </a:t>
            </a: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1750"/>
              </a:lnSpc>
              <a:buNone/>
            </a:pP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1750"/>
              </a:lnSpc>
              <a:buNone/>
            </a:pP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İkili</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kategorik</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veri, </a:t>
            </a:r>
            <a:r>
              <a:rPr lang="en-US" dirty="0" err="1">
                <a:solidFill>
                  <a:srgbClr val="2C3249"/>
                </a:solidFill>
                <a:latin typeface="Kanit Light" panose="020B0604020202020204" charset="-34"/>
                <a:ea typeface="Martel Sans" pitchFamily="34" charset="-122"/>
                <a:cs typeface="Kanit Light" panose="020B0604020202020204" charset="-34"/>
              </a:rPr>
              <a:t>sadece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iki</a:t>
            </a:r>
            <a:r>
              <a:rPr lang="en-US" dirty="0">
                <a:solidFill>
                  <a:srgbClr val="2C3249"/>
                </a:solidFill>
                <a:latin typeface="Kanit Light" panose="020B0604020202020204" charset="-34"/>
                <a:ea typeface="Martel Sans" pitchFamily="34" charset="-122"/>
                <a:cs typeface="Kanit Light" panose="020B0604020202020204" charset="-34"/>
              </a:rPr>
              <a:t> farklı </a:t>
            </a:r>
            <a:r>
              <a:rPr lang="en-US" dirty="0" err="1">
                <a:solidFill>
                  <a:srgbClr val="2C3249"/>
                </a:solidFill>
                <a:latin typeface="Kanit Light" panose="020B0604020202020204" charset="-34"/>
                <a:ea typeface="Martel Sans" pitchFamily="34" charset="-122"/>
                <a:cs typeface="Kanit Light" panose="020B0604020202020204" charset="-34"/>
              </a:rPr>
              <a:t>kategori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sınıfın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bulunduğu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veriyi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ifade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eder</a:t>
            </a:r>
            <a:r>
              <a:rPr lang="en-US" dirty="0">
                <a:solidFill>
                  <a:srgbClr val="2C3249"/>
                </a:solidFill>
                <a:latin typeface="Kanit Light" panose="020B0604020202020204" charset="-34"/>
                <a:ea typeface="Martel Sans" pitchFamily="34" charset="-122"/>
                <a:cs typeface="Kanit Light" panose="020B0604020202020204" charset="-34"/>
              </a:rPr>
              <a:t>. </a:t>
            </a:r>
            <a:endParaRPr lang="tr-TR" dirty="0">
              <a:solidFill>
                <a:srgbClr val="2C3249"/>
              </a:solidFill>
              <a:latin typeface="Kanit Light" panose="020B0604020202020204" charset="-34"/>
              <a:ea typeface="Martel Sans" pitchFamily="34" charset="-122"/>
              <a:cs typeface="Kanit Light" panose="020B0604020202020204" charset="-34"/>
            </a:endParaRPr>
          </a:p>
          <a:p>
            <a:pPr lvl="1" algn="just">
              <a:lnSpc>
                <a:spcPts val="1750"/>
              </a:lnSpc>
            </a:pPr>
            <a:r>
              <a:rPr lang="tr-TR"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Örneğin</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a:solidFill>
                  <a:srgbClr val="2C3249"/>
                </a:solidFill>
                <a:latin typeface="Kanit Light" panose="020B0604020202020204" charset="-34"/>
                <a:ea typeface="Martel Sans" pitchFamily="34" charset="-122"/>
                <a:cs typeface="Kanit Light" panose="020B0604020202020204" charset="-34"/>
              </a:rPr>
              <a:t>"evet/</a:t>
            </a:r>
            <a:r>
              <a:rPr lang="en-US" b="1" i="1" dirty="0" err="1">
                <a:solidFill>
                  <a:srgbClr val="2C3249"/>
                </a:solidFill>
                <a:latin typeface="Kanit Light" panose="020B0604020202020204" charset="-34"/>
                <a:ea typeface="Martel Sans" pitchFamily="34" charset="-122"/>
                <a:cs typeface="Kanit Light" panose="020B0604020202020204" charset="-34"/>
              </a:rPr>
              <a:t>hayır</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doğru</a:t>
            </a:r>
            <a:r>
              <a:rPr lang="en-US" b="1" i="1" dirty="0">
                <a:solidFill>
                  <a:srgbClr val="2C3249"/>
                </a:solidFill>
                <a:latin typeface="Kanit Light" panose="020B0604020202020204" charset="-34"/>
                <a:ea typeface="Martel Sans" pitchFamily="34" charset="-122"/>
                <a:cs typeface="Kanit Light" panose="020B0604020202020204" charset="-34"/>
              </a:rPr>
              <a:t>/</a:t>
            </a:r>
            <a:r>
              <a:rPr lang="en-US" b="1" i="1" dirty="0" err="1">
                <a:solidFill>
                  <a:srgbClr val="2C3249"/>
                </a:solidFill>
                <a:latin typeface="Kanit Light" panose="020B0604020202020204" charset="-34"/>
                <a:ea typeface="Martel Sans" pitchFamily="34" charset="-122"/>
                <a:cs typeface="Kanit Light" panose="020B0604020202020204" charset="-34"/>
              </a:rPr>
              <a:t>yanlış</a:t>
            </a:r>
            <a:r>
              <a:rPr lang="en-US" b="1" i="1" dirty="0">
                <a:solidFill>
                  <a:srgbClr val="2C3249"/>
                </a:solidFill>
                <a:latin typeface="Kanit Light" panose="020B0604020202020204" charset="-34"/>
                <a:ea typeface="Martel Sans" pitchFamily="34" charset="-122"/>
                <a:cs typeface="Kanit Light" panose="020B0604020202020204" charset="-34"/>
              </a:rPr>
              <a:t>", "var/yok" gibi. </a:t>
            </a:r>
            <a:endParaRPr lang="tr-TR" b="1" i="1"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1750"/>
              </a:lnSpc>
              <a:buNone/>
            </a:pP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1750"/>
              </a:lnSpc>
              <a:buNone/>
            </a:pP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1750"/>
              </a:lnSpc>
              <a:buNone/>
            </a:pP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Sıralı</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kategorileri</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arasında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belirli</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sıra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derecelendirme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içeren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kategorileri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temsil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ancak</a:t>
            </a:r>
            <a:r>
              <a:rPr lang="en-US" dirty="0">
                <a:solidFill>
                  <a:srgbClr val="2C3249"/>
                </a:solidFill>
                <a:latin typeface="Kanit Light" panose="020B0604020202020204" charset="-34"/>
                <a:ea typeface="Martel Sans" pitchFamily="34" charset="-122"/>
                <a:cs typeface="Kanit Light" panose="020B0604020202020204" charset="-34"/>
              </a:rPr>
              <a:t> </a:t>
            </a:r>
            <a:r>
              <a:rPr lang="en-US" i="1" u="sng" dirty="0" err="1">
                <a:solidFill>
                  <a:schemeClr val="accent1">
                    <a:lumMod val="50000"/>
                  </a:schemeClr>
                </a:solidFill>
                <a:latin typeface="Kanit Light" panose="020B0604020202020204" charset="-34"/>
                <a:ea typeface="Martel Sans" pitchFamily="34" charset="-122"/>
                <a:cs typeface="Kanit Light" panose="020B0604020202020204" charset="-34"/>
              </a:rPr>
              <a:t>matematiksel</a:t>
            </a:r>
            <a:r>
              <a:rPr lang="en-US" i="1" u="sng"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i="1" u="sng" dirty="0" err="1">
                <a:solidFill>
                  <a:schemeClr val="accent1">
                    <a:lumMod val="50000"/>
                  </a:schemeClr>
                </a:solidFill>
                <a:latin typeface="Kanit Light" panose="020B0604020202020204" charset="-34"/>
                <a:ea typeface="Martel Sans" pitchFamily="34" charset="-122"/>
                <a:cs typeface="Kanit Light" panose="020B0604020202020204" charset="-34"/>
              </a:rPr>
              <a:t>işlemler</a:t>
            </a:r>
            <a:r>
              <a:rPr lang="en-US" i="1" u="sng"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i="1" u="sng" dirty="0" err="1">
                <a:solidFill>
                  <a:schemeClr val="accent1">
                    <a:lumMod val="50000"/>
                  </a:schemeClr>
                </a:solidFill>
                <a:latin typeface="Kanit Light" panose="020B0604020202020204" charset="-34"/>
                <a:ea typeface="Martel Sans" pitchFamily="34" charset="-122"/>
                <a:cs typeface="Kanit Light" panose="020B0604020202020204" charset="-34"/>
              </a:rPr>
              <a:t>gerçekleştirilemez</a:t>
            </a:r>
            <a:r>
              <a:rPr lang="en-US" i="1" dirty="0">
                <a:solidFill>
                  <a:schemeClr val="accent1">
                    <a:lumMod val="50000"/>
                  </a:schemeClr>
                </a:solidFill>
                <a:latin typeface="Kanit Light" panose="020B0604020202020204" charset="-34"/>
                <a:ea typeface="Martel Sans" pitchFamily="34" charset="-122"/>
                <a:cs typeface="Kanit Light" panose="020B0604020202020204" charset="-34"/>
              </a:rPr>
              <a:t>. </a:t>
            </a:r>
            <a:endParaRPr lang="tr-TR" i="1" dirty="0">
              <a:solidFill>
                <a:schemeClr val="accent1">
                  <a:lumMod val="50000"/>
                </a:schemeClr>
              </a:solidFill>
              <a:latin typeface="Kanit Light" panose="020B0604020202020204" charset="-34"/>
              <a:ea typeface="Martel Sans" pitchFamily="34" charset="-122"/>
              <a:cs typeface="Kanit Light" panose="020B0604020202020204" charset="-34"/>
            </a:endParaRPr>
          </a:p>
          <a:p>
            <a:pPr marL="0" indent="0" algn="just">
              <a:lnSpc>
                <a:spcPts val="1750"/>
              </a:lnSpc>
              <a:buNone/>
            </a:pPr>
            <a:r>
              <a:rPr lang="tr-TR"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Örneğin</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eğitim</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seviyesi</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ilkokul</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lise</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üniversite</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müşteri</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memnuniyeti</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düşük</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orta</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yüksek</a:t>
            </a:r>
            <a:r>
              <a:rPr lang="en-US" b="1" i="1" dirty="0">
                <a:solidFill>
                  <a:srgbClr val="2C3249"/>
                </a:solidFill>
                <a:latin typeface="Kanit Light" panose="020B0604020202020204" charset="-34"/>
                <a:ea typeface="Martel Sans" pitchFamily="34" charset="-122"/>
                <a:cs typeface="Kanit Light" panose="020B0604020202020204" charset="-34"/>
              </a:rPr>
              <a:t>). </a:t>
            </a:r>
            <a:endParaRPr lang="tr-TR" b="1" i="1"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1750"/>
              </a:lnSpc>
              <a:buNone/>
            </a:pP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1750"/>
              </a:lnSpc>
              <a:buNone/>
            </a:pPr>
            <a:endParaRPr lang="tr-TR" b="1" i="1" dirty="0">
              <a:solidFill>
                <a:schemeClr val="accent1">
                  <a:lumMod val="50000"/>
                </a:schemeClr>
              </a:solidFill>
              <a:latin typeface="Kanit Light" panose="020B0604020202020204" charset="-34"/>
              <a:ea typeface="Martel Sans" pitchFamily="34" charset="-122"/>
              <a:cs typeface="Kanit Light" panose="020B0604020202020204" charset="-34"/>
            </a:endParaRPr>
          </a:p>
          <a:p>
            <a:pPr marL="0" indent="0" algn="just">
              <a:lnSpc>
                <a:spcPts val="1750"/>
              </a:lnSpc>
              <a:buNone/>
            </a:pP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Nominal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kategorik</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veri, </a:t>
            </a:r>
            <a:r>
              <a:rPr lang="en-US" dirty="0" err="1">
                <a:solidFill>
                  <a:srgbClr val="2C3249"/>
                </a:solidFill>
                <a:latin typeface="Kanit Light" panose="020B0604020202020204" charset="-34"/>
                <a:ea typeface="Martel Sans" pitchFamily="34" charset="-122"/>
                <a:cs typeface="Kanit Light" panose="020B0604020202020204" charset="-34"/>
              </a:rPr>
              <a:t>kategorileri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arasında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herhangi</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sıra</a:t>
            </a:r>
            <a:r>
              <a:rPr lang="en-US" dirty="0">
                <a:solidFill>
                  <a:srgbClr val="2C3249"/>
                </a:solidFill>
                <a:latin typeface="Kanit Light" panose="020B0604020202020204" charset="-34"/>
                <a:ea typeface="Martel Sans" pitchFamily="34" charset="-122"/>
                <a:cs typeface="Kanit Light" panose="020B0604020202020204" charset="-34"/>
              </a:rPr>
              <a:t> veya </a:t>
            </a:r>
            <a:r>
              <a:rPr lang="en-US" dirty="0" err="1">
                <a:solidFill>
                  <a:srgbClr val="2C3249"/>
                </a:solidFill>
                <a:latin typeface="Kanit Light" panose="020B0604020202020204" charset="-34"/>
                <a:ea typeface="Martel Sans" pitchFamily="34" charset="-122"/>
                <a:cs typeface="Kanit Light" panose="020B0604020202020204" charset="-34"/>
              </a:rPr>
              <a:t>derecelendirme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içermeyen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veridir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Sıralı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kategorik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olduğu</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i="1" u="sng" dirty="0" err="1">
                <a:solidFill>
                  <a:srgbClr val="2C3249"/>
                </a:solidFill>
                <a:latin typeface="Kanit Light" panose="020B0604020202020204" charset="-34"/>
                <a:ea typeface="Martel Sans" pitchFamily="34" charset="-122"/>
                <a:cs typeface="Kanit Light" panose="020B0604020202020204" charset="-34"/>
              </a:rPr>
              <a:t>matematiksel</a:t>
            </a:r>
            <a:r>
              <a:rPr lang="en-US" i="1" u="sng" dirty="0">
                <a:solidFill>
                  <a:srgbClr val="2C3249"/>
                </a:solidFill>
                <a:latin typeface="Kanit Light" panose="020B0604020202020204" charset="-34"/>
                <a:ea typeface="Martel Sans" pitchFamily="34" charset="-122"/>
                <a:cs typeface="Kanit Light" panose="020B0604020202020204" charset="-34"/>
              </a:rPr>
              <a:t> </a:t>
            </a:r>
            <a:r>
              <a:rPr lang="en-US" i="1" u="sng" dirty="0" err="1">
                <a:solidFill>
                  <a:srgbClr val="2C3249"/>
                </a:solidFill>
                <a:latin typeface="Kanit Light" panose="020B0604020202020204" charset="-34"/>
                <a:ea typeface="Martel Sans" pitchFamily="34" charset="-122"/>
                <a:cs typeface="Kanit Light" panose="020B0604020202020204" charset="-34"/>
              </a:rPr>
              <a:t>islemler</a:t>
            </a:r>
            <a:r>
              <a:rPr lang="en-US" i="1" u="sng" dirty="0">
                <a:solidFill>
                  <a:srgbClr val="2C3249"/>
                </a:solidFill>
                <a:latin typeface="Kanit Light" panose="020B0604020202020204" charset="-34"/>
                <a:ea typeface="Martel Sans" pitchFamily="34" charset="-122"/>
                <a:cs typeface="Kanit Light" panose="020B0604020202020204" charset="-34"/>
              </a:rPr>
              <a:t> </a:t>
            </a:r>
            <a:r>
              <a:rPr lang="en-US" i="1" u="sng" dirty="0" err="1">
                <a:solidFill>
                  <a:srgbClr val="2C3249"/>
                </a:solidFill>
                <a:latin typeface="Kanit Light" panose="020B0604020202020204" charset="-34"/>
                <a:ea typeface="Martel Sans" pitchFamily="34" charset="-122"/>
                <a:cs typeface="Kanit Light" panose="020B0604020202020204" charset="-34"/>
              </a:rPr>
              <a:t>gerçekleştirilemez</a:t>
            </a:r>
            <a:r>
              <a:rPr lang="en-US" dirty="0">
                <a:solidFill>
                  <a:srgbClr val="2C3249"/>
                </a:solidFill>
                <a:latin typeface="Kanit Light" panose="020B0604020202020204" charset="-34"/>
                <a:ea typeface="Martel Sans" pitchFamily="34" charset="-122"/>
                <a:cs typeface="Kanit Light" panose="020B0604020202020204" charset="-34"/>
              </a:rPr>
              <a:t>. </a:t>
            </a: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1750"/>
              </a:lnSpc>
              <a:buNone/>
            </a:pPr>
            <a:r>
              <a:rPr lang="tr-TR"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Örneğin</a:t>
            </a:r>
            <a:r>
              <a:rPr lang="en-US"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renkler</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kırmızı</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mavi</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yeşil</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şehir</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isimleri</a:t>
            </a:r>
            <a:r>
              <a:rPr lang="en-US" b="1" dirty="0">
                <a:solidFill>
                  <a:srgbClr val="2C3249"/>
                </a:solidFill>
                <a:latin typeface="Kanit Light" panose="020B0604020202020204" charset="-34"/>
                <a:ea typeface="Martel Sans" pitchFamily="34" charset="-122"/>
                <a:cs typeface="Kanit Light" panose="020B0604020202020204" charset="-34"/>
              </a:rPr>
              <a:t> (İstanbul, Sakarya, </a:t>
            </a:r>
            <a:r>
              <a:rPr lang="en-US" b="1" dirty="0" err="1">
                <a:solidFill>
                  <a:srgbClr val="2C3249"/>
                </a:solidFill>
                <a:latin typeface="Kanit Light" panose="020B0604020202020204" charset="-34"/>
                <a:ea typeface="Martel Sans" pitchFamily="34" charset="-122"/>
                <a:cs typeface="Kanit Light" panose="020B0604020202020204" charset="-34"/>
              </a:rPr>
              <a:t>Kastamonu</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meyve</a:t>
            </a:r>
            <a:r>
              <a:rPr lang="en-US" dirty="0">
                <a:solidFill>
                  <a:srgbClr val="2C3249"/>
                </a:solidFill>
                <a:latin typeface="Kanit Light" panose="020B0604020202020204" charset="-34"/>
                <a:ea typeface="Martel Sans" pitchFamily="34" charset="-122"/>
                <a:cs typeface="Kanit Light" panose="020B0604020202020204" charset="-34"/>
              </a:rPr>
              <a:t> türleri (</a:t>
            </a:r>
            <a:r>
              <a:rPr lang="en-US" dirty="0" err="1">
                <a:solidFill>
                  <a:srgbClr val="2C3249"/>
                </a:solidFill>
                <a:latin typeface="Kanit Light" panose="020B0604020202020204" charset="-34"/>
                <a:ea typeface="Martel Sans" pitchFamily="34" charset="-122"/>
                <a:cs typeface="Kanit Light" panose="020B0604020202020204" charset="-34"/>
              </a:rPr>
              <a:t>elma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çilek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mandalina</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pic>
        <p:nvPicPr>
          <p:cNvPr id="10" name="Image 1" descr="preencoded.png">
            <a:extLst>
              <a:ext uri="{FF2B5EF4-FFF2-40B4-BE49-F238E27FC236}">
                <a16:creationId xmlns:a16="http://schemas.microsoft.com/office/drawing/2014/main" id="{1E61EB6A-2896-EB49-9538-319B38CD0F5E}"/>
              </a:ext>
            </a:extLst>
          </p:cNvPr>
          <p:cNvPicPr>
            <a:picLocks noChangeAspect="1"/>
          </p:cNvPicPr>
          <p:nvPr/>
        </p:nvPicPr>
        <p:blipFill>
          <a:blip r:embed="rId3"/>
          <a:stretch>
            <a:fillRect/>
          </a:stretch>
        </p:blipFill>
        <p:spPr>
          <a:xfrm>
            <a:off x="13525500" y="228600"/>
            <a:ext cx="876300" cy="540306"/>
          </a:xfrm>
          <a:prstGeom prst="rect">
            <a:avLst/>
          </a:prstGeom>
        </p:spPr>
      </p:pic>
      <p:sp>
        <p:nvSpPr>
          <p:cNvPr id="4" name="Text 1">
            <a:extLst>
              <a:ext uri="{FF2B5EF4-FFF2-40B4-BE49-F238E27FC236}">
                <a16:creationId xmlns:a16="http://schemas.microsoft.com/office/drawing/2014/main" id="{627B2DEB-4874-D669-E357-8FFCA844A416}"/>
              </a:ext>
            </a:extLst>
          </p:cNvPr>
          <p:cNvSpPr/>
          <p:nvPr/>
        </p:nvSpPr>
        <p:spPr>
          <a:xfrm>
            <a:off x="864037" y="902613"/>
            <a:ext cx="2837259" cy="354568"/>
          </a:xfrm>
          <a:prstGeom prst="rect">
            <a:avLst/>
          </a:prstGeom>
          <a:noFill/>
          <a:ln/>
        </p:spPr>
        <p:txBody>
          <a:bodyPr wrap="none" lIns="0" tIns="0" rIns="0" bIns="0" rtlCol="0" anchor="t"/>
          <a:lstStyle/>
          <a:p>
            <a:pPr marL="0" indent="0" algn="just">
              <a:lnSpc>
                <a:spcPts val="2750"/>
              </a:lnSpc>
              <a:buNone/>
            </a:pPr>
            <a:r>
              <a:rPr lang="en-US" sz="3200" dirty="0">
                <a:solidFill>
                  <a:srgbClr val="272D45"/>
                </a:solidFill>
                <a:latin typeface="Kanit Light" panose="020B0604020202020204" charset="-34"/>
                <a:ea typeface="Kanit Light" pitchFamily="34" charset="-122"/>
                <a:cs typeface="Kanit Light" panose="020B0604020202020204" charset="-34"/>
              </a:rPr>
              <a:t>Veri Türleri</a:t>
            </a:r>
            <a:endParaRPr lang="en-US" sz="3200" dirty="0">
              <a:latin typeface="Kanit Light" panose="020B0604020202020204" charset="-34"/>
            </a:endParaRPr>
          </a:p>
        </p:txBody>
      </p:sp>
      <p:sp>
        <p:nvSpPr>
          <p:cNvPr id="5" name="Text 0">
            <a:extLst>
              <a:ext uri="{FF2B5EF4-FFF2-40B4-BE49-F238E27FC236}">
                <a16:creationId xmlns:a16="http://schemas.microsoft.com/office/drawing/2014/main" id="{8979801B-32B2-4F6B-2D06-7535E3B71E7C}"/>
              </a:ext>
            </a:extLst>
          </p:cNvPr>
          <p:cNvSpPr/>
          <p:nvPr/>
        </p:nvSpPr>
        <p:spPr>
          <a:xfrm>
            <a:off x="864037" y="228601"/>
            <a:ext cx="7713464" cy="540306"/>
          </a:xfrm>
          <a:prstGeom prst="rect">
            <a:avLst/>
          </a:prstGeom>
          <a:noFill/>
          <a:ln/>
        </p:spPr>
        <p:txBody>
          <a:bodyPr wrap="none" lIns="0" tIns="0" rIns="0" bIns="0" rtlCol="0" anchor="t"/>
          <a:lstStyle/>
          <a:p>
            <a:pPr marL="0" indent="0">
              <a:lnSpc>
                <a:spcPts val="4900"/>
              </a:lnSpc>
              <a:buNone/>
            </a:pPr>
            <a:r>
              <a:rPr lang="en-US" sz="4000" dirty="0">
                <a:solidFill>
                  <a:srgbClr val="272D45"/>
                </a:solidFill>
                <a:latin typeface="Kanit Light" panose="020B0604020202020204" charset="-34"/>
                <a:ea typeface="Kanit Light" pitchFamily="34" charset="-122"/>
                <a:cs typeface="Kanit Light" panose="020B0604020202020204" charset="-34"/>
              </a:rPr>
              <a:t>Veriyi Anlama</a:t>
            </a:r>
            <a:endParaRPr lang="en-US" sz="4000" dirty="0">
              <a:latin typeface="Kanit Light" panose="020B0604020202020204" charset="-34"/>
            </a:endParaRPr>
          </a:p>
        </p:txBody>
      </p:sp>
    </p:spTree>
    <p:extLst>
      <p:ext uri="{BB962C8B-B14F-4D97-AF65-F5344CB8AC3E}">
        <p14:creationId xmlns:p14="http://schemas.microsoft.com/office/powerpoint/2010/main" val="1228976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864037" y="816054"/>
            <a:ext cx="4055507" cy="405051"/>
          </a:xfrm>
          <a:prstGeom prst="rect">
            <a:avLst/>
          </a:prstGeom>
          <a:noFill/>
          <a:ln/>
        </p:spPr>
        <p:txBody>
          <a:bodyPr wrap="none" lIns="0" tIns="0" rIns="0" bIns="0" rtlCol="0" anchor="t"/>
          <a:lstStyle/>
          <a:p>
            <a:pPr marL="0" indent="0" algn="just">
              <a:lnSpc>
                <a:spcPts val="3150"/>
              </a:lnSpc>
              <a:buNone/>
            </a:pPr>
            <a:r>
              <a:rPr lang="en-US" sz="3200" dirty="0">
                <a:solidFill>
                  <a:srgbClr val="272D45"/>
                </a:solidFill>
                <a:latin typeface="Kanit Light" panose="020B0604020202020204" charset="-34"/>
                <a:ea typeface="Kanit Light" pitchFamily="34" charset="-122"/>
                <a:cs typeface="Kanit Light" panose="020B0604020202020204" charset="-34"/>
              </a:rPr>
              <a:t>Veriyi Anlama </a:t>
            </a:r>
            <a:r>
              <a:rPr lang="en-US" sz="3200" dirty="0" err="1">
                <a:solidFill>
                  <a:srgbClr val="272D45"/>
                </a:solidFill>
                <a:latin typeface="Kanit Light" panose="020B0604020202020204" charset="-34"/>
                <a:ea typeface="Kanit Light" pitchFamily="34" charset="-122"/>
                <a:cs typeface="Kanit Light" panose="020B0604020202020204" charset="-34"/>
              </a:rPr>
              <a:t>İşlemleri</a:t>
            </a:r>
            <a:endParaRPr lang="en-US" sz="3200" dirty="0">
              <a:latin typeface="Kanit Light" panose="020B0604020202020204" charset="-34"/>
            </a:endParaRPr>
          </a:p>
        </p:txBody>
      </p:sp>
      <p:sp>
        <p:nvSpPr>
          <p:cNvPr id="4" name="Text 2"/>
          <p:cNvSpPr/>
          <p:nvPr/>
        </p:nvSpPr>
        <p:spPr>
          <a:xfrm>
            <a:off x="862554" y="1307431"/>
            <a:ext cx="13309163" cy="1554181"/>
          </a:xfrm>
          <a:prstGeom prst="rect">
            <a:avLst/>
          </a:prstGeom>
          <a:noFill/>
          <a:ln/>
        </p:spPr>
        <p:txBody>
          <a:bodyPr wrap="square" lIns="0" tIns="0" rIns="0" bIns="0" rtlCol="0" anchor="t"/>
          <a:lstStyle/>
          <a:p>
            <a:pPr marL="0" indent="0" algn="just">
              <a:lnSpc>
                <a:spcPts val="2000"/>
              </a:lnSpc>
              <a:buNone/>
            </a:pPr>
            <a:r>
              <a:rPr lang="en-US" dirty="0">
                <a:solidFill>
                  <a:srgbClr val="2C3249"/>
                </a:solidFill>
                <a:latin typeface="Kanit Light" panose="020B0604020202020204" charset="-34"/>
                <a:ea typeface="Martel Sans" pitchFamily="34" charset="-122"/>
                <a:cs typeface="Kanit Light" panose="020B0604020202020204" charset="-34"/>
              </a:rPr>
              <a:t>Veri </a:t>
            </a:r>
            <a:r>
              <a:rPr lang="en-US" dirty="0" err="1">
                <a:solidFill>
                  <a:srgbClr val="2C3249"/>
                </a:solidFill>
                <a:latin typeface="Kanit Light" panose="020B0604020202020204" charset="-34"/>
                <a:ea typeface="Martel Sans" pitchFamily="34" charset="-122"/>
                <a:cs typeface="Kanit Light" panose="020B0604020202020204" charset="-34"/>
              </a:rPr>
              <a:t>seti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temin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edildikten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sonra</a:t>
            </a:r>
            <a:r>
              <a:rPr lang="en-US" dirty="0">
                <a:solidFill>
                  <a:srgbClr val="2C3249"/>
                </a:solidFill>
                <a:latin typeface="Kanit Light" panose="020B0604020202020204" charset="-34"/>
                <a:ea typeface="Martel Sans" pitchFamily="34" charset="-122"/>
                <a:cs typeface="Kanit Light" panose="020B0604020202020204" charset="-34"/>
              </a:rPr>
              <a:t>, </a:t>
            </a:r>
            <a:r>
              <a:rPr lang="en-US" u="sng" dirty="0">
                <a:solidFill>
                  <a:schemeClr val="accent1">
                    <a:lumMod val="50000"/>
                  </a:schemeClr>
                </a:solidFill>
                <a:latin typeface="Kanit Light" panose="020B0604020202020204" charset="-34"/>
                <a:ea typeface="Martel Sans" pitchFamily="34" charset="-122"/>
                <a:cs typeface="Kanit Light" panose="020B0604020202020204" charset="-34"/>
              </a:rPr>
              <a:t>veri </a:t>
            </a:r>
            <a:r>
              <a:rPr lang="en-US" u="sng" dirty="0" err="1">
                <a:solidFill>
                  <a:schemeClr val="accent1">
                    <a:lumMod val="50000"/>
                  </a:schemeClr>
                </a:solidFill>
                <a:latin typeface="Kanit Light" panose="020B0604020202020204" charset="-34"/>
                <a:ea typeface="Martel Sans" pitchFamily="34" charset="-122"/>
                <a:cs typeface="Kanit Light" panose="020B0604020202020204" charset="-34"/>
              </a:rPr>
              <a:t>hakkında</a:t>
            </a:r>
            <a:r>
              <a:rPr lang="en-US" u="sng"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u="sng" dirty="0" err="1">
                <a:solidFill>
                  <a:schemeClr val="accent1">
                    <a:lumMod val="50000"/>
                  </a:schemeClr>
                </a:solidFill>
                <a:latin typeface="Kanit Light" panose="020B0604020202020204" charset="-34"/>
                <a:ea typeface="Martel Sans" pitchFamily="34" charset="-122"/>
                <a:cs typeface="Kanit Light" panose="020B0604020202020204" charset="-34"/>
              </a:rPr>
              <a:t>ön</a:t>
            </a:r>
            <a:r>
              <a:rPr lang="en-US" u="sng"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u="sng" dirty="0" err="1">
                <a:solidFill>
                  <a:schemeClr val="accent1">
                    <a:lumMod val="50000"/>
                  </a:schemeClr>
                </a:solidFill>
                <a:latin typeface="Kanit Light" panose="020B0604020202020204" charset="-34"/>
                <a:ea typeface="Martel Sans" pitchFamily="34" charset="-122"/>
                <a:cs typeface="Kanit Light" panose="020B0604020202020204" charset="-34"/>
              </a:rPr>
              <a:t>bilgi</a:t>
            </a:r>
            <a:r>
              <a:rPr lang="en-US" u="sng"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u="sng" dirty="0" err="1">
                <a:solidFill>
                  <a:schemeClr val="accent1">
                    <a:lumMod val="50000"/>
                  </a:schemeClr>
                </a:solidFill>
                <a:latin typeface="Kanit Light" panose="020B0604020202020204" charset="-34"/>
                <a:ea typeface="Martel Sans" pitchFamily="34" charset="-122"/>
                <a:cs typeface="Kanit Light" panose="020B0604020202020204" charset="-34"/>
              </a:rPr>
              <a:t>edinmek</a:t>
            </a:r>
            <a:r>
              <a:rPr lang="en-US" u="sng"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icin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bazı</a:t>
            </a:r>
            <a:r>
              <a:rPr lang="en-US" dirty="0">
                <a:solidFill>
                  <a:srgbClr val="2C3249"/>
                </a:solidFill>
                <a:latin typeface="Kanit Light" panose="020B0604020202020204" charset="-34"/>
                <a:ea typeface="Martel Sans" pitchFamily="34" charset="-122"/>
                <a:cs typeface="Kanit Light" panose="020B0604020202020204" charset="-34"/>
              </a:rPr>
              <a:t> temel </a:t>
            </a:r>
            <a:r>
              <a:rPr lang="en-US" dirty="0" err="1">
                <a:solidFill>
                  <a:srgbClr val="2C3249"/>
                </a:solidFill>
                <a:latin typeface="Kanit Light" panose="020B0604020202020204" charset="-34"/>
                <a:ea typeface="Martel Sans" pitchFamily="34" charset="-122"/>
                <a:cs typeface="Kanit Light" panose="020B0604020202020204" charset="-34"/>
              </a:rPr>
              <a:t>açıklayıcı</a:t>
            </a:r>
            <a:r>
              <a:rPr lang="en-US" dirty="0">
                <a:solidFill>
                  <a:srgbClr val="2C3249"/>
                </a:solidFill>
                <a:latin typeface="Kanit Light" panose="020B0604020202020204" charset="-34"/>
                <a:ea typeface="Martel Sans" pitchFamily="34" charset="-122"/>
                <a:cs typeface="Kanit Light" panose="020B0604020202020204" charset="-34"/>
              </a:rPr>
              <a:t> (exploratory) </a:t>
            </a:r>
            <a:r>
              <a:rPr lang="en-US" u="sng" dirty="0" err="1">
                <a:solidFill>
                  <a:schemeClr val="accent1">
                    <a:lumMod val="50000"/>
                  </a:schemeClr>
                </a:solidFill>
                <a:latin typeface="Kanit Light" panose="020B0604020202020204" charset="-34"/>
                <a:ea typeface="Martel Sans" pitchFamily="34" charset="-122"/>
                <a:cs typeface="Kanit Light" panose="020B0604020202020204" charset="-34"/>
              </a:rPr>
              <a:t>istatistiksel</a:t>
            </a:r>
            <a:r>
              <a:rPr lang="en-US" u="sng"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u="sng" dirty="0" err="1">
                <a:solidFill>
                  <a:schemeClr val="accent1">
                    <a:lumMod val="50000"/>
                  </a:schemeClr>
                </a:solidFill>
                <a:latin typeface="Kanit Light" panose="020B0604020202020204" charset="-34"/>
                <a:ea typeface="Martel Sans" pitchFamily="34" charset="-122"/>
                <a:cs typeface="Kanit Light" panose="020B0604020202020204" charset="-34"/>
              </a:rPr>
              <a:t>hesaplamalar</a:t>
            </a:r>
            <a:r>
              <a:rPr lang="en-US" u="sng"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u="sng" dirty="0" err="1">
                <a:solidFill>
                  <a:schemeClr val="accent1">
                    <a:lumMod val="50000"/>
                  </a:schemeClr>
                </a:solidFill>
                <a:latin typeface="Kanit Light" panose="020B0604020202020204" charset="-34"/>
                <a:ea typeface="Martel Sans" pitchFamily="34" charset="-122"/>
                <a:cs typeface="Kanit Light" panose="020B0604020202020204" charset="-34"/>
              </a:rPr>
              <a:t>yapmak</a:t>
            </a:r>
            <a:r>
              <a:rPr lang="en-US" u="sng"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anlaşılmasında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yardımcı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olacaktır</a:t>
            </a:r>
            <a:r>
              <a:rPr lang="en-US" dirty="0">
                <a:solidFill>
                  <a:srgbClr val="2C3249"/>
                </a:solidFill>
                <a:latin typeface="Kanit Light" panose="020B0604020202020204" charset="-34"/>
                <a:ea typeface="Martel Sans" pitchFamily="34" charset="-122"/>
                <a:cs typeface="Kanit Light" panose="020B0604020202020204" charset="-34"/>
              </a:rPr>
              <a:t>. </a:t>
            </a:r>
            <a:r>
              <a:rPr lang="en-US" i="1" dirty="0">
                <a:solidFill>
                  <a:srgbClr val="2C3249"/>
                </a:solidFill>
                <a:latin typeface="Kanit Light" panose="020B0604020202020204" charset="-34"/>
                <a:ea typeface="Martel Sans" pitchFamily="34" charset="-122"/>
                <a:cs typeface="Kanit Light" panose="020B0604020202020204" charset="-34"/>
              </a:rPr>
              <a:t>Veri </a:t>
            </a:r>
            <a:r>
              <a:rPr lang="en-US" i="1" dirty="0" err="1">
                <a:solidFill>
                  <a:srgbClr val="2C3249"/>
                </a:solidFill>
                <a:latin typeface="Kanit Light" panose="020B0604020202020204" charset="-34"/>
                <a:ea typeface="Martel Sans" pitchFamily="34" charset="-122"/>
                <a:cs typeface="Kanit Light" panose="020B0604020202020204" charset="-34"/>
              </a:rPr>
              <a:t>setindeki</a:t>
            </a:r>
            <a:r>
              <a:rPr lang="en-US" i="1" dirty="0">
                <a:solidFill>
                  <a:srgbClr val="2C3249"/>
                </a:solidFill>
                <a:latin typeface="Kanit Light" panose="020B0604020202020204" charset="-34"/>
                <a:ea typeface="Martel Sans" pitchFamily="34" charset="-122"/>
                <a:cs typeface="Kanit Light" panose="020B0604020202020204" charset="-34"/>
              </a:rPr>
              <a:t> </a:t>
            </a:r>
            <a:r>
              <a:rPr lang="en-US" i="1" dirty="0" err="1">
                <a:solidFill>
                  <a:srgbClr val="2C3249"/>
                </a:solidFill>
                <a:latin typeface="Kanit Light" panose="020B0604020202020204" charset="-34"/>
                <a:ea typeface="Martel Sans" pitchFamily="34" charset="-122"/>
                <a:cs typeface="Kanit Light" panose="020B0604020202020204" charset="-34"/>
              </a:rPr>
              <a:t>niteliklerin</a:t>
            </a:r>
            <a:r>
              <a:rPr lang="en-US" i="1" dirty="0">
                <a:solidFill>
                  <a:srgbClr val="2C3249"/>
                </a:solidFill>
                <a:latin typeface="Kanit Light" panose="020B0604020202020204" charset="-34"/>
                <a:ea typeface="Martel Sans" pitchFamily="34" charset="-122"/>
                <a:cs typeface="Kanit Light" panose="020B0604020202020204" charset="-34"/>
              </a:rPr>
              <a:t> veri </a:t>
            </a:r>
            <a:r>
              <a:rPr lang="en-US" i="1" dirty="0" err="1">
                <a:solidFill>
                  <a:srgbClr val="2C3249"/>
                </a:solidFill>
                <a:latin typeface="Kanit Light" panose="020B0604020202020204" charset="-34"/>
                <a:ea typeface="Martel Sans" pitchFamily="34" charset="-122"/>
                <a:cs typeface="Kanit Light" panose="020B0604020202020204" charset="-34"/>
              </a:rPr>
              <a:t>türüne</a:t>
            </a:r>
            <a:r>
              <a:rPr lang="en-US" i="1" dirty="0">
                <a:solidFill>
                  <a:srgbClr val="2C3249"/>
                </a:solidFill>
                <a:latin typeface="Kanit Light" panose="020B0604020202020204" charset="-34"/>
                <a:ea typeface="Martel Sans" pitchFamily="34" charset="-122"/>
                <a:cs typeface="Kanit Light" panose="020B0604020202020204" charset="-34"/>
              </a:rPr>
              <a:t> </a:t>
            </a:r>
            <a:r>
              <a:rPr lang="en-US" i="1" dirty="0" err="1">
                <a:solidFill>
                  <a:srgbClr val="2C3249"/>
                </a:solidFill>
                <a:latin typeface="Kanit Light" panose="020B0604020202020204" charset="-34"/>
                <a:ea typeface="Martel Sans" pitchFamily="34" charset="-122"/>
                <a:cs typeface="Kanit Light" panose="020B0604020202020204" charset="-34"/>
              </a:rPr>
              <a:t>uygun</a:t>
            </a:r>
            <a:r>
              <a:rPr lang="en-US" i="1" dirty="0">
                <a:solidFill>
                  <a:srgbClr val="2C3249"/>
                </a:solidFill>
                <a:latin typeface="Kanit Light" panose="020B0604020202020204" charset="-34"/>
                <a:ea typeface="Martel Sans" pitchFamily="34" charset="-122"/>
                <a:cs typeface="Kanit Light" panose="020B0604020202020204" charset="-34"/>
              </a:rPr>
              <a:t> </a:t>
            </a:r>
            <a:r>
              <a:rPr lang="en-US" i="1" dirty="0" err="1">
                <a:solidFill>
                  <a:srgbClr val="2C3249"/>
                </a:solidFill>
                <a:latin typeface="Kanit Light" panose="020B0604020202020204" charset="-34"/>
                <a:ea typeface="Martel Sans" pitchFamily="34" charset="-122"/>
                <a:cs typeface="Kanit Light" panose="020B0604020202020204" charset="-34"/>
              </a:rPr>
              <a:t>şekilde</a:t>
            </a:r>
            <a:r>
              <a:rPr lang="en-US"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maksimum</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minimum, mod,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medyan</a:t>
            </a:r>
            <a:r>
              <a:rPr lang="tr-TR" dirty="0">
                <a:solidFill>
                  <a:srgbClr val="2C3249"/>
                </a:solidFill>
                <a:latin typeface="Kanit Light" panose="020B0604020202020204" charset="-34"/>
                <a:ea typeface="Martel Sans" pitchFamily="34" charset="-122"/>
                <a:cs typeface="Kanit Light" panose="020B0604020202020204" charset="-34"/>
              </a:rPr>
              <a:t>(verinin tam ortası)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ortalama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kartil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hesaplamaları</a:t>
            </a:r>
            <a:r>
              <a:rPr lang="tr-TR" dirty="0">
                <a:solidFill>
                  <a:srgbClr val="2C3249"/>
                </a:solidFill>
                <a:latin typeface="Kanit Light" panose="020B0604020202020204" charset="-34"/>
                <a:ea typeface="Martel Sans" pitchFamily="34" charset="-122"/>
                <a:cs typeface="Kanit Light" panose="020B0604020202020204" charset="-34"/>
              </a:rPr>
              <a:t> (4 çeyrek eşit parçaya bölme)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yapılabilir</a:t>
            </a:r>
            <a:r>
              <a:rPr lang="en-US" dirty="0">
                <a:solidFill>
                  <a:srgbClr val="2C3249"/>
                </a:solidFill>
                <a:latin typeface="Kanit Light" panose="020B0604020202020204" charset="-34"/>
                <a:ea typeface="Martel Sans" pitchFamily="34" charset="-122"/>
                <a:cs typeface="Kanit Light" panose="020B0604020202020204" charset="-34"/>
              </a:rPr>
              <a:t>. </a:t>
            </a: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2000"/>
              </a:lnSpc>
              <a:buNone/>
            </a:pP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2000"/>
              </a:lnSpc>
              <a:buNone/>
            </a:pPr>
            <a:r>
              <a:rPr lang="en-US" dirty="0">
                <a:solidFill>
                  <a:srgbClr val="2C3249"/>
                </a:solidFill>
                <a:latin typeface="Kanit Light" panose="020B0604020202020204" charset="-34"/>
                <a:ea typeface="Martel Sans" pitchFamily="34" charset="-122"/>
                <a:cs typeface="Kanit Light" panose="020B0604020202020204" charset="-34"/>
              </a:rPr>
              <a:t>Elde </a:t>
            </a:r>
            <a:r>
              <a:rPr lang="en-US" dirty="0" err="1">
                <a:solidFill>
                  <a:srgbClr val="2C3249"/>
                </a:solidFill>
                <a:latin typeface="Kanit Light" panose="020B0604020202020204" charset="-34"/>
                <a:ea typeface="Martel Sans" pitchFamily="34" charset="-122"/>
                <a:cs typeface="Kanit Light" panose="020B0604020202020204" charset="-34"/>
              </a:rPr>
              <a:t>edilen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açıklayıcı</a:t>
            </a:r>
            <a:r>
              <a:rPr lang="en-US" dirty="0">
                <a:solidFill>
                  <a:srgbClr val="2C3249"/>
                </a:solidFill>
                <a:latin typeface="Kanit Light" panose="020B0604020202020204" charset="-34"/>
                <a:ea typeface="Martel Sans" pitchFamily="34" charset="-122"/>
                <a:cs typeface="Kanit Light" panose="020B0604020202020204" charset="-34"/>
              </a:rPr>
              <a:t> </a:t>
            </a:r>
            <a:r>
              <a:rPr lang="en-US" i="1" dirty="0" err="1">
                <a:solidFill>
                  <a:schemeClr val="accent1">
                    <a:lumMod val="50000"/>
                  </a:schemeClr>
                </a:solidFill>
                <a:latin typeface="Kanit Light" panose="020B0604020202020204" charset="-34"/>
                <a:ea typeface="Martel Sans" pitchFamily="34" charset="-122"/>
                <a:cs typeface="Kanit Light" panose="020B0604020202020204" charset="-34"/>
              </a:rPr>
              <a:t>istatistiksel</a:t>
            </a:r>
            <a:r>
              <a:rPr lang="en-US"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i="1" dirty="0" err="1">
                <a:solidFill>
                  <a:schemeClr val="accent1">
                    <a:lumMod val="50000"/>
                  </a:schemeClr>
                </a:solidFill>
                <a:latin typeface="Kanit Light" panose="020B0604020202020204" charset="-34"/>
                <a:ea typeface="Martel Sans" pitchFamily="34" charset="-122"/>
                <a:cs typeface="Kanit Light" panose="020B0604020202020204" charset="-34"/>
              </a:rPr>
              <a:t>bulgular</a:t>
            </a:r>
            <a:r>
              <a:rPr lang="en-US" i="1" dirty="0">
                <a:solidFill>
                  <a:schemeClr val="accent1">
                    <a:lumMod val="50000"/>
                  </a:schemeClr>
                </a:solidFill>
                <a:latin typeface="Kanit Light" panose="020B0604020202020204" charset="-34"/>
                <a:ea typeface="Martel Sans" pitchFamily="34" charset="-122"/>
                <a:cs typeface="Kanit Light" panose="020B0604020202020204" charset="-34"/>
              </a:rPr>
              <a:t> veri görselleştirme ile </a:t>
            </a:r>
            <a:r>
              <a:rPr lang="en-US" i="1" dirty="0" err="1">
                <a:solidFill>
                  <a:schemeClr val="accent1">
                    <a:lumMod val="50000"/>
                  </a:schemeClr>
                </a:solidFill>
                <a:latin typeface="Kanit Light" panose="020B0604020202020204" charset="-34"/>
                <a:ea typeface="Martel Sans" pitchFamily="34" charset="-122"/>
                <a:cs typeface="Kanit Light" panose="020B0604020202020204" charset="-34"/>
              </a:rPr>
              <a:t>desteklenebilir</a:t>
            </a:r>
            <a:r>
              <a:rPr lang="en-US" dirty="0">
                <a:solidFill>
                  <a:srgbClr val="2C3249"/>
                </a:solidFill>
                <a:latin typeface="Kanit Light" panose="020B0604020202020204" charset="-34"/>
                <a:ea typeface="Martel Sans" pitchFamily="34" charset="-122"/>
                <a:cs typeface="Kanit Light" panose="020B0604020202020204" charset="-34"/>
              </a:rPr>
              <a:t>. Veri görselleştirme (data visualization), makine </a:t>
            </a:r>
            <a:r>
              <a:rPr lang="en-US" dirty="0" err="1">
                <a:solidFill>
                  <a:srgbClr val="2C3249"/>
                </a:solidFill>
                <a:latin typeface="Kanit Light" panose="020B0604020202020204" charset="-34"/>
                <a:ea typeface="Martel Sans" pitchFamily="34" charset="-122"/>
                <a:cs typeface="Kanit Light" panose="020B0604020202020204" charset="-34"/>
              </a:rPr>
              <a:t>öğrenmesinde</a:t>
            </a:r>
            <a:r>
              <a:rPr lang="en-US" dirty="0">
                <a:solidFill>
                  <a:srgbClr val="2C3249"/>
                </a:solidFill>
                <a:latin typeface="Kanit Light" panose="020B0604020202020204" charset="-34"/>
                <a:ea typeface="Martel Sans" pitchFamily="34" charset="-122"/>
                <a:cs typeface="Kanit Light" panose="020B0604020202020204" charset="-34"/>
              </a:rPr>
              <a:t> hem </a:t>
            </a:r>
            <a:r>
              <a:rPr lang="en-US" dirty="0" err="1">
                <a:solidFill>
                  <a:srgbClr val="2C3249"/>
                </a:solidFill>
                <a:latin typeface="Kanit Light" panose="020B0604020202020204" charset="-34"/>
                <a:ea typeface="Martel Sans" pitchFamily="34" charset="-122"/>
                <a:cs typeface="Kanit Light" panose="020B0604020202020204" charset="-34"/>
              </a:rPr>
              <a:t>veriyi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anlama</a:t>
            </a:r>
            <a:r>
              <a:rPr lang="en-US" dirty="0">
                <a:solidFill>
                  <a:srgbClr val="2C3249"/>
                </a:solidFill>
                <a:latin typeface="Kanit Light" panose="020B0604020202020204" charset="-34"/>
                <a:ea typeface="Martel Sans" pitchFamily="34" charset="-122"/>
                <a:cs typeface="Kanit Light" panose="020B0604020202020204" charset="-34"/>
              </a:rPr>
              <a:t> hem de </a:t>
            </a:r>
            <a:r>
              <a:rPr lang="en-US" dirty="0" err="1">
                <a:solidFill>
                  <a:srgbClr val="2C3249"/>
                </a:solidFill>
                <a:latin typeface="Kanit Light" panose="020B0604020202020204" charset="-34"/>
                <a:ea typeface="Martel Sans" pitchFamily="34" charset="-122"/>
                <a:cs typeface="Kanit Light" panose="020B0604020202020204" charset="-34"/>
              </a:rPr>
              <a:t>sonuçların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raporlanmasında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kullanılabilmektedir</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setindeki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nitelikler</a:t>
            </a:r>
            <a:r>
              <a:rPr lang="en-US" dirty="0">
                <a:solidFill>
                  <a:srgbClr val="2C3249"/>
                </a:solidFill>
                <a:latin typeface="Kanit Light" panose="020B0604020202020204" charset="-34"/>
                <a:ea typeface="Martel Sans" pitchFamily="34" charset="-122"/>
                <a:cs typeface="Kanit Light" panose="020B0604020202020204" charset="-34"/>
              </a:rPr>
              <a:t> </a:t>
            </a:r>
            <a:r>
              <a:rPr lang="en-US" i="1" u="sng" dirty="0">
                <a:solidFill>
                  <a:schemeClr val="accent1">
                    <a:lumMod val="50000"/>
                  </a:schemeClr>
                </a:solidFill>
                <a:latin typeface="Kanit Light" panose="020B0604020202020204" charset="-34"/>
                <a:ea typeface="Martel Sans" pitchFamily="34" charset="-122"/>
                <a:cs typeface="Kanit Light" panose="020B0604020202020204" charset="-34"/>
              </a:rPr>
              <a:t>kutu </a:t>
            </a:r>
            <a:r>
              <a:rPr lang="en-US" i="1" u="sng" dirty="0" err="1">
                <a:solidFill>
                  <a:schemeClr val="accent1">
                    <a:lumMod val="50000"/>
                  </a:schemeClr>
                </a:solidFill>
                <a:latin typeface="Kanit Light" panose="020B0604020202020204" charset="-34"/>
                <a:ea typeface="Martel Sans" pitchFamily="34" charset="-122"/>
                <a:cs typeface="Kanit Light" panose="020B0604020202020204" charset="-34"/>
              </a:rPr>
              <a:t>grafiği</a:t>
            </a:r>
            <a:r>
              <a:rPr lang="en-US" i="1" u="sng" dirty="0">
                <a:solidFill>
                  <a:schemeClr val="accent1">
                    <a:lumMod val="50000"/>
                  </a:schemeClr>
                </a:solidFill>
                <a:latin typeface="Kanit Light" panose="020B0604020202020204" charset="-34"/>
                <a:ea typeface="Martel Sans" pitchFamily="34" charset="-122"/>
                <a:cs typeface="Kanit Light" panose="020B0604020202020204" charset="-34"/>
              </a:rPr>
              <a:t> (box and whisker plot), histogram, </a:t>
            </a:r>
            <a:r>
              <a:rPr lang="en-US" i="1" u="sng" dirty="0" err="1">
                <a:solidFill>
                  <a:schemeClr val="accent1">
                    <a:lumMod val="50000"/>
                  </a:schemeClr>
                </a:solidFill>
                <a:latin typeface="Kanit Light" panose="020B0604020202020204" charset="-34"/>
                <a:ea typeface="Martel Sans" pitchFamily="34" charset="-122"/>
                <a:cs typeface="Kanit Light" panose="020B0604020202020204" charset="-34"/>
              </a:rPr>
              <a:t>sütun</a:t>
            </a:r>
            <a:r>
              <a:rPr lang="en-US" i="1" u="sng" dirty="0">
                <a:solidFill>
                  <a:schemeClr val="accent1">
                    <a:lumMod val="50000"/>
                  </a:schemeClr>
                </a:solidFill>
                <a:latin typeface="Kanit Light" panose="020B0604020202020204" charset="-34"/>
                <a:ea typeface="Martel Sans" pitchFamily="34" charset="-122"/>
                <a:cs typeface="Kanit Light" panose="020B0604020202020204" charset="-34"/>
              </a:rPr>
              <a:t> ve pasta </a:t>
            </a:r>
            <a:r>
              <a:rPr lang="en-US" i="1" u="sng" dirty="0" err="1">
                <a:solidFill>
                  <a:schemeClr val="accent1">
                    <a:lumMod val="50000"/>
                  </a:schemeClr>
                </a:solidFill>
                <a:latin typeface="Kanit Light" panose="020B0604020202020204" charset="-34"/>
                <a:ea typeface="Martel Sans" pitchFamily="34" charset="-122"/>
                <a:cs typeface="Kanit Light" panose="020B0604020202020204" charset="-34"/>
              </a:rPr>
              <a:t>grafikleri</a:t>
            </a:r>
            <a:r>
              <a:rPr lang="en-US" i="1" u="sng"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i="1" u="sng" dirty="0" err="1">
                <a:solidFill>
                  <a:schemeClr val="accent1">
                    <a:lumMod val="50000"/>
                  </a:schemeClr>
                </a:solidFill>
                <a:latin typeface="Kanit Light" panose="020B0604020202020204" charset="-34"/>
                <a:ea typeface="Martel Sans" pitchFamily="34" charset="-122"/>
                <a:cs typeface="Kanit Light" panose="020B0604020202020204" charset="-34"/>
              </a:rPr>
              <a:t>serpilme</a:t>
            </a:r>
            <a:r>
              <a:rPr lang="en-US" i="1" u="sng" dirty="0">
                <a:solidFill>
                  <a:schemeClr val="accent1">
                    <a:lumMod val="50000"/>
                  </a:schemeClr>
                </a:solidFill>
                <a:latin typeface="Kanit Light" panose="020B0604020202020204" charset="-34"/>
                <a:ea typeface="Martel Sans" pitchFamily="34" charset="-122"/>
                <a:cs typeface="Kanit Light" panose="020B0604020202020204" charset="-34"/>
              </a:rPr>
              <a:t>/</a:t>
            </a:r>
            <a:r>
              <a:rPr lang="en-US" i="1" u="sng" dirty="0" err="1">
                <a:solidFill>
                  <a:schemeClr val="accent1">
                    <a:lumMod val="50000"/>
                  </a:schemeClr>
                </a:solidFill>
                <a:latin typeface="Kanit Light" panose="020B0604020202020204" charset="-34"/>
                <a:ea typeface="Martel Sans" pitchFamily="34" charset="-122"/>
                <a:cs typeface="Kanit Light" panose="020B0604020202020204" charset="-34"/>
              </a:rPr>
              <a:t>saçılım</a:t>
            </a:r>
            <a:r>
              <a:rPr lang="en-US" i="1" u="sng"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i="1" u="sng" dirty="0" err="1">
                <a:solidFill>
                  <a:schemeClr val="accent1">
                    <a:lumMod val="50000"/>
                  </a:schemeClr>
                </a:solidFill>
                <a:latin typeface="Kanit Light" panose="020B0604020202020204" charset="-34"/>
                <a:ea typeface="Martel Sans" pitchFamily="34" charset="-122"/>
                <a:cs typeface="Kanit Light" panose="020B0604020202020204" charset="-34"/>
              </a:rPr>
              <a:t>diyagramlarıyla</a:t>
            </a:r>
            <a:r>
              <a:rPr lang="en-US" i="1" u="sng"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u="sng" dirty="0">
                <a:solidFill>
                  <a:schemeClr val="accent1">
                    <a:lumMod val="50000"/>
                  </a:schemeClr>
                </a:solidFill>
                <a:latin typeface="Kanit Light" panose="020B0604020202020204" charset="-34"/>
                <a:ea typeface="Martel Sans" pitchFamily="34" charset="-122"/>
                <a:cs typeface="Kanit Light" panose="020B0604020202020204" charset="-34"/>
              </a:rPr>
              <a:t>(scatter plot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görselleştirilebilir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5" name="Text 3"/>
          <p:cNvSpPr/>
          <p:nvPr/>
        </p:nvSpPr>
        <p:spPr>
          <a:xfrm>
            <a:off x="864037" y="3510867"/>
            <a:ext cx="13309163" cy="1070903"/>
          </a:xfrm>
          <a:prstGeom prst="rect">
            <a:avLst/>
          </a:prstGeom>
          <a:noFill/>
          <a:ln/>
        </p:spPr>
        <p:txBody>
          <a:bodyPr wrap="square" lIns="0" tIns="0" rIns="0" bIns="0" rtlCol="0" anchor="t"/>
          <a:lstStyle/>
          <a:p>
            <a:pPr marL="0" indent="0" algn="just">
              <a:lnSpc>
                <a:spcPts val="2000"/>
              </a:lnSpc>
              <a:buNone/>
            </a:pPr>
            <a:r>
              <a:rPr lang="en-US" dirty="0" err="1">
                <a:solidFill>
                  <a:srgbClr val="2C3249"/>
                </a:solidFill>
                <a:latin typeface="Kanit Light" panose="020B0604020202020204" charset="-34"/>
                <a:ea typeface="Martel Sans" pitchFamily="34" charset="-122"/>
                <a:cs typeface="Kanit Light" panose="020B0604020202020204" charset="-34"/>
              </a:rPr>
              <a:t>Özellikle</a:t>
            </a:r>
            <a:r>
              <a:rPr lang="en-US" dirty="0">
                <a:solidFill>
                  <a:srgbClr val="2C3249"/>
                </a:solidFill>
                <a:latin typeface="Kanit Light" panose="020B0604020202020204" charset="-34"/>
                <a:ea typeface="Martel Sans" pitchFamily="34" charset="-122"/>
                <a:cs typeface="Kanit Light" panose="020B0604020202020204" charset="-34"/>
              </a:rPr>
              <a:t> sınıflandırma algoritmaları ile </a:t>
            </a:r>
            <a:r>
              <a:rPr lang="en-US" dirty="0" err="1">
                <a:solidFill>
                  <a:srgbClr val="2C3249"/>
                </a:solidFill>
                <a:latin typeface="Kanit Light" panose="020B0604020202020204" charset="-34"/>
                <a:ea typeface="Martel Sans" pitchFamily="34" charset="-122"/>
                <a:cs typeface="Kanit Light" panose="020B0604020202020204" charset="-34"/>
              </a:rPr>
              <a:t>çalışılırken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hedef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niteliğin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kategorileri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arasındaki</a:t>
            </a:r>
            <a:r>
              <a:rPr lang="en-US" dirty="0">
                <a:solidFill>
                  <a:srgbClr val="2C3249"/>
                </a:solidFill>
                <a:latin typeface="Kanit Light" panose="020B0604020202020204" charset="-34"/>
                <a:ea typeface="Martel Sans" pitchFamily="34" charset="-122"/>
                <a:cs typeface="Kanit Light" panose="020B0604020202020204" charset="-34"/>
              </a:rPr>
              <a:t> </a:t>
            </a:r>
            <a:r>
              <a:rPr lang="en-US" i="1" dirty="0" err="1">
                <a:solidFill>
                  <a:schemeClr val="accent1">
                    <a:lumMod val="50000"/>
                  </a:schemeClr>
                </a:solidFill>
                <a:latin typeface="Kanit Light" panose="020B0604020202020204" charset="-34"/>
                <a:ea typeface="Martel Sans" pitchFamily="34" charset="-122"/>
                <a:cs typeface="Kanit Light" panose="020B0604020202020204" charset="-34"/>
              </a:rPr>
              <a:t>dengenin</a:t>
            </a:r>
            <a:r>
              <a:rPr lang="en-US"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i="1" dirty="0" err="1">
                <a:solidFill>
                  <a:schemeClr val="accent1">
                    <a:lumMod val="50000"/>
                  </a:schemeClr>
                </a:solidFill>
                <a:latin typeface="Kanit Light" panose="020B0604020202020204" charset="-34"/>
                <a:ea typeface="Martel Sans" pitchFamily="34" charset="-122"/>
                <a:cs typeface="Kanit Light" panose="020B0604020202020204" charset="-34"/>
              </a:rPr>
              <a:t>kontrol</a:t>
            </a:r>
            <a:r>
              <a:rPr lang="en-US"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i="1" dirty="0" err="1">
                <a:solidFill>
                  <a:schemeClr val="accent1">
                    <a:lumMod val="50000"/>
                  </a:schemeClr>
                </a:solidFill>
                <a:latin typeface="Kanit Light" panose="020B0604020202020204" charset="-34"/>
                <a:ea typeface="Martel Sans" pitchFamily="34" charset="-122"/>
                <a:cs typeface="Kanit Light" panose="020B0604020202020204" charset="-34"/>
              </a:rPr>
              <a:t>edilmesi</a:t>
            </a:r>
            <a:r>
              <a:rPr lang="en-US" i="1" dirty="0">
                <a:solidFill>
                  <a:schemeClr val="accent1">
                    <a:lumMod val="50000"/>
                  </a:schemeClr>
                </a:solidFill>
                <a:latin typeface="Kanit Light" panose="020B0604020202020204" charset="-34"/>
                <a:ea typeface="Martel Sans" pitchFamily="34" charset="-122"/>
                <a:cs typeface="Kanit Light" panose="020B0604020202020204" charset="-34"/>
              </a:rPr>
              <a:t> de </a:t>
            </a:r>
            <a:r>
              <a:rPr lang="en-US" i="1" dirty="0" err="1">
                <a:solidFill>
                  <a:schemeClr val="accent1">
                    <a:lumMod val="50000"/>
                  </a:schemeClr>
                </a:solidFill>
                <a:latin typeface="Kanit Light" panose="020B0604020202020204" charset="-34"/>
                <a:ea typeface="Martel Sans" pitchFamily="34" charset="-122"/>
                <a:cs typeface="Kanit Light" panose="020B0604020202020204" charset="-34"/>
              </a:rPr>
              <a:t>önemlidir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Cünkü</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gerçek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havattaki</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setlerinde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örneğin</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hastalığın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varlığı</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yokluğu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durumuna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ili</a:t>
            </a:r>
            <a:r>
              <a:rPr lang="tr-TR" dirty="0">
                <a:solidFill>
                  <a:srgbClr val="2C3249"/>
                </a:solidFill>
                <a:latin typeface="Kanit Light" panose="020B0604020202020204" charset="-34"/>
                <a:ea typeface="Martel Sans" pitchFamily="34" charset="-122"/>
                <a:cs typeface="Kanit Light" panose="020B0604020202020204" charset="-34"/>
              </a:rPr>
              <a:t>ş</a:t>
            </a:r>
            <a:r>
              <a:rPr lang="en-US" dirty="0">
                <a:solidFill>
                  <a:srgbClr val="2C3249"/>
                </a:solidFill>
                <a:latin typeface="Kanit Light" panose="020B0604020202020204" charset="-34"/>
                <a:ea typeface="Martel Sans" pitchFamily="34" charset="-122"/>
                <a:cs typeface="Kanit Light" panose="020B0604020202020204" charset="-34"/>
              </a:rPr>
              <a:t>kin </a:t>
            </a:r>
            <a:r>
              <a:rPr lang="tr-TR" dirty="0">
                <a:solidFill>
                  <a:srgbClr val="2C3249"/>
                </a:solidFill>
                <a:latin typeface="Kanit Light" panose="020B0604020202020204" charset="-34"/>
                <a:ea typeface="Martel Sans" pitchFamily="34" charset="-122"/>
                <a:cs typeface="Kanit Light" panose="020B0604020202020204" charset="-34"/>
              </a:rPr>
              <a:t>y</a:t>
            </a:r>
            <a:r>
              <a:rPr lang="en-US" dirty="0" err="1">
                <a:solidFill>
                  <a:srgbClr val="2C3249"/>
                </a:solidFill>
                <a:latin typeface="Kanit Light" panose="020B0604020202020204" charset="-34"/>
                <a:ea typeface="Martel Sans" pitchFamily="34" charset="-122"/>
                <a:cs typeface="Kanit Light" panose="020B0604020202020204" charset="-34"/>
              </a:rPr>
              <a:t>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yarıya</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örneklem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elde</a:t>
            </a:r>
            <a:r>
              <a:rPr lang="en-US" dirty="0">
                <a:solidFill>
                  <a:srgbClr val="2C3249"/>
                </a:solidFill>
                <a:latin typeface="Kanit Light" panose="020B0604020202020204" charset="-34"/>
                <a:ea typeface="Martel Sans" pitchFamily="34" charset="-122"/>
                <a:cs typeface="Kanit Light" panose="020B0604020202020204" charset="-34"/>
              </a:rPr>
              <a:t> edebilmek zor </a:t>
            </a:r>
            <a:r>
              <a:rPr lang="en-US" dirty="0" err="1">
                <a:solidFill>
                  <a:srgbClr val="2C3249"/>
                </a:solidFill>
                <a:latin typeface="Kanit Light" panose="020B0604020202020204" charset="-34"/>
                <a:ea typeface="Martel Sans" pitchFamily="34" charset="-122"/>
                <a:cs typeface="Kanit Light" panose="020B0604020202020204" charset="-34"/>
              </a:rPr>
              <a:t>olabilir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Sınıf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dengesizliği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va</a:t>
            </a:r>
            <a:r>
              <a:rPr lang="en-US" dirty="0">
                <a:solidFill>
                  <a:srgbClr val="2C3249"/>
                </a:solidFill>
                <a:latin typeface="Kanit Light" panose="020B0604020202020204" charset="-34"/>
                <a:ea typeface="Martel Sans" pitchFamily="34" charset="-122"/>
                <a:cs typeface="Kanit Light" panose="020B0604020202020204" charset="-34"/>
              </a:rPr>
              <a:t> da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dengesiz</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veri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seti</a:t>
            </a:r>
            <a:r>
              <a:rPr lang="en-US" dirty="0">
                <a:solidFill>
                  <a:srgbClr val="2C3249"/>
                </a:solidFill>
                <a:latin typeface="Kanit Light" panose="020B0604020202020204" charset="-34"/>
                <a:ea typeface="Martel Sans" pitchFamily="34" charset="-122"/>
                <a:cs typeface="Kanit Light" panose="020B0604020202020204" charset="-34"/>
              </a:rPr>
              <a:t> (imbalanced dataset) </a:t>
            </a:r>
            <a:r>
              <a:rPr lang="en-US" dirty="0" err="1">
                <a:solidFill>
                  <a:srgbClr val="2C3249"/>
                </a:solidFill>
                <a:latin typeface="Kanit Light" panose="020B0604020202020204" charset="-34"/>
                <a:ea typeface="Martel Sans" pitchFamily="34" charset="-122"/>
                <a:cs typeface="Kanit Light" panose="020B0604020202020204" charset="-34"/>
              </a:rPr>
              <a:t>durumu</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yanıltıcı</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performans</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değerlerinin</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elde</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edilmesine</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neden</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olacaktı</a:t>
            </a:r>
            <a:r>
              <a:rPr lang="tr-TR" b="1" i="1" dirty="0">
                <a:solidFill>
                  <a:schemeClr val="accent1">
                    <a:lumMod val="50000"/>
                  </a:schemeClr>
                </a:solidFill>
                <a:latin typeface="Kanit Light" panose="020B0604020202020204" charset="-34"/>
                <a:ea typeface="Martel Sans" pitchFamily="34" charset="-122"/>
                <a:cs typeface="Kanit Light" panose="020B0604020202020204" charset="-34"/>
              </a:rPr>
              <a:t>r. </a:t>
            </a:r>
            <a:r>
              <a:rPr lang="tr-TR" b="1" i="1" dirty="0">
                <a:solidFill>
                  <a:schemeClr val="accent6">
                    <a:lumMod val="50000"/>
                  </a:schemeClr>
                </a:solidFill>
                <a:latin typeface="Kanit Light" panose="020B0604020202020204" charset="-34"/>
                <a:ea typeface="Martel Sans" pitchFamily="34" charset="-122"/>
                <a:cs typeface="Kanit Light" panose="020B0604020202020204" charset="-34"/>
              </a:rPr>
              <a:t>Hasta:500 Sağlıklı:500 </a:t>
            </a:r>
            <a:r>
              <a:rPr lang="tr-TR" b="1" i="1" dirty="0">
                <a:solidFill>
                  <a:schemeClr val="accent6">
                    <a:lumMod val="50000"/>
                  </a:schemeClr>
                </a:solidFill>
                <a:latin typeface="Kanit Light" panose="020B0604020202020204" charset="-34"/>
                <a:ea typeface="Martel Sans" pitchFamily="34" charset="-122"/>
                <a:cs typeface="Kanit Light" panose="020B0604020202020204" charset="-34"/>
                <a:sym typeface="Wingdings" panose="05000000000000000000" pitchFamily="2" charset="2"/>
              </a:rPr>
              <a:t></a:t>
            </a:r>
            <a:r>
              <a:rPr lang="tr-TR" b="1" i="1" dirty="0">
                <a:solidFill>
                  <a:schemeClr val="accent6">
                    <a:lumMod val="50000"/>
                  </a:schemeClr>
                </a:solidFill>
                <a:latin typeface="Kanit Light" panose="020B0604020202020204" charset="-34"/>
                <a:ea typeface="Martel Sans" pitchFamily="34" charset="-122"/>
                <a:cs typeface="Kanit Light" panose="020B0604020202020204" charset="-34"/>
              </a:rPr>
              <a:t>Dengeli   ----------   </a:t>
            </a:r>
            <a:r>
              <a:rPr lang="tr-TR" b="1" i="1" dirty="0">
                <a:solidFill>
                  <a:srgbClr val="C00000"/>
                </a:solidFill>
                <a:latin typeface="Kanit Light" panose="020B0604020202020204" charset="-34"/>
                <a:ea typeface="Martel Sans" pitchFamily="34" charset="-122"/>
                <a:cs typeface="Kanit Light" panose="020B0604020202020204" charset="-34"/>
              </a:rPr>
              <a:t>Hasta:50 Sağlıklı:950 </a:t>
            </a:r>
            <a:r>
              <a:rPr lang="tr-TR" b="1" i="1" dirty="0">
                <a:solidFill>
                  <a:srgbClr val="C00000"/>
                </a:solidFill>
                <a:latin typeface="Kanit Light" panose="020B0604020202020204" charset="-34"/>
                <a:ea typeface="Martel Sans" pitchFamily="34" charset="-122"/>
                <a:cs typeface="Kanit Light" panose="020B0604020202020204" charset="-34"/>
                <a:sym typeface="Wingdings" panose="05000000000000000000" pitchFamily="2" charset="2"/>
              </a:rPr>
              <a:t></a:t>
            </a:r>
            <a:r>
              <a:rPr lang="tr-TR" b="1" i="1" dirty="0">
                <a:solidFill>
                  <a:srgbClr val="C00000"/>
                </a:solidFill>
                <a:latin typeface="Kanit Light" panose="020B0604020202020204" charset="-34"/>
                <a:ea typeface="Martel Sans" pitchFamily="34" charset="-122"/>
                <a:cs typeface="Kanit Light" panose="020B0604020202020204" charset="-34"/>
              </a:rPr>
              <a:t>Dengesiz</a:t>
            </a:r>
            <a:endParaRPr lang="en-US" b="1" i="1" dirty="0">
              <a:solidFill>
                <a:srgbClr val="C00000"/>
              </a:solidFill>
              <a:latin typeface="Kanit Light" panose="020B0604020202020204" charset="-34"/>
            </a:endParaRPr>
          </a:p>
        </p:txBody>
      </p:sp>
      <p:sp>
        <p:nvSpPr>
          <p:cNvPr id="6" name="Text 4"/>
          <p:cNvSpPr/>
          <p:nvPr/>
        </p:nvSpPr>
        <p:spPr>
          <a:xfrm>
            <a:off x="862553" y="4881754"/>
            <a:ext cx="13309163" cy="777597"/>
          </a:xfrm>
          <a:prstGeom prst="rect">
            <a:avLst/>
          </a:prstGeom>
          <a:noFill/>
          <a:ln/>
        </p:spPr>
        <p:txBody>
          <a:bodyPr wrap="square" lIns="0" tIns="0" rIns="0" bIns="0" rtlCol="0" anchor="t"/>
          <a:lstStyle/>
          <a:p>
            <a:pPr marL="0" indent="0" algn="just">
              <a:lnSpc>
                <a:spcPts val="2000"/>
              </a:lnSpc>
              <a:buNone/>
            </a:pPr>
            <a:r>
              <a:rPr lang="en-US" dirty="0">
                <a:solidFill>
                  <a:srgbClr val="2C3249"/>
                </a:solidFill>
                <a:latin typeface="Kanit Light" panose="020B0604020202020204" charset="-34"/>
                <a:ea typeface="Martel Sans" pitchFamily="34" charset="-122"/>
                <a:cs typeface="Kanit Light" panose="020B0604020202020204" charset="-34"/>
              </a:rPr>
              <a:t>Veri </a:t>
            </a:r>
            <a:r>
              <a:rPr lang="en-US" dirty="0" err="1">
                <a:solidFill>
                  <a:srgbClr val="2C3249"/>
                </a:solidFill>
                <a:latin typeface="Kanit Light" panose="020B0604020202020204" charset="-34"/>
                <a:ea typeface="Martel Sans" pitchFamily="34" charset="-122"/>
                <a:cs typeface="Kanit Light" panose="020B0604020202020204" charset="-34"/>
              </a:rPr>
              <a:t>setindeki</a:t>
            </a:r>
            <a:r>
              <a:rPr lang="en-US" dirty="0">
                <a:solidFill>
                  <a:srgbClr val="2C3249"/>
                </a:solidFill>
                <a:latin typeface="Kanit Light" panose="020B0604020202020204" charset="-34"/>
                <a:ea typeface="Martel Sans" pitchFamily="34" charset="-122"/>
                <a:cs typeface="Kanit Light" panose="020B0604020202020204" charset="-34"/>
              </a:rPr>
              <a:t> </a:t>
            </a:r>
            <a:r>
              <a:rPr lang="tr-TR" dirty="0">
                <a:solidFill>
                  <a:srgbClr val="2C3249"/>
                </a:solidFill>
                <a:latin typeface="Kanit Light" panose="020B0604020202020204" charset="-34"/>
                <a:ea typeface="Martel Sans" pitchFamily="34" charset="-122"/>
                <a:cs typeface="Kanit Light" panose="020B0604020202020204" charset="-34"/>
              </a:rPr>
              <a:t>y</a:t>
            </a:r>
            <a:r>
              <a:rPr lang="en-US" dirty="0" err="1">
                <a:solidFill>
                  <a:srgbClr val="2C3249"/>
                </a:solidFill>
                <a:latin typeface="Kanit Light" panose="020B0604020202020204" charset="-34"/>
                <a:ea typeface="Martel Sans" pitchFamily="34" charset="-122"/>
                <a:cs typeface="Kanit Light" panose="020B0604020202020204" charset="-34"/>
              </a:rPr>
              <a:t>anlılık</a:t>
            </a:r>
            <a:r>
              <a:rPr lang="en-US" dirty="0">
                <a:solidFill>
                  <a:srgbClr val="2C3249"/>
                </a:solidFill>
                <a:latin typeface="Kanit Light" panose="020B0604020202020204" charset="-34"/>
                <a:ea typeface="Martel Sans" pitchFamily="34" charset="-122"/>
                <a:cs typeface="Kanit Light" panose="020B0604020202020204" charset="-34"/>
              </a:rPr>
              <a:t> (bias) </a:t>
            </a:r>
            <a:r>
              <a:rPr lang="en-US" dirty="0" err="1">
                <a:solidFill>
                  <a:srgbClr val="2C3249"/>
                </a:solidFill>
                <a:latin typeface="Kanit Light" panose="020B0604020202020204" charset="-34"/>
                <a:ea typeface="Martel Sans" pitchFamily="34" charset="-122"/>
                <a:cs typeface="Kanit Light" panose="020B0604020202020204" charset="-34"/>
              </a:rPr>
              <a:t>performans</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sonuçlarına</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etki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edeceğinden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anlaşılması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asamasında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chemeClr val="accent5">
                    <a:lumMod val="50000"/>
                  </a:schemeClr>
                </a:solidFill>
                <a:latin typeface="Kanit Light" panose="020B0604020202020204" charset="-34"/>
                <a:ea typeface="Martel Sans" pitchFamily="34" charset="-122"/>
                <a:cs typeface="Kanit Light" panose="020B0604020202020204" charset="-34"/>
              </a:rPr>
              <a:t>verinin</a:t>
            </a:r>
            <a:r>
              <a:rPr lang="en-US" b="1" i="1" dirty="0">
                <a:solidFill>
                  <a:schemeClr val="accent5">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5">
                    <a:lumMod val="50000"/>
                  </a:schemeClr>
                </a:solidFill>
                <a:latin typeface="Kanit Light" panose="020B0604020202020204" charset="-34"/>
                <a:ea typeface="Martel Sans" pitchFamily="34" charset="-122"/>
                <a:cs typeface="Kanit Light" panose="020B0604020202020204" charset="-34"/>
              </a:rPr>
              <a:t>yanlılığı</a:t>
            </a:r>
            <a:r>
              <a:rPr lang="en-US" b="1" i="1" dirty="0">
                <a:solidFill>
                  <a:schemeClr val="accent5">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5">
                    <a:lumMod val="50000"/>
                  </a:schemeClr>
                </a:solidFill>
                <a:latin typeface="Kanit Light" panose="020B0604020202020204" charset="-34"/>
                <a:ea typeface="Martel Sans" pitchFamily="34" charset="-122"/>
                <a:cs typeface="Kanit Light" panose="020B0604020202020204" charset="-34"/>
              </a:rPr>
              <a:t>kontrol</a:t>
            </a:r>
            <a:r>
              <a:rPr lang="en-US" b="1" i="1" dirty="0">
                <a:solidFill>
                  <a:schemeClr val="accent5">
                    <a:lumMod val="50000"/>
                  </a:schemeClr>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edilmelidir</a:t>
            </a:r>
            <a:r>
              <a:rPr lang="en-US" dirty="0">
                <a:solidFill>
                  <a:srgbClr val="2C3249"/>
                </a:solidFill>
                <a:latin typeface="Kanit Light" panose="020B0604020202020204" charset="-34"/>
                <a:ea typeface="Martel Sans" pitchFamily="34" charset="-122"/>
                <a:cs typeface="Kanit Light" panose="020B0604020202020204" charset="-34"/>
              </a:rPr>
              <a:t>. </a:t>
            </a:r>
            <a:r>
              <a:rPr lang="en-US" i="1" u="sng" dirty="0">
                <a:solidFill>
                  <a:schemeClr val="accent5">
                    <a:lumMod val="50000"/>
                  </a:schemeClr>
                </a:solidFill>
                <a:latin typeface="Kanit Light" panose="020B0604020202020204" charset="-34"/>
                <a:ea typeface="Martel Sans" pitchFamily="34" charset="-122"/>
                <a:cs typeface="Kanit Light" panose="020B0604020202020204" charset="-34"/>
              </a:rPr>
              <a:t>Analize </a:t>
            </a:r>
            <a:r>
              <a:rPr lang="en-US" i="1" u="sng" dirty="0" err="1">
                <a:solidFill>
                  <a:schemeClr val="accent5">
                    <a:lumMod val="50000"/>
                  </a:schemeClr>
                </a:solidFill>
                <a:latin typeface="Kanit Light" panose="020B0604020202020204" charset="-34"/>
                <a:ea typeface="Martel Sans" pitchFamily="34" charset="-122"/>
                <a:cs typeface="Kanit Light" panose="020B0604020202020204" charset="-34"/>
              </a:rPr>
              <a:t>dahil</a:t>
            </a:r>
            <a:r>
              <a:rPr lang="en-US" i="1" u="sng" dirty="0">
                <a:solidFill>
                  <a:schemeClr val="accent5">
                    <a:lumMod val="50000"/>
                  </a:schemeClr>
                </a:solidFill>
                <a:latin typeface="Kanit Light" panose="020B0604020202020204" charset="-34"/>
                <a:ea typeface="Martel Sans" pitchFamily="34" charset="-122"/>
                <a:cs typeface="Kanit Light" panose="020B0604020202020204" charset="-34"/>
              </a:rPr>
              <a:t> </a:t>
            </a:r>
            <a:r>
              <a:rPr lang="en-US" i="1" u="sng" dirty="0" err="1">
                <a:solidFill>
                  <a:schemeClr val="accent5">
                    <a:lumMod val="50000"/>
                  </a:schemeClr>
                </a:solidFill>
                <a:latin typeface="Kanit Light" panose="020B0604020202020204" charset="-34"/>
                <a:ea typeface="Martel Sans" pitchFamily="34" charset="-122"/>
                <a:cs typeface="Kanit Light" panose="020B0604020202020204" charset="-34"/>
              </a:rPr>
              <a:t>edilen</a:t>
            </a:r>
            <a:r>
              <a:rPr lang="en-US" i="1" u="sng" dirty="0">
                <a:solidFill>
                  <a:schemeClr val="accent5">
                    <a:lumMod val="50000"/>
                  </a:schemeClr>
                </a:solidFill>
                <a:latin typeface="Kanit Light" panose="020B0604020202020204" charset="-34"/>
                <a:ea typeface="Martel Sans" pitchFamily="34" charset="-122"/>
                <a:cs typeface="Kanit Light" panose="020B0604020202020204" charset="-34"/>
              </a:rPr>
              <a:t> </a:t>
            </a:r>
            <a:r>
              <a:rPr lang="en-US" i="1" u="sng" dirty="0" err="1">
                <a:solidFill>
                  <a:schemeClr val="accent5">
                    <a:lumMod val="50000"/>
                  </a:schemeClr>
                </a:solidFill>
                <a:latin typeface="Kanit Light" panose="020B0604020202020204" charset="-34"/>
                <a:ea typeface="Martel Sans" pitchFamily="34" charset="-122"/>
                <a:cs typeface="Kanit Light" panose="020B0604020202020204" charset="-34"/>
              </a:rPr>
              <a:t>gruplardan</a:t>
            </a:r>
            <a:r>
              <a:rPr lang="en-US" i="1" u="sng" dirty="0">
                <a:solidFill>
                  <a:schemeClr val="accent5">
                    <a:lumMod val="50000"/>
                  </a:schemeClr>
                </a:solidFill>
                <a:latin typeface="Kanit Light" panose="020B0604020202020204" charset="-34"/>
                <a:ea typeface="Martel Sans" pitchFamily="34" charset="-122"/>
                <a:cs typeface="Kanit Light" panose="020B0604020202020204" charset="-34"/>
              </a:rPr>
              <a:t> her </a:t>
            </a:r>
            <a:r>
              <a:rPr lang="en-US" i="1" u="sng" dirty="0" err="1">
                <a:solidFill>
                  <a:schemeClr val="accent5">
                    <a:lumMod val="50000"/>
                  </a:schemeClr>
                </a:solidFill>
                <a:latin typeface="Kanit Light" panose="020B0604020202020204" charset="-34"/>
                <a:ea typeface="Martel Sans" pitchFamily="34" charset="-122"/>
                <a:cs typeface="Kanit Light" panose="020B0604020202020204" charset="-34"/>
              </a:rPr>
              <a:t>birinin</a:t>
            </a:r>
            <a:r>
              <a:rPr lang="en-US" i="1" u="sng" dirty="0">
                <a:solidFill>
                  <a:schemeClr val="accent5">
                    <a:lumMod val="50000"/>
                  </a:schemeClr>
                </a:solidFill>
                <a:latin typeface="Kanit Light" panose="020B0604020202020204" charset="-34"/>
                <a:ea typeface="Martel Sans" pitchFamily="34" charset="-122"/>
                <a:cs typeface="Kanit Light" panose="020B0604020202020204" charset="-34"/>
              </a:rPr>
              <a:t> veri </a:t>
            </a:r>
            <a:r>
              <a:rPr lang="en-US" i="1" u="sng" dirty="0" err="1">
                <a:solidFill>
                  <a:schemeClr val="accent5">
                    <a:lumMod val="50000"/>
                  </a:schemeClr>
                </a:solidFill>
                <a:latin typeface="Kanit Light" panose="020B0604020202020204" charset="-34"/>
                <a:ea typeface="Martel Sans" pitchFamily="34" charset="-122"/>
                <a:cs typeface="Kanit Light" panose="020B0604020202020204" charset="-34"/>
              </a:rPr>
              <a:t>setinde</a:t>
            </a:r>
            <a:r>
              <a:rPr lang="en-US" i="1" u="sng" dirty="0">
                <a:solidFill>
                  <a:schemeClr val="accent5">
                    <a:lumMod val="50000"/>
                  </a:schemeClr>
                </a:solidFill>
                <a:latin typeface="Kanit Light" panose="020B0604020202020204" charset="-34"/>
                <a:ea typeface="Martel Sans" pitchFamily="34" charset="-122"/>
                <a:cs typeface="Kanit Light" panose="020B0604020202020204" charset="-34"/>
              </a:rPr>
              <a:t> </a:t>
            </a:r>
            <a:r>
              <a:rPr lang="en-US" i="1" u="sng" dirty="0" err="1">
                <a:solidFill>
                  <a:schemeClr val="accent5">
                    <a:lumMod val="50000"/>
                  </a:schemeClr>
                </a:solidFill>
                <a:latin typeface="Kanit Light" panose="020B0604020202020204" charset="-34"/>
                <a:ea typeface="Martel Sans" pitchFamily="34" charset="-122"/>
                <a:cs typeface="Kanit Light" panose="020B0604020202020204" charset="-34"/>
              </a:rPr>
              <a:t>yeterince</a:t>
            </a:r>
            <a:r>
              <a:rPr lang="en-US" i="1" u="sng" dirty="0">
                <a:solidFill>
                  <a:schemeClr val="accent5">
                    <a:lumMod val="50000"/>
                  </a:schemeClr>
                </a:solidFill>
                <a:latin typeface="Kanit Light" panose="020B0604020202020204" charset="-34"/>
                <a:ea typeface="Martel Sans" pitchFamily="34" charset="-122"/>
                <a:cs typeface="Kanit Light" panose="020B0604020202020204" charset="-34"/>
              </a:rPr>
              <a:t> </a:t>
            </a:r>
            <a:r>
              <a:rPr lang="en-US" i="1" u="sng" dirty="0" err="1">
                <a:solidFill>
                  <a:schemeClr val="accent5">
                    <a:lumMod val="50000"/>
                  </a:schemeClr>
                </a:solidFill>
                <a:latin typeface="Kanit Light" panose="020B0604020202020204" charset="-34"/>
                <a:ea typeface="Martel Sans" pitchFamily="34" charset="-122"/>
                <a:cs typeface="Kanit Light" panose="020B0604020202020204" charset="-34"/>
              </a:rPr>
              <a:t>temsil</a:t>
            </a:r>
            <a:r>
              <a:rPr lang="en-US" i="1" u="sng" dirty="0">
                <a:solidFill>
                  <a:schemeClr val="accent5">
                    <a:lumMod val="50000"/>
                  </a:schemeClr>
                </a:solidFill>
                <a:latin typeface="Kanit Light" panose="020B0604020202020204" charset="-34"/>
                <a:ea typeface="Martel Sans" pitchFamily="34" charset="-122"/>
                <a:cs typeface="Kanit Light" panose="020B0604020202020204" charset="-34"/>
              </a:rPr>
              <a:t> </a:t>
            </a:r>
            <a:r>
              <a:rPr lang="en-US" i="1" u="sng" dirty="0" err="1">
                <a:solidFill>
                  <a:schemeClr val="accent5">
                    <a:lumMod val="50000"/>
                  </a:schemeClr>
                </a:solidFill>
                <a:latin typeface="Kanit Light" panose="020B0604020202020204" charset="-34"/>
                <a:ea typeface="Martel Sans" pitchFamily="34" charset="-122"/>
                <a:cs typeface="Kanit Light" panose="020B0604020202020204" charset="-34"/>
              </a:rPr>
              <a:t>edildiğinden</a:t>
            </a:r>
            <a:r>
              <a:rPr lang="en-US" i="1" u="sng" dirty="0">
                <a:solidFill>
                  <a:schemeClr val="accent5">
                    <a:lumMod val="50000"/>
                  </a:schemeClr>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emin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olunmalıdır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Bunların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dışında</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setindeki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olası</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7" name="Text 5"/>
          <p:cNvSpPr/>
          <p:nvPr/>
        </p:nvSpPr>
        <p:spPr>
          <a:xfrm>
            <a:off x="862554" y="5750494"/>
            <a:ext cx="13309163" cy="259199"/>
          </a:xfrm>
          <a:prstGeom prst="rect">
            <a:avLst/>
          </a:prstGeom>
          <a:noFill/>
          <a:ln/>
        </p:spPr>
        <p:txBody>
          <a:bodyPr wrap="none" lIns="0" tIns="0" rIns="0" bIns="0" rtlCol="0" anchor="t"/>
          <a:lstStyle/>
          <a:p>
            <a:pPr marL="342900" indent="-342900" algn="just">
              <a:lnSpc>
                <a:spcPts val="2000"/>
              </a:lnSpc>
              <a:buSzPct val="100000"/>
              <a:buChar char="•"/>
            </a:pPr>
            <a:r>
              <a:rPr lang="en-US" dirty="0">
                <a:solidFill>
                  <a:srgbClr val="2C3249"/>
                </a:solidFill>
                <a:latin typeface="Kanit Light" panose="020B0604020202020204" charset="-34"/>
                <a:ea typeface="Martel Sans" pitchFamily="34" charset="-122"/>
                <a:cs typeface="Kanit Light" panose="020B0604020202020204" charset="-34"/>
              </a:rPr>
              <a:t>hatalı veri </a:t>
            </a:r>
            <a:r>
              <a:rPr lang="en-US" dirty="0" err="1">
                <a:solidFill>
                  <a:srgbClr val="2C3249"/>
                </a:solidFill>
                <a:latin typeface="Kanit Light" panose="020B0604020202020204" charset="-34"/>
                <a:ea typeface="Martel Sans" pitchFamily="34" charset="-122"/>
                <a:cs typeface="Kanit Light" panose="020B0604020202020204" charset="-34"/>
              </a:rPr>
              <a:t>girişi</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8" name="Text 6"/>
          <p:cNvSpPr/>
          <p:nvPr/>
        </p:nvSpPr>
        <p:spPr>
          <a:xfrm>
            <a:off x="862554" y="6066367"/>
            <a:ext cx="13309163" cy="259199"/>
          </a:xfrm>
          <a:prstGeom prst="rect">
            <a:avLst/>
          </a:prstGeom>
          <a:noFill/>
          <a:ln/>
        </p:spPr>
        <p:txBody>
          <a:bodyPr wrap="none" lIns="0" tIns="0" rIns="0" bIns="0" rtlCol="0" anchor="t"/>
          <a:lstStyle/>
          <a:p>
            <a:pPr marL="342900" indent="-342900" algn="just">
              <a:lnSpc>
                <a:spcPts val="2000"/>
              </a:lnSpc>
              <a:buSzPct val="100000"/>
              <a:buChar char="•"/>
            </a:pPr>
            <a:r>
              <a:rPr lang="en-US">
                <a:solidFill>
                  <a:srgbClr val="2C3249"/>
                </a:solidFill>
                <a:latin typeface="Kanit Light" panose="020B0604020202020204" charset="-34"/>
                <a:ea typeface="Martel Sans" pitchFamily="34" charset="-122"/>
                <a:cs typeface="Kanit Light" panose="020B0604020202020204" charset="-34"/>
              </a:rPr>
              <a:t>aykırı/uç değerler (outliers),</a:t>
            </a:r>
            <a:endParaRPr lang="en-US">
              <a:latin typeface="Kanit Light" panose="020B0604020202020204" charset="-34"/>
            </a:endParaRPr>
          </a:p>
        </p:txBody>
      </p:sp>
      <p:sp>
        <p:nvSpPr>
          <p:cNvPr id="9" name="Text 7"/>
          <p:cNvSpPr/>
          <p:nvPr/>
        </p:nvSpPr>
        <p:spPr>
          <a:xfrm>
            <a:off x="862554" y="6382240"/>
            <a:ext cx="13309163" cy="259199"/>
          </a:xfrm>
          <a:prstGeom prst="rect">
            <a:avLst/>
          </a:prstGeom>
          <a:noFill/>
          <a:ln/>
        </p:spPr>
        <p:txBody>
          <a:bodyPr wrap="none" lIns="0" tIns="0" rIns="0" bIns="0" rtlCol="0" anchor="t"/>
          <a:lstStyle/>
          <a:p>
            <a:pPr marL="342900" indent="-342900" algn="just">
              <a:lnSpc>
                <a:spcPts val="2000"/>
              </a:lnSpc>
              <a:buSzPct val="100000"/>
              <a:buChar char="•"/>
            </a:pPr>
            <a:r>
              <a:rPr lang="en-US" dirty="0">
                <a:solidFill>
                  <a:srgbClr val="2C3249"/>
                </a:solidFill>
                <a:latin typeface="Kanit Light" panose="020B0604020202020204" charset="-34"/>
                <a:ea typeface="Martel Sans" pitchFamily="34" charset="-122"/>
                <a:cs typeface="Kanit Light" panose="020B0604020202020204" charset="-34"/>
              </a:rPr>
              <a:t>eksik </a:t>
            </a:r>
            <a:r>
              <a:rPr lang="en-US" dirty="0" err="1">
                <a:solidFill>
                  <a:srgbClr val="2C3249"/>
                </a:solidFill>
                <a:latin typeface="Kanit Light" panose="020B0604020202020204" charset="-34"/>
                <a:ea typeface="Martel Sans" pitchFamily="34" charset="-122"/>
                <a:cs typeface="Kanit Light" panose="020B0604020202020204" charset="-34"/>
              </a:rPr>
              <a:t>değerler</a:t>
            </a:r>
            <a:r>
              <a:rPr lang="en-US" dirty="0">
                <a:solidFill>
                  <a:srgbClr val="2C3249"/>
                </a:solidFill>
                <a:latin typeface="Kanit Light" panose="020B0604020202020204" charset="-34"/>
                <a:ea typeface="Martel Sans" pitchFamily="34" charset="-122"/>
                <a:cs typeface="Kanit Light" panose="020B0604020202020204" charset="-34"/>
              </a:rPr>
              <a:t> (missing values),</a:t>
            </a:r>
            <a:endParaRPr lang="en-US" dirty="0">
              <a:latin typeface="Kanit Light" panose="020B0604020202020204" charset="-34"/>
            </a:endParaRPr>
          </a:p>
        </p:txBody>
      </p:sp>
      <p:sp>
        <p:nvSpPr>
          <p:cNvPr id="10" name="Text 8"/>
          <p:cNvSpPr/>
          <p:nvPr/>
        </p:nvSpPr>
        <p:spPr>
          <a:xfrm>
            <a:off x="862554" y="6698113"/>
            <a:ext cx="13309163" cy="259199"/>
          </a:xfrm>
          <a:prstGeom prst="rect">
            <a:avLst/>
          </a:prstGeom>
          <a:noFill/>
          <a:ln/>
        </p:spPr>
        <p:txBody>
          <a:bodyPr wrap="none" lIns="0" tIns="0" rIns="0" bIns="0" rtlCol="0" anchor="t"/>
          <a:lstStyle/>
          <a:p>
            <a:pPr marL="342900" indent="-342900" algn="just">
              <a:lnSpc>
                <a:spcPts val="2000"/>
              </a:lnSpc>
              <a:buSzPct val="100000"/>
              <a:buChar char="•"/>
            </a:pPr>
            <a:r>
              <a:rPr lang="en-US">
                <a:solidFill>
                  <a:srgbClr val="2C3249"/>
                </a:solidFill>
                <a:latin typeface="Kanit Light" panose="020B0604020202020204" charset="-34"/>
                <a:ea typeface="Martel Sans" pitchFamily="34" charset="-122"/>
                <a:cs typeface="Kanit Light" panose="020B0604020202020204" charset="-34"/>
              </a:rPr>
              <a:t>tekrar eden örnek/gözlem değerleri (duplicates),</a:t>
            </a:r>
            <a:endParaRPr lang="en-US">
              <a:latin typeface="Kanit Light" panose="020B0604020202020204" charset="-34"/>
            </a:endParaRPr>
          </a:p>
        </p:txBody>
      </p:sp>
      <p:sp>
        <p:nvSpPr>
          <p:cNvPr id="11" name="Text 9"/>
          <p:cNvSpPr/>
          <p:nvPr/>
        </p:nvSpPr>
        <p:spPr>
          <a:xfrm>
            <a:off x="862554" y="7013985"/>
            <a:ext cx="13309163" cy="259199"/>
          </a:xfrm>
          <a:prstGeom prst="rect">
            <a:avLst/>
          </a:prstGeom>
          <a:noFill/>
          <a:ln/>
        </p:spPr>
        <p:txBody>
          <a:bodyPr wrap="none" lIns="0" tIns="0" rIns="0" bIns="0" rtlCol="0" anchor="t"/>
          <a:lstStyle/>
          <a:p>
            <a:pPr marL="342900" indent="-342900" algn="just">
              <a:lnSpc>
                <a:spcPts val="2000"/>
              </a:lnSpc>
              <a:buSzPct val="100000"/>
              <a:buChar char="•"/>
            </a:pPr>
            <a:r>
              <a:rPr lang="en-US" dirty="0" err="1">
                <a:solidFill>
                  <a:srgbClr val="2C3249"/>
                </a:solidFill>
                <a:latin typeface="Kanit Light" panose="020B0604020202020204" charset="-34"/>
                <a:ea typeface="Martel Sans" pitchFamily="34" charset="-122"/>
                <a:cs typeface="Kanit Light" panose="020B0604020202020204" charset="-34"/>
              </a:rPr>
              <a:t>niteliklerin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birbirleri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arasındaki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ilişkiler</a:t>
            </a:r>
            <a:r>
              <a:rPr lang="en-US" dirty="0">
                <a:solidFill>
                  <a:srgbClr val="2C3249"/>
                </a:solidFill>
                <a:latin typeface="Kanit Light" panose="020B0604020202020204" charset="-34"/>
                <a:ea typeface="Martel Sans" pitchFamily="34" charset="-122"/>
                <a:cs typeface="Kanit Light" panose="020B0604020202020204" charset="-34"/>
              </a:rPr>
              <a:t> (correlation) ve</a:t>
            </a:r>
            <a:endParaRPr lang="en-US" dirty="0">
              <a:latin typeface="Kanit Light" panose="020B0604020202020204" charset="-34"/>
            </a:endParaRPr>
          </a:p>
        </p:txBody>
      </p:sp>
      <p:sp>
        <p:nvSpPr>
          <p:cNvPr id="12" name="Text 10"/>
          <p:cNvSpPr/>
          <p:nvPr/>
        </p:nvSpPr>
        <p:spPr>
          <a:xfrm>
            <a:off x="862554" y="7329858"/>
            <a:ext cx="13309163" cy="259199"/>
          </a:xfrm>
          <a:prstGeom prst="rect">
            <a:avLst/>
          </a:prstGeom>
          <a:noFill/>
          <a:ln/>
        </p:spPr>
        <p:txBody>
          <a:bodyPr wrap="none" lIns="0" tIns="0" rIns="0" bIns="0" rtlCol="0" anchor="t"/>
          <a:lstStyle/>
          <a:p>
            <a:pPr marL="342900" indent="-342900" algn="just">
              <a:lnSpc>
                <a:spcPts val="2000"/>
              </a:lnSpc>
              <a:buSzPct val="100000"/>
              <a:buChar char="•"/>
            </a:pPr>
            <a:r>
              <a:rPr lang="en-US">
                <a:solidFill>
                  <a:srgbClr val="2C3249"/>
                </a:solidFill>
                <a:latin typeface="Kanit Light" panose="020B0604020202020204" charset="-34"/>
                <a:ea typeface="Martel Sans" pitchFamily="34" charset="-122"/>
                <a:cs typeface="Kanit Light" panose="020B0604020202020204" charset="-34"/>
              </a:rPr>
              <a:t>analize alınması planlanan nitelikler</a:t>
            </a:r>
            <a:r>
              <a:rPr lang="tr-TR">
                <a:solidFill>
                  <a:srgbClr val="2C3249"/>
                </a:solidFill>
                <a:latin typeface="Kanit Light" panose="020B0604020202020204" charset="-34"/>
                <a:ea typeface="Martel Sans" pitchFamily="34" charset="-122"/>
                <a:cs typeface="Kanit Light" panose="020B0604020202020204" charset="-34"/>
              </a:rPr>
              <a:t> </a:t>
            </a:r>
            <a:r>
              <a:rPr lang="en-US">
                <a:solidFill>
                  <a:srgbClr val="2C3249"/>
                </a:solidFill>
                <a:latin typeface="Kanit Light" panose="020B0604020202020204" charset="-34"/>
                <a:ea typeface="Martel Sans" pitchFamily="34" charset="-122"/>
                <a:cs typeface="Kanit Light" panose="020B0604020202020204" charset="-34"/>
              </a:rPr>
              <a:t>kontrol edilebilir</a:t>
            </a:r>
            <a:endParaRPr lang="en-US">
              <a:latin typeface="Kanit Light" panose="020B0604020202020204" charset="-34"/>
            </a:endParaRPr>
          </a:p>
        </p:txBody>
      </p:sp>
      <p:pic>
        <p:nvPicPr>
          <p:cNvPr id="14" name="Image 0" descr="preencoded.png"/>
          <p:cNvPicPr>
            <a:picLocks noChangeAspect="1"/>
          </p:cNvPicPr>
          <p:nvPr/>
        </p:nvPicPr>
        <p:blipFill>
          <a:blip r:embed="rId3"/>
          <a:stretch>
            <a:fillRect/>
          </a:stretch>
        </p:blipFill>
        <p:spPr>
          <a:xfrm>
            <a:off x="13525500" y="228600"/>
            <a:ext cx="876300" cy="540306"/>
          </a:xfrm>
          <a:prstGeom prst="rect">
            <a:avLst/>
          </a:prstGeom>
        </p:spPr>
      </p:pic>
      <p:sp>
        <p:nvSpPr>
          <p:cNvPr id="15" name="Text 0">
            <a:extLst>
              <a:ext uri="{FF2B5EF4-FFF2-40B4-BE49-F238E27FC236}">
                <a16:creationId xmlns:a16="http://schemas.microsoft.com/office/drawing/2014/main" id="{26F86A81-532F-0762-CCF8-80C446BE15FA}"/>
              </a:ext>
            </a:extLst>
          </p:cNvPr>
          <p:cNvSpPr/>
          <p:nvPr/>
        </p:nvSpPr>
        <p:spPr>
          <a:xfrm>
            <a:off x="864037" y="228601"/>
            <a:ext cx="7713464" cy="540306"/>
          </a:xfrm>
          <a:prstGeom prst="rect">
            <a:avLst/>
          </a:prstGeom>
          <a:noFill/>
          <a:ln/>
        </p:spPr>
        <p:txBody>
          <a:bodyPr wrap="none" lIns="0" tIns="0" rIns="0" bIns="0" rtlCol="0" anchor="t"/>
          <a:lstStyle/>
          <a:p>
            <a:pPr marL="0" indent="0" algn="just">
              <a:lnSpc>
                <a:spcPts val="4900"/>
              </a:lnSpc>
              <a:buNone/>
            </a:pPr>
            <a:r>
              <a:rPr lang="en-US" sz="4000" dirty="0">
                <a:solidFill>
                  <a:srgbClr val="272D45"/>
                </a:solidFill>
                <a:latin typeface="Kanit Light" panose="020B0604020202020204" charset="-34"/>
                <a:ea typeface="Kanit Light" pitchFamily="34" charset="-122"/>
                <a:cs typeface="Kanit Light" panose="020B0604020202020204" charset="-34"/>
              </a:rPr>
              <a:t>Veriyi Anlama</a:t>
            </a:r>
            <a:endParaRPr lang="en-US" sz="4000" dirty="0">
              <a:latin typeface="Kanit Light" panose="020B0604020202020204" charset="-34"/>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864037" y="932763"/>
            <a:ext cx="12601932" cy="635318"/>
          </a:xfrm>
          <a:prstGeom prst="rect">
            <a:avLst/>
          </a:prstGeom>
          <a:noFill/>
          <a:ln/>
        </p:spPr>
        <p:txBody>
          <a:bodyPr wrap="square" lIns="0" tIns="0" rIns="0" bIns="0" rtlCol="0" anchor="t"/>
          <a:lstStyle/>
          <a:p>
            <a:pPr marL="0" indent="0">
              <a:lnSpc>
                <a:spcPts val="2500"/>
              </a:lnSpc>
              <a:buNone/>
            </a:pPr>
            <a:r>
              <a:rPr lang="en-US" dirty="0">
                <a:solidFill>
                  <a:srgbClr val="2C3249"/>
                </a:solidFill>
                <a:latin typeface="Kanit Light" panose="020B0604020202020204" charset="-34"/>
                <a:ea typeface="Martel Sans" pitchFamily="34" charset="-122"/>
                <a:cs typeface="Kanit Light" panose="020B0604020202020204" charset="-34"/>
              </a:rPr>
              <a:t>Veri </a:t>
            </a:r>
            <a:r>
              <a:rPr lang="en-US" dirty="0" err="1">
                <a:solidFill>
                  <a:srgbClr val="2C3249"/>
                </a:solidFill>
                <a:latin typeface="Kanit Light" panose="020B0604020202020204" charset="-34"/>
                <a:ea typeface="Martel Sans" pitchFamily="34" charset="-122"/>
                <a:cs typeface="Kanit Light" panose="020B0604020202020204" charset="-34"/>
              </a:rPr>
              <a:t>hazırlama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aşamasında</a:t>
            </a:r>
            <a:r>
              <a:rPr lang="en-US" dirty="0">
                <a:solidFill>
                  <a:srgbClr val="2C3249"/>
                </a:solidFill>
                <a:latin typeface="Kanit Light" panose="020B0604020202020204" charset="-34"/>
                <a:ea typeface="Martel Sans" pitchFamily="34" charset="-122"/>
                <a:cs typeface="Kanit Light" panose="020B0604020202020204" charset="-34"/>
              </a:rPr>
              <a:t> Veriyi Anlama </a:t>
            </a:r>
            <a:r>
              <a:rPr lang="en-US" dirty="0" err="1">
                <a:solidFill>
                  <a:srgbClr val="2C3249"/>
                </a:solidFill>
                <a:latin typeface="Kanit Light" panose="020B0604020202020204" charset="-34"/>
                <a:ea typeface="Martel Sans" pitchFamily="34" charset="-122"/>
                <a:cs typeface="Kanit Light" panose="020B0604020202020204" charset="-34"/>
              </a:rPr>
              <a:t>Bölümü'nde</a:t>
            </a:r>
            <a:r>
              <a:rPr lang="en-US" dirty="0">
                <a:solidFill>
                  <a:srgbClr val="2C3249"/>
                </a:solidFill>
                <a:latin typeface="Kanit Light" panose="020B0604020202020204" charset="-34"/>
                <a:ea typeface="Martel Sans" pitchFamily="34" charset="-122"/>
                <a:cs typeface="Kanit Light" panose="020B0604020202020204" charset="-34"/>
              </a:rPr>
              <a:t> tespit </a:t>
            </a:r>
            <a:r>
              <a:rPr lang="en-US" dirty="0" err="1">
                <a:solidFill>
                  <a:srgbClr val="2C3249"/>
                </a:solidFill>
                <a:latin typeface="Kanit Light" panose="020B0604020202020204" charset="-34"/>
                <a:ea typeface="Martel Sans" pitchFamily="34" charset="-122"/>
                <a:cs typeface="Kanit Light" panose="020B0604020202020204" charset="-34"/>
              </a:rPr>
              <a:t>edilen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durumlara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uygun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biçimde</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üzerinde</a:t>
            </a:r>
            <a:r>
              <a:rPr lang="en-US" dirty="0">
                <a:solidFill>
                  <a:srgbClr val="2C3249"/>
                </a:solidFill>
                <a:latin typeface="Kanit Light" panose="020B0604020202020204" charset="-34"/>
                <a:ea typeface="Martel Sans" pitchFamily="34" charset="-122"/>
                <a:cs typeface="Kanit Light" panose="020B0604020202020204" charset="-34"/>
              </a:rPr>
              <a:t> </a:t>
            </a:r>
            <a:r>
              <a:rPr lang="tr-TR" dirty="0">
                <a:solidFill>
                  <a:srgbClr val="2C3249"/>
                </a:solidFill>
                <a:latin typeface="Kanit Light" panose="020B0604020202020204" charset="-34"/>
                <a:ea typeface="Martel Sans" pitchFamily="34" charset="-122"/>
                <a:cs typeface="Kanit Light" panose="020B0604020202020204" charset="-34"/>
              </a:rPr>
              <a:t>ç</a:t>
            </a:r>
            <a:r>
              <a:rPr lang="en-US" dirty="0">
                <a:solidFill>
                  <a:srgbClr val="2C3249"/>
                </a:solidFill>
                <a:latin typeface="Kanit Light" panose="020B0604020202020204" charset="-34"/>
                <a:ea typeface="Martel Sans" pitchFamily="34" charset="-122"/>
                <a:cs typeface="Kanit Light" panose="020B0604020202020204" charset="-34"/>
              </a:rPr>
              <a:t>e</a:t>
            </a:r>
            <a:r>
              <a:rPr lang="tr-TR" dirty="0">
                <a:solidFill>
                  <a:srgbClr val="2C3249"/>
                </a:solidFill>
                <a:latin typeface="Kanit Light" panose="020B0604020202020204" charset="-34"/>
                <a:ea typeface="Martel Sans" pitchFamily="34" charset="-122"/>
                <a:cs typeface="Kanit Light" panose="020B0604020202020204" charset="-34"/>
              </a:rPr>
              <a:t>ş</a:t>
            </a:r>
            <a:r>
              <a:rPr lang="en-US" dirty="0" err="1">
                <a:solidFill>
                  <a:srgbClr val="2C3249"/>
                </a:solidFill>
                <a:latin typeface="Kanit Light" panose="020B0604020202020204" charset="-34"/>
                <a:ea typeface="Martel Sans" pitchFamily="34" charset="-122"/>
                <a:cs typeface="Kanit Light" panose="020B0604020202020204" charset="-34"/>
              </a:rPr>
              <a:t>itli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a:t>
            </a:r>
            <a:r>
              <a:rPr lang="tr-TR" dirty="0">
                <a:solidFill>
                  <a:srgbClr val="2C3249"/>
                </a:solidFill>
                <a:latin typeface="Kanit Light" panose="020B0604020202020204" charset="-34"/>
                <a:ea typeface="Martel Sans" pitchFamily="34" charset="-122"/>
                <a:cs typeface="Kanit Light" panose="020B0604020202020204" charset="-34"/>
              </a:rPr>
              <a:t>ş</a:t>
            </a:r>
            <a:r>
              <a:rPr lang="en-US" dirty="0" err="1">
                <a:solidFill>
                  <a:srgbClr val="2C3249"/>
                </a:solidFill>
                <a:latin typeface="Kanit Light" panose="020B0604020202020204" charset="-34"/>
                <a:ea typeface="Martel Sans" pitchFamily="34" charset="-122"/>
                <a:cs typeface="Kanit Light" panose="020B0604020202020204" charset="-34"/>
              </a:rPr>
              <a:t>lemler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yapılmaktadır</a:t>
            </a:r>
            <a:r>
              <a:rPr lang="en-US" dirty="0">
                <a:solidFill>
                  <a:srgbClr val="2C3249"/>
                </a:solidFill>
                <a:latin typeface="Kanit Light" panose="020B0604020202020204" charset="-34"/>
                <a:ea typeface="Martel Sans" pitchFamily="34" charset="-122"/>
                <a:cs typeface="Kanit Light" panose="020B0604020202020204" charset="-34"/>
              </a:rPr>
              <a:t>. En </a:t>
            </a:r>
            <a:r>
              <a:rPr lang="en-US" dirty="0" err="1">
                <a:solidFill>
                  <a:srgbClr val="2C3249"/>
                </a:solidFill>
                <a:latin typeface="Kanit Light" panose="020B0604020202020204" charset="-34"/>
                <a:ea typeface="Martel Sans" pitchFamily="34" charset="-122"/>
                <a:cs typeface="Kanit Light" panose="020B0604020202020204" charset="-34"/>
              </a:rPr>
              <a:t>sık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bazı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islemler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asağıda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sıralanmıştır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pic>
        <p:nvPicPr>
          <p:cNvPr id="4" name="Image 0" descr="preencoded.png"/>
          <p:cNvPicPr>
            <a:picLocks noChangeAspect="1"/>
          </p:cNvPicPr>
          <p:nvPr/>
        </p:nvPicPr>
        <p:blipFill>
          <a:blip r:embed="rId3"/>
          <a:stretch>
            <a:fillRect/>
          </a:stretch>
        </p:blipFill>
        <p:spPr>
          <a:xfrm>
            <a:off x="864037" y="1791442"/>
            <a:ext cx="695087" cy="695087"/>
          </a:xfrm>
          <a:prstGeom prst="rect">
            <a:avLst/>
          </a:prstGeom>
        </p:spPr>
      </p:pic>
      <p:sp>
        <p:nvSpPr>
          <p:cNvPr id="5" name="Text 2"/>
          <p:cNvSpPr/>
          <p:nvPr/>
        </p:nvSpPr>
        <p:spPr>
          <a:xfrm>
            <a:off x="864037" y="2498100"/>
            <a:ext cx="3920728" cy="310277"/>
          </a:xfrm>
          <a:prstGeom prst="rect">
            <a:avLst/>
          </a:prstGeom>
          <a:noFill/>
          <a:ln/>
        </p:spPr>
        <p:txBody>
          <a:bodyPr wrap="none" lIns="0" tIns="0" rIns="0" bIns="0" rtlCol="0" anchor="t"/>
          <a:lstStyle/>
          <a:p>
            <a:pPr marL="0" indent="0" algn="l">
              <a:lnSpc>
                <a:spcPts val="2400"/>
              </a:lnSpc>
              <a:buNone/>
            </a:pPr>
            <a:r>
              <a:rPr lang="en-US" dirty="0">
                <a:solidFill>
                  <a:srgbClr val="2C3249"/>
                </a:solidFill>
                <a:latin typeface="Kanit Light" panose="020B0604020202020204" charset="-34"/>
                <a:ea typeface="Kanit Light" pitchFamily="34" charset="-122"/>
                <a:cs typeface="Kanit Light" panose="020B0604020202020204" charset="-34"/>
              </a:rPr>
              <a:t>Veri </a:t>
            </a:r>
            <a:r>
              <a:rPr lang="en-US" dirty="0" err="1">
                <a:solidFill>
                  <a:srgbClr val="2C3249"/>
                </a:solidFill>
                <a:latin typeface="Kanit Light" panose="020B0604020202020204" charset="-34"/>
                <a:ea typeface="Kanit Light" pitchFamily="34" charset="-122"/>
                <a:cs typeface="Kanit Light" panose="020B0604020202020204" charset="-34"/>
              </a:rPr>
              <a:t>özetleme</a:t>
            </a:r>
            <a:r>
              <a:rPr lang="en-US" dirty="0">
                <a:solidFill>
                  <a:srgbClr val="2C3249"/>
                </a:solidFill>
                <a:latin typeface="Kanit Light" panose="020B0604020202020204" charset="-34"/>
                <a:ea typeface="Kanit Light" pitchFamily="34" charset="-122"/>
                <a:cs typeface="Kanit Light" panose="020B0604020202020204" charset="-34"/>
              </a:rPr>
              <a:t> ve veri görselleştirme,</a:t>
            </a:r>
            <a:endParaRPr lang="en-US" dirty="0">
              <a:latin typeface="Kanit Light" panose="020B0604020202020204" charset="-34"/>
            </a:endParaRPr>
          </a:p>
        </p:txBody>
      </p:sp>
      <p:pic>
        <p:nvPicPr>
          <p:cNvPr id="6" name="Image 1" descr="preencoded.png"/>
          <p:cNvPicPr>
            <a:picLocks noChangeAspect="1"/>
          </p:cNvPicPr>
          <p:nvPr/>
        </p:nvPicPr>
        <p:blipFill>
          <a:blip r:embed="rId4"/>
          <a:stretch>
            <a:fillRect/>
          </a:stretch>
        </p:blipFill>
        <p:spPr>
          <a:xfrm>
            <a:off x="5163979" y="1791442"/>
            <a:ext cx="695087" cy="695087"/>
          </a:xfrm>
          <a:prstGeom prst="rect">
            <a:avLst/>
          </a:prstGeom>
        </p:spPr>
      </p:pic>
      <p:sp>
        <p:nvSpPr>
          <p:cNvPr id="7" name="Text 3"/>
          <p:cNvSpPr/>
          <p:nvPr/>
        </p:nvSpPr>
        <p:spPr>
          <a:xfrm>
            <a:off x="5163979" y="2498100"/>
            <a:ext cx="2482453" cy="310277"/>
          </a:xfrm>
          <a:prstGeom prst="rect">
            <a:avLst/>
          </a:prstGeom>
          <a:noFill/>
          <a:ln/>
        </p:spPr>
        <p:txBody>
          <a:bodyPr wrap="none" lIns="0" tIns="0" rIns="0" bIns="0" rtlCol="0" anchor="t"/>
          <a:lstStyle/>
          <a:p>
            <a:pPr marL="0" indent="0" algn="l">
              <a:lnSpc>
                <a:spcPts val="2400"/>
              </a:lnSpc>
              <a:buNone/>
            </a:pPr>
            <a:r>
              <a:rPr lang="en-US">
                <a:solidFill>
                  <a:srgbClr val="2C3249"/>
                </a:solidFill>
                <a:latin typeface="Kanit Light" panose="020B0604020202020204" charset="-34"/>
                <a:ea typeface="Kanit Light" pitchFamily="34" charset="-122"/>
                <a:cs typeface="Kanit Light" panose="020B0604020202020204" charset="-34"/>
              </a:rPr>
              <a:t>Boyut azaltma,</a:t>
            </a:r>
            <a:endParaRPr lang="en-US">
              <a:latin typeface="Kanit Light" panose="020B0604020202020204" charset="-34"/>
            </a:endParaRPr>
          </a:p>
        </p:txBody>
      </p:sp>
      <p:pic>
        <p:nvPicPr>
          <p:cNvPr id="8" name="Image 2" descr="preencoded.png"/>
          <p:cNvPicPr>
            <a:picLocks noChangeAspect="1"/>
          </p:cNvPicPr>
          <p:nvPr/>
        </p:nvPicPr>
        <p:blipFill>
          <a:blip r:embed="rId5"/>
          <a:stretch>
            <a:fillRect/>
          </a:stretch>
        </p:blipFill>
        <p:spPr>
          <a:xfrm>
            <a:off x="9463921" y="1791442"/>
            <a:ext cx="695087" cy="695087"/>
          </a:xfrm>
          <a:prstGeom prst="rect">
            <a:avLst/>
          </a:prstGeom>
        </p:spPr>
      </p:pic>
      <p:sp>
        <p:nvSpPr>
          <p:cNvPr id="9" name="Text 4"/>
          <p:cNvSpPr/>
          <p:nvPr/>
        </p:nvSpPr>
        <p:spPr>
          <a:xfrm>
            <a:off x="9463921" y="2498100"/>
            <a:ext cx="2482453" cy="310277"/>
          </a:xfrm>
          <a:prstGeom prst="rect">
            <a:avLst/>
          </a:prstGeom>
          <a:noFill/>
          <a:ln/>
        </p:spPr>
        <p:txBody>
          <a:bodyPr wrap="none" lIns="0" tIns="0" rIns="0" bIns="0" rtlCol="0" anchor="t"/>
          <a:lstStyle/>
          <a:p>
            <a:pPr marL="0" indent="0" algn="l">
              <a:lnSpc>
                <a:spcPts val="2400"/>
              </a:lnSpc>
              <a:buNone/>
            </a:pPr>
            <a:r>
              <a:rPr lang="en-US" dirty="0">
                <a:solidFill>
                  <a:srgbClr val="2C3249"/>
                </a:solidFill>
                <a:latin typeface="Kanit Light" panose="020B0604020202020204" charset="-34"/>
                <a:ea typeface="Kanit Light" pitchFamily="34" charset="-122"/>
                <a:cs typeface="Kanit Light" panose="020B0604020202020204" charset="-34"/>
              </a:rPr>
              <a:t>Veri </a:t>
            </a:r>
            <a:r>
              <a:rPr lang="en-US" dirty="0" err="1">
                <a:solidFill>
                  <a:srgbClr val="2C3249"/>
                </a:solidFill>
                <a:latin typeface="Kanit Light" panose="020B0604020202020204" charset="-34"/>
                <a:ea typeface="Kanit Light" pitchFamily="34" charset="-122"/>
                <a:cs typeface="Kanit Light" panose="020B0604020202020204" charset="-34"/>
              </a:rPr>
              <a:t>temizleme</a:t>
            </a:r>
            <a:r>
              <a:rPr lang="en-US" dirty="0">
                <a:solidFill>
                  <a:srgbClr val="2C3249"/>
                </a:solidFill>
                <a:latin typeface="Kanit Light" panose="020B0604020202020204" charset="-34"/>
                <a:ea typeface="Kanit Light" pitchFamily="34" charset="-122"/>
                <a:cs typeface="Kanit Light" panose="020B0604020202020204" charset="-34"/>
              </a:rPr>
              <a:t>,</a:t>
            </a:r>
            <a:endParaRPr lang="en-US" dirty="0">
              <a:latin typeface="Kanit Light" panose="020B0604020202020204" charset="-34"/>
            </a:endParaRPr>
          </a:p>
        </p:txBody>
      </p:sp>
      <p:pic>
        <p:nvPicPr>
          <p:cNvPr id="10" name="Image 3" descr="preencoded.png"/>
          <p:cNvPicPr>
            <a:picLocks noChangeAspect="1"/>
          </p:cNvPicPr>
          <p:nvPr/>
        </p:nvPicPr>
        <p:blipFill>
          <a:blip r:embed="rId6"/>
          <a:stretch>
            <a:fillRect/>
          </a:stretch>
        </p:blipFill>
        <p:spPr>
          <a:xfrm>
            <a:off x="864037" y="3640839"/>
            <a:ext cx="695087" cy="695087"/>
          </a:xfrm>
          <a:prstGeom prst="rect">
            <a:avLst/>
          </a:prstGeom>
        </p:spPr>
      </p:pic>
      <p:sp>
        <p:nvSpPr>
          <p:cNvPr id="11" name="Text 5"/>
          <p:cNvSpPr/>
          <p:nvPr/>
        </p:nvSpPr>
        <p:spPr>
          <a:xfrm>
            <a:off x="864037" y="4347498"/>
            <a:ext cx="2482453" cy="310277"/>
          </a:xfrm>
          <a:prstGeom prst="rect">
            <a:avLst/>
          </a:prstGeom>
          <a:noFill/>
          <a:ln/>
        </p:spPr>
        <p:txBody>
          <a:bodyPr wrap="none" lIns="0" tIns="0" rIns="0" bIns="0" rtlCol="0" anchor="t"/>
          <a:lstStyle/>
          <a:p>
            <a:pPr marL="0" indent="0" algn="l">
              <a:lnSpc>
                <a:spcPts val="2400"/>
              </a:lnSpc>
              <a:buNone/>
            </a:pPr>
            <a:r>
              <a:rPr lang="en-US">
                <a:solidFill>
                  <a:srgbClr val="2C3249"/>
                </a:solidFill>
                <a:latin typeface="Kanit Light" panose="020B0604020202020204" charset="-34"/>
                <a:ea typeface="Kanit Light" pitchFamily="34" charset="-122"/>
                <a:cs typeface="Kanit Light" panose="020B0604020202020204" charset="-34"/>
              </a:rPr>
              <a:t>Aykırı Değer Tespiti</a:t>
            </a:r>
            <a:endParaRPr lang="en-US">
              <a:latin typeface="Kanit Light" panose="020B0604020202020204" charset="-34"/>
            </a:endParaRPr>
          </a:p>
        </p:txBody>
      </p:sp>
      <p:pic>
        <p:nvPicPr>
          <p:cNvPr id="12" name="Image 4" descr="preencoded.png"/>
          <p:cNvPicPr>
            <a:picLocks noChangeAspect="1"/>
          </p:cNvPicPr>
          <p:nvPr/>
        </p:nvPicPr>
        <p:blipFill>
          <a:blip r:embed="rId7"/>
          <a:stretch>
            <a:fillRect/>
          </a:stretch>
        </p:blipFill>
        <p:spPr>
          <a:xfrm>
            <a:off x="5163979" y="3640839"/>
            <a:ext cx="695087" cy="695087"/>
          </a:xfrm>
          <a:prstGeom prst="rect">
            <a:avLst/>
          </a:prstGeom>
        </p:spPr>
      </p:pic>
      <p:sp>
        <p:nvSpPr>
          <p:cNvPr id="13" name="Text 6"/>
          <p:cNvSpPr/>
          <p:nvPr/>
        </p:nvSpPr>
        <p:spPr>
          <a:xfrm>
            <a:off x="5163979" y="4347498"/>
            <a:ext cx="3471624" cy="310277"/>
          </a:xfrm>
          <a:prstGeom prst="rect">
            <a:avLst/>
          </a:prstGeom>
          <a:noFill/>
          <a:ln/>
        </p:spPr>
        <p:txBody>
          <a:bodyPr wrap="none" lIns="0" tIns="0" rIns="0" bIns="0" rtlCol="0" anchor="t"/>
          <a:lstStyle/>
          <a:p>
            <a:pPr marL="0" indent="0" algn="l">
              <a:lnSpc>
                <a:spcPts val="2400"/>
              </a:lnSpc>
              <a:buNone/>
            </a:pPr>
            <a:r>
              <a:rPr lang="en-US" dirty="0">
                <a:solidFill>
                  <a:srgbClr val="2C3249"/>
                </a:solidFill>
                <a:latin typeface="Kanit Light" panose="020B0604020202020204" charset="-34"/>
                <a:ea typeface="Kanit Light" pitchFamily="34" charset="-122"/>
                <a:cs typeface="Kanit Light" panose="020B0604020202020204" charset="-34"/>
              </a:rPr>
              <a:t>Eksik </a:t>
            </a:r>
            <a:r>
              <a:rPr lang="en-US" dirty="0" err="1">
                <a:solidFill>
                  <a:srgbClr val="2C3249"/>
                </a:solidFill>
                <a:latin typeface="Kanit Light" panose="020B0604020202020204" charset="-34"/>
                <a:ea typeface="Kanit Light" pitchFamily="34" charset="-122"/>
                <a:cs typeface="Kanit Light" panose="020B0604020202020204" charset="-34"/>
              </a:rPr>
              <a:t>Değerlerin</a:t>
            </a:r>
            <a:r>
              <a:rPr lang="en-US" dirty="0">
                <a:solidFill>
                  <a:srgbClr val="2C3249"/>
                </a:solidFill>
                <a:latin typeface="Kanit Light" panose="020B0604020202020204" charset="-34"/>
                <a:ea typeface="Kanit Light" pitchFamily="34" charset="-122"/>
                <a:cs typeface="Kanit Light" panose="020B0604020202020204" charset="-34"/>
              </a:rPr>
              <a:t> </a:t>
            </a:r>
            <a:r>
              <a:rPr lang="en-US" dirty="0" err="1">
                <a:solidFill>
                  <a:srgbClr val="2C3249"/>
                </a:solidFill>
                <a:latin typeface="Kanit Light" panose="020B0604020202020204" charset="-34"/>
                <a:ea typeface="Kanit Light" pitchFamily="34" charset="-122"/>
                <a:cs typeface="Kanit Light" panose="020B0604020202020204" charset="-34"/>
              </a:rPr>
              <a:t>Tamamlanması</a:t>
            </a:r>
            <a:endParaRPr lang="en-US" dirty="0">
              <a:latin typeface="Kanit Light" panose="020B0604020202020204" charset="-34"/>
            </a:endParaRPr>
          </a:p>
        </p:txBody>
      </p:sp>
      <p:pic>
        <p:nvPicPr>
          <p:cNvPr id="14" name="Image 5" descr="preencoded.png"/>
          <p:cNvPicPr>
            <a:picLocks noChangeAspect="1"/>
          </p:cNvPicPr>
          <p:nvPr/>
        </p:nvPicPr>
        <p:blipFill>
          <a:blip r:embed="rId8"/>
          <a:stretch>
            <a:fillRect/>
          </a:stretch>
        </p:blipFill>
        <p:spPr>
          <a:xfrm>
            <a:off x="9463921" y="3640839"/>
            <a:ext cx="695087" cy="695087"/>
          </a:xfrm>
          <a:prstGeom prst="rect">
            <a:avLst/>
          </a:prstGeom>
        </p:spPr>
      </p:pic>
      <p:sp>
        <p:nvSpPr>
          <p:cNvPr id="15" name="Text 7"/>
          <p:cNvSpPr/>
          <p:nvPr/>
        </p:nvSpPr>
        <p:spPr>
          <a:xfrm>
            <a:off x="9463921" y="4347498"/>
            <a:ext cx="2482453" cy="310277"/>
          </a:xfrm>
          <a:prstGeom prst="rect">
            <a:avLst/>
          </a:prstGeom>
          <a:noFill/>
          <a:ln/>
        </p:spPr>
        <p:txBody>
          <a:bodyPr wrap="none" lIns="0" tIns="0" rIns="0" bIns="0" rtlCol="0" anchor="t"/>
          <a:lstStyle/>
          <a:p>
            <a:pPr marL="0" indent="0" algn="l">
              <a:lnSpc>
                <a:spcPts val="2400"/>
              </a:lnSpc>
              <a:buNone/>
            </a:pPr>
            <a:r>
              <a:rPr lang="en-US" dirty="0">
                <a:solidFill>
                  <a:srgbClr val="2C3249"/>
                </a:solidFill>
                <a:latin typeface="Kanit Light" panose="020B0604020202020204" charset="-34"/>
                <a:ea typeface="Kanit Light" pitchFamily="34" charset="-122"/>
                <a:cs typeface="Kanit Light" panose="020B0604020202020204" charset="-34"/>
              </a:rPr>
              <a:t>Veri </a:t>
            </a:r>
            <a:r>
              <a:rPr lang="en-US" dirty="0" err="1">
                <a:solidFill>
                  <a:srgbClr val="2C3249"/>
                </a:solidFill>
                <a:latin typeface="Kanit Light" panose="020B0604020202020204" charset="-34"/>
                <a:ea typeface="Kanit Light" pitchFamily="34" charset="-122"/>
                <a:cs typeface="Kanit Light" panose="020B0604020202020204" charset="-34"/>
              </a:rPr>
              <a:t>normalizasyonu</a:t>
            </a:r>
            <a:r>
              <a:rPr lang="en-US" dirty="0">
                <a:solidFill>
                  <a:srgbClr val="2C3249"/>
                </a:solidFill>
                <a:latin typeface="Kanit Light" panose="020B0604020202020204" charset="-34"/>
                <a:ea typeface="Kanit Light" pitchFamily="34" charset="-122"/>
                <a:cs typeface="Kanit Light" panose="020B0604020202020204" charset="-34"/>
              </a:rPr>
              <a:t>.</a:t>
            </a:r>
            <a:endParaRPr lang="en-US" dirty="0">
              <a:latin typeface="Kanit Light" panose="020B0604020202020204" charset="-34"/>
            </a:endParaRPr>
          </a:p>
        </p:txBody>
      </p:sp>
      <p:pic>
        <p:nvPicPr>
          <p:cNvPr id="16" name="Image 6" descr="preencoded.png"/>
          <p:cNvPicPr>
            <a:picLocks noChangeAspect="1"/>
          </p:cNvPicPr>
          <p:nvPr/>
        </p:nvPicPr>
        <p:blipFill>
          <a:blip r:embed="rId9"/>
          <a:stretch>
            <a:fillRect/>
          </a:stretch>
        </p:blipFill>
        <p:spPr>
          <a:xfrm>
            <a:off x="864037" y="5490237"/>
            <a:ext cx="695087" cy="695087"/>
          </a:xfrm>
          <a:prstGeom prst="rect">
            <a:avLst/>
          </a:prstGeom>
        </p:spPr>
      </p:pic>
      <p:sp>
        <p:nvSpPr>
          <p:cNvPr id="17" name="Text 8"/>
          <p:cNvSpPr/>
          <p:nvPr/>
        </p:nvSpPr>
        <p:spPr>
          <a:xfrm>
            <a:off x="864037" y="6196895"/>
            <a:ext cx="2767370" cy="310277"/>
          </a:xfrm>
          <a:prstGeom prst="rect">
            <a:avLst/>
          </a:prstGeom>
          <a:noFill/>
          <a:ln/>
        </p:spPr>
        <p:txBody>
          <a:bodyPr wrap="none" lIns="0" tIns="0" rIns="0" bIns="0" rtlCol="0" anchor="t"/>
          <a:lstStyle/>
          <a:p>
            <a:pPr marL="0" indent="0" algn="l">
              <a:lnSpc>
                <a:spcPts val="2400"/>
              </a:lnSpc>
              <a:buNone/>
            </a:pPr>
            <a:r>
              <a:rPr lang="en-US" dirty="0">
                <a:solidFill>
                  <a:srgbClr val="2C3249"/>
                </a:solidFill>
                <a:latin typeface="Kanit Light" panose="020B0604020202020204" charset="-34"/>
                <a:ea typeface="Kanit Light" pitchFamily="34" charset="-122"/>
                <a:cs typeface="Kanit Light" panose="020B0604020202020204" charset="-34"/>
              </a:rPr>
              <a:t>Yapay (dummy) </a:t>
            </a:r>
            <a:r>
              <a:rPr lang="en-US" dirty="0" err="1">
                <a:solidFill>
                  <a:srgbClr val="2C3249"/>
                </a:solidFill>
                <a:latin typeface="Kanit Light" panose="020B0604020202020204" charset="-34"/>
                <a:ea typeface="Kanit Light" pitchFamily="34" charset="-122"/>
                <a:cs typeface="Kanit Light" panose="020B0604020202020204" charset="-34"/>
              </a:rPr>
              <a:t>kodlama</a:t>
            </a:r>
            <a:r>
              <a:rPr lang="en-US" dirty="0">
                <a:solidFill>
                  <a:srgbClr val="2C3249"/>
                </a:solidFill>
                <a:latin typeface="Kanit Light" panose="020B0604020202020204" charset="-34"/>
                <a:ea typeface="Kanit Light" pitchFamily="34" charset="-122"/>
                <a:cs typeface="Kanit Light" panose="020B0604020202020204" charset="-34"/>
              </a:rPr>
              <a:t>,</a:t>
            </a:r>
            <a:endParaRPr lang="en-US" dirty="0">
              <a:latin typeface="Kanit Light" panose="020B0604020202020204" charset="-34"/>
            </a:endParaRPr>
          </a:p>
        </p:txBody>
      </p:sp>
      <p:pic>
        <p:nvPicPr>
          <p:cNvPr id="18" name="Image 7" descr="preencoded.png"/>
          <p:cNvPicPr>
            <a:picLocks noChangeAspect="1"/>
          </p:cNvPicPr>
          <p:nvPr/>
        </p:nvPicPr>
        <p:blipFill>
          <a:blip r:embed="rId10"/>
          <a:stretch>
            <a:fillRect/>
          </a:stretch>
        </p:blipFill>
        <p:spPr>
          <a:xfrm>
            <a:off x="5163979" y="5490237"/>
            <a:ext cx="695087" cy="695087"/>
          </a:xfrm>
          <a:prstGeom prst="rect">
            <a:avLst/>
          </a:prstGeom>
        </p:spPr>
      </p:pic>
      <p:sp>
        <p:nvSpPr>
          <p:cNvPr id="19" name="Text 9"/>
          <p:cNvSpPr/>
          <p:nvPr/>
        </p:nvSpPr>
        <p:spPr>
          <a:xfrm>
            <a:off x="5163979" y="6196895"/>
            <a:ext cx="2482453" cy="310277"/>
          </a:xfrm>
          <a:prstGeom prst="rect">
            <a:avLst/>
          </a:prstGeom>
          <a:noFill/>
          <a:ln/>
        </p:spPr>
        <p:txBody>
          <a:bodyPr wrap="none" lIns="0" tIns="0" rIns="0" bIns="0" rtlCol="0" anchor="t"/>
          <a:lstStyle/>
          <a:p>
            <a:pPr marL="0" indent="0" algn="l">
              <a:lnSpc>
                <a:spcPts val="2400"/>
              </a:lnSpc>
              <a:buNone/>
            </a:pPr>
            <a:r>
              <a:rPr lang="en-US" dirty="0">
                <a:solidFill>
                  <a:srgbClr val="2C3249"/>
                </a:solidFill>
                <a:latin typeface="Kanit Light" panose="020B0604020202020204" charset="-34"/>
                <a:ea typeface="Kanit Light" pitchFamily="34" charset="-122"/>
                <a:cs typeface="Kanit Light" panose="020B0604020202020204" charset="-34"/>
              </a:rPr>
              <a:t>Veri </a:t>
            </a:r>
            <a:r>
              <a:rPr lang="en-US" dirty="0" err="1">
                <a:solidFill>
                  <a:srgbClr val="2C3249"/>
                </a:solidFill>
                <a:latin typeface="Kanit Light" panose="020B0604020202020204" charset="-34"/>
                <a:ea typeface="Kanit Light" pitchFamily="34" charset="-122"/>
                <a:cs typeface="Kanit Light" panose="020B0604020202020204" charset="-34"/>
              </a:rPr>
              <a:t>ayrıklaştırma</a:t>
            </a:r>
            <a:r>
              <a:rPr lang="en-US" dirty="0">
                <a:solidFill>
                  <a:srgbClr val="2C3249"/>
                </a:solidFill>
                <a:latin typeface="Kanit Light" panose="020B0604020202020204" charset="-34"/>
                <a:ea typeface="Kanit Light" pitchFamily="34" charset="-122"/>
                <a:cs typeface="Kanit Light" panose="020B0604020202020204" charset="-34"/>
              </a:rPr>
              <a:t>.</a:t>
            </a:r>
            <a:endParaRPr lang="en-US" dirty="0">
              <a:latin typeface="Kanit Light" panose="020B0604020202020204" charset="-34"/>
            </a:endParaRPr>
          </a:p>
        </p:txBody>
      </p:sp>
      <p:pic>
        <p:nvPicPr>
          <p:cNvPr id="20" name="Image 8" descr="preencoded.png"/>
          <p:cNvPicPr>
            <a:picLocks noChangeAspect="1"/>
          </p:cNvPicPr>
          <p:nvPr/>
        </p:nvPicPr>
        <p:blipFill>
          <a:blip r:embed="rId11"/>
          <a:stretch>
            <a:fillRect/>
          </a:stretch>
        </p:blipFill>
        <p:spPr>
          <a:xfrm>
            <a:off x="13525500" y="228600"/>
            <a:ext cx="876300" cy="540306"/>
          </a:xfrm>
          <a:prstGeom prst="rect">
            <a:avLst/>
          </a:prstGeom>
        </p:spPr>
      </p:pic>
      <p:sp>
        <p:nvSpPr>
          <p:cNvPr id="21" name="Text 0">
            <a:extLst>
              <a:ext uri="{FF2B5EF4-FFF2-40B4-BE49-F238E27FC236}">
                <a16:creationId xmlns:a16="http://schemas.microsoft.com/office/drawing/2014/main" id="{C9A2C57A-8DEE-037E-FBD1-B9A4E4DE0889}"/>
              </a:ext>
            </a:extLst>
          </p:cNvPr>
          <p:cNvSpPr/>
          <p:nvPr/>
        </p:nvSpPr>
        <p:spPr>
          <a:xfrm>
            <a:off x="864037" y="228601"/>
            <a:ext cx="7713464" cy="540306"/>
          </a:xfrm>
          <a:prstGeom prst="rect">
            <a:avLst/>
          </a:prstGeom>
          <a:noFill/>
          <a:ln/>
        </p:spPr>
        <p:txBody>
          <a:bodyPr wrap="none" lIns="0" tIns="0" rIns="0" bIns="0" rtlCol="0" anchor="t"/>
          <a:lstStyle/>
          <a:p>
            <a:pPr marL="0" indent="0">
              <a:lnSpc>
                <a:spcPts val="4850"/>
              </a:lnSpc>
              <a:buNone/>
            </a:pPr>
            <a:r>
              <a:rPr lang="en-US" sz="4000" dirty="0">
                <a:solidFill>
                  <a:srgbClr val="272D45"/>
                </a:solidFill>
                <a:latin typeface="Kanit Light" panose="020B0604020202020204" charset="-34"/>
                <a:ea typeface="Kanit Light" pitchFamily="34" charset="-122"/>
                <a:cs typeface="Kanit Light" panose="020B0604020202020204" charset="-34"/>
              </a:rPr>
              <a:t>Veri </a:t>
            </a:r>
            <a:r>
              <a:rPr lang="en-US" sz="4000" dirty="0" err="1">
                <a:solidFill>
                  <a:srgbClr val="272D45"/>
                </a:solidFill>
                <a:latin typeface="Kanit Light" panose="020B0604020202020204" charset="-34"/>
                <a:ea typeface="Kanit Light" pitchFamily="34" charset="-122"/>
                <a:cs typeface="Kanit Light" panose="020B0604020202020204" charset="-34"/>
              </a:rPr>
              <a:t>Hazırlama</a:t>
            </a:r>
            <a:endParaRPr lang="en-US" sz="4000" dirty="0">
              <a:latin typeface="Kanit Light" panose="020B0604020202020204" charset="-3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165AE-F786-00D2-A4DD-8ABA168FA44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8F0DEE3-7002-505C-5512-7E088D5D2DD5}"/>
              </a:ext>
            </a:extLst>
          </p:cNvPr>
          <p:cNvSpPr/>
          <p:nvPr/>
        </p:nvSpPr>
        <p:spPr>
          <a:xfrm>
            <a:off x="793790" y="1827186"/>
            <a:ext cx="13237520" cy="1832027"/>
          </a:xfrm>
          <a:prstGeom prst="rect">
            <a:avLst/>
          </a:prstGeom>
          <a:noFill/>
          <a:ln/>
        </p:spPr>
        <p:txBody>
          <a:bodyPr wrap="none" lIns="0" tIns="0" rIns="0" bIns="0" rtlCol="0" anchor="t"/>
          <a:lstStyle/>
          <a:p>
            <a:pPr marL="0" indent="0">
              <a:lnSpc>
                <a:spcPts val="5550"/>
              </a:lnSpc>
              <a:buNone/>
            </a:pPr>
            <a:r>
              <a:rPr lang="tr-TR" sz="4800" dirty="0">
                <a:latin typeface="Kanit Light" panose="020B0604020202020204" charset="-34"/>
              </a:rPr>
              <a:t>Bir e-ticaret firması, </a:t>
            </a:r>
          </a:p>
          <a:p>
            <a:pPr marL="0" indent="0">
              <a:lnSpc>
                <a:spcPts val="5550"/>
              </a:lnSpc>
              <a:buNone/>
            </a:pPr>
            <a:r>
              <a:rPr lang="tr-TR" sz="4800" dirty="0">
                <a:latin typeface="Kanit Light" panose="020B0604020202020204" charset="-34"/>
              </a:rPr>
              <a:t>satışlarını artırmak için hangi verileri analiz etmelidir?</a:t>
            </a:r>
            <a:endParaRPr lang="en-US" sz="4450" dirty="0">
              <a:latin typeface="Kanit Light" panose="020B0604020202020204" charset="-34"/>
            </a:endParaRPr>
          </a:p>
        </p:txBody>
      </p:sp>
      <p:pic>
        <p:nvPicPr>
          <p:cNvPr id="15" name="Image 4" descr="preencoded.png">
            <a:extLst>
              <a:ext uri="{FF2B5EF4-FFF2-40B4-BE49-F238E27FC236}">
                <a16:creationId xmlns:a16="http://schemas.microsoft.com/office/drawing/2014/main" id="{046DFD9A-B1A5-2358-AD84-0FB2FA406B00}"/>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Metin kutusu 4">
            <a:extLst>
              <a:ext uri="{FF2B5EF4-FFF2-40B4-BE49-F238E27FC236}">
                <a16:creationId xmlns:a16="http://schemas.microsoft.com/office/drawing/2014/main" id="{1B397214-F110-5419-2594-7A25E8E1887C}"/>
              </a:ext>
            </a:extLst>
          </p:cNvPr>
          <p:cNvSpPr txBox="1"/>
          <p:nvPr/>
        </p:nvSpPr>
        <p:spPr>
          <a:xfrm>
            <a:off x="1332185" y="3944606"/>
            <a:ext cx="12699125" cy="2677656"/>
          </a:xfrm>
          <a:prstGeom prst="rect">
            <a:avLst/>
          </a:prstGeom>
          <a:noFill/>
        </p:spPr>
        <p:txBody>
          <a:bodyPr wrap="square">
            <a:spAutoFit/>
          </a:bodyPr>
          <a:lstStyle/>
          <a:p>
            <a:r>
              <a:rPr lang="tr-TR" sz="2400" dirty="0">
                <a:latin typeface="Kanit Light" panose="020B0604020202020204" charset="-34"/>
              </a:rPr>
              <a:t>✅ </a:t>
            </a:r>
            <a:r>
              <a:rPr lang="tr-TR" sz="2400" dirty="0">
                <a:solidFill>
                  <a:srgbClr val="2C3249"/>
                </a:solidFill>
                <a:latin typeface="Kanit Light" panose="020B0604020202020204" charset="-34"/>
                <a:cs typeface="Kanit Light" panose="020B0604020202020204" charset="-34"/>
              </a:rPr>
              <a:t>Hangi müşteriler en çok alışveriş yapıyor? </a:t>
            </a:r>
          </a:p>
          <a:p>
            <a:endParaRPr lang="tr-TR" sz="2400" dirty="0">
              <a:solidFill>
                <a:srgbClr val="2C3249"/>
              </a:solidFill>
              <a:latin typeface="Kanit Light" panose="020B0604020202020204" charset="-34"/>
              <a:cs typeface="Kanit Light" panose="020B0604020202020204" charset="-34"/>
            </a:endParaRPr>
          </a:p>
          <a:p>
            <a:r>
              <a:rPr lang="tr-TR" sz="2400" dirty="0">
                <a:latin typeface="Kanit Light" panose="020B0604020202020204" charset="-34"/>
              </a:rPr>
              <a:t>✅ </a:t>
            </a:r>
            <a:r>
              <a:rPr lang="tr-TR" sz="2400" dirty="0">
                <a:solidFill>
                  <a:srgbClr val="2C3249"/>
                </a:solidFill>
                <a:latin typeface="Kanit Light" panose="020B0604020202020204" charset="-34"/>
                <a:cs typeface="Kanit Light" panose="020B0604020202020204" charset="-34"/>
              </a:rPr>
              <a:t>Hangi ürünler popüler? </a:t>
            </a:r>
          </a:p>
          <a:p>
            <a:endParaRPr lang="tr-TR" sz="2400" dirty="0">
              <a:solidFill>
                <a:srgbClr val="2C3249"/>
              </a:solidFill>
              <a:latin typeface="Kanit Light" panose="020B0604020202020204" charset="-34"/>
              <a:cs typeface="Kanit Light" panose="020B0604020202020204" charset="-34"/>
            </a:endParaRPr>
          </a:p>
          <a:p>
            <a:r>
              <a:rPr lang="tr-TR" sz="2400" dirty="0">
                <a:latin typeface="Kanit Light" panose="020B0604020202020204" charset="-34"/>
              </a:rPr>
              <a:t>✅ </a:t>
            </a:r>
            <a:r>
              <a:rPr lang="tr-TR" sz="2400" dirty="0">
                <a:solidFill>
                  <a:srgbClr val="2C3249"/>
                </a:solidFill>
                <a:latin typeface="Kanit Light" panose="020B0604020202020204" charset="-34"/>
                <a:cs typeface="Kanit Light" panose="020B0604020202020204" charset="-34"/>
              </a:rPr>
              <a:t>Hangi saatlerde daha fazla sipariş alıyorsunuz?</a:t>
            </a:r>
          </a:p>
          <a:p>
            <a:endParaRPr lang="tr-TR" sz="2400" dirty="0">
              <a:solidFill>
                <a:srgbClr val="2C3249"/>
              </a:solidFill>
              <a:latin typeface="Kanit Light" panose="020B0604020202020204" charset="-34"/>
              <a:cs typeface="Kanit Light" panose="020B0604020202020204" charset="-34"/>
            </a:endParaRPr>
          </a:p>
          <a:p>
            <a:r>
              <a:rPr lang="tr-TR" sz="2400" dirty="0">
                <a:latin typeface="Kanit Light" panose="020B0604020202020204" charset="-34"/>
              </a:rPr>
              <a:t>✅ </a:t>
            </a:r>
            <a:r>
              <a:rPr lang="tr-TR" sz="2400" dirty="0">
                <a:solidFill>
                  <a:srgbClr val="2C3249"/>
                </a:solidFill>
                <a:latin typeface="Kanit Light" panose="020B0604020202020204" charset="-34"/>
                <a:cs typeface="Kanit Light" panose="020B0604020202020204" charset="-34"/>
              </a:rPr>
              <a:t>Yeni müşteriler neden sadece bir kez alışveriş yapıyor ve bir daha geri dönmüyor?</a:t>
            </a:r>
            <a:endParaRPr lang="en-US" sz="2400" dirty="0">
              <a:solidFill>
                <a:srgbClr val="2C3249"/>
              </a:solidFill>
              <a:latin typeface="Kanit Light" panose="020B0604020202020204" charset="-34"/>
              <a:cs typeface="Kanit Light" panose="020B0604020202020204" charset="-34"/>
            </a:endParaRPr>
          </a:p>
        </p:txBody>
      </p:sp>
    </p:spTree>
    <p:extLst>
      <p:ext uri="{BB962C8B-B14F-4D97-AF65-F5344CB8AC3E}">
        <p14:creationId xmlns:p14="http://schemas.microsoft.com/office/powerpoint/2010/main" val="113790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1100"/>
                                        <p:tgtEl>
                                          <p:spTgt spid="5">
                                            <p:txEl>
                                              <p:pRg st="0" end="0"/>
                                            </p:txEl>
                                          </p:spTgt>
                                        </p:tgtEl>
                                      </p:cBhvr>
                                    </p:animEffect>
                                  </p:childTnLst>
                                </p:cTn>
                              </p:par>
                            </p:childTnLst>
                          </p:cTn>
                        </p:par>
                        <p:par>
                          <p:cTn id="8" fill="hold">
                            <p:stCondLst>
                              <p:cond delay="1100"/>
                            </p:stCondLst>
                            <p:childTnLst>
                              <p:par>
                                <p:cTn id="9" presetID="14" presetClass="entr" presetSubtype="10" fill="hold"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1" dur="1200"/>
                                        <p:tgtEl>
                                          <p:spTgt spid="5">
                                            <p:txEl>
                                              <p:pRg st="2" end="2"/>
                                            </p:txEl>
                                          </p:spTgt>
                                        </p:tgtEl>
                                      </p:cBhvr>
                                    </p:animEffect>
                                  </p:childTnLst>
                                </p:cTn>
                              </p:par>
                            </p:childTnLst>
                          </p:cTn>
                        </p:par>
                        <p:par>
                          <p:cTn id="12" fill="hold">
                            <p:stCondLst>
                              <p:cond delay="2300"/>
                            </p:stCondLst>
                            <p:childTnLst>
                              <p:par>
                                <p:cTn id="13" presetID="14" presetClass="entr" presetSubtype="10" fill="hold" nodeType="after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5" dur="1200"/>
                                        <p:tgtEl>
                                          <p:spTgt spid="5">
                                            <p:txEl>
                                              <p:pRg st="4" end="4"/>
                                            </p:txEl>
                                          </p:spTgt>
                                        </p:tgtEl>
                                      </p:cBhvr>
                                    </p:animEffect>
                                  </p:childTnLst>
                                </p:cTn>
                              </p:par>
                            </p:childTnLst>
                          </p:cTn>
                        </p:par>
                        <p:par>
                          <p:cTn id="16" fill="hold">
                            <p:stCondLst>
                              <p:cond delay="3500"/>
                            </p:stCondLst>
                            <p:childTnLst>
                              <p:par>
                                <p:cTn id="17" presetID="14" presetClass="entr" presetSubtype="10" fill="hold" nodeType="after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randombar(horizontal)">
                                      <p:cBhvr>
                                        <p:cTn id="19" dur="13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806526" y="994927"/>
            <a:ext cx="6658279" cy="440293"/>
          </a:xfrm>
          <a:prstGeom prst="rect">
            <a:avLst/>
          </a:prstGeom>
          <a:noFill/>
          <a:ln/>
        </p:spPr>
        <p:txBody>
          <a:bodyPr wrap="none" lIns="0" tIns="0" rIns="0" bIns="0" rtlCol="0" anchor="t"/>
          <a:lstStyle/>
          <a:p>
            <a:pPr marL="0" indent="0">
              <a:lnSpc>
                <a:spcPts val="3450"/>
              </a:lnSpc>
              <a:buNone/>
            </a:pPr>
            <a:r>
              <a:rPr lang="en-US" sz="3200" dirty="0">
                <a:solidFill>
                  <a:srgbClr val="272D45"/>
                </a:solidFill>
                <a:latin typeface="Kanit Light" panose="020B0604020202020204" charset="-34"/>
                <a:ea typeface="Kanit Light" pitchFamily="34" charset="-122"/>
                <a:cs typeface="Kanit Light" panose="020B0604020202020204" charset="-34"/>
              </a:rPr>
              <a:t>Veri </a:t>
            </a:r>
            <a:r>
              <a:rPr lang="en-US" sz="3200" dirty="0" err="1">
                <a:solidFill>
                  <a:srgbClr val="272D45"/>
                </a:solidFill>
                <a:latin typeface="Kanit Light" panose="020B0604020202020204" charset="-34"/>
                <a:ea typeface="Kanit Light" pitchFamily="34" charset="-122"/>
                <a:cs typeface="Kanit Light" panose="020B0604020202020204" charset="-34"/>
              </a:rPr>
              <a:t>Özetleme</a:t>
            </a:r>
            <a:r>
              <a:rPr lang="en-US" sz="3200" dirty="0">
                <a:solidFill>
                  <a:srgbClr val="272D45"/>
                </a:solidFill>
                <a:latin typeface="Kanit Light" panose="020B0604020202020204" charset="-34"/>
                <a:ea typeface="Kanit Light" pitchFamily="34" charset="-122"/>
                <a:cs typeface="Kanit Light" panose="020B0604020202020204" charset="-34"/>
              </a:rPr>
              <a:t> ve Veri Görselleştirme</a:t>
            </a:r>
            <a:endParaRPr lang="en-US" sz="3200" dirty="0">
              <a:latin typeface="Kanit Light" panose="020B0604020202020204" charset="-34"/>
            </a:endParaRPr>
          </a:p>
        </p:txBody>
      </p:sp>
      <p:sp>
        <p:nvSpPr>
          <p:cNvPr id="4" name="Text 2"/>
          <p:cNvSpPr/>
          <p:nvPr/>
        </p:nvSpPr>
        <p:spPr>
          <a:xfrm>
            <a:off x="806527" y="1496894"/>
            <a:ext cx="13277165" cy="845106"/>
          </a:xfrm>
          <a:prstGeom prst="rect">
            <a:avLst/>
          </a:prstGeom>
          <a:noFill/>
          <a:ln/>
        </p:spPr>
        <p:txBody>
          <a:bodyPr wrap="square" lIns="0" tIns="0" rIns="0" bIns="0" rtlCol="0" anchor="t"/>
          <a:lstStyle/>
          <a:p>
            <a:pPr marL="0" indent="0" algn="just">
              <a:lnSpc>
                <a:spcPts val="2200"/>
              </a:lnSpc>
              <a:buNone/>
            </a:pPr>
            <a:r>
              <a:rPr lang="en-US" b="1" dirty="0">
                <a:solidFill>
                  <a:srgbClr val="2C3249"/>
                </a:solidFill>
                <a:latin typeface="Kanit Light" panose="020B0604020202020204" charset="-34"/>
                <a:ea typeface="Martel Sans" pitchFamily="34" charset="-122"/>
                <a:cs typeface="Kanit Light" panose="020B0604020202020204" charset="-34"/>
              </a:rPr>
              <a:t>Veri </a:t>
            </a:r>
            <a:r>
              <a:rPr lang="en-US" b="1" dirty="0" err="1">
                <a:solidFill>
                  <a:srgbClr val="2C3249"/>
                </a:solidFill>
                <a:latin typeface="Kanit Light" panose="020B0604020202020204" charset="-34"/>
                <a:ea typeface="Martel Sans" pitchFamily="34" charset="-122"/>
                <a:cs typeface="Kanit Light" panose="020B0604020202020204" charset="-34"/>
              </a:rPr>
              <a:t>özetleme</a:t>
            </a:r>
            <a:r>
              <a:rPr lang="en-US" b="1" dirty="0">
                <a:solidFill>
                  <a:srgbClr val="2C3249"/>
                </a:solidFill>
                <a:latin typeface="Kanit Light" panose="020B0604020202020204" charset="-34"/>
                <a:ea typeface="Martel Sans" pitchFamily="34" charset="-122"/>
                <a:cs typeface="Kanit Light" panose="020B0604020202020204" charset="-34"/>
              </a:rPr>
              <a:t> (data summarization)</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daha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kısa</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anlamlı</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biçimde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sunulmasıdır</a:t>
            </a:r>
            <a:r>
              <a:rPr lang="en-US" dirty="0">
                <a:solidFill>
                  <a:srgbClr val="2C3249"/>
                </a:solidFill>
                <a:latin typeface="Kanit Light" panose="020B0604020202020204" charset="-34"/>
                <a:ea typeface="Martel Sans" pitchFamily="34" charset="-122"/>
                <a:cs typeface="Kanit Light" panose="020B0604020202020204" charset="-34"/>
              </a:rPr>
              <a:t>. Bunun </a:t>
            </a:r>
            <a:r>
              <a:rPr lang="en-US" dirty="0" err="1">
                <a:solidFill>
                  <a:srgbClr val="2C3249"/>
                </a:solidFill>
                <a:latin typeface="Kanit Light" panose="020B0604020202020204" charset="-34"/>
                <a:ea typeface="Martel Sans" pitchFamily="34" charset="-122"/>
                <a:cs typeface="Kanit Light" panose="020B0604020202020204" charset="-34"/>
              </a:rPr>
              <a:t>icin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birtakım</a:t>
            </a:r>
            <a:r>
              <a:rPr lang="en-US" dirty="0">
                <a:solidFill>
                  <a:srgbClr val="2C3249"/>
                </a:solidFill>
                <a:latin typeface="Kanit Light" panose="020B0604020202020204" charset="-34"/>
                <a:ea typeface="Martel Sans" pitchFamily="34" charset="-122"/>
                <a:cs typeface="Kanit Light" panose="020B0604020202020204" charset="-34"/>
              </a:rPr>
              <a:t> temel </a:t>
            </a:r>
            <a:r>
              <a:rPr lang="en-US" dirty="0" err="1">
                <a:solidFill>
                  <a:srgbClr val="2C3249"/>
                </a:solidFill>
                <a:latin typeface="Kanit Light" panose="020B0604020202020204" charset="-34"/>
                <a:ea typeface="Martel Sans" pitchFamily="34" charset="-122"/>
                <a:cs typeface="Kanit Light" panose="020B0604020202020204" charset="-34"/>
              </a:rPr>
              <a:t>acıklayıcı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istatistiksel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değerler</a:t>
            </a:r>
            <a:r>
              <a:rPr lang="en-US" dirty="0">
                <a:solidFill>
                  <a:srgbClr val="2C3249"/>
                </a:solidFill>
                <a:latin typeface="Kanit Light" panose="020B0604020202020204" charset="-34"/>
                <a:ea typeface="Martel Sans" pitchFamily="34" charset="-122"/>
                <a:cs typeface="Kanit Light" panose="020B0604020202020204" charset="-34"/>
              </a:rPr>
              <a:t> ve veri </a:t>
            </a:r>
            <a:r>
              <a:rPr lang="en-US" dirty="0" err="1">
                <a:solidFill>
                  <a:srgbClr val="2C3249"/>
                </a:solidFill>
                <a:latin typeface="Kanit Light" panose="020B0604020202020204" charset="-34"/>
                <a:ea typeface="Martel Sans" pitchFamily="34" charset="-122"/>
                <a:cs typeface="Kanit Light" panose="020B0604020202020204" charset="-34"/>
              </a:rPr>
              <a:t>görselleştir</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özetlemek</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örnekleme</a:t>
            </a:r>
            <a:r>
              <a:rPr lang="en-US" dirty="0">
                <a:solidFill>
                  <a:srgbClr val="2C3249"/>
                </a:solidFill>
                <a:latin typeface="Kanit Light" panose="020B0604020202020204" charset="-34"/>
                <a:ea typeface="Martel Sans" pitchFamily="34" charset="-122"/>
                <a:cs typeface="Kanit Light" panose="020B0604020202020204" charset="-34"/>
              </a:rPr>
              <a:t> yöntemleri </a:t>
            </a:r>
            <a:r>
              <a:rPr lang="en-US" dirty="0" err="1">
                <a:solidFill>
                  <a:srgbClr val="2C3249"/>
                </a:solidFill>
                <a:latin typeface="Kanit Light" panose="020B0604020202020204" charset="-34"/>
                <a:ea typeface="Martel Sans" pitchFamily="34" charset="-122"/>
                <a:cs typeface="Kanit Light" panose="020B0604020202020204" charset="-34"/>
              </a:rPr>
              <a:t>kullanılarak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orijinal</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setinden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temsili</a:t>
            </a:r>
            <a:r>
              <a:rPr lang="en-US" dirty="0">
                <a:solidFill>
                  <a:srgbClr val="2C3249"/>
                </a:solidFill>
                <a:latin typeface="Kanit Light" panose="020B0604020202020204" charset="-34"/>
                <a:ea typeface="Martel Sans" pitchFamily="34" charset="-122"/>
                <a:cs typeface="Kanit Light" panose="020B0604020202020204" charset="-34"/>
              </a:rPr>
              <a:t> bir alt </a:t>
            </a:r>
            <a:r>
              <a:rPr lang="en-US" dirty="0" err="1">
                <a:solidFill>
                  <a:srgbClr val="2C3249"/>
                </a:solidFill>
                <a:latin typeface="Kanit Light" panose="020B0604020202020204" charset="-34"/>
                <a:ea typeface="Martel Sans" pitchFamily="34" charset="-122"/>
                <a:cs typeface="Kanit Light" panose="020B0604020202020204" charset="-34"/>
              </a:rPr>
              <a:t>küme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seçilebilir</a:t>
            </a:r>
            <a:r>
              <a:rPr lang="en-US" dirty="0">
                <a:solidFill>
                  <a:srgbClr val="2C3249"/>
                </a:solidFill>
                <a:latin typeface="Kanit Light" panose="020B0604020202020204" charset="-34"/>
                <a:ea typeface="Martel Sans" pitchFamily="34" charset="-122"/>
                <a:cs typeface="Kanit Light" panose="020B0604020202020204" charset="-34"/>
              </a:rPr>
              <a:t>. </a:t>
            </a:r>
            <a:endParaRPr lang="en-US" dirty="0">
              <a:latin typeface="Kanit Light" panose="020B0604020202020204" charset="-34"/>
            </a:endParaRPr>
          </a:p>
        </p:txBody>
      </p:sp>
      <p:sp>
        <p:nvSpPr>
          <p:cNvPr id="5" name="Text 3"/>
          <p:cNvSpPr/>
          <p:nvPr/>
        </p:nvSpPr>
        <p:spPr>
          <a:xfrm>
            <a:off x="806527" y="2808487"/>
            <a:ext cx="3688170" cy="440293"/>
          </a:xfrm>
          <a:prstGeom prst="rect">
            <a:avLst/>
          </a:prstGeom>
          <a:noFill/>
          <a:ln/>
        </p:spPr>
        <p:txBody>
          <a:bodyPr wrap="none" lIns="0" tIns="0" rIns="0" bIns="0" rtlCol="0" anchor="t"/>
          <a:lstStyle/>
          <a:p>
            <a:pPr marL="0" indent="0">
              <a:lnSpc>
                <a:spcPts val="3450"/>
              </a:lnSpc>
              <a:buNone/>
            </a:pPr>
            <a:r>
              <a:rPr lang="en-US" sz="3200">
                <a:solidFill>
                  <a:srgbClr val="272D45"/>
                </a:solidFill>
                <a:latin typeface="Kanit Light" panose="020B0604020202020204" charset="-34"/>
                <a:ea typeface="Kanit Light" pitchFamily="34" charset="-122"/>
                <a:cs typeface="Kanit Light" panose="020B0604020202020204" charset="-34"/>
              </a:rPr>
              <a:t>Boyut Azaltma</a:t>
            </a:r>
            <a:endParaRPr lang="en-US" sz="3200">
              <a:latin typeface="Kanit Light" panose="020B0604020202020204" charset="-34"/>
            </a:endParaRPr>
          </a:p>
        </p:txBody>
      </p:sp>
      <p:sp>
        <p:nvSpPr>
          <p:cNvPr id="6" name="Text 4"/>
          <p:cNvSpPr/>
          <p:nvPr/>
        </p:nvSpPr>
        <p:spPr>
          <a:xfrm>
            <a:off x="825697" y="3301643"/>
            <a:ext cx="13277165" cy="1399699"/>
          </a:xfrm>
          <a:prstGeom prst="rect">
            <a:avLst/>
          </a:prstGeom>
          <a:noFill/>
          <a:ln/>
        </p:spPr>
        <p:txBody>
          <a:bodyPr wrap="square" lIns="0" tIns="0" rIns="0" bIns="0" rtlCol="0" anchor="t"/>
          <a:lstStyle/>
          <a:p>
            <a:pPr marL="0" indent="0" algn="just">
              <a:lnSpc>
                <a:spcPts val="2200"/>
              </a:lnSpc>
              <a:buNone/>
            </a:pPr>
            <a:r>
              <a:rPr lang="en-US" dirty="0">
                <a:solidFill>
                  <a:srgbClr val="2C3249"/>
                </a:solidFill>
                <a:latin typeface="Kanit Light" panose="020B0604020202020204" charset="-34"/>
                <a:ea typeface="Martel Sans" pitchFamily="34" charset="-122"/>
                <a:cs typeface="Kanit Light" panose="020B0604020202020204" charset="-34"/>
              </a:rPr>
              <a:t>Veri </a:t>
            </a:r>
            <a:r>
              <a:rPr lang="en-US" dirty="0" err="1">
                <a:solidFill>
                  <a:srgbClr val="2C3249"/>
                </a:solidFill>
                <a:latin typeface="Kanit Light" panose="020B0604020202020204" charset="-34"/>
                <a:ea typeface="Martel Sans" pitchFamily="34" charset="-122"/>
                <a:cs typeface="Kanit Light" panose="020B0604020202020204" charset="-34"/>
              </a:rPr>
              <a:t>setinde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fazla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sayıda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nitelik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olması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kompleks</a:t>
            </a:r>
            <a:r>
              <a:rPr lang="en-US" dirty="0">
                <a:solidFill>
                  <a:srgbClr val="2C3249"/>
                </a:solidFill>
                <a:latin typeface="Kanit Light" panose="020B0604020202020204" charset="-34"/>
                <a:ea typeface="Martel Sans" pitchFamily="34" charset="-122"/>
                <a:cs typeface="Kanit Light" panose="020B0604020202020204" charset="-34"/>
              </a:rPr>
              <a:t> bir makine öğrenmesi </a:t>
            </a:r>
            <a:r>
              <a:rPr lang="en-US" dirty="0" err="1">
                <a:solidFill>
                  <a:srgbClr val="2C3249"/>
                </a:solidFill>
                <a:latin typeface="Kanit Light" panose="020B0604020202020204" charset="-34"/>
                <a:ea typeface="Martel Sans" pitchFamily="34" charset="-122"/>
                <a:cs typeface="Kanit Light" panose="020B0604020202020204" charset="-34"/>
              </a:rPr>
              <a:t>modelinin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ortaya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çıkmasına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analizlerin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uzun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sürmesine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sebep</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olabilir</a:t>
            </a:r>
            <a:r>
              <a:rPr lang="en-US" dirty="0">
                <a:solidFill>
                  <a:srgbClr val="2C3249"/>
                </a:solidFill>
                <a:latin typeface="Kanit Light" panose="020B0604020202020204" charset="-34"/>
                <a:ea typeface="Martel Sans" pitchFamily="34" charset="-122"/>
                <a:cs typeface="Kanit Light" panose="020B0604020202020204" charset="-34"/>
              </a:rPr>
              <a:t>. Bellman (1957) </a:t>
            </a:r>
            <a:r>
              <a:rPr lang="en-US" dirty="0" err="1">
                <a:solidFill>
                  <a:srgbClr val="2C3249"/>
                </a:solidFill>
                <a:latin typeface="Kanit Light" panose="020B0604020202020204" charset="-34"/>
                <a:ea typeface="Martel Sans" pitchFamily="34" charset="-122"/>
                <a:cs typeface="Kanit Light" panose="020B0604020202020204" charset="-34"/>
              </a:rPr>
              <a:t>tarafından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literatüre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kazandırılan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çok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boyutluluğun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laneti</a:t>
            </a:r>
            <a:r>
              <a:rPr lang="en-US" dirty="0">
                <a:solidFill>
                  <a:srgbClr val="2C3249"/>
                </a:solidFill>
                <a:latin typeface="Kanit Light" panose="020B0604020202020204" charset="-34"/>
                <a:ea typeface="Martel Sans" pitchFamily="34" charset="-122"/>
                <a:cs typeface="Kanit Light" panose="020B0604020202020204" charset="-34"/>
              </a:rPr>
              <a:t>" (the curse of dimensionality) </a:t>
            </a:r>
            <a:r>
              <a:rPr lang="en-US" dirty="0" err="1">
                <a:solidFill>
                  <a:srgbClr val="2C3249"/>
                </a:solidFill>
                <a:latin typeface="Kanit Light" panose="020B0604020202020204" charset="-34"/>
                <a:ea typeface="Martel Sans" pitchFamily="34" charset="-122"/>
                <a:cs typeface="Kanit Light" panose="020B0604020202020204" charset="-34"/>
              </a:rPr>
              <a:t>kavramı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hesaplamada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meydana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gelecek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üstel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artış</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israfı</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yetersiz</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zayıf</a:t>
            </a:r>
            <a:r>
              <a:rPr lang="en-US" dirty="0">
                <a:solidFill>
                  <a:srgbClr val="2C3249"/>
                </a:solidFill>
                <a:latin typeface="Kanit Light" panose="020B0604020202020204" charset="-34"/>
                <a:ea typeface="Martel Sans" pitchFamily="34" charset="-122"/>
                <a:cs typeface="Kanit Light" panose="020B0604020202020204" charset="-34"/>
              </a:rPr>
              <a:t> görselleştirme gibi </a:t>
            </a:r>
            <a:r>
              <a:rPr lang="en-US" dirty="0" err="1">
                <a:solidFill>
                  <a:srgbClr val="2C3249"/>
                </a:solidFill>
                <a:latin typeface="Kanit Light" panose="020B0604020202020204" charset="-34"/>
                <a:ea typeface="Martel Sans" pitchFamily="34" charset="-122"/>
                <a:cs typeface="Kanit Light" panose="020B0604020202020204" charset="-34"/>
              </a:rPr>
              <a:t>olumsuz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etkileri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ifade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etmektedir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sebeple</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çok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boyutluluğun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azaltılabilmesi</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çeşitli</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boyut</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azaltma</a:t>
            </a:r>
            <a:r>
              <a:rPr lang="en-US" b="1" dirty="0">
                <a:solidFill>
                  <a:srgbClr val="2C3249"/>
                </a:solidFill>
                <a:latin typeface="Kanit Light" panose="020B0604020202020204" charset="-34"/>
                <a:ea typeface="Martel Sans" pitchFamily="34" charset="-122"/>
                <a:cs typeface="Kanit Light" panose="020B0604020202020204" charset="-34"/>
              </a:rPr>
              <a:t> (dimension reduction)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yöntemlerinden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faydalanılabilir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7" name="Text 5"/>
          <p:cNvSpPr/>
          <p:nvPr/>
        </p:nvSpPr>
        <p:spPr>
          <a:xfrm>
            <a:off x="806527" y="4903749"/>
            <a:ext cx="3688170" cy="440293"/>
          </a:xfrm>
          <a:prstGeom prst="rect">
            <a:avLst/>
          </a:prstGeom>
          <a:noFill/>
          <a:ln/>
        </p:spPr>
        <p:txBody>
          <a:bodyPr wrap="none" lIns="0" tIns="0" rIns="0" bIns="0" rtlCol="0" anchor="t"/>
          <a:lstStyle/>
          <a:p>
            <a:pPr marL="0" indent="0">
              <a:lnSpc>
                <a:spcPts val="3450"/>
              </a:lnSpc>
              <a:buNone/>
            </a:pPr>
            <a:r>
              <a:rPr lang="en-US" sz="3200" dirty="0">
                <a:solidFill>
                  <a:srgbClr val="272D45"/>
                </a:solidFill>
                <a:latin typeface="Kanit Light" panose="020B0604020202020204" charset="-34"/>
                <a:ea typeface="Kanit Light" pitchFamily="34" charset="-122"/>
                <a:cs typeface="Kanit Light" panose="020B0604020202020204" charset="-34"/>
              </a:rPr>
              <a:t>Veri </a:t>
            </a:r>
            <a:r>
              <a:rPr lang="en-US" sz="3200" dirty="0" err="1">
                <a:solidFill>
                  <a:srgbClr val="272D45"/>
                </a:solidFill>
                <a:latin typeface="Kanit Light" panose="020B0604020202020204" charset="-34"/>
                <a:ea typeface="Kanit Light" pitchFamily="34" charset="-122"/>
                <a:cs typeface="Kanit Light" panose="020B0604020202020204" charset="-34"/>
              </a:rPr>
              <a:t>Temizleme</a:t>
            </a:r>
            <a:endParaRPr lang="en-US" sz="3200" dirty="0">
              <a:latin typeface="Kanit Light" panose="020B0604020202020204" charset="-34"/>
            </a:endParaRPr>
          </a:p>
        </p:txBody>
      </p:sp>
      <p:sp>
        <p:nvSpPr>
          <p:cNvPr id="8" name="Text 6"/>
          <p:cNvSpPr/>
          <p:nvPr/>
        </p:nvSpPr>
        <p:spPr>
          <a:xfrm>
            <a:off x="825338" y="5405716"/>
            <a:ext cx="13277165" cy="1126808"/>
          </a:xfrm>
          <a:prstGeom prst="rect">
            <a:avLst/>
          </a:prstGeom>
          <a:noFill/>
          <a:ln/>
        </p:spPr>
        <p:txBody>
          <a:bodyPr wrap="square" lIns="0" tIns="0" rIns="0" bIns="0" rtlCol="0" anchor="t"/>
          <a:lstStyle/>
          <a:p>
            <a:pPr marL="0" indent="0" algn="just">
              <a:lnSpc>
                <a:spcPts val="2200"/>
              </a:lnSpc>
              <a:buNone/>
            </a:pPr>
            <a:r>
              <a:rPr lang="en-US" b="1" dirty="0">
                <a:solidFill>
                  <a:srgbClr val="2C3249"/>
                </a:solidFill>
                <a:latin typeface="Kanit Light" panose="020B0604020202020204" charset="-34"/>
                <a:ea typeface="Martel Sans" pitchFamily="34" charset="-122"/>
                <a:cs typeface="Kanit Light" panose="020B0604020202020204" charset="-34"/>
              </a:rPr>
              <a:t>Veri </a:t>
            </a:r>
            <a:r>
              <a:rPr lang="en-US" b="1" dirty="0" err="1">
                <a:solidFill>
                  <a:srgbClr val="2C3249"/>
                </a:solidFill>
                <a:latin typeface="Kanit Light" panose="020B0604020202020204" charset="-34"/>
                <a:ea typeface="Martel Sans" pitchFamily="34" charset="-122"/>
                <a:cs typeface="Kanit Light" panose="020B0604020202020204" charset="-34"/>
              </a:rPr>
              <a:t>temizleme</a:t>
            </a:r>
            <a:r>
              <a:rPr lang="en-US" dirty="0">
                <a:solidFill>
                  <a:srgbClr val="2C3249"/>
                </a:solidFill>
                <a:latin typeface="Kanit Light" panose="020B0604020202020204" charset="-34"/>
                <a:ea typeface="Martel Sans" pitchFamily="34" charset="-122"/>
                <a:cs typeface="Kanit Light" panose="020B0604020202020204" charset="-34"/>
              </a:rPr>
              <a:t> (data cleaning/</a:t>
            </a:r>
            <a:r>
              <a:rPr lang="en-US" dirty="0" err="1">
                <a:solidFill>
                  <a:srgbClr val="2C3249"/>
                </a:solidFill>
                <a:latin typeface="Kanit Light" panose="020B0604020202020204" charset="-34"/>
                <a:ea typeface="Martel Sans" pitchFamily="34" charset="-122"/>
                <a:cs typeface="Kanit Light" panose="020B0604020202020204" charset="-34"/>
              </a:rPr>
              <a:t>cleansinda</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bulunan</a:t>
            </a:r>
            <a:r>
              <a:rPr lang="en-US" dirty="0">
                <a:solidFill>
                  <a:srgbClr val="2C3249"/>
                </a:solidFill>
                <a:latin typeface="Kanit Light" panose="020B0604020202020204" charset="-34"/>
                <a:ea typeface="Martel Sans" pitchFamily="34" charset="-122"/>
                <a:cs typeface="Kanit Light" panose="020B0604020202020204" charset="-34"/>
              </a:rPr>
              <a:t> her </a:t>
            </a:r>
            <a:r>
              <a:rPr lang="en-US" dirty="0" err="1">
                <a:solidFill>
                  <a:srgbClr val="2C3249"/>
                </a:solidFill>
                <a:latin typeface="Kanit Light" panose="020B0604020202020204" charset="-34"/>
                <a:ea typeface="Martel Sans" pitchFamily="34" charset="-122"/>
                <a:cs typeface="Kanit Light" panose="020B0604020202020204" charset="-34"/>
              </a:rPr>
              <a:t>türlü</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hata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yanlışlık</a:t>
            </a:r>
            <a:r>
              <a:rPr lang="en-US" dirty="0">
                <a:solidFill>
                  <a:srgbClr val="2C3249"/>
                </a:solidFill>
                <a:latin typeface="Kanit Light" panose="020B0604020202020204" charset="-34"/>
                <a:ea typeface="Martel Sans" pitchFamily="34" charset="-122"/>
                <a:cs typeface="Kanit Light" panose="020B0604020202020204" charset="-34"/>
              </a:rPr>
              <a:t> vb. </a:t>
            </a:r>
            <a:r>
              <a:rPr lang="en-US" dirty="0" err="1">
                <a:solidFill>
                  <a:srgbClr val="2C3249"/>
                </a:solidFill>
                <a:latin typeface="Kanit Light" panose="020B0604020202020204" charset="-34"/>
                <a:ea typeface="Martel Sans" pitchFamily="34" charset="-122"/>
                <a:cs typeface="Kanit Light" panose="020B0604020202020204" charset="-34"/>
              </a:rPr>
              <a:t>değerlerin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belirlenmesi</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düzeltilmesi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işlemleri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yapılır</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temizleme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mevcut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verilere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müdahale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etmeden</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doğruluğunu</a:t>
            </a:r>
            <a:r>
              <a:rPr lang="en-US" dirty="0">
                <a:solidFill>
                  <a:srgbClr val="2C3249"/>
                </a:solidFill>
                <a:latin typeface="Kanit Light" panose="020B0604020202020204" charset="-34"/>
                <a:ea typeface="Martel Sans" pitchFamily="34" charset="-122"/>
                <a:cs typeface="Kanit Light" panose="020B0604020202020204" charset="-34"/>
              </a:rPr>
              <a:t> en </a:t>
            </a:r>
            <a:r>
              <a:rPr lang="en-US" dirty="0" err="1">
                <a:solidFill>
                  <a:srgbClr val="2C3249"/>
                </a:solidFill>
                <a:latin typeface="Kanit Light" panose="020B0604020202020204" charset="-34"/>
                <a:ea typeface="Martel Sans" pitchFamily="34" charset="-122"/>
                <a:cs typeface="Kanit Light" panose="020B0604020202020204" charset="-34"/>
              </a:rPr>
              <a:t>üst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düzeye</a:t>
            </a:r>
            <a:r>
              <a:rPr lang="en-US" dirty="0">
                <a:solidFill>
                  <a:srgbClr val="2C3249"/>
                </a:solidFill>
                <a:latin typeface="Kanit Light" panose="020B0604020202020204" charset="-34"/>
                <a:ea typeface="Martel Sans" pitchFamily="34" charset="-122"/>
                <a:cs typeface="Kanit Light" panose="020B0604020202020204" charset="-34"/>
              </a:rPr>
              <a:t> </a:t>
            </a:r>
            <a:r>
              <a:rPr lang="tr-TR" dirty="0">
                <a:solidFill>
                  <a:srgbClr val="2C3249"/>
                </a:solidFill>
                <a:latin typeface="Kanit Light" panose="020B0604020202020204" charset="-34"/>
                <a:ea typeface="Martel Sans" pitchFamily="34" charset="-122"/>
                <a:cs typeface="Kanit Light" panose="020B0604020202020204" charset="-34"/>
              </a:rPr>
              <a:t>ç</a:t>
            </a:r>
            <a:r>
              <a:rPr lang="en-US" dirty="0" err="1">
                <a:solidFill>
                  <a:srgbClr val="2C3249"/>
                </a:solidFill>
                <a:latin typeface="Kanit Light" panose="020B0604020202020204" charset="-34"/>
                <a:ea typeface="Martel Sans" pitchFamily="34" charset="-122"/>
                <a:cs typeface="Kanit Light" panose="020B0604020202020204" charset="-34"/>
              </a:rPr>
              <a:t>ıkarmanın</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yolunu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bulmakla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ilgilidir</a:t>
            </a:r>
            <a:r>
              <a:rPr lang="tr-TR"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Veri </a:t>
            </a:r>
            <a:r>
              <a:rPr lang="en-US" dirty="0" err="1">
                <a:solidFill>
                  <a:srgbClr val="2C3249"/>
                </a:solidFill>
                <a:latin typeface="Kanit Light" panose="020B0604020202020204" charset="-34"/>
                <a:ea typeface="Martel Sans" pitchFamily="34" charset="-122"/>
                <a:cs typeface="Kanit Light" panose="020B0604020202020204" charset="-34"/>
              </a:rPr>
              <a:t>temizleme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işlemleri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kapsamında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i="1" u="sng" dirty="0">
                <a:solidFill>
                  <a:srgbClr val="2C3249"/>
                </a:solidFill>
                <a:latin typeface="Kanit Light" panose="020B0604020202020204" charset="-34"/>
                <a:ea typeface="Martel Sans" pitchFamily="34" charset="-122"/>
                <a:cs typeface="Kanit Light" panose="020B0604020202020204" charset="-34"/>
              </a:rPr>
              <a:t>hatalı </a:t>
            </a:r>
            <a:r>
              <a:rPr lang="en-US" i="1" u="sng" dirty="0" err="1">
                <a:solidFill>
                  <a:srgbClr val="2C3249"/>
                </a:solidFill>
                <a:latin typeface="Kanit Light" panose="020B0604020202020204" charset="-34"/>
                <a:ea typeface="Martel Sans" pitchFamily="34" charset="-122"/>
                <a:cs typeface="Kanit Light" panose="020B0604020202020204" charset="-34"/>
              </a:rPr>
              <a:t>kayıtların</a:t>
            </a:r>
            <a:r>
              <a:rPr lang="en-US" i="1" u="sng" dirty="0">
                <a:solidFill>
                  <a:srgbClr val="2C3249"/>
                </a:solidFill>
                <a:latin typeface="Kanit Light" panose="020B0604020202020204" charset="-34"/>
                <a:ea typeface="Martel Sans" pitchFamily="34" charset="-122"/>
                <a:cs typeface="Kanit Light" panose="020B0604020202020204" charset="-34"/>
              </a:rPr>
              <a:t> </a:t>
            </a:r>
            <a:r>
              <a:rPr lang="en-US" i="1" u="sng" dirty="0" err="1">
                <a:solidFill>
                  <a:srgbClr val="2C3249"/>
                </a:solidFill>
                <a:latin typeface="Kanit Light" panose="020B0604020202020204" charset="-34"/>
                <a:ea typeface="Martel Sans" pitchFamily="34" charset="-122"/>
                <a:cs typeface="Kanit Light" panose="020B0604020202020204" charset="-34"/>
              </a:rPr>
              <a:t>düzeltilmesi</a:t>
            </a:r>
            <a:r>
              <a:rPr lang="en-US" i="1" u="sng"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başta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olmak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üzere</a:t>
            </a:r>
            <a:r>
              <a:rPr lang="en-US" i="1" u="sng" dirty="0">
                <a:solidFill>
                  <a:srgbClr val="2C3249"/>
                </a:solidFill>
                <a:latin typeface="Kanit Light" panose="020B0604020202020204" charset="-34"/>
                <a:ea typeface="Martel Sans" pitchFamily="34" charset="-122"/>
                <a:cs typeface="Kanit Light" panose="020B0604020202020204" charset="-34"/>
              </a:rPr>
              <a:t>, veri </a:t>
            </a:r>
            <a:r>
              <a:rPr lang="en-US" i="1" u="sng" dirty="0" err="1">
                <a:solidFill>
                  <a:srgbClr val="2C3249"/>
                </a:solidFill>
                <a:latin typeface="Kanit Light" panose="020B0604020202020204" charset="-34"/>
                <a:ea typeface="Martel Sans" pitchFamily="34" charset="-122"/>
                <a:cs typeface="Kanit Light" panose="020B0604020202020204" charset="-34"/>
              </a:rPr>
              <a:t>setindeki</a:t>
            </a:r>
            <a:r>
              <a:rPr lang="en-US" i="1" u="sng" dirty="0">
                <a:solidFill>
                  <a:srgbClr val="2C3249"/>
                </a:solidFill>
                <a:latin typeface="Kanit Light" panose="020B0604020202020204" charset="-34"/>
                <a:ea typeface="Martel Sans" pitchFamily="34" charset="-122"/>
                <a:cs typeface="Kanit Light" panose="020B0604020202020204" charset="-34"/>
              </a:rPr>
              <a:t> </a:t>
            </a:r>
            <a:r>
              <a:rPr lang="en-US" i="1" u="sng" dirty="0" err="1">
                <a:solidFill>
                  <a:srgbClr val="2C3249"/>
                </a:solidFill>
                <a:latin typeface="Kanit Light" panose="020B0604020202020204" charset="-34"/>
                <a:ea typeface="Martel Sans" pitchFamily="34" charset="-122"/>
                <a:cs typeface="Kanit Light" panose="020B0604020202020204" charset="-34"/>
              </a:rPr>
              <a:t>tekrar</a:t>
            </a:r>
            <a:r>
              <a:rPr lang="en-US" i="1" u="sng" dirty="0">
                <a:solidFill>
                  <a:srgbClr val="2C3249"/>
                </a:solidFill>
                <a:latin typeface="Kanit Light" panose="020B0604020202020204" charset="-34"/>
                <a:ea typeface="Martel Sans" pitchFamily="34" charset="-122"/>
                <a:cs typeface="Kanit Light" panose="020B0604020202020204" charset="-34"/>
              </a:rPr>
              <a:t> </a:t>
            </a:r>
            <a:r>
              <a:rPr lang="en-US" i="1" u="sng" dirty="0" err="1">
                <a:solidFill>
                  <a:srgbClr val="2C3249"/>
                </a:solidFill>
                <a:latin typeface="Kanit Light" panose="020B0604020202020204" charset="-34"/>
                <a:ea typeface="Martel Sans" pitchFamily="34" charset="-122"/>
                <a:cs typeface="Kanit Light" panose="020B0604020202020204" charset="-34"/>
              </a:rPr>
              <a:t>eden</a:t>
            </a:r>
            <a:r>
              <a:rPr lang="en-US" i="1" u="sng" dirty="0">
                <a:solidFill>
                  <a:srgbClr val="2C3249"/>
                </a:solidFill>
                <a:latin typeface="Kanit Light" panose="020B0604020202020204" charset="-34"/>
                <a:ea typeface="Martel Sans" pitchFamily="34" charset="-122"/>
                <a:cs typeface="Kanit Light" panose="020B0604020202020204" charset="-34"/>
              </a:rPr>
              <a:t> </a:t>
            </a:r>
            <a:r>
              <a:rPr lang="en-US" i="1" u="sng" dirty="0" err="1">
                <a:solidFill>
                  <a:srgbClr val="2C3249"/>
                </a:solidFill>
                <a:latin typeface="Kanit Light" panose="020B0604020202020204" charset="-34"/>
                <a:ea typeface="Martel Sans" pitchFamily="34" charset="-122"/>
                <a:cs typeface="Kanit Light" panose="020B0604020202020204" charset="-34"/>
              </a:rPr>
              <a:t>kayıtların</a:t>
            </a:r>
            <a:r>
              <a:rPr lang="en-US" i="1" u="sng" dirty="0">
                <a:solidFill>
                  <a:srgbClr val="2C3249"/>
                </a:solidFill>
                <a:latin typeface="Kanit Light" panose="020B0604020202020204" charset="-34"/>
                <a:ea typeface="Martel Sans" pitchFamily="34" charset="-122"/>
                <a:cs typeface="Kanit Light" panose="020B0604020202020204" charset="-34"/>
              </a:rPr>
              <a:t> </a:t>
            </a:r>
            <a:r>
              <a:rPr lang="en-US" i="1" u="sng" dirty="0" err="1">
                <a:solidFill>
                  <a:srgbClr val="2C3249"/>
                </a:solidFill>
                <a:latin typeface="Kanit Light" panose="020B0604020202020204" charset="-34"/>
                <a:ea typeface="Martel Sans" pitchFamily="34" charset="-122"/>
                <a:cs typeface="Kanit Light" panose="020B0604020202020204" charset="-34"/>
              </a:rPr>
              <a:t>giderilmesi</a:t>
            </a:r>
            <a:r>
              <a:rPr lang="en-US" i="1" u="sng"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gibi </a:t>
            </a:r>
            <a:r>
              <a:rPr lang="en-US" dirty="0" err="1">
                <a:solidFill>
                  <a:srgbClr val="2C3249"/>
                </a:solidFill>
                <a:latin typeface="Kanit Light" panose="020B0604020202020204" charset="-34"/>
                <a:ea typeface="Martel Sans" pitchFamily="34" charset="-122"/>
                <a:cs typeface="Kanit Light" panose="020B0604020202020204" charset="-34"/>
              </a:rPr>
              <a:t>işlemler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gerçekleştirilir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pic>
        <p:nvPicPr>
          <p:cNvPr id="10" name="Image 0" descr="preencoded.png"/>
          <p:cNvPicPr>
            <a:picLocks noChangeAspect="1"/>
          </p:cNvPicPr>
          <p:nvPr/>
        </p:nvPicPr>
        <p:blipFill>
          <a:blip r:embed="rId3"/>
          <a:stretch>
            <a:fillRect/>
          </a:stretch>
        </p:blipFill>
        <p:spPr>
          <a:xfrm>
            <a:off x="13525500" y="228600"/>
            <a:ext cx="876300" cy="540306"/>
          </a:xfrm>
          <a:prstGeom prst="rect">
            <a:avLst/>
          </a:prstGeom>
        </p:spPr>
      </p:pic>
      <p:sp>
        <p:nvSpPr>
          <p:cNvPr id="11" name="Text 0">
            <a:extLst>
              <a:ext uri="{FF2B5EF4-FFF2-40B4-BE49-F238E27FC236}">
                <a16:creationId xmlns:a16="http://schemas.microsoft.com/office/drawing/2014/main" id="{A0960ECB-9C95-7B3D-9C96-D39344326FF2}"/>
              </a:ext>
            </a:extLst>
          </p:cNvPr>
          <p:cNvSpPr/>
          <p:nvPr/>
        </p:nvSpPr>
        <p:spPr>
          <a:xfrm>
            <a:off x="864037" y="228601"/>
            <a:ext cx="7713464" cy="540306"/>
          </a:xfrm>
          <a:prstGeom prst="rect">
            <a:avLst/>
          </a:prstGeom>
          <a:noFill/>
          <a:ln/>
        </p:spPr>
        <p:txBody>
          <a:bodyPr wrap="none" lIns="0" tIns="0" rIns="0" bIns="0" rtlCol="0" anchor="t"/>
          <a:lstStyle/>
          <a:p>
            <a:pPr marL="0" indent="0">
              <a:lnSpc>
                <a:spcPts val="4850"/>
              </a:lnSpc>
              <a:buNone/>
            </a:pPr>
            <a:r>
              <a:rPr lang="en-US" sz="4000" dirty="0">
                <a:solidFill>
                  <a:srgbClr val="272D45"/>
                </a:solidFill>
                <a:latin typeface="Kanit Light" panose="020B0604020202020204" charset="-34"/>
                <a:ea typeface="Kanit Light" pitchFamily="34" charset="-122"/>
                <a:cs typeface="Kanit Light" panose="020B0604020202020204" charset="-34"/>
              </a:rPr>
              <a:t>Veri </a:t>
            </a:r>
            <a:r>
              <a:rPr lang="en-US" sz="4000" dirty="0" err="1">
                <a:solidFill>
                  <a:srgbClr val="272D45"/>
                </a:solidFill>
                <a:latin typeface="Kanit Light" panose="020B0604020202020204" charset="-34"/>
                <a:ea typeface="Kanit Light" pitchFamily="34" charset="-122"/>
                <a:cs typeface="Kanit Light" panose="020B0604020202020204" charset="-34"/>
              </a:rPr>
              <a:t>Hazırlama</a:t>
            </a:r>
            <a:endParaRPr lang="en-US" sz="4000" dirty="0">
              <a:latin typeface="Kanit Light" panose="020B0604020202020204" charset="-34"/>
            </a:endParaRPr>
          </a:p>
        </p:txBody>
      </p:sp>
      <p:sp>
        <p:nvSpPr>
          <p:cNvPr id="12" name="Metin kutusu 11">
            <a:extLst>
              <a:ext uri="{FF2B5EF4-FFF2-40B4-BE49-F238E27FC236}">
                <a16:creationId xmlns:a16="http://schemas.microsoft.com/office/drawing/2014/main" id="{1D161B9D-A2A7-BF51-BC2F-93528B414160}"/>
              </a:ext>
            </a:extLst>
          </p:cNvPr>
          <p:cNvSpPr txBox="1"/>
          <p:nvPr/>
        </p:nvSpPr>
        <p:spPr>
          <a:xfrm>
            <a:off x="844867" y="6608307"/>
            <a:ext cx="9861385" cy="646331"/>
          </a:xfrm>
          <a:prstGeom prst="rect">
            <a:avLst/>
          </a:prstGeom>
          <a:noFill/>
        </p:spPr>
        <p:txBody>
          <a:bodyPr wrap="square">
            <a:spAutoFit/>
          </a:bodyPr>
          <a:lstStyle/>
          <a:p>
            <a:pPr>
              <a:buFont typeface="Arial" panose="020B0604020202020204" pitchFamily="34" charset="0"/>
              <a:buChar char="•"/>
            </a:pPr>
            <a:r>
              <a:rPr lang="tr-TR" b="1" i="1">
                <a:solidFill>
                  <a:srgbClr val="2C3249"/>
                </a:solidFill>
                <a:latin typeface="Kanit Light" panose="020B0604020202020204" charset="-34"/>
                <a:cs typeface="Kanit Light" panose="020B0604020202020204" charset="-34"/>
              </a:rPr>
              <a:t>Müşteri yaşı olarak "300" </a:t>
            </a:r>
            <a:r>
              <a:rPr lang="tr-TR">
                <a:solidFill>
                  <a:srgbClr val="2C3249"/>
                </a:solidFill>
                <a:latin typeface="Kanit Light" panose="020B0604020202020204" charset="-34"/>
                <a:cs typeface="Kanit Light" panose="020B0604020202020204" charset="-34"/>
              </a:rPr>
              <a:t>girilmişse, bu hatalıdır ve düzeltilmelidir.</a:t>
            </a:r>
          </a:p>
          <a:p>
            <a:pPr>
              <a:buFont typeface="Arial" panose="020B0604020202020204" pitchFamily="34" charset="0"/>
              <a:buChar char="•"/>
            </a:pPr>
            <a:r>
              <a:rPr lang="tr-TR" b="1" i="1">
                <a:solidFill>
                  <a:srgbClr val="2C3249"/>
                </a:solidFill>
                <a:latin typeface="Kanit Light" panose="020B0604020202020204" charset="-34"/>
                <a:cs typeface="Kanit Light" panose="020B0604020202020204" charset="-34"/>
              </a:rPr>
              <a:t>Aynı kişinin iki kere kayıtlı olması </a:t>
            </a:r>
            <a:r>
              <a:rPr lang="tr-TR">
                <a:solidFill>
                  <a:srgbClr val="2C3249"/>
                </a:solidFill>
                <a:latin typeface="Kanit Light" panose="020B0604020202020204" charset="-34"/>
                <a:cs typeface="Kanit Light" panose="020B0604020202020204" charset="-34"/>
              </a:rPr>
              <a:t>durumunda, tekrar eden veri silinebilir.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864037" y="871917"/>
            <a:ext cx="4320540" cy="502444"/>
          </a:xfrm>
          <a:prstGeom prst="rect">
            <a:avLst/>
          </a:prstGeom>
          <a:noFill/>
          <a:ln/>
        </p:spPr>
        <p:txBody>
          <a:bodyPr wrap="none" lIns="0" tIns="0" rIns="0" bIns="0" rtlCol="0" anchor="t"/>
          <a:lstStyle/>
          <a:p>
            <a:pPr marL="0" indent="0">
              <a:lnSpc>
                <a:spcPts val="3950"/>
              </a:lnSpc>
              <a:buNone/>
            </a:pPr>
            <a:r>
              <a:rPr lang="en-US" sz="3200">
                <a:solidFill>
                  <a:srgbClr val="272D45"/>
                </a:solidFill>
                <a:latin typeface="Kanit Light" panose="020B0604020202020204" charset="-34"/>
                <a:ea typeface="Kanit Light" pitchFamily="34" charset="-122"/>
                <a:cs typeface="Kanit Light" panose="020B0604020202020204" charset="-34"/>
              </a:rPr>
              <a:t>Aykırı Değer Tespiti</a:t>
            </a:r>
            <a:endParaRPr lang="en-US" sz="3200">
              <a:latin typeface="Kanit Light" panose="020B0604020202020204" charset="-34"/>
            </a:endParaRPr>
          </a:p>
        </p:txBody>
      </p:sp>
      <p:sp>
        <p:nvSpPr>
          <p:cNvPr id="4" name="Text 2"/>
          <p:cNvSpPr/>
          <p:nvPr/>
        </p:nvSpPr>
        <p:spPr>
          <a:xfrm>
            <a:off x="864037" y="1485322"/>
            <a:ext cx="13098148" cy="2367144"/>
          </a:xfrm>
          <a:prstGeom prst="rect">
            <a:avLst/>
          </a:prstGeom>
          <a:noFill/>
          <a:ln/>
        </p:spPr>
        <p:txBody>
          <a:bodyPr wrap="square" lIns="0" tIns="0" rIns="0" bIns="0" rtlCol="0" anchor="t"/>
          <a:lstStyle/>
          <a:p>
            <a:pPr marL="0" indent="0" algn="just">
              <a:lnSpc>
                <a:spcPts val="2500"/>
              </a:lnSpc>
              <a:buNone/>
            </a:pPr>
            <a:r>
              <a:rPr lang="en-US" b="1" dirty="0" err="1">
                <a:solidFill>
                  <a:srgbClr val="2C3249"/>
                </a:solidFill>
                <a:latin typeface="Kanit Light" panose="020B0604020202020204" charset="-34"/>
                <a:ea typeface="Martel Sans" pitchFamily="34" charset="-122"/>
                <a:cs typeface="Kanit Light" panose="020B0604020202020204" charset="-34"/>
              </a:rPr>
              <a:t>Aykırı</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değer</a:t>
            </a:r>
            <a:r>
              <a:rPr lang="en-US" b="1" dirty="0">
                <a:solidFill>
                  <a:srgbClr val="2C3249"/>
                </a:solidFill>
                <a:latin typeface="Kanit Light" panose="020B0604020202020204" charset="-34"/>
                <a:ea typeface="Martel Sans" pitchFamily="34" charset="-122"/>
                <a:cs typeface="Kanit Light" panose="020B0604020202020204" charset="-34"/>
              </a:rPr>
              <a:t> (outlier)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genellikle</a:t>
            </a:r>
            <a:r>
              <a:rPr lang="en-US" dirty="0">
                <a:solidFill>
                  <a:srgbClr val="2C3249"/>
                </a:solidFill>
                <a:latin typeface="Kanit Light" panose="020B0604020202020204" charset="-34"/>
                <a:ea typeface="Martel Sans" pitchFamily="34" charset="-122"/>
                <a:cs typeface="Kanit Light" panose="020B0604020202020204" charset="-34"/>
              </a:rPr>
              <a:t> ana </a:t>
            </a:r>
            <a:r>
              <a:rPr lang="en-US" dirty="0" err="1">
                <a:solidFill>
                  <a:srgbClr val="2C3249"/>
                </a:solidFill>
                <a:latin typeface="Kanit Light" panose="020B0604020202020204" charset="-34"/>
                <a:ea typeface="Martel Sans" pitchFamily="34" charset="-122"/>
                <a:cs typeface="Kanit Light" panose="020B0604020202020204" charset="-34"/>
              </a:rPr>
              <a:t>kütleyi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oluşturan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gözlemlerden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önemli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ölçüde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uzak</a:t>
            </a:r>
            <a:r>
              <a:rPr lang="en-US" dirty="0">
                <a:solidFill>
                  <a:srgbClr val="2C3249"/>
                </a:solidFill>
                <a:latin typeface="Kanit Light" panose="020B0604020202020204" charset="-34"/>
                <a:ea typeface="Martel Sans" pitchFamily="34" charset="-122"/>
                <a:cs typeface="Kanit Light" panose="020B0604020202020204" charset="-34"/>
              </a:rPr>
              <a:t> olan </a:t>
            </a:r>
            <a:r>
              <a:rPr lang="en-US" dirty="0" err="1">
                <a:solidFill>
                  <a:srgbClr val="2C3249"/>
                </a:solidFill>
                <a:latin typeface="Kanit Light" panose="020B0604020202020204" charset="-34"/>
                <a:ea typeface="Martel Sans" pitchFamily="34" charset="-122"/>
                <a:cs typeface="Kanit Light" panose="020B0604020202020204" charset="-34"/>
              </a:rPr>
              <a:t>gözlem</a:t>
            </a:r>
            <a:r>
              <a:rPr lang="en-US" dirty="0">
                <a:solidFill>
                  <a:srgbClr val="2C3249"/>
                </a:solidFill>
                <a:latin typeface="Kanit Light" panose="020B0604020202020204" charset="-34"/>
                <a:ea typeface="Martel Sans" pitchFamily="34" charset="-122"/>
                <a:cs typeface="Kanit Light" panose="020B0604020202020204" charset="-34"/>
              </a:rPr>
              <a:t> olarak </a:t>
            </a:r>
            <a:r>
              <a:rPr lang="en-US" dirty="0" err="1">
                <a:solidFill>
                  <a:srgbClr val="2C3249"/>
                </a:solidFill>
                <a:latin typeface="Kanit Light" panose="020B0604020202020204" charset="-34"/>
                <a:ea typeface="Martel Sans" pitchFamily="34" charset="-122"/>
                <a:cs typeface="Kanit Light" panose="020B0604020202020204" charset="-34"/>
              </a:rPr>
              <a:t>kabul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edilir</a:t>
            </a:r>
            <a:r>
              <a:rPr lang="tr-TR"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Bir veri </a:t>
            </a:r>
            <a:r>
              <a:rPr lang="en-US" dirty="0" err="1">
                <a:solidFill>
                  <a:srgbClr val="2C3249"/>
                </a:solidFill>
                <a:latin typeface="Kanit Light" panose="020B0604020202020204" charset="-34"/>
                <a:ea typeface="Martel Sans" pitchFamily="34" charset="-122"/>
                <a:cs typeface="Kanit Light" panose="020B0604020202020204" charset="-34"/>
              </a:rPr>
              <a:t>setindeki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değiskenler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genellikle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birbirleriyle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kısmen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ilişkili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olduğundan</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i="1" u="sng" dirty="0" err="1">
                <a:solidFill>
                  <a:srgbClr val="2C3249"/>
                </a:solidFill>
                <a:latin typeface="Kanit Light" panose="020B0604020202020204" charset="-34"/>
                <a:ea typeface="Martel Sans" pitchFamily="34" charset="-122"/>
                <a:cs typeface="Kanit Light" panose="020B0604020202020204" charset="-34"/>
              </a:rPr>
              <a:t>aykırı</a:t>
            </a:r>
            <a:r>
              <a:rPr lang="en-US" i="1" u="sng" dirty="0">
                <a:solidFill>
                  <a:srgbClr val="2C3249"/>
                </a:solidFill>
                <a:latin typeface="Kanit Light" panose="020B0604020202020204" charset="-34"/>
                <a:ea typeface="Martel Sans" pitchFamily="34" charset="-122"/>
                <a:cs typeface="Kanit Light" panose="020B0604020202020204" charset="-34"/>
              </a:rPr>
              <a:t> </a:t>
            </a:r>
            <a:r>
              <a:rPr lang="en-US" i="1" u="sng" dirty="0" err="1">
                <a:solidFill>
                  <a:srgbClr val="2C3249"/>
                </a:solidFill>
                <a:latin typeface="Kanit Light" panose="020B0604020202020204" charset="-34"/>
                <a:ea typeface="Martel Sans" pitchFamily="34" charset="-122"/>
                <a:cs typeface="Kanit Light" panose="020B0604020202020204" charset="-34"/>
              </a:rPr>
              <a:t>değer</a:t>
            </a:r>
            <a:r>
              <a:rPr lang="en-US" dirty="0">
                <a:solidFill>
                  <a:srgbClr val="2C3249"/>
                </a:solidFill>
                <a:latin typeface="Kanit Light" panose="020B0604020202020204" charset="-34"/>
                <a:ea typeface="Martel Sans" pitchFamily="34" charset="-122"/>
                <a:cs typeface="Kanit Light" panose="020B0604020202020204" charset="-34"/>
              </a:rPr>
              <a:t>, n </a:t>
            </a:r>
            <a:r>
              <a:rPr lang="en-US" dirty="0" err="1">
                <a:solidFill>
                  <a:srgbClr val="2C3249"/>
                </a:solidFill>
                <a:latin typeface="Kanit Light" panose="020B0604020202020204" charset="-34"/>
                <a:ea typeface="Martel Sans" pitchFamily="34" charset="-122"/>
                <a:cs typeface="Kanit Light" panose="020B0604020202020204" charset="-34"/>
              </a:rPr>
              <a:t>adet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nitelikten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oluşan</a:t>
            </a:r>
            <a:r>
              <a:rPr lang="en-US" dirty="0">
                <a:solidFill>
                  <a:srgbClr val="2C3249"/>
                </a:solidFill>
                <a:latin typeface="Kanit Light" panose="020B0604020202020204" charset="-34"/>
                <a:ea typeface="Martel Sans" pitchFamily="34" charset="-122"/>
                <a:cs typeface="Kanit Light" panose="020B0604020202020204" charset="-34"/>
              </a:rPr>
              <a:t> bir veri </a:t>
            </a:r>
            <a:r>
              <a:rPr lang="en-US" dirty="0" err="1">
                <a:solidFill>
                  <a:srgbClr val="2C3249"/>
                </a:solidFill>
                <a:latin typeface="Kanit Light" panose="020B0604020202020204" charset="-34"/>
                <a:ea typeface="Martel Sans" pitchFamily="34" charset="-122"/>
                <a:cs typeface="Kanit Light" panose="020B0604020202020204" charset="-34"/>
              </a:rPr>
              <a:t>setinde</a:t>
            </a:r>
            <a:r>
              <a:rPr lang="en-US" dirty="0">
                <a:solidFill>
                  <a:srgbClr val="2C3249"/>
                </a:solidFill>
                <a:latin typeface="Kanit Light" panose="020B0604020202020204" charset="-34"/>
                <a:ea typeface="Martel Sans" pitchFamily="34" charset="-122"/>
                <a:cs typeface="Kanit Light" panose="020B0604020202020204" charset="-34"/>
              </a:rPr>
              <a:t> (n </a:t>
            </a:r>
            <a:r>
              <a:rPr lang="en-US" dirty="0" err="1">
                <a:solidFill>
                  <a:srgbClr val="2C3249"/>
                </a:solidFill>
                <a:latin typeface="Kanit Light" panose="020B0604020202020204" charset="-34"/>
                <a:ea typeface="Martel Sans" pitchFamily="34" charset="-122"/>
                <a:cs typeface="Kanit Light" panose="020B0604020202020204" charset="-34"/>
              </a:rPr>
              <a:t>boyutlu</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uzayda</a:t>
            </a:r>
            <a:r>
              <a:rPr lang="en-US" dirty="0">
                <a:solidFill>
                  <a:srgbClr val="2C3249"/>
                </a:solidFill>
                <a:latin typeface="Kanit Light" panose="020B0604020202020204" charset="-34"/>
                <a:ea typeface="Martel Sans" pitchFamily="34" charset="-122"/>
                <a:cs typeface="Kanit Light" panose="020B0604020202020204" charset="-34"/>
              </a:rPr>
              <a:t>) </a:t>
            </a:r>
            <a:r>
              <a:rPr lang="en-US" i="1" u="sng" dirty="0" err="1">
                <a:solidFill>
                  <a:srgbClr val="2C3249"/>
                </a:solidFill>
                <a:latin typeface="Kanit Light" panose="020B0604020202020204" charset="-34"/>
                <a:ea typeface="Martel Sans" pitchFamily="34" charset="-122"/>
                <a:cs typeface="Kanit Light" panose="020B0604020202020204" charset="-34"/>
              </a:rPr>
              <a:t>diğerlerinden</a:t>
            </a:r>
            <a:r>
              <a:rPr lang="en-US" i="1" u="sng" dirty="0">
                <a:solidFill>
                  <a:srgbClr val="2C3249"/>
                </a:solidFill>
                <a:latin typeface="Kanit Light" panose="020B0604020202020204" charset="-34"/>
                <a:ea typeface="Martel Sans" pitchFamily="34" charset="-122"/>
                <a:cs typeface="Kanit Light" panose="020B0604020202020204" charset="-34"/>
              </a:rPr>
              <a:t> </a:t>
            </a:r>
            <a:r>
              <a:rPr lang="en-US" i="1" u="sng" dirty="0" err="1">
                <a:solidFill>
                  <a:srgbClr val="2C3249"/>
                </a:solidFill>
                <a:latin typeface="Kanit Light" panose="020B0604020202020204" charset="-34"/>
                <a:ea typeface="Martel Sans" pitchFamily="34" charset="-122"/>
                <a:cs typeface="Kanit Light" panose="020B0604020202020204" charset="-34"/>
              </a:rPr>
              <a:t>daha</a:t>
            </a:r>
            <a:r>
              <a:rPr lang="en-US" i="1" u="sng" dirty="0">
                <a:solidFill>
                  <a:srgbClr val="2C3249"/>
                </a:solidFill>
                <a:latin typeface="Kanit Light" panose="020B0604020202020204" charset="-34"/>
                <a:ea typeface="Martel Sans" pitchFamily="34" charset="-122"/>
                <a:cs typeface="Kanit Light" panose="020B0604020202020204" charset="-34"/>
              </a:rPr>
              <a:t> </a:t>
            </a:r>
            <a:r>
              <a:rPr lang="en-US" i="1" u="sng" dirty="0" err="1">
                <a:solidFill>
                  <a:srgbClr val="2C3249"/>
                </a:solidFill>
                <a:latin typeface="Kanit Light" panose="020B0604020202020204" charset="-34"/>
                <a:ea typeface="Martel Sans" pitchFamily="34" charset="-122"/>
                <a:cs typeface="Kanit Light" panose="020B0604020202020204" charset="-34"/>
              </a:rPr>
              <a:t>uzakta</a:t>
            </a:r>
            <a:r>
              <a:rPr lang="en-US" i="1" u="sng" dirty="0">
                <a:solidFill>
                  <a:srgbClr val="2C3249"/>
                </a:solidFill>
                <a:latin typeface="Kanit Light" panose="020B0604020202020204" charset="-34"/>
                <a:ea typeface="Martel Sans" pitchFamily="34" charset="-122"/>
                <a:cs typeface="Kanit Light" panose="020B0604020202020204" charset="-34"/>
              </a:rPr>
              <a:t> </a:t>
            </a:r>
            <a:r>
              <a:rPr lang="en-US" i="1" u="sng" dirty="0" err="1">
                <a:solidFill>
                  <a:srgbClr val="2C3249"/>
                </a:solidFill>
                <a:latin typeface="Kanit Light" panose="020B0604020202020204" charset="-34"/>
                <a:ea typeface="Martel Sans" pitchFamily="34" charset="-122"/>
                <a:cs typeface="Kanit Light" panose="020B0604020202020204" charset="-34"/>
              </a:rPr>
              <a:t>bulunan</a:t>
            </a:r>
            <a:r>
              <a:rPr lang="en-US" i="1" u="sng" dirty="0">
                <a:solidFill>
                  <a:srgbClr val="2C3249"/>
                </a:solidFill>
                <a:latin typeface="Kanit Light" panose="020B0604020202020204" charset="-34"/>
                <a:ea typeface="Martel Sans" pitchFamily="34" charset="-122"/>
                <a:cs typeface="Kanit Light" panose="020B0604020202020204" charset="-34"/>
              </a:rPr>
              <a:t> veri olarak </a:t>
            </a:r>
            <a:r>
              <a:rPr lang="en-US" i="1" u="sng" dirty="0" err="1">
                <a:solidFill>
                  <a:srgbClr val="2C3249"/>
                </a:solidFill>
                <a:latin typeface="Kanit Light" panose="020B0604020202020204" charset="-34"/>
                <a:ea typeface="Martel Sans" pitchFamily="34" charset="-122"/>
                <a:cs typeface="Kanit Light" panose="020B0604020202020204" charset="-34"/>
              </a:rPr>
              <a:t>değerlendirilir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Aykırı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bazı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modellerin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performansını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olumsuz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yönde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etkileyebileceğinden</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hazırlama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aşamasında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incelenmelidir</a:t>
            </a:r>
            <a:r>
              <a:rPr lang="en-US" dirty="0">
                <a:solidFill>
                  <a:srgbClr val="2C3249"/>
                </a:solidFill>
                <a:latin typeface="Kanit Light" panose="020B0604020202020204" charset="-34"/>
                <a:ea typeface="Martel Sans" pitchFamily="34" charset="-122"/>
                <a:cs typeface="Kanit Light" panose="020B0604020202020204" charset="-34"/>
              </a:rPr>
              <a:t>. </a:t>
            </a: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2500"/>
              </a:lnSpc>
              <a:buNone/>
            </a:pP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2500"/>
              </a:lnSpc>
              <a:buNone/>
            </a:pPr>
            <a:r>
              <a:rPr lang="en-US" dirty="0">
                <a:solidFill>
                  <a:srgbClr val="2C3249"/>
                </a:solidFill>
                <a:latin typeface="Kanit Light" panose="020B0604020202020204" charset="-34"/>
                <a:ea typeface="Martel Sans" pitchFamily="34" charset="-122"/>
                <a:cs typeface="Kanit Light" panose="020B0604020202020204" charset="-34"/>
              </a:rPr>
              <a:t>Bu </a:t>
            </a:r>
            <a:r>
              <a:rPr lang="en-US" dirty="0" err="1">
                <a:solidFill>
                  <a:srgbClr val="2C3249"/>
                </a:solidFill>
                <a:latin typeface="Kanit Light" panose="020B0604020202020204" charset="-34"/>
                <a:ea typeface="Martel Sans" pitchFamily="34" charset="-122"/>
                <a:cs typeface="Kanit Light" panose="020B0604020202020204" charset="-34"/>
              </a:rPr>
              <a:t>sebeple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aykırı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değerlerin</a:t>
            </a:r>
            <a:r>
              <a:rPr lang="en-US" dirty="0">
                <a:solidFill>
                  <a:srgbClr val="2C3249"/>
                </a:solidFill>
                <a:latin typeface="Kanit Light" panose="020B0604020202020204" charset="-34"/>
                <a:ea typeface="Martel Sans" pitchFamily="34" charset="-122"/>
                <a:cs typeface="Kanit Light" panose="020B0604020202020204" charset="-34"/>
              </a:rPr>
              <a:t> tespit </a:t>
            </a:r>
            <a:r>
              <a:rPr lang="en-US" dirty="0" err="1">
                <a:solidFill>
                  <a:srgbClr val="2C3249"/>
                </a:solidFill>
                <a:latin typeface="Kanit Light" panose="020B0604020202020204" charset="-34"/>
                <a:ea typeface="Martel Sans" pitchFamily="34" charset="-122"/>
                <a:cs typeface="Kanit Light" panose="020B0604020202020204" charset="-34"/>
              </a:rPr>
              <a:t>edilmesi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amacıyla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uzaklık-tabanlı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algoritmalar</a:t>
            </a:r>
            <a:r>
              <a:rPr lang="en-US" dirty="0">
                <a:solidFill>
                  <a:srgbClr val="2C3249"/>
                </a:solidFill>
                <a:latin typeface="Kanit Light" panose="020B0604020202020204" charset="-34"/>
                <a:ea typeface="Martel Sans" pitchFamily="34" charset="-122"/>
                <a:cs typeface="Kanit Light" panose="020B0604020202020204" charset="-34"/>
              </a:rPr>
              <a:t>, </a:t>
            </a:r>
            <a:r>
              <a:rPr lang="en-US" i="1" u="sng" dirty="0">
                <a:solidFill>
                  <a:srgbClr val="2C3249"/>
                </a:solidFill>
                <a:latin typeface="Kanit Light" panose="020B0604020202020204" charset="-34"/>
                <a:ea typeface="Martel Sans" pitchFamily="34" charset="-122"/>
                <a:cs typeface="Kanit Light" panose="020B0604020202020204" charset="-34"/>
              </a:rPr>
              <a:t>kutu </a:t>
            </a:r>
            <a:r>
              <a:rPr lang="en-US" i="1" u="sng" dirty="0" err="1">
                <a:solidFill>
                  <a:srgbClr val="2C3249"/>
                </a:solidFill>
                <a:latin typeface="Kanit Light" panose="020B0604020202020204" charset="-34"/>
                <a:ea typeface="Martel Sans" pitchFamily="34" charset="-122"/>
                <a:cs typeface="Kanit Light" panose="020B0604020202020204" charset="-34"/>
              </a:rPr>
              <a:t>grafiği</a:t>
            </a:r>
            <a:r>
              <a:rPr lang="en-US" i="1" u="sng" dirty="0">
                <a:solidFill>
                  <a:srgbClr val="2C3249"/>
                </a:solidFill>
                <a:latin typeface="Kanit Light" panose="020B0604020202020204" charset="-34"/>
                <a:ea typeface="Martel Sans" pitchFamily="34" charset="-122"/>
                <a:cs typeface="Kanit Light" panose="020B0604020202020204" charset="-34"/>
              </a:rPr>
              <a:t> ile </a:t>
            </a:r>
            <a:r>
              <a:rPr lang="en-US" i="1" u="sng" dirty="0" err="1">
                <a:solidFill>
                  <a:srgbClr val="2C3249"/>
                </a:solidFill>
                <a:latin typeface="Kanit Light" panose="020B0604020202020204" charset="-34"/>
                <a:ea typeface="Martel Sans" pitchFamily="34" charset="-122"/>
                <a:cs typeface="Kanit Light" panose="020B0604020202020204" charset="-34"/>
              </a:rPr>
              <a:t>verinin</a:t>
            </a:r>
            <a:r>
              <a:rPr lang="en-US" i="1" u="sng" dirty="0">
                <a:solidFill>
                  <a:srgbClr val="2C3249"/>
                </a:solidFill>
                <a:latin typeface="Kanit Light" panose="020B0604020202020204" charset="-34"/>
                <a:ea typeface="Martel Sans" pitchFamily="34" charset="-122"/>
                <a:cs typeface="Kanit Light" panose="020B0604020202020204" charset="-34"/>
              </a:rPr>
              <a:t> </a:t>
            </a:r>
            <a:r>
              <a:rPr lang="en-US" i="1" u="sng" dirty="0" err="1">
                <a:solidFill>
                  <a:srgbClr val="2C3249"/>
                </a:solidFill>
                <a:latin typeface="Kanit Light" panose="020B0604020202020204" charset="-34"/>
                <a:ea typeface="Martel Sans" pitchFamily="34" charset="-122"/>
                <a:cs typeface="Kanit Light" panose="020B0604020202020204" charset="-34"/>
              </a:rPr>
              <a:t>görselleştirilmesi</a:t>
            </a:r>
            <a:r>
              <a:rPr lang="en-US" i="1" u="sng"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gibi </a:t>
            </a:r>
            <a:r>
              <a:rPr lang="en-US" dirty="0" err="1">
                <a:solidFill>
                  <a:srgbClr val="2C3249"/>
                </a:solidFill>
                <a:latin typeface="Kanit Light" panose="020B0604020202020204" charset="-34"/>
                <a:ea typeface="Martel Sans" pitchFamily="34" charset="-122"/>
                <a:cs typeface="Kanit Light" panose="020B0604020202020204" charset="-34"/>
              </a:rPr>
              <a:t>istatistiksel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birtakım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yöntemler</a:t>
            </a:r>
            <a:r>
              <a:rPr lang="en-US" dirty="0">
                <a:solidFill>
                  <a:srgbClr val="2C3249"/>
                </a:solidFill>
                <a:latin typeface="Kanit Light" panose="020B0604020202020204" charset="-34"/>
                <a:ea typeface="Martel Sans" pitchFamily="34" charset="-122"/>
                <a:cs typeface="Kanit Light" panose="020B0604020202020204" charset="-34"/>
              </a:rPr>
              <a:t>, </a:t>
            </a:r>
            <a:r>
              <a:rPr lang="en-US" i="1" u="sng" dirty="0" err="1">
                <a:solidFill>
                  <a:srgbClr val="2C3249"/>
                </a:solidFill>
                <a:latin typeface="Kanit Light" panose="020B0604020202020204" charset="-34"/>
                <a:ea typeface="Martel Sans" pitchFamily="34" charset="-122"/>
                <a:cs typeface="Kanit Light" panose="020B0604020202020204" charset="-34"/>
              </a:rPr>
              <a:t>yoğunluk-tabanlı</a:t>
            </a:r>
            <a:r>
              <a:rPr lang="en-US" i="1" u="sng" dirty="0">
                <a:solidFill>
                  <a:srgbClr val="2C3249"/>
                </a:solidFill>
                <a:latin typeface="Kanit Light" panose="020B0604020202020204" charset="-34"/>
                <a:ea typeface="Martel Sans" pitchFamily="34" charset="-122"/>
                <a:cs typeface="Kanit Light" panose="020B0604020202020204" charset="-34"/>
              </a:rPr>
              <a:t> </a:t>
            </a:r>
            <a:r>
              <a:rPr lang="en-US" i="1" u="sng" dirty="0" err="1">
                <a:solidFill>
                  <a:srgbClr val="2C3249"/>
                </a:solidFill>
                <a:latin typeface="Kanit Light" panose="020B0604020202020204" charset="-34"/>
                <a:ea typeface="Martel Sans" pitchFamily="34" charset="-122"/>
                <a:cs typeface="Kanit Light" panose="020B0604020202020204" charset="-34"/>
              </a:rPr>
              <a:t>algoritmalar</a:t>
            </a:r>
            <a:r>
              <a:rPr lang="en-US" i="1" u="sng"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ve </a:t>
            </a:r>
            <a:r>
              <a:rPr lang="en-US" i="1" u="sng" dirty="0">
                <a:solidFill>
                  <a:srgbClr val="2C3249"/>
                </a:solidFill>
                <a:latin typeface="Kanit Light" panose="020B0604020202020204" charset="-34"/>
                <a:ea typeface="Martel Sans" pitchFamily="34" charset="-122"/>
                <a:cs typeface="Kanit Light" panose="020B0604020202020204" charset="-34"/>
              </a:rPr>
              <a:t>kümeleme teknikleri </a:t>
            </a:r>
            <a:r>
              <a:rPr lang="en-US" dirty="0" err="1">
                <a:solidFill>
                  <a:srgbClr val="2C3249"/>
                </a:solidFill>
                <a:latin typeface="Kanit Light" panose="020B0604020202020204" charset="-34"/>
                <a:ea typeface="Martel Sans" pitchFamily="34" charset="-122"/>
                <a:cs typeface="Kanit Light" panose="020B0604020202020204" charset="-34"/>
              </a:rPr>
              <a:t>kullanılabilir</a:t>
            </a:r>
            <a:r>
              <a:rPr lang="tr-TR"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pic>
        <p:nvPicPr>
          <p:cNvPr id="10" name="Image 0" descr="preencoded.png"/>
          <p:cNvPicPr>
            <a:picLocks noChangeAspect="1"/>
          </p:cNvPicPr>
          <p:nvPr/>
        </p:nvPicPr>
        <p:blipFill>
          <a:blip r:embed="rId3"/>
          <a:stretch>
            <a:fillRect/>
          </a:stretch>
        </p:blipFill>
        <p:spPr>
          <a:xfrm>
            <a:off x="13525500" y="228600"/>
            <a:ext cx="876300" cy="540306"/>
          </a:xfrm>
          <a:prstGeom prst="rect">
            <a:avLst/>
          </a:prstGeom>
        </p:spPr>
      </p:pic>
      <p:sp>
        <p:nvSpPr>
          <p:cNvPr id="11" name="Text 0">
            <a:extLst>
              <a:ext uri="{FF2B5EF4-FFF2-40B4-BE49-F238E27FC236}">
                <a16:creationId xmlns:a16="http://schemas.microsoft.com/office/drawing/2014/main" id="{70689716-676E-D206-9863-A17C7AE506FF}"/>
              </a:ext>
            </a:extLst>
          </p:cNvPr>
          <p:cNvSpPr/>
          <p:nvPr/>
        </p:nvSpPr>
        <p:spPr>
          <a:xfrm>
            <a:off x="864037" y="228601"/>
            <a:ext cx="7713464" cy="540306"/>
          </a:xfrm>
          <a:prstGeom prst="rect">
            <a:avLst/>
          </a:prstGeom>
          <a:noFill/>
          <a:ln/>
        </p:spPr>
        <p:txBody>
          <a:bodyPr wrap="none" lIns="0" tIns="0" rIns="0" bIns="0" rtlCol="0" anchor="t"/>
          <a:lstStyle/>
          <a:p>
            <a:pPr marL="0" indent="0">
              <a:lnSpc>
                <a:spcPts val="4850"/>
              </a:lnSpc>
              <a:buNone/>
            </a:pPr>
            <a:r>
              <a:rPr lang="en-US" sz="4000" dirty="0">
                <a:solidFill>
                  <a:srgbClr val="272D45"/>
                </a:solidFill>
                <a:latin typeface="Kanit Light" panose="020B0604020202020204" charset="-34"/>
                <a:ea typeface="Kanit Light" pitchFamily="34" charset="-122"/>
                <a:cs typeface="Kanit Light" panose="020B0604020202020204" charset="-34"/>
              </a:rPr>
              <a:t>Veri </a:t>
            </a:r>
            <a:r>
              <a:rPr lang="en-US" sz="4000" dirty="0" err="1">
                <a:solidFill>
                  <a:srgbClr val="272D45"/>
                </a:solidFill>
                <a:latin typeface="Kanit Light" panose="020B0604020202020204" charset="-34"/>
                <a:ea typeface="Kanit Light" pitchFamily="34" charset="-122"/>
                <a:cs typeface="Kanit Light" panose="020B0604020202020204" charset="-34"/>
              </a:rPr>
              <a:t>Hazırlama</a:t>
            </a:r>
            <a:endParaRPr lang="en-US" sz="4000" dirty="0">
              <a:latin typeface="Kanit Light" panose="020B0604020202020204" charset="-34"/>
            </a:endParaRPr>
          </a:p>
        </p:txBody>
      </p:sp>
      <p:sp>
        <p:nvSpPr>
          <p:cNvPr id="12" name="Metin kutusu 11">
            <a:extLst>
              <a:ext uri="{FF2B5EF4-FFF2-40B4-BE49-F238E27FC236}">
                <a16:creationId xmlns:a16="http://schemas.microsoft.com/office/drawing/2014/main" id="{0DC5AB9B-90EB-A908-AADD-E49BE31B8DE1}"/>
              </a:ext>
            </a:extLst>
          </p:cNvPr>
          <p:cNvSpPr txBox="1"/>
          <p:nvPr/>
        </p:nvSpPr>
        <p:spPr>
          <a:xfrm>
            <a:off x="780863" y="4362313"/>
            <a:ext cx="11444467" cy="2446824"/>
          </a:xfrm>
          <a:prstGeom prst="rect">
            <a:avLst/>
          </a:prstGeom>
          <a:noFill/>
        </p:spPr>
        <p:txBody>
          <a:bodyPr wrap="square">
            <a:spAutoFit/>
          </a:bodyPr>
          <a:lstStyle/>
          <a:p>
            <a:pPr>
              <a:lnSpc>
                <a:spcPct val="150000"/>
              </a:lnSpc>
              <a:buFont typeface="Arial" panose="020B0604020202020204" pitchFamily="34" charset="0"/>
              <a:buChar char="•"/>
            </a:pPr>
            <a:r>
              <a:rPr lang="tr-TR">
                <a:solidFill>
                  <a:srgbClr val="2C3249"/>
                </a:solidFill>
                <a:latin typeface="Kanit Light" panose="020B0604020202020204" charset="-34"/>
                <a:cs typeface="Kanit Light" panose="020B0604020202020204" charset="-34"/>
              </a:rPr>
              <a:t>Bazı aykırı değerler veri giriş hatalarından kaynaklanabilir.</a:t>
            </a:r>
          </a:p>
          <a:p>
            <a:pPr>
              <a:lnSpc>
                <a:spcPct val="150000"/>
              </a:lnSpc>
              <a:buFont typeface="Arial" panose="020B0604020202020204" pitchFamily="34" charset="0"/>
              <a:buChar char="•"/>
            </a:pPr>
            <a:r>
              <a:rPr lang="tr-TR">
                <a:solidFill>
                  <a:srgbClr val="2C3249"/>
                </a:solidFill>
                <a:latin typeface="Kanit Light" panose="020B0604020202020204" charset="-34"/>
                <a:cs typeface="Kanit Light" panose="020B0604020202020204" charset="-34"/>
              </a:rPr>
              <a:t>Bazıları ise gerçekten özel durumu temsil edebilir.</a:t>
            </a:r>
          </a:p>
          <a:p>
            <a:pPr>
              <a:lnSpc>
                <a:spcPct val="150000"/>
              </a:lnSpc>
              <a:buFont typeface="Arial" panose="020B0604020202020204" pitchFamily="34" charset="0"/>
              <a:buChar char="•"/>
            </a:pPr>
            <a:r>
              <a:rPr lang="tr-TR">
                <a:solidFill>
                  <a:srgbClr val="2C3249"/>
                </a:solidFill>
                <a:latin typeface="Kanit Light" panose="020B0604020202020204" charset="-34"/>
                <a:cs typeface="Kanit Light" panose="020B0604020202020204" charset="-34"/>
              </a:rPr>
              <a:t>Yanlış aykırı değerler modelin performansını bozabilir.</a:t>
            </a:r>
          </a:p>
          <a:p>
            <a:endParaRPr lang="tr-TR">
              <a:solidFill>
                <a:srgbClr val="2C3249"/>
              </a:solidFill>
              <a:latin typeface="Kanit Light" panose="020B0604020202020204" charset="-34"/>
              <a:cs typeface="Kanit Light" panose="020B0604020202020204" charset="-34"/>
            </a:endParaRPr>
          </a:p>
          <a:p>
            <a:r>
              <a:rPr lang="tr-TR">
                <a:solidFill>
                  <a:srgbClr val="2C3249"/>
                </a:solidFill>
                <a:latin typeface="Kanit Light" panose="020B0604020202020204" charset="-34"/>
                <a:cs typeface="Kanit Light" panose="020B0604020202020204" charset="-34"/>
              </a:rPr>
              <a:t>✔ Örnek:	 Bir insanın boy uzunluğu genelde 140 cm - 210 cm arasındadır.</a:t>
            </a:r>
          </a:p>
          <a:p>
            <a:pPr lvl="2"/>
            <a:r>
              <a:rPr lang="tr-TR">
                <a:solidFill>
                  <a:srgbClr val="2C3249"/>
                </a:solidFill>
                <a:latin typeface="Kanit Light" panose="020B0604020202020204" charset="-34"/>
                <a:cs typeface="Kanit Light" panose="020B0604020202020204" charset="-34"/>
                <a:sym typeface="Wingdings" panose="05000000000000000000" pitchFamily="2" charset="2"/>
              </a:rPr>
              <a:t></a:t>
            </a:r>
            <a:r>
              <a:rPr lang="tr-TR">
                <a:solidFill>
                  <a:srgbClr val="2C3249"/>
                </a:solidFill>
                <a:latin typeface="Kanit Light" panose="020B0604020202020204" charset="-34"/>
                <a:cs typeface="Kanit Light" panose="020B0604020202020204" charset="-34"/>
              </a:rPr>
              <a:t>Ama 450 cm uzunlukta bir kişi veride bulunursa, bu bir hatadır ve aykırı değer olarak kabul edilir.</a:t>
            </a:r>
          </a:p>
          <a:p>
            <a:pPr>
              <a:buFont typeface="Arial" panose="020B0604020202020204" pitchFamily="34" charset="0"/>
              <a:buChar char="•"/>
            </a:pPr>
            <a:endParaRPr lang="tr-TR">
              <a:solidFill>
                <a:srgbClr val="2C3249"/>
              </a:solidFill>
              <a:latin typeface="Kanit Light" panose="020B0604020202020204" charset="-34"/>
              <a:cs typeface="Kanit Light" panose="020B0604020202020204" charset="-34"/>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C5A7E-D6D2-3C82-298A-A19DDA6C6319}"/>
            </a:ext>
          </a:extLst>
        </p:cNvPr>
        <p:cNvGrpSpPr/>
        <p:nvPr/>
      </p:nvGrpSpPr>
      <p:grpSpPr>
        <a:xfrm>
          <a:off x="0" y="0"/>
          <a:ext cx="0" cy="0"/>
          <a:chOff x="0" y="0"/>
          <a:chExt cx="0" cy="0"/>
        </a:xfrm>
      </p:grpSpPr>
      <p:sp>
        <p:nvSpPr>
          <p:cNvPr id="5" name="Text 3">
            <a:extLst>
              <a:ext uri="{FF2B5EF4-FFF2-40B4-BE49-F238E27FC236}">
                <a16:creationId xmlns:a16="http://schemas.microsoft.com/office/drawing/2014/main" id="{D50C8095-6E37-1598-EE00-DF854FD171AF}"/>
              </a:ext>
            </a:extLst>
          </p:cNvPr>
          <p:cNvSpPr/>
          <p:nvPr/>
        </p:nvSpPr>
        <p:spPr>
          <a:xfrm>
            <a:off x="864037" y="833915"/>
            <a:ext cx="6539151" cy="502444"/>
          </a:xfrm>
          <a:prstGeom prst="rect">
            <a:avLst/>
          </a:prstGeom>
          <a:noFill/>
          <a:ln/>
        </p:spPr>
        <p:txBody>
          <a:bodyPr wrap="none" lIns="0" tIns="0" rIns="0" bIns="0" rtlCol="0" anchor="t"/>
          <a:lstStyle/>
          <a:p>
            <a:pPr marL="0" indent="0">
              <a:lnSpc>
                <a:spcPts val="3950"/>
              </a:lnSpc>
              <a:buNone/>
            </a:pPr>
            <a:r>
              <a:rPr lang="en-US" sz="3200" dirty="0">
                <a:solidFill>
                  <a:srgbClr val="272D45"/>
                </a:solidFill>
                <a:latin typeface="Kanit Light" panose="020B0604020202020204" charset="-34"/>
                <a:ea typeface="Kanit Light" pitchFamily="34" charset="-122"/>
                <a:cs typeface="Kanit Light" panose="020B0604020202020204" charset="-34"/>
              </a:rPr>
              <a:t>Eksik </a:t>
            </a:r>
            <a:r>
              <a:rPr lang="en-US" sz="3200" dirty="0" err="1">
                <a:solidFill>
                  <a:srgbClr val="272D45"/>
                </a:solidFill>
                <a:latin typeface="Kanit Light" panose="020B0604020202020204" charset="-34"/>
                <a:ea typeface="Kanit Light" pitchFamily="34" charset="-122"/>
                <a:cs typeface="Kanit Light" panose="020B0604020202020204" charset="-34"/>
              </a:rPr>
              <a:t>Değerlerin</a:t>
            </a:r>
            <a:r>
              <a:rPr lang="en-US" sz="3200" dirty="0">
                <a:solidFill>
                  <a:srgbClr val="272D45"/>
                </a:solidFill>
                <a:latin typeface="Kanit Light" panose="020B0604020202020204" charset="-34"/>
                <a:ea typeface="Kanit Light" pitchFamily="34" charset="-122"/>
                <a:cs typeface="Kanit Light" panose="020B0604020202020204" charset="-34"/>
              </a:rPr>
              <a:t> </a:t>
            </a:r>
            <a:r>
              <a:rPr lang="en-US" sz="3200" dirty="0" err="1">
                <a:solidFill>
                  <a:srgbClr val="272D45"/>
                </a:solidFill>
                <a:latin typeface="Kanit Light" panose="020B0604020202020204" charset="-34"/>
                <a:ea typeface="Kanit Light" pitchFamily="34" charset="-122"/>
                <a:cs typeface="Kanit Light" panose="020B0604020202020204" charset="-34"/>
              </a:rPr>
              <a:t>Tamamlanması</a:t>
            </a:r>
            <a:endParaRPr lang="en-US" sz="3200" dirty="0">
              <a:latin typeface="Kanit Light" panose="020B0604020202020204" charset="-34"/>
            </a:endParaRPr>
          </a:p>
        </p:txBody>
      </p:sp>
      <p:sp>
        <p:nvSpPr>
          <p:cNvPr id="6" name="Text 4">
            <a:extLst>
              <a:ext uri="{FF2B5EF4-FFF2-40B4-BE49-F238E27FC236}">
                <a16:creationId xmlns:a16="http://schemas.microsoft.com/office/drawing/2014/main" id="{20151DD7-942D-4171-87D1-72102880B88E}"/>
              </a:ext>
            </a:extLst>
          </p:cNvPr>
          <p:cNvSpPr/>
          <p:nvPr/>
        </p:nvSpPr>
        <p:spPr>
          <a:xfrm>
            <a:off x="864037" y="1437798"/>
            <a:ext cx="12593717" cy="642938"/>
          </a:xfrm>
          <a:prstGeom prst="rect">
            <a:avLst/>
          </a:prstGeom>
          <a:noFill/>
          <a:ln/>
        </p:spPr>
        <p:txBody>
          <a:bodyPr wrap="square" lIns="0" tIns="0" rIns="0" bIns="0" rtlCol="0" anchor="t"/>
          <a:lstStyle/>
          <a:p>
            <a:pPr marL="0" indent="0" algn="just">
              <a:lnSpc>
                <a:spcPts val="2500"/>
              </a:lnSpc>
              <a:buNone/>
            </a:pPr>
            <a:r>
              <a:rPr lang="en-US" dirty="0">
                <a:solidFill>
                  <a:srgbClr val="2C3249"/>
                </a:solidFill>
                <a:latin typeface="Kanit Light" panose="020B0604020202020204" charset="-34"/>
                <a:ea typeface="Martel Sans" pitchFamily="34" charset="-122"/>
                <a:cs typeface="Kanit Light" panose="020B0604020202020204" charset="-34"/>
              </a:rPr>
              <a:t>Gerçek </a:t>
            </a:r>
            <a:r>
              <a:rPr lang="en-US" dirty="0" err="1">
                <a:solidFill>
                  <a:srgbClr val="2C3249"/>
                </a:solidFill>
                <a:latin typeface="Kanit Light" panose="020B0604020202020204" charset="-34"/>
                <a:ea typeface="Martel Sans" pitchFamily="34" charset="-122"/>
                <a:cs typeface="Kanit Light" panose="020B0604020202020204" charset="-34"/>
              </a:rPr>
              <a:t>hayat</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kimi</a:t>
            </a:r>
            <a:r>
              <a:rPr lang="en-US" dirty="0">
                <a:solidFill>
                  <a:srgbClr val="2C3249"/>
                </a:solidFill>
                <a:latin typeface="Kanit Light" panose="020B0604020202020204" charset="-34"/>
                <a:ea typeface="Martel Sans" pitchFamily="34" charset="-122"/>
                <a:cs typeface="Kanit Light" panose="020B0604020202020204" charset="-34"/>
              </a:rPr>
              <a:t> zaman eksik veri </a:t>
            </a:r>
            <a:r>
              <a:rPr lang="en-US" dirty="0" err="1">
                <a:solidFill>
                  <a:srgbClr val="2C3249"/>
                </a:solidFill>
                <a:latin typeface="Kanit Light" panose="020B0604020202020204" charset="-34"/>
                <a:ea typeface="Martel Sans" pitchFamily="34" charset="-122"/>
                <a:cs typeface="Kanit Light" panose="020B0604020202020204" charset="-34"/>
              </a:rPr>
              <a:t>içerebilir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Böyle</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durumda</a:t>
            </a:r>
            <a:r>
              <a:rPr lang="en-US" dirty="0">
                <a:solidFill>
                  <a:srgbClr val="2C3249"/>
                </a:solidFill>
                <a:latin typeface="Kanit Light" panose="020B0604020202020204" charset="-34"/>
                <a:ea typeface="Martel Sans" pitchFamily="34" charset="-122"/>
                <a:cs typeface="Kanit Light" panose="020B0604020202020204" charset="-34"/>
              </a:rPr>
              <a:t> model </a:t>
            </a:r>
            <a:r>
              <a:rPr lang="en-US" dirty="0" err="1">
                <a:solidFill>
                  <a:srgbClr val="2C3249"/>
                </a:solidFill>
                <a:latin typeface="Kanit Light" panose="020B0604020202020204" charset="-34"/>
                <a:ea typeface="Martel Sans" pitchFamily="34" charset="-122"/>
                <a:cs typeface="Kanit Light" panose="020B0604020202020204" charset="-34"/>
              </a:rPr>
              <a:t>performansının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olumsuz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etkilenmemesi</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b="1" dirty="0">
                <a:solidFill>
                  <a:srgbClr val="2C3249"/>
                </a:solidFill>
                <a:latin typeface="Kanit Light" panose="020B0604020202020204" charset="-34"/>
                <a:ea typeface="Martel Sans" pitchFamily="34" charset="-122"/>
                <a:cs typeface="Kanit Light" panose="020B0604020202020204" charset="-34"/>
              </a:rPr>
              <a:t>eksik </a:t>
            </a:r>
            <a:r>
              <a:rPr lang="en-US" b="1" dirty="0" err="1">
                <a:solidFill>
                  <a:srgbClr val="2C3249"/>
                </a:solidFill>
                <a:latin typeface="Kanit Light" panose="020B0604020202020204" charset="-34"/>
                <a:ea typeface="Martel Sans" pitchFamily="34" charset="-122"/>
                <a:cs typeface="Kanit Light" panose="020B0604020202020204" charset="-34"/>
              </a:rPr>
              <a:t>değerlerin</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tamamlanması</a:t>
            </a:r>
            <a:r>
              <a:rPr lang="en-US" b="1" dirty="0">
                <a:solidFill>
                  <a:srgbClr val="2C3249"/>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(missing data imputation) </a:t>
            </a:r>
            <a:r>
              <a:rPr lang="en-US" dirty="0" err="1">
                <a:solidFill>
                  <a:srgbClr val="2C3249"/>
                </a:solidFill>
                <a:latin typeface="Kanit Light" panose="020B0604020202020204" charset="-34"/>
                <a:ea typeface="Martel Sans" pitchFamily="34" charset="-122"/>
                <a:cs typeface="Kanit Light" panose="020B0604020202020204" charset="-34"/>
              </a:rPr>
              <a:t>gerekir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Belirli</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niteliğe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ait</a:t>
            </a:r>
            <a:r>
              <a:rPr lang="en-US" dirty="0">
                <a:solidFill>
                  <a:srgbClr val="2C3249"/>
                </a:solidFill>
                <a:latin typeface="Kanit Light" panose="020B0604020202020204" charset="-34"/>
                <a:ea typeface="Martel Sans" pitchFamily="34" charset="-122"/>
                <a:cs typeface="Kanit Light" panose="020B0604020202020204" charset="-34"/>
              </a:rPr>
              <a:t> eksik </a:t>
            </a:r>
            <a:r>
              <a:rPr lang="en-US" dirty="0" err="1">
                <a:solidFill>
                  <a:srgbClr val="2C3249"/>
                </a:solidFill>
                <a:latin typeface="Kanit Light" panose="020B0604020202020204" charset="-34"/>
                <a:ea typeface="Martel Sans" pitchFamily="34" charset="-122"/>
                <a:cs typeface="Kanit Light" panose="020B0604020202020204" charset="-34"/>
              </a:rPr>
              <a:t>değerler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7" name="Text 5">
            <a:extLst>
              <a:ext uri="{FF2B5EF4-FFF2-40B4-BE49-F238E27FC236}">
                <a16:creationId xmlns:a16="http://schemas.microsoft.com/office/drawing/2014/main" id="{58F80006-44AE-3F09-F2A7-B42E213CBC0C}"/>
              </a:ext>
            </a:extLst>
          </p:cNvPr>
          <p:cNvSpPr/>
          <p:nvPr/>
        </p:nvSpPr>
        <p:spPr>
          <a:xfrm>
            <a:off x="635554" y="2431969"/>
            <a:ext cx="6085627" cy="321469"/>
          </a:xfrm>
          <a:prstGeom prst="rect">
            <a:avLst/>
          </a:prstGeom>
          <a:noFill/>
          <a:ln/>
        </p:spPr>
        <p:txBody>
          <a:bodyPr wrap="none" lIns="0" tIns="0" rIns="0" bIns="0" rtlCol="0" anchor="t"/>
          <a:lstStyle/>
          <a:p>
            <a:pPr marL="342900" indent="-342900" algn="just">
              <a:lnSpc>
                <a:spcPts val="2500"/>
              </a:lnSpc>
              <a:buSzPct val="100000"/>
              <a:buFont typeface="+mj-lt"/>
              <a:buAutoNum type="arabicPeriod"/>
            </a:pPr>
            <a:r>
              <a:rPr lang="en-US" dirty="0" err="1">
                <a:solidFill>
                  <a:srgbClr val="2C3249"/>
                </a:solidFill>
                <a:latin typeface="Kanit Light" panose="020B0604020202020204" charset="-34"/>
                <a:ea typeface="Martel Sans" pitchFamily="34" charset="-122"/>
                <a:cs typeface="Kanit Light" panose="020B0604020202020204" charset="-34"/>
              </a:rPr>
              <a:t>eğer</a:t>
            </a:r>
            <a:r>
              <a:rPr lang="en-US"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nitelik</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nümerik</a:t>
            </a:r>
            <a:r>
              <a:rPr lang="en-US" b="1"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ise</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niteliğin</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ortalaması</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(mean)</a:t>
            </a:r>
            <a:r>
              <a:rPr lang="en-US" b="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tr-TR" b="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ile,</a:t>
            </a:r>
            <a:endParaRPr lang="en-US" dirty="0">
              <a:latin typeface="Kanit Light" panose="020B0604020202020204" charset="-34"/>
            </a:endParaRPr>
          </a:p>
        </p:txBody>
      </p:sp>
      <p:sp>
        <p:nvSpPr>
          <p:cNvPr id="8" name="Text 6">
            <a:extLst>
              <a:ext uri="{FF2B5EF4-FFF2-40B4-BE49-F238E27FC236}">
                <a16:creationId xmlns:a16="http://schemas.microsoft.com/office/drawing/2014/main" id="{E728542D-C0B9-825F-4C06-5FC8C1EABDE4}"/>
              </a:ext>
            </a:extLst>
          </p:cNvPr>
          <p:cNvSpPr/>
          <p:nvPr/>
        </p:nvSpPr>
        <p:spPr>
          <a:xfrm>
            <a:off x="7597940" y="2415386"/>
            <a:ext cx="6803860" cy="642938"/>
          </a:xfrm>
          <a:prstGeom prst="rect">
            <a:avLst/>
          </a:prstGeom>
          <a:noFill/>
          <a:ln/>
        </p:spPr>
        <p:txBody>
          <a:bodyPr wrap="none" lIns="0" tIns="0" rIns="0" bIns="0" rtlCol="0" anchor="t"/>
          <a:lstStyle/>
          <a:p>
            <a:pPr marL="342900" indent="-342900" algn="just">
              <a:lnSpc>
                <a:spcPts val="2500"/>
              </a:lnSpc>
              <a:buSzPct val="100000"/>
              <a:buFont typeface="+mj-lt"/>
              <a:buAutoNum type="arabicPeriod" startAt="2"/>
            </a:pPr>
            <a:r>
              <a:rPr lang="en-US" dirty="0" err="1">
                <a:solidFill>
                  <a:srgbClr val="2C3249"/>
                </a:solidFill>
                <a:latin typeface="Kanit Light" panose="020B0604020202020204" charset="-34"/>
                <a:ea typeface="Martel Sans" pitchFamily="34" charset="-122"/>
                <a:cs typeface="Kanit Light" panose="020B0604020202020204" charset="-34"/>
              </a:rPr>
              <a:t>eğer</a:t>
            </a:r>
            <a:r>
              <a:rPr lang="en-US"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nitelik</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kategorik</a:t>
            </a:r>
            <a:r>
              <a:rPr lang="en-US" b="1"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ise</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niteliğin</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endParaRPr lang="tr-TR" b="1" i="1" dirty="0">
              <a:solidFill>
                <a:schemeClr val="accent1">
                  <a:lumMod val="50000"/>
                </a:schemeClr>
              </a:solidFill>
              <a:latin typeface="Kanit Light" panose="020B0604020202020204" charset="-34"/>
              <a:ea typeface="Martel Sans" pitchFamily="34" charset="-122"/>
              <a:cs typeface="Kanit Light" panose="020B0604020202020204" charset="-34"/>
            </a:endParaRPr>
          </a:p>
          <a:p>
            <a:pPr algn="just">
              <a:lnSpc>
                <a:spcPts val="2500"/>
              </a:lnSpc>
              <a:buSzPct val="100000"/>
            </a:pP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frekans</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değeri</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en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yüksek</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olan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kategori</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ile</a:t>
            </a:r>
            <a:r>
              <a:rPr lang="tr-TR"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tamamlanabilmektedir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a:p>
            <a:pPr algn="just">
              <a:lnSpc>
                <a:spcPts val="2500"/>
              </a:lnSpc>
              <a:buSzPct val="100000"/>
            </a:pPr>
            <a:endParaRPr lang="en-US" dirty="0">
              <a:latin typeface="Kanit Light" panose="020B0604020202020204" charset="-34"/>
            </a:endParaRPr>
          </a:p>
        </p:txBody>
      </p:sp>
      <p:pic>
        <p:nvPicPr>
          <p:cNvPr id="10" name="Image 0" descr="preencoded.png">
            <a:extLst>
              <a:ext uri="{FF2B5EF4-FFF2-40B4-BE49-F238E27FC236}">
                <a16:creationId xmlns:a16="http://schemas.microsoft.com/office/drawing/2014/main" id="{EA9D2084-7A86-832C-A07B-0AD25C44CBC9}"/>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1" name="Text 0">
            <a:extLst>
              <a:ext uri="{FF2B5EF4-FFF2-40B4-BE49-F238E27FC236}">
                <a16:creationId xmlns:a16="http://schemas.microsoft.com/office/drawing/2014/main" id="{57F2FD71-1704-50EE-AC43-EE8024638028}"/>
              </a:ext>
            </a:extLst>
          </p:cNvPr>
          <p:cNvSpPr/>
          <p:nvPr/>
        </p:nvSpPr>
        <p:spPr>
          <a:xfrm>
            <a:off x="864037" y="228601"/>
            <a:ext cx="7713464" cy="540306"/>
          </a:xfrm>
          <a:prstGeom prst="rect">
            <a:avLst/>
          </a:prstGeom>
          <a:noFill/>
          <a:ln/>
        </p:spPr>
        <p:txBody>
          <a:bodyPr wrap="none" lIns="0" tIns="0" rIns="0" bIns="0" rtlCol="0" anchor="t"/>
          <a:lstStyle/>
          <a:p>
            <a:pPr marL="0" indent="0">
              <a:lnSpc>
                <a:spcPts val="4850"/>
              </a:lnSpc>
              <a:buNone/>
            </a:pPr>
            <a:r>
              <a:rPr lang="en-US" sz="4000" dirty="0">
                <a:solidFill>
                  <a:srgbClr val="272D45"/>
                </a:solidFill>
                <a:latin typeface="Kanit Light" panose="020B0604020202020204" charset="-34"/>
                <a:ea typeface="Kanit Light" pitchFamily="34" charset="-122"/>
                <a:cs typeface="Kanit Light" panose="020B0604020202020204" charset="-34"/>
              </a:rPr>
              <a:t>Veri </a:t>
            </a:r>
            <a:r>
              <a:rPr lang="en-US" sz="4000" dirty="0" err="1">
                <a:solidFill>
                  <a:srgbClr val="272D45"/>
                </a:solidFill>
                <a:latin typeface="Kanit Light" panose="020B0604020202020204" charset="-34"/>
                <a:ea typeface="Kanit Light" pitchFamily="34" charset="-122"/>
                <a:cs typeface="Kanit Light" panose="020B0604020202020204" charset="-34"/>
              </a:rPr>
              <a:t>Hazırlama</a:t>
            </a:r>
            <a:endParaRPr lang="en-US" sz="4000" dirty="0">
              <a:latin typeface="Kanit Light" panose="020B0604020202020204" charset="-34"/>
            </a:endParaRPr>
          </a:p>
        </p:txBody>
      </p:sp>
      <p:graphicFrame>
        <p:nvGraphicFramePr>
          <p:cNvPr id="2" name="Tablo 1">
            <a:extLst>
              <a:ext uri="{FF2B5EF4-FFF2-40B4-BE49-F238E27FC236}">
                <a16:creationId xmlns:a16="http://schemas.microsoft.com/office/drawing/2014/main" id="{BCC42B6E-690E-6355-B059-455F0C2FC9DA}"/>
              </a:ext>
            </a:extLst>
          </p:cNvPr>
          <p:cNvGraphicFramePr>
            <a:graphicFrameLocks noGrp="1"/>
          </p:cNvGraphicFramePr>
          <p:nvPr>
            <p:extLst>
              <p:ext uri="{D42A27DB-BD31-4B8C-83A1-F6EECF244321}">
                <p14:modId xmlns:p14="http://schemas.microsoft.com/office/powerpoint/2010/main" val="2699926219"/>
              </p:ext>
            </p:extLst>
          </p:nvPr>
        </p:nvGraphicFramePr>
        <p:xfrm>
          <a:off x="1053272" y="3954076"/>
          <a:ext cx="2596061" cy="1703070"/>
        </p:xfrm>
        <a:graphic>
          <a:graphicData uri="http://schemas.openxmlformats.org/drawingml/2006/table">
            <a:tbl>
              <a:tblPr>
                <a:tableStyleId>{5940675A-B579-460E-94D1-54222C63F5DA}</a:tableStyleId>
              </a:tblPr>
              <a:tblGrid>
                <a:gridCol w="1754508">
                  <a:extLst>
                    <a:ext uri="{9D8B030D-6E8A-4147-A177-3AD203B41FA5}">
                      <a16:colId xmlns:a16="http://schemas.microsoft.com/office/drawing/2014/main" val="2210692782"/>
                    </a:ext>
                  </a:extLst>
                </a:gridCol>
                <a:gridCol w="841553">
                  <a:extLst>
                    <a:ext uri="{9D8B030D-6E8A-4147-A177-3AD203B41FA5}">
                      <a16:colId xmlns:a16="http://schemas.microsoft.com/office/drawing/2014/main" val="3992029836"/>
                    </a:ext>
                  </a:extLst>
                </a:gridCol>
              </a:tblGrid>
              <a:tr h="255107">
                <a:tc>
                  <a:txBody>
                    <a:bodyPr/>
                    <a:lstStyle/>
                    <a:p>
                      <a:pPr algn="l" fontAlgn="b"/>
                      <a:r>
                        <a:rPr lang="tr-TR" sz="1800" b="1" u="none" strike="noStrike">
                          <a:effectLst/>
                          <a:latin typeface="Kanit Light" panose="020B0604020202020204" charset="-34"/>
                        </a:rPr>
                        <a:t>Öğrenci</a:t>
                      </a:r>
                      <a:endParaRPr lang="tr-TR" sz="1800" b="1" i="0" u="none" strike="noStrike">
                        <a:effectLst/>
                        <a:latin typeface="Kanit Light" panose="020B0604020202020204" charset="-34"/>
                      </a:endParaRPr>
                    </a:p>
                  </a:txBody>
                  <a:tcPr marL="114300" marR="9525" marT="9525" marB="0" anchor="b"/>
                </a:tc>
                <a:tc>
                  <a:txBody>
                    <a:bodyPr/>
                    <a:lstStyle/>
                    <a:p>
                      <a:pPr algn="l" fontAlgn="b"/>
                      <a:r>
                        <a:rPr lang="tr-TR" sz="1800" b="1" u="none" strike="noStrike">
                          <a:effectLst/>
                          <a:latin typeface="Kanit Light" panose="020B0604020202020204" charset="-34"/>
                        </a:rPr>
                        <a:t>Yaş</a:t>
                      </a:r>
                      <a:endParaRPr lang="tr-TR" sz="1800" b="1" i="0" u="none" strike="noStrike">
                        <a:effectLst/>
                        <a:latin typeface="Kanit Light" panose="020B0604020202020204" charset="-34"/>
                      </a:endParaRPr>
                    </a:p>
                  </a:txBody>
                  <a:tcPr marL="114300" marR="9525" marT="9525" marB="0" anchor="b"/>
                </a:tc>
                <a:extLst>
                  <a:ext uri="{0D108BD9-81ED-4DB2-BD59-A6C34878D82A}">
                    <a16:rowId xmlns:a16="http://schemas.microsoft.com/office/drawing/2014/main" val="860130941"/>
                  </a:ext>
                </a:extLst>
              </a:tr>
              <a:tr h="255107">
                <a:tc>
                  <a:txBody>
                    <a:bodyPr/>
                    <a:lstStyle/>
                    <a:p>
                      <a:pPr algn="l" fontAlgn="ctr"/>
                      <a:r>
                        <a:rPr lang="tr-TR" sz="1800" u="none" strike="noStrike">
                          <a:effectLst/>
                          <a:latin typeface="Kanit Light" panose="020B0604020202020204" charset="-34"/>
                        </a:rPr>
                        <a:t>Ali</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19</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1946341033"/>
                  </a:ext>
                </a:extLst>
              </a:tr>
              <a:tr h="255107">
                <a:tc>
                  <a:txBody>
                    <a:bodyPr/>
                    <a:lstStyle/>
                    <a:p>
                      <a:pPr algn="l" fontAlgn="ctr"/>
                      <a:r>
                        <a:rPr lang="tr-TR" sz="1800" u="none" strike="noStrike">
                          <a:effectLst/>
                          <a:latin typeface="Kanit Light" panose="020B0604020202020204" charset="-34"/>
                        </a:rPr>
                        <a:t>Ayşe</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20</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3309769104"/>
                  </a:ext>
                </a:extLst>
              </a:tr>
              <a:tr h="255107">
                <a:tc>
                  <a:txBody>
                    <a:bodyPr/>
                    <a:lstStyle/>
                    <a:p>
                      <a:pPr algn="l" fontAlgn="ctr"/>
                      <a:r>
                        <a:rPr lang="tr-TR" sz="1800" u="none" strike="noStrike">
                          <a:effectLst/>
                          <a:latin typeface="Kanit Light" panose="020B0604020202020204" charset="-34"/>
                        </a:rPr>
                        <a:t>Mehmet</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21</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2635346683"/>
                  </a:ext>
                </a:extLst>
              </a:tr>
              <a:tr h="255107">
                <a:tc>
                  <a:txBody>
                    <a:bodyPr/>
                    <a:lstStyle/>
                    <a:p>
                      <a:pPr algn="l" fontAlgn="ctr"/>
                      <a:r>
                        <a:rPr lang="tr-TR" sz="1800" u="none" strike="noStrike">
                          <a:effectLst/>
                          <a:latin typeface="Kanit Light" panose="020B0604020202020204" charset="-34"/>
                        </a:rPr>
                        <a:t>Zeynep</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1438635056"/>
                  </a:ext>
                </a:extLst>
              </a:tr>
              <a:tr h="255107">
                <a:tc>
                  <a:txBody>
                    <a:bodyPr/>
                    <a:lstStyle/>
                    <a:p>
                      <a:pPr algn="l" fontAlgn="ctr"/>
                      <a:r>
                        <a:rPr lang="tr-TR" sz="1800" u="none" strike="noStrike">
                          <a:effectLst/>
                          <a:latin typeface="Kanit Light" panose="020B0604020202020204" charset="-34"/>
                        </a:rPr>
                        <a:t>Haşan</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20</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2210877210"/>
                  </a:ext>
                </a:extLst>
              </a:tr>
            </a:tbl>
          </a:graphicData>
        </a:graphic>
      </p:graphicFrame>
      <p:sp>
        <p:nvSpPr>
          <p:cNvPr id="13" name="Metin kutusu 12">
            <a:extLst>
              <a:ext uri="{FF2B5EF4-FFF2-40B4-BE49-F238E27FC236}">
                <a16:creationId xmlns:a16="http://schemas.microsoft.com/office/drawing/2014/main" id="{4D3D448D-AEFD-083E-4661-3F625682BFD2}"/>
              </a:ext>
            </a:extLst>
          </p:cNvPr>
          <p:cNvSpPr txBox="1"/>
          <p:nvPr/>
        </p:nvSpPr>
        <p:spPr>
          <a:xfrm>
            <a:off x="907702" y="3251690"/>
            <a:ext cx="5813479" cy="646331"/>
          </a:xfrm>
          <a:prstGeom prst="rect">
            <a:avLst/>
          </a:prstGeom>
          <a:noFill/>
        </p:spPr>
        <p:txBody>
          <a:bodyPr wrap="square">
            <a:spAutoFit/>
          </a:bodyPr>
          <a:lstStyle/>
          <a:p>
            <a:r>
              <a:rPr lang="tr-TR">
                <a:latin typeface="Kanit Light" panose="020B0604020202020204" charset="-34"/>
              </a:rPr>
              <a:t>Bir okulda </a:t>
            </a:r>
            <a:r>
              <a:rPr lang="tr-TR" b="1">
                <a:latin typeface="Kanit Light" panose="020B0604020202020204" charset="-34"/>
              </a:rPr>
              <a:t>öğrenci yaşlarının</a:t>
            </a:r>
            <a:r>
              <a:rPr lang="tr-TR">
                <a:latin typeface="Kanit Light" panose="020B0604020202020204" charset="-34"/>
              </a:rPr>
              <a:t> olduğu bir veri setinde </a:t>
            </a:r>
          </a:p>
          <a:p>
            <a:r>
              <a:rPr lang="tr-TR">
                <a:latin typeface="Kanit Light" panose="020B0604020202020204" charset="-34"/>
              </a:rPr>
              <a:t>bazı öğrencilerin yaşı eksik!</a:t>
            </a:r>
          </a:p>
        </p:txBody>
      </p:sp>
      <p:sp>
        <p:nvSpPr>
          <p:cNvPr id="15" name="Metin kutusu 14">
            <a:extLst>
              <a:ext uri="{FF2B5EF4-FFF2-40B4-BE49-F238E27FC236}">
                <a16:creationId xmlns:a16="http://schemas.microsoft.com/office/drawing/2014/main" id="{A6AAD68D-907D-5C2C-A57E-305B096AAD8C}"/>
              </a:ext>
            </a:extLst>
          </p:cNvPr>
          <p:cNvSpPr txBox="1"/>
          <p:nvPr/>
        </p:nvSpPr>
        <p:spPr>
          <a:xfrm>
            <a:off x="931945" y="5688936"/>
            <a:ext cx="5022515" cy="646331"/>
          </a:xfrm>
          <a:prstGeom prst="rect">
            <a:avLst/>
          </a:prstGeom>
          <a:noFill/>
        </p:spPr>
        <p:txBody>
          <a:bodyPr wrap="square">
            <a:spAutoFit/>
          </a:bodyPr>
          <a:lstStyle/>
          <a:p>
            <a:pPr>
              <a:buFont typeface="Arial" panose="020B0604020202020204" pitchFamily="34" charset="0"/>
              <a:buChar char="•"/>
            </a:pPr>
            <a:r>
              <a:rPr lang="tr-TR" b="1">
                <a:latin typeface="Kanit Light" panose="020B0604020202020204" charset="-34"/>
              </a:rPr>
              <a:t>Ortalama:</a:t>
            </a:r>
            <a:r>
              <a:rPr lang="tr-TR">
                <a:latin typeface="Kanit Light" panose="020B0604020202020204" charset="-34"/>
              </a:rPr>
              <a:t> (19 + 20 + 21 + 20) / 4 = </a:t>
            </a:r>
            <a:r>
              <a:rPr lang="tr-TR" b="1">
                <a:latin typeface="Kanit Light" panose="020B0604020202020204" charset="-34"/>
              </a:rPr>
              <a:t>20</a:t>
            </a:r>
            <a:endParaRPr lang="tr-TR">
              <a:latin typeface="Kanit Light" panose="020B0604020202020204" charset="-34"/>
            </a:endParaRPr>
          </a:p>
          <a:p>
            <a:pPr>
              <a:buFont typeface="Arial" panose="020B0604020202020204" pitchFamily="34" charset="0"/>
              <a:buChar char="•"/>
            </a:pPr>
            <a:r>
              <a:rPr lang="tr-TR">
                <a:latin typeface="Kanit Light" panose="020B0604020202020204" charset="-34"/>
              </a:rPr>
              <a:t>Eksik olan Zeynep’in yaşı </a:t>
            </a:r>
            <a:r>
              <a:rPr lang="tr-TR" b="1">
                <a:solidFill>
                  <a:srgbClr val="00B0F0"/>
                </a:solidFill>
                <a:latin typeface="Kanit Light" panose="020B0604020202020204" charset="-34"/>
              </a:rPr>
              <a:t>20 </a:t>
            </a:r>
            <a:r>
              <a:rPr lang="tr-TR" b="1">
                <a:latin typeface="Kanit Light" panose="020B0604020202020204" charset="-34"/>
              </a:rPr>
              <a:t>olarak doldurulur.</a:t>
            </a:r>
            <a:endParaRPr lang="tr-TR">
              <a:latin typeface="Kanit Light" panose="020B0604020202020204" charset="-34"/>
            </a:endParaRPr>
          </a:p>
        </p:txBody>
      </p:sp>
      <p:graphicFrame>
        <p:nvGraphicFramePr>
          <p:cNvPr id="16" name="Tablo 15">
            <a:extLst>
              <a:ext uri="{FF2B5EF4-FFF2-40B4-BE49-F238E27FC236}">
                <a16:creationId xmlns:a16="http://schemas.microsoft.com/office/drawing/2014/main" id="{B9BB73B0-42BF-843C-3467-5D0FE86293AE}"/>
              </a:ext>
            </a:extLst>
          </p:cNvPr>
          <p:cNvGraphicFramePr>
            <a:graphicFrameLocks noGrp="1"/>
          </p:cNvGraphicFramePr>
          <p:nvPr>
            <p:extLst>
              <p:ext uri="{D42A27DB-BD31-4B8C-83A1-F6EECF244321}">
                <p14:modId xmlns:p14="http://schemas.microsoft.com/office/powerpoint/2010/main" val="3813264433"/>
              </p:ext>
            </p:extLst>
          </p:nvPr>
        </p:nvGraphicFramePr>
        <p:xfrm>
          <a:off x="7701201" y="3315245"/>
          <a:ext cx="3517719" cy="1703070"/>
        </p:xfrm>
        <a:graphic>
          <a:graphicData uri="http://schemas.openxmlformats.org/drawingml/2006/table">
            <a:tbl>
              <a:tblPr>
                <a:tableStyleId>{5940675A-B579-460E-94D1-54222C63F5DA}</a:tableStyleId>
              </a:tblPr>
              <a:tblGrid>
                <a:gridCol w="1560032">
                  <a:extLst>
                    <a:ext uri="{9D8B030D-6E8A-4147-A177-3AD203B41FA5}">
                      <a16:colId xmlns:a16="http://schemas.microsoft.com/office/drawing/2014/main" val="896536851"/>
                    </a:ext>
                  </a:extLst>
                </a:gridCol>
                <a:gridCol w="1957687">
                  <a:extLst>
                    <a:ext uri="{9D8B030D-6E8A-4147-A177-3AD203B41FA5}">
                      <a16:colId xmlns:a16="http://schemas.microsoft.com/office/drawing/2014/main" val="1858942046"/>
                    </a:ext>
                  </a:extLst>
                </a:gridCol>
              </a:tblGrid>
              <a:tr h="180975">
                <a:tc>
                  <a:txBody>
                    <a:bodyPr/>
                    <a:lstStyle/>
                    <a:p>
                      <a:pPr algn="l" fontAlgn="ctr"/>
                      <a:r>
                        <a:rPr lang="tr-TR" sz="1800" b="1" u="none" strike="noStrike">
                          <a:effectLst/>
                          <a:latin typeface="Kanit Light" panose="020B0604020202020204" charset="-34"/>
                        </a:rPr>
                        <a:t>Müşteri</a:t>
                      </a:r>
                      <a:endParaRPr lang="tr-TR" sz="1800" b="1" i="0" u="none" strike="noStrike">
                        <a:effectLst/>
                        <a:latin typeface="Kanit Light" panose="020B0604020202020204" charset="-34"/>
                      </a:endParaRPr>
                    </a:p>
                  </a:txBody>
                  <a:tcPr marL="114300" marR="9525" marT="9525" marB="0" anchor="ctr"/>
                </a:tc>
                <a:tc>
                  <a:txBody>
                    <a:bodyPr/>
                    <a:lstStyle/>
                    <a:p>
                      <a:pPr algn="l" fontAlgn="ctr"/>
                      <a:r>
                        <a:rPr lang="tr-TR" sz="1800" b="1" u="none" strike="noStrike">
                          <a:effectLst/>
                          <a:latin typeface="Kanit Light" panose="020B0604020202020204" charset="-34"/>
                        </a:rPr>
                        <a:t>Ödeme Yöntemi</a:t>
                      </a:r>
                      <a:endParaRPr lang="tr-TR" sz="1800" b="1"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2665296751"/>
                  </a:ext>
                </a:extLst>
              </a:tr>
              <a:tr h="180975">
                <a:tc>
                  <a:txBody>
                    <a:bodyPr/>
                    <a:lstStyle/>
                    <a:p>
                      <a:pPr algn="l" fontAlgn="ctr"/>
                      <a:r>
                        <a:rPr lang="tr-TR" sz="1800" u="none" strike="noStrike">
                          <a:effectLst/>
                          <a:latin typeface="Kanit Light" panose="020B0604020202020204" charset="-34"/>
                        </a:rPr>
                        <a:t>Ali</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Kredi Kartı</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3937862376"/>
                  </a:ext>
                </a:extLst>
              </a:tr>
              <a:tr h="180975">
                <a:tc>
                  <a:txBody>
                    <a:bodyPr/>
                    <a:lstStyle/>
                    <a:p>
                      <a:pPr algn="l" fontAlgn="ctr"/>
                      <a:r>
                        <a:rPr lang="tr-TR" sz="1800" u="none" strike="noStrike">
                          <a:effectLst/>
                          <a:latin typeface="Kanit Light" panose="020B0604020202020204" charset="-34"/>
                        </a:rPr>
                        <a:t>Ayşe</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Havale</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3822079540"/>
                  </a:ext>
                </a:extLst>
              </a:tr>
              <a:tr h="180975">
                <a:tc>
                  <a:txBody>
                    <a:bodyPr/>
                    <a:lstStyle/>
                    <a:p>
                      <a:pPr algn="l" fontAlgn="ctr"/>
                      <a:r>
                        <a:rPr lang="tr-TR" sz="1800" u="none" strike="noStrike">
                          <a:effectLst/>
                          <a:latin typeface="Kanit Light" panose="020B0604020202020204" charset="-34"/>
                        </a:rPr>
                        <a:t>Mehmet</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Kredi Kartı</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2474847458"/>
                  </a:ext>
                </a:extLst>
              </a:tr>
              <a:tr h="180975">
                <a:tc>
                  <a:txBody>
                    <a:bodyPr/>
                    <a:lstStyle/>
                    <a:p>
                      <a:pPr algn="l" fontAlgn="ctr"/>
                      <a:r>
                        <a:rPr lang="tr-TR" sz="1800" u="none" strike="noStrike">
                          <a:effectLst/>
                          <a:latin typeface="Kanit Light" panose="020B0604020202020204" charset="-34"/>
                        </a:rPr>
                        <a:t>Zeynep</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3730428836"/>
                  </a:ext>
                </a:extLst>
              </a:tr>
              <a:tr h="180975">
                <a:tc>
                  <a:txBody>
                    <a:bodyPr/>
                    <a:lstStyle/>
                    <a:p>
                      <a:pPr algn="l" fontAlgn="ctr"/>
                      <a:r>
                        <a:rPr lang="tr-TR" sz="1800" u="none" strike="noStrike">
                          <a:effectLst/>
                          <a:latin typeface="Kanit Light" panose="020B0604020202020204" charset="-34"/>
                        </a:rPr>
                        <a:t>Haşan</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Kredi Kartı</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3221169272"/>
                  </a:ext>
                </a:extLst>
              </a:tr>
            </a:tbl>
          </a:graphicData>
        </a:graphic>
      </p:graphicFrame>
      <p:sp>
        <p:nvSpPr>
          <p:cNvPr id="18" name="Metin kutusu 17">
            <a:extLst>
              <a:ext uri="{FF2B5EF4-FFF2-40B4-BE49-F238E27FC236}">
                <a16:creationId xmlns:a16="http://schemas.microsoft.com/office/drawing/2014/main" id="{A6A0F532-20D4-78D8-D262-CFF9277B11E1}"/>
              </a:ext>
            </a:extLst>
          </p:cNvPr>
          <p:cNvSpPr txBox="1"/>
          <p:nvPr/>
        </p:nvSpPr>
        <p:spPr>
          <a:xfrm>
            <a:off x="7694646" y="5165716"/>
            <a:ext cx="5830854" cy="2339102"/>
          </a:xfrm>
          <a:prstGeom prst="rect">
            <a:avLst/>
          </a:prstGeom>
          <a:noFill/>
        </p:spPr>
        <p:txBody>
          <a:bodyPr wrap="square">
            <a:spAutoFit/>
          </a:bodyPr>
          <a:lstStyle/>
          <a:p>
            <a:r>
              <a:rPr lang="tr-TR" b="1">
                <a:latin typeface="Kanit Light" panose="020B0604020202020204" charset="-34"/>
              </a:rPr>
              <a:t>Adım 1: Frekansları Sayalım</a:t>
            </a:r>
          </a:p>
          <a:p>
            <a:pPr lvl="1">
              <a:buFont typeface="Arial" panose="020B0604020202020204" pitchFamily="34" charset="0"/>
              <a:buChar char="•"/>
            </a:pPr>
            <a:r>
              <a:rPr lang="tr-TR" b="1">
                <a:latin typeface="Kanit Light" panose="020B0604020202020204" charset="-34"/>
              </a:rPr>
              <a:t>Kredi Kartı → 3 kere geçiyor</a:t>
            </a:r>
            <a:endParaRPr lang="tr-TR">
              <a:latin typeface="Kanit Light" panose="020B0604020202020204" charset="-34"/>
            </a:endParaRPr>
          </a:p>
          <a:p>
            <a:pPr lvl="1">
              <a:buFont typeface="Arial" panose="020B0604020202020204" pitchFamily="34" charset="0"/>
              <a:buChar char="•"/>
            </a:pPr>
            <a:r>
              <a:rPr lang="tr-TR" b="1">
                <a:latin typeface="Kanit Light" panose="020B0604020202020204" charset="-34"/>
              </a:rPr>
              <a:t>Havale → 1 kere geçiyor</a:t>
            </a:r>
          </a:p>
          <a:p>
            <a:pPr>
              <a:buFont typeface="Arial" panose="020B0604020202020204" pitchFamily="34" charset="0"/>
              <a:buChar char="•"/>
            </a:pPr>
            <a:endParaRPr lang="tr-TR">
              <a:latin typeface="Kanit Light" panose="020B0604020202020204" charset="-34"/>
            </a:endParaRPr>
          </a:p>
          <a:p>
            <a:r>
              <a:rPr lang="tr-TR" b="1">
                <a:latin typeface="Kanit Light" panose="020B0604020202020204" charset="-34"/>
              </a:rPr>
              <a:t>Adım 2: En Çok Tekrar Edeni Seçelim</a:t>
            </a:r>
          </a:p>
          <a:p>
            <a:pPr lvl="1">
              <a:buFont typeface="Arial" panose="020B0604020202020204" pitchFamily="34" charset="0"/>
              <a:buChar char="•"/>
            </a:pPr>
            <a:r>
              <a:rPr lang="tr-TR" b="1">
                <a:latin typeface="Kanit Light" panose="020B0604020202020204" charset="-34"/>
              </a:rPr>
              <a:t>"Kredi Kartı" en sık kullanılan ödeme yöntemi olduğu için</a:t>
            </a:r>
            <a:r>
              <a:rPr lang="tr-TR">
                <a:latin typeface="Kanit Light" panose="020B0604020202020204" charset="-34"/>
              </a:rPr>
              <a:t>, eksik olan Zeynep’in ödeme yöntemi </a:t>
            </a:r>
            <a:r>
              <a:rPr lang="tr-TR" b="1">
                <a:solidFill>
                  <a:srgbClr val="00B0F0"/>
                </a:solidFill>
                <a:latin typeface="Kanit Light" panose="020B0604020202020204" charset="-34"/>
              </a:rPr>
              <a:t>"Kredi Kartı"</a:t>
            </a:r>
            <a:r>
              <a:rPr lang="tr-TR">
                <a:latin typeface="Kanit Light" panose="020B0604020202020204" charset="-34"/>
              </a:rPr>
              <a:t> olarak tamamlanır.</a:t>
            </a:r>
          </a:p>
        </p:txBody>
      </p:sp>
    </p:spTree>
    <p:extLst>
      <p:ext uri="{BB962C8B-B14F-4D97-AF65-F5344CB8AC3E}">
        <p14:creationId xmlns:p14="http://schemas.microsoft.com/office/powerpoint/2010/main" val="24868751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2" descr="preencoded.png"/>
          <p:cNvPicPr>
            <a:picLocks noChangeAspect="1"/>
          </p:cNvPicPr>
          <p:nvPr/>
        </p:nvPicPr>
        <p:blipFill>
          <a:blip r:embed="rId3"/>
          <a:stretch>
            <a:fillRect/>
          </a:stretch>
        </p:blipFill>
        <p:spPr>
          <a:xfrm>
            <a:off x="9745634" y="4263832"/>
            <a:ext cx="3449479" cy="560189"/>
          </a:xfrm>
          <a:prstGeom prst="rect">
            <a:avLst/>
          </a:prstGeom>
        </p:spPr>
      </p:pic>
      <p:pic>
        <p:nvPicPr>
          <p:cNvPr id="5" name="Image 0" descr="preencoded.png"/>
          <p:cNvPicPr>
            <a:picLocks noChangeAspect="1"/>
          </p:cNvPicPr>
          <p:nvPr/>
        </p:nvPicPr>
        <p:blipFill>
          <a:blip r:embed="rId4"/>
          <a:stretch>
            <a:fillRect/>
          </a:stretch>
        </p:blipFill>
        <p:spPr>
          <a:xfrm>
            <a:off x="5866467" y="1998664"/>
            <a:ext cx="6071830" cy="717471"/>
          </a:xfrm>
          <a:prstGeom prst="rect">
            <a:avLst/>
          </a:prstGeom>
        </p:spPr>
      </p:pic>
      <p:sp>
        <p:nvSpPr>
          <p:cNvPr id="3" name="Text 1"/>
          <p:cNvSpPr/>
          <p:nvPr/>
        </p:nvSpPr>
        <p:spPr>
          <a:xfrm>
            <a:off x="864037" y="856174"/>
            <a:ext cx="4762212" cy="308610"/>
          </a:xfrm>
          <a:prstGeom prst="rect">
            <a:avLst/>
          </a:prstGeom>
          <a:noFill/>
          <a:ln/>
        </p:spPr>
        <p:txBody>
          <a:bodyPr wrap="none" lIns="0" tIns="0" rIns="0" bIns="0" rtlCol="0" anchor="t"/>
          <a:lstStyle/>
          <a:p>
            <a:pPr marL="0" indent="0">
              <a:lnSpc>
                <a:spcPts val="2400"/>
              </a:lnSpc>
              <a:buNone/>
            </a:pPr>
            <a:r>
              <a:rPr lang="en-US" sz="3200" dirty="0">
                <a:solidFill>
                  <a:srgbClr val="272D45"/>
                </a:solidFill>
                <a:latin typeface="Kanit Light" panose="020B0604020202020204" charset="-34"/>
                <a:ea typeface="Kanit Light" pitchFamily="34" charset="-122"/>
                <a:cs typeface="Kanit Light" panose="020B0604020202020204" charset="-34"/>
              </a:rPr>
              <a:t>Veri </a:t>
            </a:r>
            <a:r>
              <a:rPr lang="en-US" sz="3200" dirty="0" err="1">
                <a:solidFill>
                  <a:srgbClr val="272D45"/>
                </a:solidFill>
                <a:latin typeface="Kanit Light" panose="020B0604020202020204" charset="-34"/>
                <a:ea typeface="Kanit Light" pitchFamily="34" charset="-122"/>
                <a:cs typeface="Kanit Light" panose="020B0604020202020204" charset="-34"/>
              </a:rPr>
              <a:t>Normalizasyonu</a:t>
            </a:r>
            <a:endParaRPr lang="en-US" sz="3200" dirty="0">
              <a:latin typeface="Kanit Light" panose="020B0604020202020204" charset="-34"/>
            </a:endParaRPr>
          </a:p>
        </p:txBody>
      </p:sp>
      <p:sp>
        <p:nvSpPr>
          <p:cNvPr id="4" name="Text 2"/>
          <p:cNvSpPr/>
          <p:nvPr/>
        </p:nvSpPr>
        <p:spPr>
          <a:xfrm>
            <a:off x="867505" y="1550606"/>
            <a:ext cx="12724805" cy="629594"/>
          </a:xfrm>
          <a:prstGeom prst="rect">
            <a:avLst/>
          </a:prstGeom>
          <a:noFill/>
          <a:ln/>
        </p:spPr>
        <p:txBody>
          <a:bodyPr wrap="square" lIns="0" tIns="0" rIns="0" bIns="0" rtlCol="0" anchor="t"/>
          <a:lstStyle/>
          <a:p>
            <a:pPr marL="0" indent="0" algn="just">
              <a:buNone/>
            </a:pPr>
            <a:r>
              <a:rPr lang="en-US" b="1" dirty="0">
                <a:solidFill>
                  <a:srgbClr val="2C3249"/>
                </a:solidFill>
                <a:latin typeface="Kanit Light" panose="020B0604020202020204" charset="-34"/>
                <a:ea typeface="Martel Sans" pitchFamily="34" charset="-122"/>
                <a:cs typeface="Kanit Light" panose="020B0604020202020204" charset="-34"/>
              </a:rPr>
              <a:t>Veri </a:t>
            </a:r>
            <a:r>
              <a:rPr lang="en-US" b="1" dirty="0" err="1">
                <a:solidFill>
                  <a:srgbClr val="2C3249"/>
                </a:solidFill>
                <a:latin typeface="Kanit Light" panose="020B0604020202020204" charset="-34"/>
                <a:ea typeface="Martel Sans" pitchFamily="34" charset="-122"/>
                <a:cs typeface="Kanit Light" panose="020B0604020202020204" charset="-34"/>
              </a:rPr>
              <a:t>normalizasyonu</a:t>
            </a:r>
            <a:r>
              <a:rPr lang="en-US" b="1" dirty="0">
                <a:solidFill>
                  <a:srgbClr val="2C3249"/>
                </a:solidFill>
                <a:latin typeface="Kanit Light" panose="020B0604020202020204" charset="-34"/>
                <a:ea typeface="Martel Sans" pitchFamily="34" charset="-122"/>
                <a:cs typeface="Kanit Light" panose="020B0604020202020204" charset="-34"/>
              </a:rPr>
              <a:t> (data normalization)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nümerik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verilerin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standart</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aralığa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dönüştürülmesi</a:t>
            </a:r>
            <a:r>
              <a:rPr lang="en-US" dirty="0">
                <a:solidFill>
                  <a:srgbClr val="2C3249"/>
                </a:solidFill>
                <a:latin typeface="Kanit Light" panose="020B0604020202020204" charset="-34"/>
                <a:ea typeface="Martel Sans" pitchFamily="34" charset="-122"/>
                <a:cs typeface="Kanit Light" panose="020B0604020202020204" charset="-34"/>
              </a:rPr>
              <a:t> olarak </a:t>
            </a:r>
            <a:r>
              <a:rPr lang="en-US" dirty="0" err="1">
                <a:solidFill>
                  <a:srgbClr val="2C3249"/>
                </a:solidFill>
                <a:latin typeface="Kanit Light" panose="020B0604020202020204" charset="-34"/>
                <a:ea typeface="Martel Sans" pitchFamily="34" charset="-122"/>
                <a:cs typeface="Kanit Light" panose="020B0604020202020204" charset="-34"/>
              </a:rPr>
              <a:t>tanımlanabilir</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normalizasyonu</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nitelikler</a:t>
            </a:r>
            <a:r>
              <a:rPr lang="en-US" dirty="0">
                <a:solidFill>
                  <a:srgbClr val="2C3249"/>
                </a:solidFill>
                <a:latin typeface="Kanit Light" panose="020B0604020202020204" charset="-34"/>
                <a:ea typeface="Martel Sans" pitchFamily="34" charset="-122"/>
                <a:cs typeface="Kanit Light" panose="020B0604020202020204" charset="-34"/>
              </a:rPr>
              <a:t> hangi </a:t>
            </a:r>
            <a:r>
              <a:rPr lang="en-US" dirty="0" err="1">
                <a:solidFill>
                  <a:srgbClr val="2C3249"/>
                </a:solidFill>
                <a:latin typeface="Kanit Light" panose="020B0604020202020204" charset="-34"/>
                <a:ea typeface="Martel Sans" pitchFamily="34" charset="-122"/>
                <a:cs typeface="Kanit Light" panose="020B0604020202020204" charset="-34"/>
              </a:rPr>
              <a:t>aralıkta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olursa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olsun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modele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eşit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katkıda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bulunmasını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sağlamak</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yapılır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Aşağıda</a:t>
            </a:r>
            <a:r>
              <a:rPr lang="en-US" dirty="0">
                <a:solidFill>
                  <a:srgbClr val="2C3249"/>
                </a:solidFill>
                <a:latin typeface="Kanit Light" panose="020B0604020202020204" charset="-34"/>
                <a:ea typeface="Martel Sans" pitchFamily="34" charset="-122"/>
                <a:cs typeface="Kanit Light" panose="020B0604020202020204" charset="-34"/>
              </a:rPr>
              <a:t> min-</a:t>
            </a:r>
            <a:r>
              <a:rPr lang="en-US" dirty="0" err="1">
                <a:solidFill>
                  <a:srgbClr val="2C3249"/>
                </a:solidFill>
                <a:latin typeface="Kanit Light" panose="020B0604020202020204" charset="-34"/>
                <a:ea typeface="Martel Sans" pitchFamily="34" charset="-122"/>
                <a:cs typeface="Kanit Light" panose="020B0604020202020204" charset="-34"/>
              </a:rPr>
              <a:t>maks</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normalizasyon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tekniğinin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formülü</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verilmiştir</a:t>
            </a:r>
            <a:r>
              <a:rPr lang="tr-TR"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6" name="Text 3"/>
          <p:cNvSpPr/>
          <p:nvPr/>
        </p:nvSpPr>
        <p:spPr>
          <a:xfrm>
            <a:off x="830299" y="2944775"/>
            <a:ext cx="12724805" cy="197525"/>
          </a:xfrm>
          <a:prstGeom prst="rect">
            <a:avLst/>
          </a:prstGeom>
          <a:noFill/>
          <a:ln/>
        </p:spPr>
        <p:txBody>
          <a:bodyPr wrap="none" lIns="0" tIns="0" rIns="0" bIns="0" rtlCol="0" anchor="t"/>
          <a:lstStyle/>
          <a:p>
            <a:pPr marL="0" indent="0">
              <a:lnSpc>
                <a:spcPts val="1550"/>
              </a:lnSpc>
              <a:buNone/>
            </a:pPr>
            <a:r>
              <a:rPr lang="en-US" dirty="0">
                <a:solidFill>
                  <a:srgbClr val="2C3249"/>
                </a:solidFill>
                <a:latin typeface="Kanit Light" panose="020B0604020202020204" charset="-34"/>
                <a:ea typeface="Martel Sans" pitchFamily="34" charset="-122"/>
                <a:cs typeface="Kanit Light" panose="020B0604020202020204" charset="-34"/>
              </a:rPr>
              <a:t>Bir </a:t>
            </a:r>
            <a:r>
              <a:rPr lang="en-US" dirty="0" err="1">
                <a:solidFill>
                  <a:srgbClr val="2C3249"/>
                </a:solidFill>
                <a:latin typeface="Kanit Light" panose="020B0604020202020204" charset="-34"/>
                <a:ea typeface="Martel Sans" pitchFamily="34" charset="-122"/>
                <a:cs typeface="Kanit Light" panose="020B0604020202020204" charset="-34"/>
              </a:rPr>
              <a:t>diğer</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normalizasyon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tekniği</a:t>
            </a:r>
            <a:r>
              <a:rPr lang="en-US" dirty="0">
                <a:solidFill>
                  <a:srgbClr val="2C3249"/>
                </a:solidFill>
                <a:latin typeface="Kanit Light" panose="020B0604020202020204" charset="-34"/>
                <a:ea typeface="Martel Sans" pitchFamily="34" charset="-122"/>
                <a:cs typeface="Kanit Light" panose="020B0604020202020204" charset="-34"/>
              </a:rPr>
              <a:t> olan </a:t>
            </a:r>
            <a:r>
              <a:rPr lang="en-US" b="1" dirty="0">
                <a:solidFill>
                  <a:srgbClr val="2C3249"/>
                </a:solidFill>
                <a:latin typeface="Kanit Light" panose="020B0604020202020204" charset="-34"/>
                <a:ea typeface="Martel Sans" pitchFamily="34" charset="-122"/>
                <a:cs typeface="Kanit Light" panose="020B0604020202020204" charset="-34"/>
              </a:rPr>
              <a:t>z-score </a:t>
            </a:r>
            <a:r>
              <a:rPr lang="en-US" b="1" dirty="0" err="1">
                <a:solidFill>
                  <a:srgbClr val="2C3249"/>
                </a:solidFill>
                <a:latin typeface="Kanit Light" panose="020B0604020202020204" charset="-34"/>
                <a:ea typeface="Martel Sans" pitchFamily="34" charset="-122"/>
                <a:cs typeface="Kanit Light" panose="020B0604020202020204" charset="-34"/>
              </a:rPr>
              <a:t>standartlaştırma</a:t>
            </a:r>
            <a:r>
              <a:rPr lang="en-US" b="1"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formulü</a:t>
            </a:r>
            <a:r>
              <a:rPr lang="en-US" dirty="0">
                <a:solidFill>
                  <a:srgbClr val="2C3249"/>
                </a:solidFill>
                <a:latin typeface="Kanit Light" panose="020B0604020202020204" charset="-34"/>
                <a:ea typeface="Martel Sans" pitchFamily="34" charset="-122"/>
                <a:cs typeface="Kanit Light" panose="020B0604020202020204" charset="-34"/>
              </a:rPr>
              <a:t> </a:t>
            </a:r>
            <a:r>
              <a:rPr lang="tr-TR" dirty="0">
                <a:solidFill>
                  <a:srgbClr val="2C3249"/>
                </a:solidFill>
                <a:latin typeface="Kanit Light" panose="020B0604020202020204" charset="-34"/>
                <a:ea typeface="Martel Sans" pitchFamily="34" charset="-122"/>
                <a:cs typeface="Kanit Light" panose="020B0604020202020204" charset="-34"/>
              </a:rPr>
              <a:t>sağda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verilmiştir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pic>
        <p:nvPicPr>
          <p:cNvPr id="7" name="Image 1" descr="preencoded.png"/>
          <p:cNvPicPr>
            <a:picLocks noChangeAspect="1"/>
          </p:cNvPicPr>
          <p:nvPr/>
        </p:nvPicPr>
        <p:blipFill>
          <a:blip r:embed="rId5"/>
          <a:stretch>
            <a:fillRect/>
          </a:stretch>
        </p:blipFill>
        <p:spPr>
          <a:xfrm>
            <a:off x="10270792" y="2678916"/>
            <a:ext cx="2379702" cy="612815"/>
          </a:xfrm>
          <a:prstGeom prst="rect">
            <a:avLst/>
          </a:prstGeom>
        </p:spPr>
      </p:pic>
      <p:sp>
        <p:nvSpPr>
          <p:cNvPr id="8" name="Text 4"/>
          <p:cNvSpPr/>
          <p:nvPr/>
        </p:nvSpPr>
        <p:spPr>
          <a:xfrm>
            <a:off x="859888" y="4155785"/>
            <a:ext cx="12724805" cy="197525"/>
          </a:xfrm>
          <a:prstGeom prst="rect">
            <a:avLst/>
          </a:prstGeom>
          <a:noFill/>
          <a:ln/>
        </p:spPr>
        <p:txBody>
          <a:bodyPr wrap="none" lIns="0" tIns="0" rIns="0" bIns="0" rtlCol="0" anchor="t"/>
          <a:lstStyle/>
          <a:p>
            <a:pPr marL="0" indent="0">
              <a:lnSpc>
                <a:spcPts val="1550"/>
              </a:lnSpc>
              <a:buNone/>
            </a:pPr>
            <a:endParaRPr lang="en-US" sz="950">
              <a:latin typeface="Kanit Light" panose="020B0604020202020204" charset="-34"/>
            </a:endParaRPr>
          </a:p>
        </p:txBody>
      </p:sp>
      <p:sp>
        <p:nvSpPr>
          <p:cNvPr id="9" name="Text 5"/>
          <p:cNvSpPr/>
          <p:nvPr/>
        </p:nvSpPr>
        <p:spPr>
          <a:xfrm>
            <a:off x="1109468" y="3142745"/>
            <a:ext cx="8387839" cy="457131"/>
          </a:xfrm>
          <a:prstGeom prst="rect">
            <a:avLst/>
          </a:prstGeom>
          <a:noFill/>
          <a:ln/>
        </p:spPr>
        <p:txBody>
          <a:bodyPr wrap="none" lIns="0" tIns="0" rIns="0" bIns="0" rtlCol="0" anchor="t"/>
          <a:lstStyle/>
          <a:p>
            <a:pPr marL="0" indent="0">
              <a:buNone/>
            </a:pPr>
            <a:r>
              <a:rPr lang="en-US" sz="1600">
                <a:solidFill>
                  <a:srgbClr val="2C3249"/>
                </a:solidFill>
                <a:latin typeface="Kanit Light" panose="020B0604020202020204" charset="-34"/>
                <a:ea typeface="Martel Sans" pitchFamily="34" charset="-122"/>
                <a:cs typeface="Kanit Light" panose="020B0604020202020204" charset="-34"/>
              </a:rPr>
              <a:t>.</a:t>
            </a:r>
            <a:endParaRPr lang="en-US" sz="1600">
              <a:latin typeface="Kanit Light" panose="020B0604020202020204" charset="-34"/>
            </a:endParaRPr>
          </a:p>
        </p:txBody>
      </p:sp>
      <p:sp>
        <p:nvSpPr>
          <p:cNvPr id="12" name="Text 7"/>
          <p:cNvSpPr/>
          <p:nvPr/>
        </p:nvSpPr>
        <p:spPr>
          <a:xfrm>
            <a:off x="830300" y="3718179"/>
            <a:ext cx="12724805" cy="197525"/>
          </a:xfrm>
          <a:prstGeom prst="rect">
            <a:avLst/>
          </a:prstGeom>
          <a:noFill/>
          <a:ln/>
        </p:spPr>
        <p:txBody>
          <a:bodyPr wrap="none" lIns="0" tIns="0" rIns="0" bIns="0" rtlCol="0" anchor="t"/>
          <a:lstStyle/>
          <a:p>
            <a:pPr marL="0" indent="0">
              <a:lnSpc>
                <a:spcPts val="1550"/>
              </a:lnSpc>
              <a:buNone/>
            </a:pPr>
            <a:r>
              <a:rPr lang="en-US" b="1" dirty="0" err="1">
                <a:solidFill>
                  <a:srgbClr val="2C3249"/>
                </a:solidFill>
                <a:latin typeface="Kanit Light" panose="020B0604020202020204" charset="-34"/>
                <a:ea typeface="Martel Sans" pitchFamily="34" charset="-122"/>
                <a:cs typeface="Kanit Light" panose="020B0604020202020204" charset="-34"/>
              </a:rPr>
              <a:t>Yaş</a:t>
            </a:r>
            <a:r>
              <a:rPr lang="en-US" b="1" dirty="0">
                <a:solidFill>
                  <a:srgbClr val="2C3249"/>
                </a:solidFill>
                <a:latin typeface="Kanit Light" panose="020B0604020202020204" charset="-34"/>
                <a:ea typeface="Martel Sans" pitchFamily="34" charset="-122"/>
                <a:cs typeface="Kanit Light" panose="020B0604020202020204" charset="-34"/>
              </a:rPr>
              <a:t> </a:t>
            </a:r>
            <a:r>
              <a:rPr lang="tr-TR" b="1" dirty="0">
                <a:solidFill>
                  <a:srgbClr val="2C3249"/>
                </a:solidFill>
                <a:latin typeface="Kanit Light" panose="020B0604020202020204" charset="-34"/>
                <a:ea typeface="Martel Sans" pitchFamily="34" charset="-122"/>
                <a:cs typeface="Kanit Light" panose="020B0604020202020204" charset="-34"/>
              </a:rPr>
              <a:t>ve Boy </a:t>
            </a:r>
            <a:r>
              <a:rPr lang="en-US" b="1" dirty="0" err="1">
                <a:solidFill>
                  <a:srgbClr val="2C3249"/>
                </a:solidFill>
                <a:latin typeface="Kanit Light" panose="020B0604020202020204" charset="-34"/>
                <a:ea typeface="Martel Sans" pitchFamily="34" charset="-122"/>
                <a:cs typeface="Kanit Light" panose="020B0604020202020204" charset="-34"/>
              </a:rPr>
              <a:t>niteliğinin</a:t>
            </a:r>
            <a:r>
              <a:rPr lang="en-US" b="1" dirty="0">
                <a:solidFill>
                  <a:srgbClr val="2C3249"/>
                </a:solidFill>
                <a:latin typeface="Kanit Light" panose="020B0604020202020204" charset="-34"/>
                <a:ea typeface="Martel Sans" pitchFamily="34" charset="-122"/>
                <a:cs typeface="Kanit Light" panose="020B0604020202020204" charset="-34"/>
              </a:rPr>
              <a:t> min-</a:t>
            </a:r>
            <a:r>
              <a:rPr lang="en-US" b="1" dirty="0" err="1">
                <a:solidFill>
                  <a:srgbClr val="2C3249"/>
                </a:solidFill>
                <a:latin typeface="Kanit Light" panose="020B0604020202020204" charset="-34"/>
                <a:ea typeface="Martel Sans" pitchFamily="34" charset="-122"/>
                <a:cs typeface="Kanit Light" panose="020B0604020202020204" charset="-34"/>
              </a:rPr>
              <a:t>maks</a:t>
            </a:r>
            <a:r>
              <a:rPr lang="en-US" b="1" dirty="0">
                <a:solidFill>
                  <a:srgbClr val="2C3249"/>
                </a:solidFill>
                <a:latin typeface="Kanit Light" panose="020B0604020202020204" charset="-34"/>
                <a:ea typeface="Martel Sans" pitchFamily="34" charset="-122"/>
                <a:cs typeface="Kanit Light" panose="020B0604020202020204" charset="-34"/>
              </a:rPr>
              <a:t> ile </a:t>
            </a:r>
            <a:r>
              <a:rPr lang="en-US" b="1" dirty="0" err="1">
                <a:solidFill>
                  <a:srgbClr val="2C3249"/>
                </a:solidFill>
                <a:latin typeface="Kanit Light" panose="020B0604020202020204" charset="-34"/>
                <a:ea typeface="Martel Sans" pitchFamily="34" charset="-122"/>
                <a:cs typeface="Kanit Light" panose="020B0604020202020204" charset="-34"/>
              </a:rPr>
              <a:t>normalizasyonu</a:t>
            </a:r>
            <a:endParaRPr lang="en-US" b="1" dirty="0">
              <a:latin typeface="Kanit Light" panose="020B0604020202020204" charset="-34"/>
            </a:endParaRPr>
          </a:p>
        </p:txBody>
      </p:sp>
      <p:sp>
        <p:nvSpPr>
          <p:cNvPr id="48" name="Text 43"/>
          <p:cNvSpPr/>
          <p:nvPr/>
        </p:nvSpPr>
        <p:spPr>
          <a:xfrm>
            <a:off x="572095" y="10328077"/>
            <a:ext cx="12724805" cy="197525"/>
          </a:xfrm>
          <a:prstGeom prst="rect">
            <a:avLst/>
          </a:prstGeom>
          <a:noFill/>
          <a:ln/>
        </p:spPr>
        <p:txBody>
          <a:bodyPr wrap="none" lIns="0" tIns="0" rIns="0" bIns="0" rtlCol="0" anchor="t"/>
          <a:lstStyle/>
          <a:p>
            <a:pPr marL="0" indent="0">
              <a:lnSpc>
                <a:spcPts val="1550"/>
              </a:lnSpc>
              <a:buNone/>
            </a:pPr>
            <a:endParaRPr lang="en-US" sz="950">
              <a:latin typeface="Kanit Light" panose="020B0604020202020204" charset="-34"/>
            </a:endParaRPr>
          </a:p>
        </p:txBody>
      </p:sp>
      <p:sp>
        <p:nvSpPr>
          <p:cNvPr id="49" name="Text 44"/>
          <p:cNvSpPr/>
          <p:nvPr/>
        </p:nvSpPr>
        <p:spPr>
          <a:xfrm>
            <a:off x="572095" y="10710743"/>
            <a:ext cx="2468880" cy="308610"/>
          </a:xfrm>
          <a:prstGeom prst="rect">
            <a:avLst/>
          </a:prstGeom>
          <a:noFill/>
          <a:ln/>
        </p:spPr>
        <p:txBody>
          <a:bodyPr wrap="none" lIns="0" tIns="0" rIns="0" bIns="0" rtlCol="0" anchor="t"/>
          <a:lstStyle/>
          <a:p>
            <a:pPr marL="0" indent="0">
              <a:lnSpc>
                <a:spcPts val="2400"/>
              </a:lnSpc>
              <a:buNone/>
            </a:pPr>
            <a:endParaRPr lang="en-US" sz="1900">
              <a:latin typeface="Kanit Light" panose="020B0604020202020204" charset="-34"/>
            </a:endParaRPr>
          </a:p>
        </p:txBody>
      </p:sp>
      <p:pic>
        <p:nvPicPr>
          <p:cNvPr id="50" name="Image 3" descr="preencoded.png"/>
          <p:cNvPicPr>
            <a:picLocks noChangeAspect="1"/>
          </p:cNvPicPr>
          <p:nvPr/>
        </p:nvPicPr>
        <p:blipFill>
          <a:blip r:embed="rId6"/>
          <a:stretch>
            <a:fillRect/>
          </a:stretch>
        </p:blipFill>
        <p:spPr>
          <a:xfrm>
            <a:off x="13525500" y="228600"/>
            <a:ext cx="876300" cy="540306"/>
          </a:xfrm>
          <a:prstGeom prst="rect">
            <a:avLst/>
          </a:prstGeom>
        </p:spPr>
      </p:pic>
      <p:sp>
        <p:nvSpPr>
          <p:cNvPr id="51" name="Text 0">
            <a:extLst>
              <a:ext uri="{FF2B5EF4-FFF2-40B4-BE49-F238E27FC236}">
                <a16:creationId xmlns:a16="http://schemas.microsoft.com/office/drawing/2014/main" id="{233DCF68-F432-A5C1-5ED9-9F1835F5EAB1}"/>
              </a:ext>
            </a:extLst>
          </p:cNvPr>
          <p:cNvSpPr/>
          <p:nvPr/>
        </p:nvSpPr>
        <p:spPr>
          <a:xfrm>
            <a:off x="864037" y="228601"/>
            <a:ext cx="7713464" cy="540306"/>
          </a:xfrm>
          <a:prstGeom prst="rect">
            <a:avLst/>
          </a:prstGeom>
          <a:noFill/>
          <a:ln/>
        </p:spPr>
        <p:txBody>
          <a:bodyPr wrap="none" lIns="0" tIns="0" rIns="0" bIns="0" rtlCol="0" anchor="t"/>
          <a:lstStyle/>
          <a:p>
            <a:pPr marL="0" indent="0">
              <a:lnSpc>
                <a:spcPts val="4850"/>
              </a:lnSpc>
              <a:buNone/>
            </a:pPr>
            <a:r>
              <a:rPr lang="en-US" sz="4000" dirty="0">
                <a:solidFill>
                  <a:srgbClr val="272D45"/>
                </a:solidFill>
                <a:latin typeface="Kanit Light" panose="020B0604020202020204" charset="-34"/>
                <a:ea typeface="Kanit Light" pitchFamily="34" charset="-122"/>
                <a:cs typeface="Kanit Light" panose="020B0604020202020204" charset="-34"/>
              </a:rPr>
              <a:t>Veri </a:t>
            </a:r>
            <a:r>
              <a:rPr lang="en-US" sz="4000" dirty="0" err="1">
                <a:solidFill>
                  <a:srgbClr val="272D45"/>
                </a:solidFill>
                <a:latin typeface="Kanit Light" panose="020B0604020202020204" charset="-34"/>
                <a:ea typeface="Kanit Light" pitchFamily="34" charset="-122"/>
                <a:cs typeface="Kanit Light" panose="020B0604020202020204" charset="-34"/>
              </a:rPr>
              <a:t>Hazırlama</a:t>
            </a:r>
            <a:endParaRPr lang="en-US" sz="4000" dirty="0">
              <a:latin typeface="Kanit Light" panose="020B0604020202020204" charset="-34"/>
            </a:endParaRPr>
          </a:p>
        </p:txBody>
      </p:sp>
      <p:graphicFrame>
        <p:nvGraphicFramePr>
          <p:cNvPr id="13" name="Tablo 12">
            <a:extLst>
              <a:ext uri="{FF2B5EF4-FFF2-40B4-BE49-F238E27FC236}">
                <a16:creationId xmlns:a16="http://schemas.microsoft.com/office/drawing/2014/main" id="{71879A5C-D317-8C56-4758-0A22C600222B}"/>
              </a:ext>
            </a:extLst>
          </p:cNvPr>
          <p:cNvGraphicFramePr>
            <a:graphicFrameLocks noGrp="1"/>
          </p:cNvGraphicFramePr>
          <p:nvPr>
            <p:extLst>
              <p:ext uri="{D42A27DB-BD31-4B8C-83A1-F6EECF244321}">
                <p14:modId xmlns:p14="http://schemas.microsoft.com/office/powerpoint/2010/main" val="4169963081"/>
              </p:ext>
            </p:extLst>
          </p:nvPr>
        </p:nvGraphicFramePr>
        <p:xfrm>
          <a:off x="950479" y="4241855"/>
          <a:ext cx="4915988" cy="3112770"/>
        </p:xfrm>
        <a:graphic>
          <a:graphicData uri="http://schemas.openxmlformats.org/drawingml/2006/table">
            <a:tbl>
              <a:tblPr>
                <a:tableStyleId>{5940675A-B579-460E-94D1-54222C63F5DA}</a:tableStyleId>
              </a:tblPr>
              <a:tblGrid>
                <a:gridCol w="1228997">
                  <a:extLst>
                    <a:ext uri="{9D8B030D-6E8A-4147-A177-3AD203B41FA5}">
                      <a16:colId xmlns:a16="http://schemas.microsoft.com/office/drawing/2014/main" val="3339195110"/>
                    </a:ext>
                  </a:extLst>
                </a:gridCol>
                <a:gridCol w="1228997">
                  <a:extLst>
                    <a:ext uri="{9D8B030D-6E8A-4147-A177-3AD203B41FA5}">
                      <a16:colId xmlns:a16="http://schemas.microsoft.com/office/drawing/2014/main" val="2108336836"/>
                    </a:ext>
                  </a:extLst>
                </a:gridCol>
                <a:gridCol w="1228997">
                  <a:extLst>
                    <a:ext uri="{9D8B030D-6E8A-4147-A177-3AD203B41FA5}">
                      <a16:colId xmlns:a16="http://schemas.microsoft.com/office/drawing/2014/main" val="2885687643"/>
                    </a:ext>
                  </a:extLst>
                </a:gridCol>
                <a:gridCol w="1228997">
                  <a:extLst>
                    <a:ext uri="{9D8B030D-6E8A-4147-A177-3AD203B41FA5}">
                      <a16:colId xmlns:a16="http://schemas.microsoft.com/office/drawing/2014/main" val="1848012060"/>
                    </a:ext>
                  </a:extLst>
                </a:gridCol>
              </a:tblGrid>
              <a:tr h="190500">
                <a:tc>
                  <a:txBody>
                    <a:bodyPr/>
                    <a:lstStyle/>
                    <a:p>
                      <a:pPr algn="ctr" fontAlgn="t"/>
                      <a:r>
                        <a:rPr lang="tr-TR" sz="1800" u="none" strike="noStrike">
                          <a:solidFill>
                            <a:schemeClr val="accent5">
                              <a:lumMod val="50000"/>
                            </a:schemeClr>
                          </a:solidFill>
                          <a:effectLst/>
                          <a:latin typeface="Kanit Light" panose="020B0604020202020204" charset="-34"/>
                        </a:rPr>
                        <a:t>Yaş</a:t>
                      </a:r>
                      <a:endParaRPr lang="tr-TR" sz="1800" b="1" i="0" u="none" strike="noStrike">
                        <a:solidFill>
                          <a:schemeClr val="accent5">
                            <a:lumMod val="50000"/>
                          </a:schemeClr>
                        </a:solidFill>
                        <a:effectLst/>
                        <a:latin typeface="Kanit Light" panose="020B0604020202020204" charset="-34"/>
                      </a:endParaRPr>
                    </a:p>
                  </a:txBody>
                  <a:tcPr marL="9525" marR="9525" marT="9525" marB="0"/>
                </a:tc>
                <a:tc>
                  <a:txBody>
                    <a:bodyPr/>
                    <a:lstStyle/>
                    <a:p>
                      <a:pPr algn="ctr" fontAlgn="t"/>
                      <a:r>
                        <a:rPr lang="tr-TR" sz="1800" u="none" strike="noStrike">
                          <a:solidFill>
                            <a:schemeClr val="accent5">
                              <a:lumMod val="50000"/>
                            </a:schemeClr>
                          </a:solidFill>
                          <a:effectLst/>
                          <a:latin typeface="Kanit Light" panose="020B0604020202020204" charset="-34"/>
                        </a:rPr>
                        <a:t>Normalize Edilen Yaş</a:t>
                      </a:r>
                      <a:endParaRPr lang="tr-TR" sz="1800" b="1" i="0" u="none" strike="noStrike">
                        <a:solidFill>
                          <a:schemeClr val="accent5">
                            <a:lumMod val="50000"/>
                          </a:schemeClr>
                        </a:solidFill>
                        <a:effectLst/>
                        <a:latin typeface="Kanit Light" panose="020B0604020202020204" charset="-34"/>
                      </a:endParaRPr>
                    </a:p>
                  </a:txBody>
                  <a:tcPr marL="9525" marR="9525" marT="9525" marB="0"/>
                </a:tc>
                <a:tc>
                  <a:txBody>
                    <a:bodyPr/>
                    <a:lstStyle/>
                    <a:p>
                      <a:pPr algn="ctr" fontAlgn="t"/>
                      <a:r>
                        <a:rPr lang="tr-TR" sz="1800" u="none" strike="noStrike">
                          <a:solidFill>
                            <a:schemeClr val="accent6">
                              <a:lumMod val="50000"/>
                            </a:schemeClr>
                          </a:solidFill>
                          <a:effectLst/>
                          <a:latin typeface="Kanit Light" panose="020B0604020202020204" charset="-34"/>
                        </a:rPr>
                        <a:t>Boy (cm)</a:t>
                      </a:r>
                      <a:endParaRPr lang="tr-TR" sz="1800" b="1" i="0" u="none" strike="noStrike">
                        <a:solidFill>
                          <a:schemeClr val="accent6">
                            <a:lumMod val="50000"/>
                          </a:schemeClr>
                        </a:solidFill>
                        <a:effectLst/>
                        <a:latin typeface="Kanit Light" panose="020B0604020202020204" charset="-34"/>
                      </a:endParaRPr>
                    </a:p>
                  </a:txBody>
                  <a:tcPr marL="9525" marR="9525" marT="9525" marB="0"/>
                </a:tc>
                <a:tc>
                  <a:txBody>
                    <a:bodyPr/>
                    <a:lstStyle/>
                    <a:p>
                      <a:pPr algn="ctr" fontAlgn="t"/>
                      <a:r>
                        <a:rPr lang="tr-TR" sz="1800" u="none" strike="noStrike">
                          <a:solidFill>
                            <a:schemeClr val="accent6">
                              <a:lumMod val="50000"/>
                            </a:schemeClr>
                          </a:solidFill>
                          <a:effectLst/>
                          <a:latin typeface="Kanit Light" panose="020B0604020202020204" charset="-34"/>
                        </a:rPr>
                        <a:t>Normalize Edilen Boy</a:t>
                      </a:r>
                      <a:endParaRPr lang="tr-TR" sz="1800" b="1" i="0" u="none" strike="noStrike">
                        <a:solidFill>
                          <a:schemeClr val="accent6">
                            <a:lumMod val="50000"/>
                          </a:schemeClr>
                        </a:solidFill>
                        <a:effectLst/>
                        <a:latin typeface="Kanit Light" panose="020B0604020202020204" charset="-34"/>
                      </a:endParaRPr>
                    </a:p>
                  </a:txBody>
                  <a:tcPr marL="9525" marR="9525" marT="9525" marB="0"/>
                </a:tc>
                <a:extLst>
                  <a:ext uri="{0D108BD9-81ED-4DB2-BD59-A6C34878D82A}">
                    <a16:rowId xmlns:a16="http://schemas.microsoft.com/office/drawing/2014/main" val="2847921344"/>
                  </a:ext>
                </a:extLst>
              </a:tr>
              <a:tr h="190500">
                <a:tc>
                  <a:txBody>
                    <a:bodyPr/>
                    <a:lstStyle/>
                    <a:p>
                      <a:pPr algn="ctr" fontAlgn="b"/>
                      <a:r>
                        <a:rPr lang="tr-TR" sz="1800" u="none" strike="noStrike">
                          <a:solidFill>
                            <a:schemeClr val="accent5">
                              <a:lumMod val="50000"/>
                            </a:schemeClr>
                          </a:solidFill>
                          <a:effectLst/>
                          <a:latin typeface="Kanit Light" panose="020B0604020202020204" charset="-34"/>
                        </a:rPr>
                        <a:t>20</a:t>
                      </a:r>
                      <a:endParaRPr lang="tr-TR" sz="1800" b="0" i="0" u="none" strike="noStrike">
                        <a:solidFill>
                          <a:schemeClr val="accent5">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5">
                              <a:lumMod val="50000"/>
                            </a:schemeClr>
                          </a:solidFill>
                          <a:effectLst/>
                          <a:latin typeface="Kanit Light" panose="020B0604020202020204" charset="-34"/>
                        </a:rPr>
                        <a:t>0,032</a:t>
                      </a:r>
                      <a:endParaRPr lang="tr-TR" sz="1800" b="0" i="0" u="none" strike="noStrike">
                        <a:solidFill>
                          <a:schemeClr val="accent5">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6">
                              <a:lumMod val="50000"/>
                            </a:schemeClr>
                          </a:solidFill>
                          <a:effectLst/>
                          <a:latin typeface="Kanit Light" panose="020B0604020202020204" charset="-34"/>
                        </a:rPr>
                        <a:t>180</a:t>
                      </a:r>
                      <a:endParaRPr lang="tr-TR" sz="1800" b="0" i="0" u="none" strike="noStrike">
                        <a:solidFill>
                          <a:schemeClr val="accent6">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6">
                              <a:lumMod val="50000"/>
                            </a:schemeClr>
                          </a:solidFill>
                          <a:effectLst/>
                          <a:latin typeface="Kanit Light" panose="020B0604020202020204" charset="-34"/>
                        </a:rPr>
                        <a:t>1</a:t>
                      </a:r>
                      <a:endParaRPr lang="tr-TR" sz="1800" b="0" i="0" u="none" strike="noStrike">
                        <a:solidFill>
                          <a:schemeClr val="accent6">
                            <a:lumMod val="50000"/>
                          </a:schemeClr>
                        </a:solidFill>
                        <a:effectLst/>
                        <a:latin typeface="Kanit Light" panose="020B0604020202020204" charset="-34"/>
                      </a:endParaRPr>
                    </a:p>
                  </a:txBody>
                  <a:tcPr marL="9525" marR="9525" marT="9525" marB="0" anchor="b"/>
                </a:tc>
                <a:extLst>
                  <a:ext uri="{0D108BD9-81ED-4DB2-BD59-A6C34878D82A}">
                    <a16:rowId xmlns:a16="http://schemas.microsoft.com/office/drawing/2014/main" val="1040387142"/>
                  </a:ext>
                </a:extLst>
              </a:tr>
              <a:tr h="190500">
                <a:tc>
                  <a:txBody>
                    <a:bodyPr/>
                    <a:lstStyle/>
                    <a:p>
                      <a:pPr algn="ctr" fontAlgn="b"/>
                      <a:r>
                        <a:rPr lang="tr-TR" sz="1800" u="none" strike="noStrike">
                          <a:solidFill>
                            <a:schemeClr val="accent5">
                              <a:lumMod val="50000"/>
                            </a:schemeClr>
                          </a:solidFill>
                          <a:effectLst/>
                          <a:latin typeface="Kanit Light" panose="020B0604020202020204" charset="-34"/>
                        </a:rPr>
                        <a:t>55</a:t>
                      </a:r>
                      <a:endParaRPr lang="tr-TR" sz="1800" b="0" i="0" u="none" strike="noStrike">
                        <a:solidFill>
                          <a:schemeClr val="accent5">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5">
                              <a:lumMod val="50000"/>
                            </a:schemeClr>
                          </a:solidFill>
                          <a:effectLst/>
                          <a:latin typeface="Kanit Light" panose="020B0604020202020204" charset="-34"/>
                        </a:rPr>
                        <a:t>0,60</a:t>
                      </a:r>
                      <a:endParaRPr lang="tr-TR" sz="1800" b="0" i="0" u="none" strike="noStrike">
                        <a:solidFill>
                          <a:schemeClr val="accent5">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6">
                              <a:lumMod val="50000"/>
                            </a:schemeClr>
                          </a:solidFill>
                          <a:effectLst/>
                          <a:latin typeface="Kanit Light" panose="020B0604020202020204" charset="-34"/>
                        </a:rPr>
                        <a:t>160</a:t>
                      </a:r>
                      <a:endParaRPr lang="tr-TR" sz="1800" b="0" i="0" u="none" strike="noStrike">
                        <a:solidFill>
                          <a:schemeClr val="accent6">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6">
                              <a:lumMod val="50000"/>
                            </a:schemeClr>
                          </a:solidFill>
                          <a:effectLst/>
                          <a:latin typeface="Kanit Light" panose="020B0604020202020204" charset="-34"/>
                        </a:rPr>
                        <a:t>0</a:t>
                      </a:r>
                      <a:endParaRPr lang="tr-TR" sz="1800" b="0" i="0" u="none" strike="noStrike">
                        <a:solidFill>
                          <a:schemeClr val="accent6">
                            <a:lumMod val="50000"/>
                          </a:schemeClr>
                        </a:solidFill>
                        <a:effectLst/>
                        <a:latin typeface="Kanit Light" panose="020B0604020202020204" charset="-34"/>
                      </a:endParaRPr>
                    </a:p>
                  </a:txBody>
                  <a:tcPr marL="9525" marR="9525" marT="9525" marB="0" anchor="b"/>
                </a:tc>
                <a:extLst>
                  <a:ext uri="{0D108BD9-81ED-4DB2-BD59-A6C34878D82A}">
                    <a16:rowId xmlns:a16="http://schemas.microsoft.com/office/drawing/2014/main" val="1095140957"/>
                  </a:ext>
                </a:extLst>
              </a:tr>
              <a:tr h="190500">
                <a:tc>
                  <a:txBody>
                    <a:bodyPr/>
                    <a:lstStyle/>
                    <a:p>
                      <a:pPr algn="ctr" fontAlgn="b"/>
                      <a:r>
                        <a:rPr lang="tr-TR" sz="1800" u="none" strike="noStrike">
                          <a:solidFill>
                            <a:schemeClr val="accent5">
                              <a:lumMod val="50000"/>
                            </a:schemeClr>
                          </a:solidFill>
                          <a:effectLst/>
                          <a:latin typeface="Kanit Light" panose="020B0604020202020204" charset="-34"/>
                        </a:rPr>
                        <a:t>40</a:t>
                      </a:r>
                      <a:endParaRPr lang="tr-TR" sz="1800" b="0" i="0" u="none" strike="noStrike">
                        <a:solidFill>
                          <a:schemeClr val="accent5">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5">
                              <a:lumMod val="50000"/>
                            </a:schemeClr>
                          </a:solidFill>
                          <a:effectLst/>
                          <a:latin typeface="Kanit Light" panose="020B0604020202020204" charset="-34"/>
                        </a:rPr>
                        <a:t>0,36</a:t>
                      </a:r>
                      <a:endParaRPr lang="tr-TR" sz="1800" b="0" i="0" u="none" strike="noStrike">
                        <a:solidFill>
                          <a:schemeClr val="accent5">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6">
                              <a:lumMod val="50000"/>
                            </a:schemeClr>
                          </a:solidFill>
                          <a:effectLst/>
                          <a:latin typeface="Kanit Light" panose="020B0604020202020204" charset="-34"/>
                        </a:rPr>
                        <a:t>175</a:t>
                      </a:r>
                      <a:endParaRPr lang="tr-TR" sz="1800" b="0" i="0" u="none" strike="noStrike">
                        <a:solidFill>
                          <a:schemeClr val="accent6">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6">
                              <a:lumMod val="50000"/>
                            </a:schemeClr>
                          </a:solidFill>
                          <a:effectLst/>
                          <a:latin typeface="Kanit Light" panose="020B0604020202020204" charset="-34"/>
                        </a:rPr>
                        <a:t>0,75</a:t>
                      </a:r>
                      <a:endParaRPr lang="tr-TR" sz="1800" b="0" i="0" u="none" strike="noStrike">
                        <a:solidFill>
                          <a:schemeClr val="accent6">
                            <a:lumMod val="50000"/>
                          </a:schemeClr>
                        </a:solidFill>
                        <a:effectLst/>
                        <a:latin typeface="Kanit Light" panose="020B0604020202020204" charset="-34"/>
                      </a:endParaRPr>
                    </a:p>
                  </a:txBody>
                  <a:tcPr marL="9525" marR="9525" marT="9525" marB="0" anchor="b"/>
                </a:tc>
                <a:extLst>
                  <a:ext uri="{0D108BD9-81ED-4DB2-BD59-A6C34878D82A}">
                    <a16:rowId xmlns:a16="http://schemas.microsoft.com/office/drawing/2014/main" val="3618083761"/>
                  </a:ext>
                </a:extLst>
              </a:tr>
              <a:tr h="190500">
                <a:tc>
                  <a:txBody>
                    <a:bodyPr/>
                    <a:lstStyle/>
                    <a:p>
                      <a:pPr algn="ctr" fontAlgn="b"/>
                      <a:r>
                        <a:rPr lang="tr-TR" sz="1800" u="none" strike="noStrike">
                          <a:solidFill>
                            <a:schemeClr val="accent5">
                              <a:lumMod val="50000"/>
                            </a:schemeClr>
                          </a:solidFill>
                          <a:effectLst/>
                          <a:latin typeface="Kanit Light" panose="020B0604020202020204" charset="-34"/>
                        </a:rPr>
                        <a:t>28</a:t>
                      </a:r>
                      <a:endParaRPr lang="tr-TR" sz="1800" b="0" i="0" u="none" strike="noStrike">
                        <a:solidFill>
                          <a:schemeClr val="accent5">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5">
                              <a:lumMod val="50000"/>
                            </a:schemeClr>
                          </a:solidFill>
                          <a:effectLst/>
                          <a:latin typeface="Kanit Light" panose="020B0604020202020204" charset="-34"/>
                        </a:rPr>
                        <a:t>0,16</a:t>
                      </a:r>
                      <a:endParaRPr lang="tr-TR" sz="1800" b="0" i="0" u="none" strike="noStrike">
                        <a:solidFill>
                          <a:schemeClr val="accent5">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6">
                              <a:lumMod val="50000"/>
                            </a:schemeClr>
                          </a:solidFill>
                          <a:effectLst/>
                          <a:latin typeface="Kanit Light" panose="020B0604020202020204" charset="-34"/>
                        </a:rPr>
                        <a:t>170</a:t>
                      </a:r>
                      <a:endParaRPr lang="tr-TR" sz="1800" b="0" i="0" u="none" strike="noStrike">
                        <a:solidFill>
                          <a:schemeClr val="accent6">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6">
                              <a:lumMod val="50000"/>
                            </a:schemeClr>
                          </a:solidFill>
                          <a:effectLst/>
                          <a:latin typeface="Kanit Light" panose="020B0604020202020204" charset="-34"/>
                        </a:rPr>
                        <a:t>0,50</a:t>
                      </a:r>
                      <a:endParaRPr lang="tr-TR" sz="1800" b="0" i="0" u="none" strike="noStrike">
                        <a:solidFill>
                          <a:schemeClr val="accent6">
                            <a:lumMod val="50000"/>
                          </a:schemeClr>
                        </a:solidFill>
                        <a:effectLst/>
                        <a:latin typeface="Kanit Light" panose="020B0604020202020204" charset="-34"/>
                      </a:endParaRPr>
                    </a:p>
                  </a:txBody>
                  <a:tcPr marL="9525" marR="9525" marT="9525" marB="0" anchor="b"/>
                </a:tc>
                <a:extLst>
                  <a:ext uri="{0D108BD9-81ED-4DB2-BD59-A6C34878D82A}">
                    <a16:rowId xmlns:a16="http://schemas.microsoft.com/office/drawing/2014/main" val="3102683616"/>
                  </a:ext>
                </a:extLst>
              </a:tr>
              <a:tr h="190500">
                <a:tc>
                  <a:txBody>
                    <a:bodyPr/>
                    <a:lstStyle/>
                    <a:p>
                      <a:pPr algn="ctr" fontAlgn="b"/>
                      <a:r>
                        <a:rPr lang="tr-TR" sz="1800" u="none" strike="noStrike">
                          <a:solidFill>
                            <a:schemeClr val="accent5">
                              <a:lumMod val="50000"/>
                            </a:schemeClr>
                          </a:solidFill>
                          <a:effectLst/>
                          <a:latin typeface="Kanit Light" panose="020B0604020202020204" charset="-34"/>
                        </a:rPr>
                        <a:t>55</a:t>
                      </a:r>
                      <a:endParaRPr lang="tr-TR" sz="1800" b="0" i="0" u="none" strike="noStrike">
                        <a:solidFill>
                          <a:schemeClr val="accent5">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5">
                              <a:lumMod val="50000"/>
                            </a:schemeClr>
                          </a:solidFill>
                          <a:effectLst/>
                          <a:latin typeface="Kanit Light" panose="020B0604020202020204" charset="-34"/>
                        </a:rPr>
                        <a:t>0,60</a:t>
                      </a:r>
                      <a:endParaRPr lang="tr-TR" sz="1800" b="0" i="0" u="none" strike="noStrike">
                        <a:solidFill>
                          <a:schemeClr val="accent5">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6">
                              <a:lumMod val="50000"/>
                            </a:schemeClr>
                          </a:solidFill>
                          <a:effectLst/>
                          <a:latin typeface="Kanit Light" panose="020B0604020202020204" charset="-34"/>
                        </a:rPr>
                        <a:t>160</a:t>
                      </a:r>
                      <a:endParaRPr lang="tr-TR" sz="1800" b="0" i="0" u="none" strike="noStrike">
                        <a:solidFill>
                          <a:schemeClr val="accent6">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6">
                              <a:lumMod val="50000"/>
                            </a:schemeClr>
                          </a:solidFill>
                          <a:effectLst/>
                          <a:latin typeface="Kanit Light" panose="020B0604020202020204" charset="-34"/>
                        </a:rPr>
                        <a:t>0</a:t>
                      </a:r>
                      <a:endParaRPr lang="tr-TR" sz="1800" b="0" i="0" u="none" strike="noStrike">
                        <a:solidFill>
                          <a:schemeClr val="accent6">
                            <a:lumMod val="50000"/>
                          </a:schemeClr>
                        </a:solidFill>
                        <a:effectLst/>
                        <a:latin typeface="Kanit Light" panose="020B0604020202020204" charset="-34"/>
                      </a:endParaRPr>
                    </a:p>
                  </a:txBody>
                  <a:tcPr marL="9525" marR="9525" marT="9525" marB="0" anchor="b"/>
                </a:tc>
                <a:extLst>
                  <a:ext uri="{0D108BD9-81ED-4DB2-BD59-A6C34878D82A}">
                    <a16:rowId xmlns:a16="http://schemas.microsoft.com/office/drawing/2014/main" val="1007561876"/>
                  </a:ext>
                </a:extLst>
              </a:tr>
              <a:tr h="190500">
                <a:tc>
                  <a:txBody>
                    <a:bodyPr/>
                    <a:lstStyle/>
                    <a:p>
                      <a:pPr algn="ctr" fontAlgn="b"/>
                      <a:r>
                        <a:rPr lang="tr-TR" sz="1800" u="none" strike="noStrike">
                          <a:solidFill>
                            <a:schemeClr val="accent5">
                              <a:lumMod val="50000"/>
                            </a:schemeClr>
                          </a:solidFill>
                          <a:effectLst/>
                          <a:latin typeface="Kanit Light" panose="020B0604020202020204" charset="-34"/>
                        </a:rPr>
                        <a:t>30</a:t>
                      </a:r>
                      <a:endParaRPr lang="tr-TR" sz="1800" b="0" i="0" u="none" strike="noStrike">
                        <a:solidFill>
                          <a:schemeClr val="accent5">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5">
                              <a:lumMod val="50000"/>
                            </a:schemeClr>
                          </a:solidFill>
                          <a:effectLst/>
                          <a:latin typeface="Kanit Light" panose="020B0604020202020204" charset="-34"/>
                        </a:rPr>
                        <a:t>0,19</a:t>
                      </a:r>
                      <a:endParaRPr lang="tr-TR" sz="1800" b="0" i="0" u="none" strike="noStrike">
                        <a:solidFill>
                          <a:schemeClr val="accent5">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6">
                              <a:lumMod val="50000"/>
                            </a:schemeClr>
                          </a:solidFill>
                          <a:effectLst/>
                          <a:latin typeface="Kanit Light" panose="020B0604020202020204" charset="-34"/>
                        </a:rPr>
                        <a:t>165</a:t>
                      </a:r>
                      <a:endParaRPr lang="tr-TR" sz="1800" b="0" i="0" u="none" strike="noStrike">
                        <a:solidFill>
                          <a:schemeClr val="accent6">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6">
                              <a:lumMod val="50000"/>
                            </a:schemeClr>
                          </a:solidFill>
                          <a:effectLst/>
                          <a:latin typeface="Kanit Light" panose="020B0604020202020204" charset="-34"/>
                        </a:rPr>
                        <a:t>0,25</a:t>
                      </a:r>
                      <a:endParaRPr lang="tr-TR" sz="1800" b="0" i="0" u="none" strike="noStrike">
                        <a:solidFill>
                          <a:schemeClr val="accent6">
                            <a:lumMod val="50000"/>
                          </a:schemeClr>
                        </a:solidFill>
                        <a:effectLst/>
                        <a:latin typeface="Kanit Light" panose="020B0604020202020204" charset="-34"/>
                      </a:endParaRPr>
                    </a:p>
                  </a:txBody>
                  <a:tcPr marL="9525" marR="9525" marT="9525" marB="0" anchor="b"/>
                </a:tc>
                <a:extLst>
                  <a:ext uri="{0D108BD9-81ED-4DB2-BD59-A6C34878D82A}">
                    <a16:rowId xmlns:a16="http://schemas.microsoft.com/office/drawing/2014/main" val="2841028300"/>
                  </a:ext>
                </a:extLst>
              </a:tr>
              <a:tr h="190500">
                <a:tc>
                  <a:txBody>
                    <a:bodyPr/>
                    <a:lstStyle/>
                    <a:p>
                      <a:pPr algn="ctr" fontAlgn="b"/>
                      <a:r>
                        <a:rPr lang="tr-TR" sz="1800" u="none" strike="noStrike">
                          <a:solidFill>
                            <a:schemeClr val="accent5">
                              <a:lumMod val="50000"/>
                            </a:schemeClr>
                          </a:solidFill>
                          <a:effectLst/>
                          <a:latin typeface="Kanit Light" panose="020B0604020202020204" charset="-34"/>
                        </a:rPr>
                        <a:t>25</a:t>
                      </a:r>
                      <a:endParaRPr lang="tr-TR" sz="1800" b="0" i="0" u="none" strike="noStrike">
                        <a:solidFill>
                          <a:schemeClr val="accent5">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5">
                              <a:lumMod val="50000"/>
                            </a:schemeClr>
                          </a:solidFill>
                          <a:effectLst/>
                          <a:latin typeface="Kanit Light" panose="020B0604020202020204" charset="-34"/>
                        </a:rPr>
                        <a:t>0,11</a:t>
                      </a:r>
                      <a:endParaRPr lang="tr-TR" sz="1800" b="0" i="0" u="none" strike="noStrike">
                        <a:solidFill>
                          <a:schemeClr val="accent5">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6">
                              <a:lumMod val="50000"/>
                            </a:schemeClr>
                          </a:solidFill>
                          <a:effectLst/>
                          <a:latin typeface="Kanit Light" panose="020B0604020202020204" charset="-34"/>
                        </a:rPr>
                        <a:t>172</a:t>
                      </a:r>
                      <a:endParaRPr lang="tr-TR" sz="1800" b="0" i="0" u="none" strike="noStrike">
                        <a:solidFill>
                          <a:schemeClr val="accent6">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6">
                              <a:lumMod val="50000"/>
                            </a:schemeClr>
                          </a:solidFill>
                          <a:effectLst/>
                          <a:latin typeface="Kanit Light" panose="020B0604020202020204" charset="-34"/>
                        </a:rPr>
                        <a:t>0,58</a:t>
                      </a:r>
                      <a:endParaRPr lang="tr-TR" sz="1800" b="0" i="0" u="none" strike="noStrike">
                        <a:solidFill>
                          <a:schemeClr val="accent6">
                            <a:lumMod val="50000"/>
                          </a:schemeClr>
                        </a:solidFill>
                        <a:effectLst/>
                        <a:latin typeface="Kanit Light" panose="020B0604020202020204" charset="-34"/>
                      </a:endParaRPr>
                    </a:p>
                  </a:txBody>
                  <a:tcPr marL="9525" marR="9525" marT="9525" marB="0" anchor="b"/>
                </a:tc>
                <a:extLst>
                  <a:ext uri="{0D108BD9-81ED-4DB2-BD59-A6C34878D82A}">
                    <a16:rowId xmlns:a16="http://schemas.microsoft.com/office/drawing/2014/main" val="2233291228"/>
                  </a:ext>
                </a:extLst>
              </a:tr>
              <a:tr h="190500">
                <a:tc>
                  <a:txBody>
                    <a:bodyPr/>
                    <a:lstStyle/>
                    <a:p>
                      <a:pPr algn="ctr" fontAlgn="b"/>
                      <a:r>
                        <a:rPr lang="tr-TR" sz="1800" u="none" strike="noStrike">
                          <a:solidFill>
                            <a:schemeClr val="accent5">
                              <a:lumMod val="50000"/>
                            </a:schemeClr>
                          </a:solidFill>
                          <a:effectLst/>
                          <a:latin typeface="Kanit Light" panose="020B0604020202020204" charset="-34"/>
                        </a:rPr>
                        <a:t>80</a:t>
                      </a:r>
                      <a:endParaRPr lang="tr-TR" sz="1800" b="0" i="0" u="none" strike="noStrike">
                        <a:solidFill>
                          <a:schemeClr val="accent5">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5">
                              <a:lumMod val="50000"/>
                            </a:schemeClr>
                          </a:solidFill>
                          <a:effectLst/>
                          <a:latin typeface="Kanit Light" panose="020B0604020202020204" charset="-34"/>
                        </a:rPr>
                        <a:t>1</a:t>
                      </a:r>
                      <a:endParaRPr lang="tr-TR" sz="1800" b="0" i="0" u="none" strike="noStrike">
                        <a:solidFill>
                          <a:schemeClr val="accent5">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6">
                              <a:lumMod val="50000"/>
                            </a:schemeClr>
                          </a:solidFill>
                          <a:effectLst/>
                          <a:latin typeface="Kanit Light" panose="020B0604020202020204" charset="-34"/>
                        </a:rPr>
                        <a:t>180</a:t>
                      </a:r>
                      <a:endParaRPr lang="tr-TR" sz="1800" b="0" i="0" u="none" strike="noStrike">
                        <a:solidFill>
                          <a:schemeClr val="accent6">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6">
                              <a:lumMod val="50000"/>
                            </a:schemeClr>
                          </a:solidFill>
                          <a:effectLst/>
                          <a:latin typeface="Kanit Light" panose="020B0604020202020204" charset="-34"/>
                        </a:rPr>
                        <a:t>1</a:t>
                      </a:r>
                      <a:endParaRPr lang="tr-TR" sz="1800" b="0" i="0" u="none" strike="noStrike">
                        <a:solidFill>
                          <a:schemeClr val="accent6">
                            <a:lumMod val="50000"/>
                          </a:schemeClr>
                        </a:solidFill>
                        <a:effectLst/>
                        <a:latin typeface="Kanit Light" panose="020B0604020202020204" charset="-34"/>
                      </a:endParaRPr>
                    </a:p>
                  </a:txBody>
                  <a:tcPr marL="9525" marR="9525" marT="9525" marB="0" anchor="b"/>
                </a:tc>
                <a:extLst>
                  <a:ext uri="{0D108BD9-81ED-4DB2-BD59-A6C34878D82A}">
                    <a16:rowId xmlns:a16="http://schemas.microsoft.com/office/drawing/2014/main" val="2685634884"/>
                  </a:ext>
                </a:extLst>
              </a:tr>
              <a:tr h="190500">
                <a:tc>
                  <a:txBody>
                    <a:bodyPr/>
                    <a:lstStyle/>
                    <a:p>
                      <a:pPr algn="ctr" fontAlgn="b"/>
                      <a:r>
                        <a:rPr lang="tr-TR" sz="1800" u="none" strike="noStrike">
                          <a:solidFill>
                            <a:schemeClr val="accent5">
                              <a:lumMod val="50000"/>
                            </a:schemeClr>
                          </a:solidFill>
                          <a:effectLst/>
                          <a:latin typeface="Kanit Light" panose="020B0604020202020204" charset="-34"/>
                        </a:rPr>
                        <a:t>18</a:t>
                      </a:r>
                      <a:endParaRPr lang="tr-TR" sz="1800" b="0" i="0" u="none" strike="noStrike">
                        <a:solidFill>
                          <a:schemeClr val="accent5">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5">
                              <a:lumMod val="50000"/>
                            </a:schemeClr>
                          </a:solidFill>
                          <a:effectLst/>
                          <a:latin typeface="Kanit Light" panose="020B0604020202020204" charset="-34"/>
                        </a:rPr>
                        <a:t>0</a:t>
                      </a:r>
                      <a:endParaRPr lang="tr-TR" sz="1800" b="0" i="0" u="none" strike="noStrike">
                        <a:solidFill>
                          <a:schemeClr val="accent5">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6">
                              <a:lumMod val="50000"/>
                            </a:schemeClr>
                          </a:solidFill>
                          <a:effectLst/>
                          <a:latin typeface="Kanit Light" panose="020B0604020202020204" charset="-34"/>
                        </a:rPr>
                        <a:t>168</a:t>
                      </a:r>
                      <a:endParaRPr lang="tr-TR" sz="1800" b="0" i="0" u="none" strike="noStrike">
                        <a:solidFill>
                          <a:schemeClr val="accent6">
                            <a:lumMod val="50000"/>
                          </a:schemeClr>
                        </a:solidFill>
                        <a:effectLst/>
                        <a:latin typeface="Kanit Light" panose="020B0604020202020204" charset="-34"/>
                      </a:endParaRPr>
                    </a:p>
                  </a:txBody>
                  <a:tcPr marL="9525" marR="9525" marT="9525" marB="0" anchor="b"/>
                </a:tc>
                <a:tc>
                  <a:txBody>
                    <a:bodyPr/>
                    <a:lstStyle/>
                    <a:p>
                      <a:pPr algn="ctr" fontAlgn="b"/>
                      <a:r>
                        <a:rPr lang="tr-TR" sz="1800" u="none" strike="noStrike">
                          <a:solidFill>
                            <a:schemeClr val="accent6">
                              <a:lumMod val="50000"/>
                            </a:schemeClr>
                          </a:solidFill>
                          <a:effectLst/>
                          <a:latin typeface="Kanit Light" panose="020B0604020202020204" charset="-34"/>
                        </a:rPr>
                        <a:t>0,42</a:t>
                      </a:r>
                      <a:endParaRPr lang="tr-TR" sz="1800" b="0" i="0" u="none" strike="noStrike">
                        <a:solidFill>
                          <a:schemeClr val="accent6">
                            <a:lumMod val="50000"/>
                          </a:schemeClr>
                        </a:solidFill>
                        <a:effectLst/>
                        <a:latin typeface="Kanit Light" panose="020B0604020202020204" charset="-34"/>
                      </a:endParaRPr>
                    </a:p>
                  </a:txBody>
                  <a:tcPr marL="9525" marR="9525" marT="9525" marB="0" anchor="b"/>
                </a:tc>
                <a:extLst>
                  <a:ext uri="{0D108BD9-81ED-4DB2-BD59-A6C34878D82A}">
                    <a16:rowId xmlns:a16="http://schemas.microsoft.com/office/drawing/2014/main" val="513042018"/>
                  </a:ext>
                </a:extLst>
              </a:tr>
            </a:tbl>
          </a:graphicData>
        </a:graphic>
      </p:graphicFrame>
      <p:sp>
        <p:nvSpPr>
          <p:cNvPr id="45" name="Metin kutusu 44">
            <a:extLst>
              <a:ext uri="{FF2B5EF4-FFF2-40B4-BE49-F238E27FC236}">
                <a16:creationId xmlns:a16="http://schemas.microsoft.com/office/drawing/2014/main" id="{5A0602E7-AA5F-BB1B-CA44-A4E3EF4159F8}"/>
              </a:ext>
            </a:extLst>
          </p:cNvPr>
          <p:cNvSpPr txBox="1"/>
          <p:nvPr/>
        </p:nvSpPr>
        <p:spPr>
          <a:xfrm>
            <a:off x="7344805" y="3707923"/>
            <a:ext cx="7315200" cy="923330"/>
          </a:xfrm>
          <a:prstGeom prst="rect">
            <a:avLst/>
          </a:prstGeom>
          <a:noFill/>
        </p:spPr>
        <p:txBody>
          <a:bodyPr wrap="square">
            <a:spAutoFit/>
          </a:bodyPr>
          <a:lstStyle/>
          <a:p>
            <a:pPr marL="0" indent="0">
              <a:buNone/>
            </a:pPr>
            <a:r>
              <a:rPr lang="en-US" sz="1800" dirty="0" err="1">
                <a:solidFill>
                  <a:srgbClr val="2C3249"/>
                </a:solidFill>
                <a:latin typeface="Kanit Light" panose="020B0604020202020204" charset="-34"/>
                <a:ea typeface="Martel Sans" pitchFamily="34" charset="-122"/>
                <a:cs typeface="Kanit Light" panose="020B0604020202020204" charset="-34"/>
              </a:rPr>
              <a:t>Örneğin</a:t>
            </a:r>
            <a:r>
              <a:rPr lang="en-US" sz="1800" dirty="0">
                <a:solidFill>
                  <a:srgbClr val="2C3249"/>
                </a:solidFill>
                <a:latin typeface="Kanit Light" panose="020B0604020202020204" charset="-34"/>
                <a:ea typeface="Martel Sans" pitchFamily="34" charset="-122"/>
                <a:cs typeface="Kanit Light" panose="020B0604020202020204" charset="-34"/>
              </a:rPr>
              <a:t> Tablo 6 </a:t>
            </a:r>
            <a:r>
              <a:rPr lang="en-US" sz="1800" dirty="0" err="1">
                <a:solidFill>
                  <a:srgbClr val="2C3249"/>
                </a:solidFill>
                <a:latin typeface="Kanit Light" panose="020B0604020202020204" charset="-34"/>
                <a:ea typeface="Martel Sans" pitchFamily="34" charset="-122"/>
                <a:cs typeface="Kanit Light" panose="020B0604020202020204" charset="-34"/>
              </a:rPr>
              <a:t>daki</a:t>
            </a:r>
            <a:r>
              <a:rPr lang="en-US" sz="1800" dirty="0">
                <a:solidFill>
                  <a:srgbClr val="2C3249"/>
                </a:solidFill>
                <a:latin typeface="Kanit Light" panose="020B0604020202020204" charset="-34"/>
                <a:ea typeface="Martel Sans" pitchFamily="34" charset="-122"/>
                <a:cs typeface="Kanit Light" panose="020B0604020202020204" charset="-34"/>
              </a:rPr>
              <a:t> gibi </a:t>
            </a:r>
            <a:r>
              <a:rPr lang="en-US" sz="1800" dirty="0" err="1">
                <a:solidFill>
                  <a:srgbClr val="2C3249"/>
                </a:solidFill>
                <a:latin typeface="Kanit Light" panose="020B0604020202020204" charset="-34"/>
                <a:ea typeface="Martel Sans" pitchFamily="34" charset="-122"/>
                <a:cs typeface="Kanit Light" panose="020B0604020202020204" charset="-34"/>
              </a:rPr>
              <a:t>yaş</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niteliğinde</a:t>
            </a:r>
            <a:r>
              <a:rPr lang="en-US" sz="1800" dirty="0">
                <a:solidFill>
                  <a:srgbClr val="2C3249"/>
                </a:solidFill>
                <a:latin typeface="Kanit Light" panose="020B0604020202020204" charset="-34"/>
                <a:ea typeface="Martel Sans" pitchFamily="34" charset="-122"/>
                <a:cs typeface="Kanit Light" panose="020B0604020202020204" charset="-34"/>
              </a:rPr>
              <a:t> 10 </a:t>
            </a:r>
            <a:r>
              <a:rPr lang="en-US" sz="1800" dirty="0" err="1">
                <a:solidFill>
                  <a:srgbClr val="2C3249"/>
                </a:solidFill>
                <a:latin typeface="Kanit Light" panose="020B0604020202020204" charset="-34"/>
                <a:ea typeface="Martel Sans" pitchFamily="34" charset="-122"/>
                <a:cs typeface="Kanit Light" panose="020B0604020202020204" charset="-34"/>
              </a:rPr>
              <a:t>adet</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değer</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olsun</a:t>
            </a:r>
            <a:r>
              <a:rPr lang="en-US" sz="1800" dirty="0">
                <a:solidFill>
                  <a:srgbClr val="2C3249"/>
                </a:solidFill>
                <a:latin typeface="Kanit Light" panose="020B0604020202020204" charset="-34"/>
                <a:ea typeface="Martel Sans" pitchFamily="34" charset="-122"/>
                <a:cs typeface="Kanit Light" panose="020B0604020202020204" charset="-34"/>
              </a:rPr>
              <a:t>. Bu </a:t>
            </a:r>
            <a:r>
              <a:rPr lang="en-US" sz="1800" dirty="0" err="1">
                <a:solidFill>
                  <a:srgbClr val="2C3249"/>
                </a:solidFill>
                <a:latin typeface="Kanit Light" panose="020B0604020202020204" charset="-34"/>
                <a:ea typeface="Martel Sans" pitchFamily="34" charset="-122"/>
                <a:cs typeface="Kanit Light" panose="020B0604020202020204" charset="-34"/>
              </a:rPr>
              <a:t>değerler</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b="1" dirty="0">
                <a:solidFill>
                  <a:srgbClr val="2C3249"/>
                </a:solidFill>
                <a:latin typeface="Kanit Light" panose="020B0604020202020204" charset="-34"/>
                <a:ea typeface="Martel Sans" pitchFamily="34" charset="-122"/>
                <a:cs typeface="Kanit Light" panose="020B0604020202020204" charset="-34"/>
              </a:rPr>
              <a:t>min-</a:t>
            </a:r>
            <a:r>
              <a:rPr lang="en-US" sz="1800" b="1" dirty="0" err="1">
                <a:solidFill>
                  <a:srgbClr val="2C3249"/>
                </a:solidFill>
                <a:latin typeface="Kanit Light" panose="020B0604020202020204" charset="-34"/>
                <a:ea typeface="Martel Sans" pitchFamily="34" charset="-122"/>
                <a:cs typeface="Kanit Light" panose="020B0604020202020204" charset="-34"/>
              </a:rPr>
              <a:t>maks</a:t>
            </a:r>
            <a:r>
              <a:rPr lang="en-US" sz="1800" b="1" dirty="0">
                <a:solidFill>
                  <a:srgbClr val="2C3249"/>
                </a:solidFill>
                <a:latin typeface="Kanit Light" panose="020B0604020202020204" charset="-34"/>
                <a:ea typeface="Martel Sans" pitchFamily="34" charset="-122"/>
                <a:cs typeface="Kanit Light" panose="020B0604020202020204" charset="-34"/>
              </a:rPr>
              <a:t> </a:t>
            </a:r>
            <a:r>
              <a:rPr lang="en-US" sz="1800" b="1" dirty="0" err="1">
                <a:solidFill>
                  <a:srgbClr val="2C3249"/>
                </a:solidFill>
                <a:latin typeface="Kanit Light" panose="020B0604020202020204" charset="-34"/>
                <a:ea typeface="Martel Sans" pitchFamily="34" charset="-122"/>
                <a:cs typeface="Kanit Light" panose="020B0604020202020204" charset="-34"/>
              </a:rPr>
              <a:t>tekniği</a:t>
            </a:r>
            <a:r>
              <a:rPr lang="en-US" sz="1800" b="1" dirty="0">
                <a:solidFill>
                  <a:srgbClr val="2C3249"/>
                </a:solidFill>
                <a:latin typeface="Kanit Light" panose="020B0604020202020204" charset="-34"/>
                <a:ea typeface="Martel Sans" pitchFamily="34" charset="-122"/>
                <a:cs typeface="Kanit Light" panose="020B0604020202020204" charset="-34"/>
              </a:rPr>
              <a:t> </a:t>
            </a:r>
            <a:r>
              <a:rPr lang="en-US" sz="1800" dirty="0" err="1">
                <a:solidFill>
                  <a:srgbClr val="2C3249"/>
                </a:solidFill>
                <a:latin typeface="Kanit Light" panose="020B0604020202020204" charset="-34"/>
                <a:ea typeface="Martel Sans" pitchFamily="34" charset="-122"/>
                <a:cs typeface="Kanit Light" panose="020B0604020202020204" charset="-34"/>
              </a:rPr>
              <a:t>kullanılarak</a:t>
            </a:r>
            <a:r>
              <a:rPr lang="en-US" sz="1800" dirty="0">
                <a:solidFill>
                  <a:srgbClr val="2C3249"/>
                </a:solidFill>
                <a:latin typeface="Kanit Light" panose="020B0604020202020204" charset="-34"/>
                <a:ea typeface="Martel Sans" pitchFamily="34" charset="-122"/>
                <a:cs typeface="Kanit Light" panose="020B0604020202020204" charset="-34"/>
              </a:rPr>
              <a:t> </a:t>
            </a:r>
            <a:r>
              <a:rPr lang="en-US" sz="1800" b="1" dirty="0">
                <a:solidFill>
                  <a:srgbClr val="2C3249"/>
                </a:solidFill>
                <a:latin typeface="Kanit Light" panose="020B0604020202020204" charset="-34"/>
                <a:ea typeface="Martel Sans" pitchFamily="34" charset="-122"/>
                <a:cs typeface="Kanit Light" panose="020B0604020202020204" charset="-34"/>
              </a:rPr>
              <a:t>[0,1] </a:t>
            </a:r>
            <a:r>
              <a:rPr lang="en-US" sz="1800" dirty="0" err="1">
                <a:solidFill>
                  <a:srgbClr val="2C3249"/>
                </a:solidFill>
                <a:latin typeface="Kanit Light" panose="020B0604020202020204" charset="-34"/>
                <a:ea typeface="Martel Sans" pitchFamily="34" charset="-122"/>
                <a:cs typeface="Kanit Light" panose="020B0604020202020204" charset="-34"/>
              </a:rPr>
              <a:t>aralığına</a:t>
            </a:r>
            <a:r>
              <a:rPr lang="en-US" sz="1800" dirty="0">
                <a:solidFill>
                  <a:srgbClr val="2C3249"/>
                </a:solidFill>
                <a:latin typeface="Kanit Light" panose="020B0604020202020204" charset="-34"/>
                <a:ea typeface="Martel Sans" pitchFamily="34" charset="-122"/>
                <a:cs typeface="Kanit Light" panose="020B0604020202020204" charset="-34"/>
              </a:rPr>
              <a:t> normalize </a:t>
            </a:r>
            <a:r>
              <a:rPr lang="en-US" sz="1800" dirty="0" err="1">
                <a:solidFill>
                  <a:srgbClr val="2C3249"/>
                </a:solidFill>
                <a:latin typeface="Kanit Light" panose="020B0604020202020204" charset="-34"/>
                <a:ea typeface="Martel Sans" pitchFamily="34" charset="-122"/>
                <a:cs typeface="Kanit Light" panose="020B0604020202020204" charset="-34"/>
              </a:rPr>
              <a:t>edilmiştir</a:t>
            </a:r>
            <a:r>
              <a:rPr lang="en-US" sz="1800" dirty="0">
                <a:solidFill>
                  <a:srgbClr val="2C3249"/>
                </a:solidFill>
                <a:latin typeface="Kanit Light" panose="020B0604020202020204" charset="-34"/>
                <a:ea typeface="Martel Sans" pitchFamily="34" charset="-122"/>
                <a:cs typeface="Kanit Light" panose="020B0604020202020204" charset="-34"/>
              </a:rPr>
              <a:t>. </a:t>
            </a:r>
            <a:endParaRPr lang="tr-TR" sz="1800" dirty="0">
              <a:solidFill>
                <a:srgbClr val="2C3249"/>
              </a:solidFill>
              <a:latin typeface="Kanit Light" panose="020B0604020202020204" charset="-34"/>
              <a:ea typeface="Martel Sans" pitchFamily="34" charset="-122"/>
              <a:cs typeface="Kanit Light" panose="020B0604020202020204" charset="-34"/>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4D868-7DA5-A268-D7DA-7CEAB0D64542}"/>
            </a:ext>
          </a:extLst>
        </p:cNvPr>
        <p:cNvGrpSpPr/>
        <p:nvPr/>
      </p:nvGrpSpPr>
      <p:grpSpPr>
        <a:xfrm>
          <a:off x="0" y="0"/>
          <a:ext cx="0" cy="0"/>
          <a:chOff x="0" y="0"/>
          <a:chExt cx="0" cy="0"/>
        </a:xfrm>
      </p:grpSpPr>
      <p:pic>
        <p:nvPicPr>
          <p:cNvPr id="8" name="Image 0" descr="preencoded.png">
            <a:extLst>
              <a:ext uri="{FF2B5EF4-FFF2-40B4-BE49-F238E27FC236}">
                <a16:creationId xmlns:a16="http://schemas.microsoft.com/office/drawing/2014/main" id="{D945E5A0-4957-D26B-22FB-3A4BFAE4618C}"/>
              </a:ext>
            </a:extLst>
          </p:cNvPr>
          <p:cNvPicPr>
            <a:picLocks noChangeAspect="1"/>
          </p:cNvPicPr>
          <p:nvPr/>
        </p:nvPicPr>
        <p:blipFill>
          <a:blip r:embed="rId3"/>
          <a:stretch>
            <a:fillRect/>
          </a:stretch>
        </p:blipFill>
        <p:spPr>
          <a:xfrm>
            <a:off x="978121" y="3600402"/>
            <a:ext cx="3629047" cy="1635416"/>
          </a:xfrm>
          <a:prstGeom prst="rect">
            <a:avLst/>
          </a:prstGeom>
        </p:spPr>
      </p:pic>
      <p:sp>
        <p:nvSpPr>
          <p:cNvPr id="3" name="Text 1">
            <a:extLst>
              <a:ext uri="{FF2B5EF4-FFF2-40B4-BE49-F238E27FC236}">
                <a16:creationId xmlns:a16="http://schemas.microsoft.com/office/drawing/2014/main" id="{B14C24DE-7EA7-6492-A5BE-7EBBB7EBA13A}"/>
              </a:ext>
            </a:extLst>
          </p:cNvPr>
          <p:cNvSpPr/>
          <p:nvPr/>
        </p:nvSpPr>
        <p:spPr>
          <a:xfrm>
            <a:off x="864036" y="828004"/>
            <a:ext cx="5668965" cy="308610"/>
          </a:xfrm>
          <a:prstGeom prst="rect">
            <a:avLst/>
          </a:prstGeom>
          <a:noFill/>
          <a:ln/>
        </p:spPr>
        <p:txBody>
          <a:bodyPr wrap="none" lIns="0" tIns="0" rIns="0" bIns="0" rtlCol="0" anchor="t"/>
          <a:lstStyle/>
          <a:p>
            <a:pPr>
              <a:lnSpc>
                <a:spcPts val="2400"/>
              </a:lnSpc>
            </a:pPr>
            <a:r>
              <a:rPr lang="en-US" sz="3200" dirty="0">
                <a:solidFill>
                  <a:srgbClr val="272D45"/>
                </a:solidFill>
                <a:latin typeface="Kanit Light" panose="020B0604020202020204" charset="-34"/>
                <a:cs typeface="Kanit Light" panose="020B0604020202020204" charset="-34"/>
              </a:rPr>
              <a:t>Yapay (Dummy) </a:t>
            </a:r>
            <a:r>
              <a:rPr lang="en-US" sz="3200" dirty="0" err="1">
                <a:solidFill>
                  <a:srgbClr val="272D45"/>
                </a:solidFill>
                <a:latin typeface="Kanit Light" panose="020B0604020202020204" charset="-34"/>
                <a:cs typeface="Kanit Light" panose="020B0604020202020204" charset="-34"/>
              </a:rPr>
              <a:t>Kodlama</a:t>
            </a:r>
            <a:endParaRPr lang="en-US" sz="3200" dirty="0">
              <a:solidFill>
                <a:srgbClr val="272D45"/>
              </a:solidFill>
              <a:latin typeface="Kanit Light" panose="020B0604020202020204" charset="-34"/>
              <a:cs typeface="Kanit Light" panose="020B0604020202020204" charset="-34"/>
            </a:endParaRPr>
          </a:p>
        </p:txBody>
      </p:sp>
      <p:sp>
        <p:nvSpPr>
          <p:cNvPr id="7" name="Text 5">
            <a:extLst>
              <a:ext uri="{FF2B5EF4-FFF2-40B4-BE49-F238E27FC236}">
                <a16:creationId xmlns:a16="http://schemas.microsoft.com/office/drawing/2014/main" id="{1F6C7AF0-F611-F4BC-9F19-3C27A38BF004}"/>
              </a:ext>
            </a:extLst>
          </p:cNvPr>
          <p:cNvSpPr/>
          <p:nvPr/>
        </p:nvSpPr>
        <p:spPr>
          <a:xfrm>
            <a:off x="1047791" y="3429484"/>
            <a:ext cx="5073270" cy="197525"/>
          </a:xfrm>
          <a:prstGeom prst="rect">
            <a:avLst/>
          </a:prstGeom>
          <a:noFill/>
          <a:ln/>
        </p:spPr>
        <p:txBody>
          <a:bodyPr wrap="none" lIns="0" tIns="0" rIns="0" bIns="0" rtlCol="0" anchor="t"/>
          <a:lstStyle/>
          <a:p>
            <a:pPr marL="0" indent="0">
              <a:lnSpc>
                <a:spcPts val="1550"/>
              </a:lnSpc>
              <a:buNone/>
            </a:pPr>
            <a:r>
              <a:rPr lang="en-US" b="1" i="1" dirty="0" err="1">
                <a:solidFill>
                  <a:srgbClr val="2C3249"/>
                </a:solidFill>
                <a:latin typeface="Kanit Light" panose="020B0604020202020204" charset="-34"/>
                <a:ea typeface="Martel Sans" pitchFamily="34" charset="-122"/>
                <a:cs typeface="Kanit Light" panose="020B0604020202020204" charset="-34"/>
              </a:rPr>
              <a:t>Sigara</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tüketimi</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niteliği</a:t>
            </a:r>
            <a:r>
              <a:rPr lang="en-US" b="1" i="1" dirty="0">
                <a:solidFill>
                  <a:srgbClr val="2C3249"/>
                </a:solidFill>
                <a:latin typeface="Kanit Light" panose="020B0604020202020204" charset="-34"/>
                <a:ea typeface="Martel Sans" pitchFamily="34" charset="-122"/>
                <a:cs typeface="Kanit Light" panose="020B0604020202020204" charset="-34"/>
              </a:rPr>
              <a:t> için </a:t>
            </a:r>
            <a:r>
              <a:rPr lang="en-US" b="1" i="1" dirty="0" err="1">
                <a:solidFill>
                  <a:srgbClr val="2C3249"/>
                </a:solidFill>
                <a:latin typeface="Kanit Light" panose="020B0604020202020204" charset="-34"/>
                <a:ea typeface="Martel Sans" pitchFamily="34" charset="-122"/>
                <a:cs typeface="Kanit Light" panose="020B0604020202020204" charset="-34"/>
              </a:rPr>
              <a:t>yapay</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kodlama</a:t>
            </a:r>
            <a:endParaRPr lang="en-US" i="1" dirty="0">
              <a:latin typeface="Kanit Light" panose="020B0604020202020204" charset="-34"/>
            </a:endParaRPr>
          </a:p>
        </p:txBody>
      </p:sp>
      <p:sp>
        <p:nvSpPr>
          <p:cNvPr id="9" name="Text 6">
            <a:extLst>
              <a:ext uri="{FF2B5EF4-FFF2-40B4-BE49-F238E27FC236}">
                <a16:creationId xmlns:a16="http://schemas.microsoft.com/office/drawing/2014/main" id="{3ECA8F95-371C-5B0D-3691-24BC518F82F1}"/>
              </a:ext>
            </a:extLst>
          </p:cNvPr>
          <p:cNvSpPr/>
          <p:nvPr/>
        </p:nvSpPr>
        <p:spPr>
          <a:xfrm>
            <a:off x="864037" y="5395738"/>
            <a:ext cx="12724805" cy="197525"/>
          </a:xfrm>
          <a:prstGeom prst="rect">
            <a:avLst/>
          </a:prstGeom>
          <a:noFill/>
          <a:ln/>
        </p:spPr>
        <p:txBody>
          <a:bodyPr wrap="none" lIns="0" tIns="0" rIns="0" bIns="0" rtlCol="0" anchor="t"/>
          <a:lstStyle/>
          <a:p>
            <a:pPr marL="0" indent="0">
              <a:lnSpc>
                <a:spcPts val="1550"/>
              </a:lnSpc>
              <a:buNone/>
            </a:pPr>
            <a:r>
              <a:rPr lang="tr-TR">
                <a:solidFill>
                  <a:srgbClr val="2C3249"/>
                </a:solidFill>
                <a:latin typeface="Kanit Light" panose="020B0604020202020204" charset="-34"/>
                <a:cs typeface="Kanit Light" panose="020B0604020202020204" charset="-34"/>
              </a:rPr>
              <a:t>Eğer bir değişkenin N kategorisi varsa, gereksiz sütun eklememek için N-1 sütun kullanırız.</a:t>
            </a:r>
            <a:endParaRPr lang="en-US">
              <a:solidFill>
                <a:srgbClr val="2C3249"/>
              </a:solidFill>
              <a:latin typeface="Kanit Light" panose="020B0604020202020204" charset="-34"/>
              <a:cs typeface="Kanit Light" panose="020B0604020202020204" charset="-34"/>
            </a:endParaRPr>
          </a:p>
        </p:txBody>
      </p:sp>
      <p:sp>
        <p:nvSpPr>
          <p:cNvPr id="10" name="Text 7">
            <a:extLst>
              <a:ext uri="{FF2B5EF4-FFF2-40B4-BE49-F238E27FC236}">
                <a16:creationId xmlns:a16="http://schemas.microsoft.com/office/drawing/2014/main" id="{763E3481-C98C-3E2D-D20C-F11BF30988F1}"/>
              </a:ext>
            </a:extLst>
          </p:cNvPr>
          <p:cNvSpPr/>
          <p:nvPr/>
        </p:nvSpPr>
        <p:spPr>
          <a:xfrm>
            <a:off x="576516" y="5950006"/>
            <a:ext cx="13196080" cy="540305"/>
          </a:xfrm>
          <a:prstGeom prst="rect">
            <a:avLst/>
          </a:prstGeom>
          <a:noFill/>
          <a:ln/>
        </p:spPr>
        <p:txBody>
          <a:bodyPr wrap="none" lIns="0" tIns="0" rIns="0" bIns="0" rtlCol="0" anchor="t"/>
          <a:lstStyle/>
          <a:p>
            <a:pPr marL="0" indent="0">
              <a:lnSpc>
                <a:spcPts val="1550"/>
              </a:lnSpc>
              <a:buNone/>
            </a:pPr>
            <a:r>
              <a:rPr lang="tr-TR" b="1">
                <a:latin typeface="Kanit Light" panose="020B0604020202020204" charset="-34"/>
              </a:rPr>
              <a:t>üç sütun (N sütun) kullandık</a:t>
            </a:r>
            <a:r>
              <a:rPr lang="tr-TR">
                <a:latin typeface="Kanit Light" panose="020B0604020202020204" charset="-34"/>
              </a:rPr>
              <a:t>, fakat aslında </a:t>
            </a:r>
            <a:r>
              <a:rPr lang="tr-TR" b="1">
                <a:latin typeface="Kanit Light" panose="020B0604020202020204" charset="-34"/>
              </a:rPr>
              <a:t>bunlardan birine ihtiyacımız yok!</a:t>
            </a:r>
            <a:r>
              <a:rPr lang="tr-TR">
                <a:latin typeface="Kanit Light" panose="020B0604020202020204" charset="-34"/>
              </a:rPr>
              <a:t> Çünkü eğer birinin </a:t>
            </a:r>
            <a:r>
              <a:rPr lang="tr-TR" b="1">
                <a:latin typeface="Kanit Light" panose="020B0604020202020204" charset="-34"/>
              </a:rPr>
              <a:t>Doktor (0) ve Akademisyen (0) olduğunu</a:t>
            </a:r>
            <a:r>
              <a:rPr lang="tr-TR">
                <a:latin typeface="Kanit Light" panose="020B0604020202020204" charset="-34"/>
              </a:rPr>
              <a:t> </a:t>
            </a:r>
          </a:p>
          <a:p>
            <a:pPr marL="0" indent="0">
              <a:lnSpc>
                <a:spcPts val="1550"/>
              </a:lnSpc>
              <a:buNone/>
            </a:pPr>
            <a:r>
              <a:rPr lang="tr-TR">
                <a:latin typeface="Kanit Light" panose="020B0604020202020204" charset="-34"/>
              </a:rPr>
              <a:t>biliyorsak, </a:t>
            </a:r>
            <a:r>
              <a:rPr lang="tr-TR" b="1">
                <a:latin typeface="Kanit Light" panose="020B0604020202020204" charset="-34"/>
              </a:rPr>
              <a:t>o kişinin otomatik olarak Veteriner olması gerektiğini anlıyoruz</a:t>
            </a:r>
            <a:r>
              <a:rPr lang="tr-TR">
                <a:latin typeface="Kanit Light" panose="020B0604020202020204" charset="-34"/>
              </a:rPr>
              <a:t>.</a:t>
            </a:r>
            <a:endParaRPr lang="en-US" sz="1600">
              <a:latin typeface="Kanit Light" panose="020B0604020202020204" charset="-34"/>
            </a:endParaRPr>
          </a:p>
        </p:txBody>
      </p:sp>
      <p:sp>
        <p:nvSpPr>
          <p:cNvPr id="11" name="Text 8">
            <a:extLst>
              <a:ext uri="{FF2B5EF4-FFF2-40B4-BE49-F238E27FC236}">
                <a16:creationId xmlns:a16="http://schemas.microsoft.com/office/drawing/2014/main" id="{E5C832BF-21BC-EDAA-C77C-FD631E2374A4}"/>
              </a:ext>
            </a:extLst>
          </p:cNvPr>
          <p:cNvSpPr/>
          <p:nvPr/>
        </p:nvSpPr>
        <p:spPr>
          <a:xfrm>
            <a:off x="576516" y="6481485"/>
            <a:ext cx="4306756" cy="98330"/>
          </a:xfrm>
          <a:prstGeom prst="rect">
            <a:avLst/>
          </a:prstGeom>
          <a:noFill/>
          <a:ln/>
        </p:spPr>
        <p:txBody>
          <a:bodyPr wrap="none" lIns="0" tIns="0" rIns="0" bIns="0" rtlCol="0" anchor="t"/>
          <a:lstStyle/>
          <a:p>
            <a:pPr marL="0" indent="0">
              <a:lnSpc>
                <a:spcPts val="1550"/>
              </a:lnSpc>
              <a:buNone/>
            </a:pPr>
            <a:r>
              <a:rPr lang="en-US" b="1" i="1" dirty="0" err="1">
                <a:solidFill>
                  <a:srgbClr val="2C3249"/>
                </a:solidFill>
                <a:latin typeface="Kanit Light" panose="020B0604020202020204" charset="-34"/>
                <a:ea typeface="Martel Sans" pitchFamily="34" charset="-122"/>
                <a:cs typeface="Kanit Light" panose="020B0604020202020204" charset="-34"/>
              </a:rPr>
              <a:t>Meslek</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niteliği</a:t>
            </a:r>
            <a:r>
              <a:rPr lang="en-US" b="1" i="1" dirty="0">
                <a:solidFill>
                  <a:srgbClr val="2C3249"/>
                </a:solidFill>
                <a:latin typeface="Kanit Light" panose="020B0604020202020204" charset="-34"/>
                <a:ea typeface="Martel Sans" pitchFamily="34" charset="-122"/>
                <a:cs typeface="Kanit Light" panose="020B0604020202020204" charset="-34"/>
              </a:rPr>
              <a:t> için </a:t>
            </a:r>
            <a:r>
              <a:rPr lang="en-US" b="1" i="1" dirty="0" err="1">
                <a:solidFill>
                  <a:srgbClr val="2C3249"/>
                </a:solidFill>
                <a:latin typeface="Kanit Light" panose="020B0604020202020204" charset="-34"/>
                <a:ea typeface="Martel Sans" pitchFamily="34" charset="-122"/>
                <a:cs typeface="Kanit Light" panose="020B0604020202020204" charset="-34"/>
              </a:rPr>
              <a:t>yapay</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kodlama</a:t>
            </a:r>
            <a:r>
              <a:rPr lang="en-US" b="1" i="1" dirty="0">
                <a:solidFill>
                  <a:srgbClr val="2C3249"/>
                </a:solidFill>
                <a:latin typeface="Kanit Light" panose="020B0604020202020204" charset="-34"/>
                <a:ea typeface="Martel Sans" pitchFamily="34" charset="-122"/>
                <a:cs typeface="Kanit Light" panose="020B0604020202020204" charset="-34"/>
              </a:rPr>
              <a:t>.</a:t>
            </a:r>
            <a:endParaRPr lang="en-US" i="1" dirty="0">
              <a:latin typeface="Kanit Light" panose="020B0604020202020204" charset="-34"/>
            </a:endParaRPr>
          </a:p>
        </p:txBody>
      </p:sp>
      <p:pic>
        <p:nvPicPr>
          <p:cNvPr id="15" name="Image 2" descr="preencoded.png">
            <a:extLst>
              <a:ext uri="{FF2B5EF4-FFF2-40B4-BE49-F238E27FC236}">
                <a16:creationId xmlns:a16="http://schemas.microsoft.com/office/drawing/2014/main" id="{6C71C7B4-3F93-568D-9F8F-DE741124C9B6}"/>
              </a:ext>
            </a:extLst>
          </p:cNvPr>
          <p:cNvPicPr>
            <a:picLocks noChangeAspect="1"/>
          </p:cNvPicPr>
          <p:nvPr/>
        </p:nvPicPr>
        <p:blipFill>
          <a:blip r:embed="rId4"/>
          <a:stretch>
            <a:fillRect/>
          </a:stretch>
        </p:blipFill>
        <p:spPr>
          <a:xfrm>
            <a:off x="13525500" y="228600"/>
            <a:ext cx="876300" cy="540306"/>
          </a:xfrm>
          <a:prstGeom prst="rect">
            <a:avLst/>
          </a:prstGeom>
        </p:spPr>
      </p:pic>
      <p:sp>
        <p:nvSpPr>
          <p:cNvPr id="16" name="Text 0">
            <a:extLst>
              <a:ext uri="{FF2B5EF4-FFF2-40B4-BE49-F238E27FC236}">
                <a16:creationId xmlns:a16="http://schemas.microsoft.com/office/drawing/2014/main" id="{73DB9F5D-D639-88A8-89FC-6C1B46787DE3}"/>
              </a:ext>
            </a:extLst>
          </p:cNvPr>
          <p:cNvSpPr/>
          <p:nvPr/>
        </p:nvSpPr>
        <p:spPr>
          <a:xfrm>
            <a:off x="864037" y="228601"/>
            <a:ext cx="7713464" cy="540306"/>
          </a:xfrm>
          <a:prstGeom prst="rect">
            <a:avLst/>
          </a:prstGeom>
          <a:noFill/>
          <a:ln/>
        </p:spPr>
        <p:txBody>
          <a:bodyPr wrap="none" lIns="0" tIns="0" rIns="0" bIns="0" rtlCol="0" anchor="t"/>
          <a:lstStyle/>
          <a:p>
            <a:pPr marL="0" indent="0">
              <a:lnSpc>
                <a:spcPts val="4850"/>
              </a:lnSpc>
              <a:buNone/>
            </a:pPr>
            <a:r>
              <a:rPr lang="en-US" sz="4000" dirty="0">
                <a:solidFill>
                  <a:srgbClr val="272D45"/>
                </a:solidFill>
                <a:latin typeface="Kanit Light" panose="020B0604020202020204" charset="-34"/>
                <a:ea typeface="Kanit Light" pitchFamily="34" charset="-122"/>
                <a:cs typeface="Kanit Light" panose="020B0604020202020204" charset="-34"/>
              </a:rPr>
              <a:t>Veri </a:t>
            </a:r>
            <a:r>
              <a:rPr lang="en-US" sz="4000" dirty="0" err="1">
                <a:solidFill>
                  <a:srgbClr val="272D45"/>
                </a:solidFill>
                <a:latin typeface="Kanit Light" panose="020B0604020202020204" charset="-34"/>
                <a:ea typeface="Kanit Light" pitchFamily="34" charset="-122"/>
                <a:cs typeface="Kanit Light" panose="020B0604020202020204" charset="-34"/>
              </a:rPr>
              <a:t>Hazırlama</a:t>
            </a:r>
            <a:endParaRPr lang="en-US" sz="4000" dirty="0">
              <a:latin typeface="Kanit Light" panose="020B0604020202020204" charset="-34"/>
            </a:endParaRPr>
          </a:p>
        </p:txBody>
      </p:sp>
      <p:sp>
        <p:nvSpPr>
          <p:cNvPr id="20" name="Rectangle 3">
            <a:extLst>
              <a:ext uri="{FF2B5EF4-FFF2-40B4-BE49-F238E27FC236}">
                <a16:creationId xmlns:a16="http://schemas.microsoft.com/office/drawing/2014/main" id="{C714BAAC-9F28-12B4-2B9A-3C14D76BF0A2}"/>
              </a:ext>
            </a:extLst>
          </p:cNvPr>
          <p:cNvSpPr>
            <a:spLocks noChangeArrowheads="1"/>
          </p:cNvSpPr>
          <p:nvPr/>
        </p:nvSpPr>
        <p:spPr bwMode="auto">
          <a:xfrm>
            <a:off x="5724909" y="6870694"/>
            <a:ext cx="397060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1" i="0" u="none" strike="noStrike" cap="none" normalizeH="0" baseline="0">
                <a:ln>
                  <a:noFill/>
                </a:ln>
                <a:solidFill>
                  <a:schemeClr val="tx1"/>
                </a:solidFill>
                <a:effectLst/>
                <a:latin typeface="Kanit Light" panose="020B0604020202020204" charset="-34"/>
              </a:rPr>
              <a:t>Ali doktordur → (1, 0, 0)</a:t>
            </a:r>
            <a:endParaRPr kumimoji="0" lang="tr-TR" altLang="tr-TR" b="0" i="0" u="none" strike="noStrike" cap="none" normalizeH="0" baseline="0">
              <a:ln>
                <a:noFill/>
              </a:ln>
              <a:solidFill>
                <a:schemeClr val="tx1"/>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1" i="0" u="none" strike="noStrike" cap="none" normalizeH="0" baseline="0">
                <a:ln>
                  <a:noFill/>
                </a:ln>
                <a:solidFill>
                  <a:schemeClr val="tx1"/>
                </a:solidFill>
                <a:effectLst/>
                <a:latin typeface="Kanit Light" panose="020B0604020202020204" charset="-34"/>
              </a:rPr>
              <a:t>Ayşe akademisyendir → (0, 1, 0)</a:t>
            </a:r>
            <a:endParaRPr kumimoji="0" lang="tr-TR" altLang="tr-TR" b="0" i="0" u="none" strike="noStrike" cap="none" normalizeH="0" baseline="0">
              <a:ln>
                <a:noFill/>
              </a:ln>
              <a:solidFill>
                <a:schemeClr val="tx1"/>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1" i="0" u="none" strike="noStrike" cap="none" normalizeH="0" baseline="0">
                <a:ln>
                  <a:noFill/>
                </a:ln>
                <a:solidFill>
                  <a:schemeClr val="tx1"/>
                </a:solidFill>
                <a:effectLst/>
                <a:latin typeface="Kanit Light" panose="020B0604020202020204" charset="-34"/>
              </a:rPr>
              <a:t>Mehmet veterinerdir → (0, 0, 1)</a:t>
            </a:r>
            <a:r>
              <a:rPr kumimoji="0" lang="tr-TR" altLang="tr-TR" b="0" i="0" u="none" strike="noStrike" cap="none" normalizeH="0" baseline="0">
                <a:ln>
                  <a:noFill/>
                </a:ln>
                <a:solidFill>
                  <a:schemeClr val="tx1"/>
                </a:solidFill>
                <a:effectLst/>
                <a:latin typeface="Kanit Light" panose="020B0604020202020204" charset="-34"/>
              </a:rPr>
              <a:t> </a:t>
            </a:r>
          </a:p>
        </p:txBody>
      </p:sp>
      <p:graphicFrame>
        <p:nvGraphicFramePr>
          <p:cNvPr id="21" name="Tablo 20">
            <a:extLst>
              <a:ext uri="{FF2B5EF4-FFF2-40B4-BE49-F238E27FC236}">
                <a16:creationId xmlns:a16="http://schemas.microsoft.com/office/drawing/2014/main" id="{1BB1B082-2161-DC3C-7893-57F00BD6A16A}"/>
              </a:ext>
            </a:extLst>
          </p:cNvPr>
          <p:cNvGraphicFramePr>
            <a:graphicFrameLocks noGrp="1"/>
          </p:cNvGraphicFramePr>
          <p:nvPr>
            <p:extLst>
              <p:ext uri="{D42A27DB-BD31-4B8C-83A1-F6EECF244321}">
                <p14:modId xmlns:p14="http://schemas.microsoft.com/office/powerpoint/2010/main" val="3405876291"/>
              </p:ext>
            </p:extLst>
          </p:nvPr>
        </p:nvGraphicFramePr>
        <p:xfrm>
          <a:off x="9578285" y="6650232"/>
          <a:ext cx="4194311" cy="1206088"/>
        </p:xfrm>
        <a:graphic>
          <a:graphicData uri="http://schemas.openxmlformats.org/drawingml/2006/table">
            <a:tbl>
              <a:tblPr>
                <a:tableStyleId>{5940675A-B579-460E-94D1-54222C63F5DA}</a:tableStyleId>
              </a:tblPr>
              <a:tblGrid>
                <a:gridCol w="1267381">
                  <a:extLst>
                    <a:ext uri="{9D8B030D-6E8A-4147-A177-3AD203B41FA5}">
                      <a16:colId xmlns:a16="http://schemas.microsoft.com/office/drawing/2014/main" val="1162022202"/>
                    </a:ext>
                  </a:extLst>
                </a:gridCol>
                <a:gridCol w="1442842">
                  <a:extLst>
                    <a:ext uri="{9D8B030D-6E8A-4147-A177-3AD203B41FA5}">
                      <a16:colId xmlns:a16="http://schemas.microsoft.com/office/drawing/2014/main" val="1256300897"/>
                    </a:ext>
                  </a:extLst>
                </a:gridCol>
                <a:gridCol w="1484088">
                  <a:extLst>
                    <a:ext uri="{9D8B030D-6E8A-4147-A177-3AD203B41FA5}">
                      <a16:colId xmlns:a16="http://schemas.microsoft.com/office/drawing/2014/main" val="89956957"/>
                    </a:ext>
                  </a:extLst>
                </a:gridCol>
              </a:tblGrid>
              <a:tr h="301522">
                <a:tc>
                  <a:txBody>
                    <a:bodyPr/>
                    <a:lstStyle/>
                    <a:p>
                      <a:pPr algn="l" fontAlgn="ctr"/>
                      <a:r>
                        <a:rPr lang="tr-TR" sz="1600" u="none" strike="noStrike">
                          <a:effectLst/>
                          <a:latin typeface="Kanit Light" panose="020B0604020202020204" charset="-34"/>
                        </a:rPr>
                        <a:t>Kişi</a:t>
                      </a:r>
                      <a:endParaRPr lang="tr-TR" sz="1600" b="1" i="0" u="none" strike="noStrike">
                        <a:effectLst/>
                        <a:latin typeface="Kanit Light" panose="020B0604020202020204" charset="-34"/>
                      </a:endParaRPr>
                    </a:p>
                  </a:txBody>
                  <a:tcPr marL="114300" marR="9525" marT="9525" marB="0" anchor="ctr"/>
                </a:tc>
                <a:tc>
                  <a:txBody>
                    <a:bodyPr/>
                    <a:lstStyle/>
                    <a:p>
                      <a:pPr algn="ctr" fontAlgn="ctr"/>
                      <a:r>
                        <a:rPr lang="tr-TR" sz="1600" u="none" strike="noStrike">
                          <a:effectLst/>
                          <a:latin typeface="Kanit Light" panose="020B0604020202020204" charset="-34"/>
                        </a:rPr>
                        <a:t>Akademisyen</a:t>
                      </a:r>
                      <a:endParaRPr lang="tr-TR" sz="1600" b="1" i="0" u="none" strike="noStrike">
                        <a:effectLst/>
                        <a:latin typeface="Kanit Light" panose="020B0604020202020204" charset="-34"/>
                      </a:endParaRPr>
                    </a:p>
                  </a:txBody>
                  <a:tcPr marL="9525" marR="9525" marT="9525" marB="0" anchor="ctr"/>
                </a:tc>
                <a:tc>
                  <a:txBody>
                    <a:bodyPr/>
                    <a:lstStyle/>
                    <a:p>
                      <a:pPr algn="ctr" fontAlgn="ctr"/>
                      <a:r>
                        <a:rPr lang="tr-TR" sz="1600" u="none" strike="noStrike">
                          <a:effectLst/>
                          <a:latin typeface="Kanit Light" panose="020B0604020202020204" charset="-34"/>
                        </a:rPr>
                        <a:t>Veteriner</a:t>
                      </a:r>
                      <a:endParaRPr lang="tr-TR" sz="1600" b="1" i="0" u="none" strike="noStrike">
                        <a:effectLst/>
                        <a:latin typeface="Kanit Light" panose="020B0604020202020204" charset="-34"/>
                      </a:endParaRPr>
                    </a:p>
                  </a:txBody>
                  <a:tcPr marL="9525" marR="9525" marT="9525" marB="0" anchor="ctr"/>
                </a:tc>
                <a:extLst>
                  <a:ext uri="{0D108BD9-81ED-4DB2-BD59-A6C34878D82A}">
                    <a16:rowId xmlns:a16="http://schemas.microsoft.com/office/drawing/2014/main" val="4249540873"/>
                  </a:ext>
                </a:extLst>
              </a:tr>
              <a:tr h="301522">
                <a:tc>
                  <a:txBody>
                    <a:bodyPr/>
                    <a:lstStyle/>
                    <a:p>
                      <a:pPr algn="l" fontAlgn="ctr"/>
                      <a:r>
                        <a:rPr lang="tr-TR" sz="1600" u="none" strike="noStrike">
                          <a:effectLst/>
                          <a:latin typeface="Kanit Light" panose="020B0604020202020204" charset="-34"/>
                        </a:rPr>
                        <a:t>Ali</a:t>
                      </a:r>
                      <a:endParaRPr lang="tr-TR" sz="1600" b="1" i="0" u="none" strike="noStrike">
                        <a:effectLst/>
                        <a:latin typeface="Kanit Light" panose="020B0604020202020204" charset="-34"/>
                      </a:endParaRPr>
                    </a:p>
                  </a:txBody>
                  <a:tcPr marL="114300" marR="9525" marT="9525" marB="0" anchor="ctr"/>
                </a:tc>
                <a:tc>
                  <a:txBody>
                    <a:bodyPr/>
                    <a:lstStyle/>
                    <a:p>
                      <a:pPr algn="ctr" fontAlgn="ctr"/>
                      <a:r>
                        <a:rPr lang="tr-TR" sz="1600" u="none" strike="noStrike">
                          <a:effectLst/>
                          <a:latin typeface="Kanit Light" panose="020B0604020202020204" charset="-34"/>
                        </a:rPr>
                        <a:t>0</a:t>
                      </a:r>
                      <a:endParaRPr lang="tr-TR" sz="1600" b="0" i="0" u="none" strike="noStrike">
                        <a:effectLst/>
                        <a:latin typeface="Kanit Light" panose="020B0604020202020204" charset="-34"/>
                      </a:endParaRPr>
                    </a:p>
                  </a:txBody>
                  <a:tcPr marL="9525" marR="9525" marT="9525" marB="0" anchor="ctr"/>
                </a:tc>
                <a:tc>
                  <a:txBody>
                    <a:bodyPr/>
                    <a:lstStyle/>
                    <a:p>
                      <a:pPr algn="ctr" fontAlgn="ctr"/>
                      <a:r>
                        <a:rPr lang="tr-TR" sz="1600" u="none" strike="noStrike">
                          <a:effectLst/>
                          <a:latin typeface="Kanit Light" panose="020B0604020202020204" charset="-34"/>
                        </a:rPr>
                        <a:t>0</a:t>
                      </a:r>
                      <a:endParaRPr lang="tr-TR" sz="1600" b="0" i="0" u="none" strike="noStrike">
                        <a:effectLst/>
                        <a:latin typeface="Kanit Light" panose="020B0604020202020204" charset="-34"/>
                      </a:endParaRPr>
                    </a:p>
                  </a:txBody>
                  <a:tcPr marL="9525" marR="9525" marT="9525" marB="0" anchor="ctr"/>
                </a:tc>
                <a:extLst>
                  <a:ext uri="{0D108BD9-81ED-4DB2-BD59-A6C34878D82A}">
                    <a16:rowId xmlns:a16="http://schemas.microsoft.com/office/drawing/2014/main" val="1216888591"/>
                  </a:ext>
                </a:extLst>
              </a:tr>
              <a:tr h="301522">
                <a:tc>
                  <a:txBody>
                    <a:bodyPr/>
                    <a:lstStyle/>
                    <a:p>
                      <a:pPr algn="l" fontAlgn="ctr"/>
                      <a:r>
                        <a:rPr lang="tr-TR" sz="1600" u="none" strike="noStrike">
                          <a:effectLst/>
                          <a:latin typeface="Kanit Light" panose="020B0604020202020204" charset="-34"/>
                        </a:rPr>
                        <a:t>Ayşe</a:t>
                      </a:r>
                      <a:endParaRPr lang="tr-TR" sz="1600" b="1" i="0" u="none" strike="noStrike">
                        <a:effectLst/>
                        <a:latin typeface="Kanit Light" panose="020B0604020202020204" charset="-34"/>
                      </a:endParaRPr>
                    </a:p>
                  </a:txBody>
                  <a:tcPr marL="114300" marR="9525" marT="9525" marB="0" anchor="ctr"/>
                </a:tc>
                <a:tc>
                  <a:txBody>
                    <a:bodyPr/>
                    <a:lstStyle/>
                    <a:p>
                      <a:pPr algn="ctr" fontAlgn="ctr"/>
                      <a:r>
                        <a:rPr lang="tr-TR" sz="1600" u="none" strike="noStrike">
                          <a:effectLst/>
                          <a:latin typeface="Kanit Light" panose="020B0604020202020204" charset="-34"/>
                        </a:rPr>
                        <a:t>1</a:t>
                      </a:r>
                      <a:endParaRPr lang="tr-TR" sz="1600" b="0" i="0" u="none" strike="noStrike">
                        <a:effectLst/>
                        <a:latin typeface="Kanit Light" panose="020B0604020202020204" charset="-34"/>
                      </a:endParaRPr>
                    </a:p>
                  </a:txBody>
                  <a:tcPr marL="9525" marR="9525" marT="9525" marB="0" anchor="ctr"/>
                </a:tc>
                <a:tc>
                  <a:txBody>
                    <a:bodyPr/>
                    <a:lstStyle/>
                    <a:p>
                      <a:pPr algn="ctr" fontAlgn="ctr"/>
                      <a:r>
                        <a:rPr lang="tr-TR" sz="1600" u="none" strike="noStrike">
                          <a:effectLst/>
                          <a:latin typeface="Kanit Light" panose="020B0604020202020204" charset="-34"/>
                        </a:rPr>
                        <a:t>0</a:t>
                      </a:r>
                      <a:endParaRPr lang="tr-TR" sz="1600" b="0" i="0" u="none" strike="noStrike">
                        <a:effectLst/>
                        <a:latin typeface="Kanit Light" panose="020B0604020202020204" charset="-34"/>
                      </a:endParaRPr>
                    </a:p>
                  </a:txBody>
                  <a:tcPr marL="9525" marR="9525" marT="9525" marB="0" anchor="ctr"/>
                </a:tc>
                <a:extLst>
                  <a:ext uri="{0D108BD9-81ED-4DB2-BD59-A6C34878D82A}">
                    <a16:rowId xmlns:a16="http://schemas.microsoft.com/office/drawing/2014/main" val="3337312285"/>
                  </a:ext>
                </a:extLst>
              </a:tr>
              <a:tr h="301522">
                <a:tc>
                  <a:txBody>
                    <a:bodyPr/>
                    <a:lstStyle/>
                    <a:p>
                      <a:pPr algn="l" fontAlgn="ctr"/>
                      <a:r>
                        <a:rPr lang="tr-TR" sz="1600" u="none" strike="noStrike">
                          <a:effectLst/>
                          <a:latin typeface="Kanit Light" panose="020B0604020202020204" charset="-34"/>
                        </a:rPr>
                        <a:t>Mehmet</a:t>
                      </a:r>
                      <a:endParaRPr lang="tr-TR" sz="1600" b="1" i="0" u="none" strike="noStrike">
                        <a:effectLst/>
                        <a:latin typeface="Kanit Light" panose="020B0604020202020204" charset="-34"/>
                      </a:endParaRPr>
                    </a:p>
                  </a:txBody>
                  <a:tcPr marL="114300" marR="9525" marT="9525" marB="0" anchor="ctr"/>
                </a:tc>
                <a:tc>
                  <a:txBody>
                    <a:bodyPr/>
                    <a:lstStyle/>
                    <a:p>
                      <a:pPr algn="ctr" fontAlgn="ctr"/>
                      <a:r>
                        <a:rPr lang="tr-TR" sz="1600" u="none" strike="noStrike">
                          <a:effectLst/>
                          <a:latin typeface="Kanit Light" panose="020B0604020202020204" charset="-34"/>
                        </a:rPr>
                        <a:t>0</a:t>
                      </a:r>
                      <a:endParaRPr lang="tr-TR" sz="1600" b="0" i="0" u="none" strike="noStrike">
                        <a:effectLst/>
                        <a:latin typeface="Kanit Light" panose="020B0604020202020204" charset="-34"/>
                      </a:endParaRPr>
                    </a:p>
                  </a:txBody>
                  <a:tcPr marL="9525" marR="9525" marT="9525" marB="0" anchor="ctr"/>
                </a:tc>
                <a:tc>
                  <a:txBody>
                    <a:bodyPr/>
                    <a:lstStyle/>
                    <a:p>
                      <a:pPr algn="ctr" fontAlgn="ctr"/>
                      <a:r>
                        <a:rPr lang="tr-TR" sz="1600" u="none" strike="noStrike">
                          <a:effectLst/>
                          <a:latin typeface="Kanit Light" panose="020B0604020202020204" charset="-34"/>
                        </a:rPr>
                        <a:t>1</a:t>
                      </a:r>
                      <a:endParaRPr lang="tr-TR" sz="1600" b="0" i="0" u="none" strike="noStrike">
                        <a:effectLst/>
                        <a:latin typeface="Kanit Light" panose="020B0604020202020204" charset="-34"/>
                      </a:endParaRPr>
                    </a:p>
                  </a:txBody>
                  <a:tcPr marL="9525" marR="9525" marT="9525" marB="0" anchor="ctr"/>
                </a:tc>
                <a:extLst>
                  <a:ext uri="{0D108BD9-81ED-4DB2-BD59-A6C34878D82A}">
                    <a16:rowId xmlns:a16="http://schemas.microsoft.com/office/drawing/2014/main" val="3251227234"/>
                  </a:ext>
                </a:extLst>
              </a:tr>
            </a:tbl>
          </a:graphicData>
        </a:graphic>
      </p:graphicFrame>
      <p:graphicFrame>
        <p:nvGraphicFramePr>
          <p:cNvPr id="22" name="Tablo 21">
            <a:extLst>
              <a:ext uri="{FF2B5EF4-FFF2-40B4-BE49-F238E27FC236}">
                <a16:creationId xmlns:a16="http://schemas.microsoft.com/office/drawing/2014/main" id="{00F996EC-C58D-016A-6141-5B097D02A295}"/>
              </a:ext>
            </a:extLst>
          </p:cNvPr>
          <p:cNvGraphicFramePr>
            <a:graphicFrameLocks noGrp="1"/>
          </p:cNvGraphicFramePr>
          <p:nvPr>
            <p:extLst>
              <p:ext uri="{D42A27DB-BD31-4B8C-83A1-F6EECF244321}">
                <p14:modId xmlns:p14="http://schemas.microsoft.com/office/powerpoint/2010/main" val="516623177"/>
              </p:ext>
            </p:extLst>
          </p:nvPr>
        </p:nvGraphicFramePr>
        <p:xfrm>
          <a:off x="576516" y="6775961"/>
          <a:ext cx="5031163" cy="1135380"/>
        </p:xfrm>
        <a:graphic>
          <a:graphicData uri="http://schemas.openxmlformats.org/drawingml/2006/table">
            <a:tbl>
              <a:tblPr>
                <a:tableStyleId>{5940675A-B579-460E-94D1-54222C63F5DA}</a:tableStyleId>
              </a:tblPr>
              <a:tblGrid>
                <a:gridCol w="1174417">
                  <a:extLst>
                    <a:ext uri="{9D8B030D-6E8A-4147-A177-3AD203B41FA5}">
                      <a16:colId xmlns:a16="http://schemas.microsoft.com/office/drawing/2014/main" val="713029692"/>
                    </a:ext>
                  </a:extLst>
                </a:gridCol>
                <a:gridCol w="1008466">
                  <a:extLst>
                    <a:ext uri="{9D8B030D-6E8A-4147-A177-3AD203B41FA5}">
                      <a16:colId xmlns:a16="http://schemas.microsoft.com/office/drawing/2014/main" val="1622889392"/>
                    </a:ext>
                  </a:extLst>
                </a:gridCol>
                <a:gridCol w="1664250">
                  <a:extLst>
                    <a:ext uri="{9D8B030D-6E8A-4147-A177-3AD203B41FA5}">
                      <a16:colId xmlns:a16="http://schemas.microsoft.com/office/drawing/2014/main" val="198040331"/>
                    </a:ext>
                  </a:extLst>
                </a:gridCol>
                <a:gridCol w="1184030">
                  <a:extLst>
                    <a:ext uri="{9D8B030D-6E8A-4147-A177-3AD203B41FA5}">
                      <a16:colId xmlns:a16="http://schemas.microsoft.com/office/drawing/2014/main" val="2766691415"/>
                    </a:ext>
                  </a:extLst>
                </a:gridCol>
              </a:tblGrid>
              <a:tr h="209550">
                <a:tc>
                  <a:txBody>
                    <a:bodyPr/>
                    <a:lstStyle/>
                    <a:p>
                      <a:pPr algn="l" fontAlgn="ctr"/>
                      <a:r>
                        <a:rPr lang="tr-TR" sz="1800" u="none" strike="noStrike">
                          <a:effectLst/>
                          <a:latin typeface="Kanit Light" panose="020B0604020202020204" charset="-34"/>
                        </a:rPr>
                        <a:t>Kişi</a:t>
                      </a:r>
                      <a:endParaRPr lang="tr-TR" sz="1800" b="0" i="0" u="none" strike="noStrike">
                        <a:effectLst/>
                        <a:latin typeface="Kanit Light" panose="020B0604020202020204" charset="-34"/>
                      </a:endParaRPr>
                    </a:p>
                  </a:txBody>
                  <a:tcPr marL="114300" marR="9525" marT="9525" marB="0" anchor="ctr"/>
                </a:tc>
                <a:tc>
                  <a:txBody>
                    <a:bodyPr/>
                    <a:lstStyle/>
                    <a:p>
                      <a:pPr algn="ctr" fontAlgn="ctr"/>
                      <a:r>
                        <a:rPr lang="tr-TR" sz="1800" u="none" strike="noStrike">
                          <a:effectLst/>
                          <a:latin typeface="Kanit Light" panose="020B0604020202020204" charset="-34"/>
                        </a:rPr>
                        <a:t>Doktor</a:t>
                      </a:r>
                      <a:endParaRPr lang="tr-TR" sz="1800" b="0" i="0" u="none" strike="noStrike">
                        <a:effectLst/>
                        <a:latin typeface="Kanit Light" panose="020B0604020202020204" charset="-34"/>
                      </a:endParaRPr>
                    </a:p>
                  </a:txBody>
                  <a:tcPr marL="114300" marR="9525" marT="9525" marB="0" anchor="ctr"/>
                </a:tc>
                <a:tc>
                  <a:txBody>
                    <a:bodyPr/>
                    <a:lstStyle/>
                    <a:p>
                      <a:pPr algn="ctr" fontAlgn="ctr"/>
                      <a:r>
                        <a:rPr lang="tr-TR" sz="1800" u="none" strike="noStrike">
                          <a:effectLst/>
                          <a:latin typeface="Kanit Light" panose="020B0604020202020204" charset="-34"/>
                        </a:rPr>
                        <a:t>Akademisyen</a:t>
                      </a:r>
                      <a:endParaRPr lang="tr-TR" sz="1800" b="0" i="0" u="none" strike="noStrike">
                        <a:effectLst/>
                        <a:latin typeface="Kanit Light" panose="020B0604020202020204" charset="-34"/>
                      </a:endParaRPr>
                    </a:p>
                  </a:txBody>
                  <a:tcPr marL="114300" marR="9525" marT="9525" marB="0" anchor="ctr"/>
                </a:tc>
                <a:tc>
                  <a:txBody>
                    <a:bodyPr/>
                    <a:lstStyle/>
                    <a:p>
                      <a:pPr algn="ctr" fontAlgn="ctr"/>
                      <a:r>
                        <a:rPr lang="tr-TR" sz="1800" u="none" strike="noStrike">
                          <a:effectLst/>
                          <a:latin typeface="Kanit Light" panose="020B0604020202020204" charset="-34"/>
                        </a:rPr>
                        <a:t>Veteriner</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2765097671"/>
                  </a:ext>
                </a:extLst>
              </a:tr>
              <a:tr h="89975">
                <a:tc>
                  <a:txBody>
                    <a:bodyPr/>
                    <a:lstStyle/>
                    <a:p>
                      <a:pPr algn="l" fontAlgn="ctr"/>
                      <a:r>
                        <a:rPr lang="tr-TR" sz="1800" u="none" strike="noStrike">
                          <a:effectLst/>
                          <a:latin typeface="Kanit Light" panose="020B0604020202020204" charset="-34"/>
                        </a:rPr>
                        <a:t>Ali</a:t>
                      </a:r>
                      <a:endParaRPr lang="tr-TR" sz="1800" b="0" i="0" u="none" strike="noStrike">
                        <a:effectLst/>
                        <a:latin typeface="Kanit Light" panose="020B0604020202020204" charset="-34"/>
                      </a:endParaRPr>
                    </a:p>
                  </a:txBody>
                  <a:tcPr marL="114300" marR="9525" marT="9525" marB="0" anchor="ctr"/>
                </a:tc>
                <a:tc>
                  <a:txBody>
                    <a:bodyPr/>
                    <a:lstStyle/>
                    <a:p>
                      <a:pPr algn="ctr" fontAlgn="b"/>
                      <a:r>
                        <a:rPr lang="tr-TR" sz="1800" u="none" strike="noStrike">
                          <a:effectLst/>
                          <a:latin typeface="Kanit Light" panose="020B0604020202020204" charset="-34"/>
                        </a:rPr>
                        <a:t>1</a:t>
                      </a:r>
                      <a:endParaRPr lang="tr-TR" sz="1800" b="0" i="0" u="none" strike="noStrike">
                        <a:effectLst/>
                        <a:latin typeface="Kanit Light" panose="020B0604020202020204" charset="-34"/>
                      </a:endParaRPr>
                    </a:p>
                  </a:txBody>
                  <a:tcPr marL="114300" marR="9525" marT="9525" marB="0" anchor="b"/>
                </a:tc>
                <a:tc>
                  <a:txBody>
                    <a:bodyPr/>
                    <a:lstStyle/>
                    <a:p>
                      <a:pPr algn="ctr" fontAlgn="b"/>
                      <a:r>
                        <a:rPr lang="tr-TR" sz="1800" u="none" strike="noStrike">
                          <a:effectLst/>
                          <a:latin typeface="Kanit Light" panose="020B0604020202020204" charset="-34"/>
                        </a:rPr>
                        <a:t>0</a:t>
                      </a:r>
                      <a:endParaRPr lang="tr-TR" sz="1800" b="0" i="0" u="none" strike="noStrike">
                        <a:effectLst/>
                        <a:latin typeface="Kanit Light" panose="020B0604020202020204" charset="-34"/>
                      </a:endParaRPr>
                    </a:p>
                  </a:txBody>
                  <a:tcPr marL="114300" marR="9525" marT="9525" marB="0" anchor="b"/>
                </a:tc>
                <a:tc>
                  <a:txBody>
                    <a:bodyPr/>
                    <a:lstStyle/>
                    <a:p>
                      <a:pPr algn="ctr" fontAlgn="b"/>
                      <a:r>
                        <a:rPr lang="tr-TR" sz="1800" u="none" strike="noStrike">
                          <a:effectLst/>
                          <a:latin typeface="Kanit Light" panose="020B0604020202020204" charset="-34"/>
                        </a:rPr>
                        <a:t>0</a:t>
                      </a:r>
                      <a:endParaRPr lang="tr-TR" sz="1800" b="0" i="0" u="none" strike="noStrike">
                        <a:effectLst/>
                        <a:latin typeface="Kanit Light" panose="020B0604020202020204" charset="-34"/>
                      </a:endParaRPr>
                    </a:p>
                  </a:txBody>
                  <a:tcPr marL="114300" marR="9525" marT="9525" marB="0" anchor="b"/>
                </a:tc>
                <a:extLst>
                  <a:ext uri="{0D108BD9-81ED-4DB2-BD59-A6C34878D82A}">
                    <a16:rowId xmlns:a16="http://schemas.microsoft.com/office/drawing/2014/main" val="1275592787"/>
                  </a:ext>
                </a:extLst>
              </a:tr>
              <a:tr h="209550">
                <a:tc>
                  <a:txBody>
                    <a:bodyPr/>
                    <a:lstStyle/>
                    <a:p>
                      <a:pPr algn="l" fontAlgn="ctr"/>
                      <a:r>
                        <a:rPr lang="tr-TR" sz="1800" u="none" strike="noStrike">
                          <a:effectLst/>
                          <a:latin typeface="Kanit Light" panose="020B0604020202020204" charset="-34"/>
                        </a:rPr>
                        <a:t>Ayşe</a:t>
                      </a:r>
                      <a:endParaRPr lang="tr-TR" sz="1800" b="0" i="0" u="none" strike="noStrike">
                        <a:effectLst/>
                        <a:latin typeface="Kanit Light" panose="020B0604020202020204" charset="-34"/>
                      </a:endParaRPr>
                    </a:p>
                  </a:txBody>
                  <a:tcPr marL="114300" marR="9525" marT="9525" marB="0" anchor="ctr"/>
                </a:tc>
                <a:tc>
                  <a:txBody>
                    <a:bodyPr/>
                    <a:lstStyle/>
                    <a:p>
                      <a:pPr algn="ctr" fontAlgn="ctr"/>
                      <a:r>
                        <a:rPr lang="tr-TR" sz="1800" u="none" strike="noStrike">
                          <a:effectLst/>
                          <a:latin typeface="Kanit Light" panose="020B0604020202020204" charset="-34"/>
                        </a:rPr>
                        <a:t>0</a:t>
                      </a:r>
                      <a:endParaRPr lang="tr-TR" sz="1800" b="0" i="0" u="none" strike="noStrike">
                        <a:effectLst/>
                        <a:latin typeface="Kanit Light" panose="020B0604020202020204" charset="-34"/>
                      </a:endParaRPr>
                    </a:p>
                  </a:txBody>
                  <a:tcPr marL="114300" marR="9525" marT="9525" marB="0" anchor="ctr"/>
                </a:tc>
                <a:tc>
                  <a:txBody>
                    <a:bodyPr/>
                    <a:lstStyle/>
                    <a:p>
                      <a:pPr algn="ctr" fontAlgn="ctr"/>
                      <a:r>
                        <a:rPr lang="tr-TR" sz="1800" u="none" strike="noStrike">
                          <a:effectLst/>
                          <a:latin typeface="Kanit Light" panose="020B0604020202020204" charset="-34"/>
                        </a:rPr>
                        <a:t>1</a:t>
                      </a:r>
                      <a:endParaRPr lang="tr-TR" sz="1800" b="0" i="0" u="none" strike="noStrike">
                        <a:effectLst/>
                        <a:latin typeface="Kanit Light" panose="020B0604020202020204" charset="-34"/>
                      </a:endParaRPr>
                    </a:p>
                  </a:txBody>
                  <a:tcPr marL="114300" marR="9525" marT="9525" marB="0" anchor="ctr"/>
                </a:tc>
                <a:tc>
                  <a:txBody>
                    <a:bodyPr/>
                    <a:lstStyle/>
                    <a:p>
                      <a:pPr algn="ctr" fontAlgn="ctr"/>
                      <a:r>
                        <a:rPr lang="tr-TR" sz="1800" u="none" strike="noStrike">
                          <a:effectLst/>
                          <a:latin typeface="Kanit Light" panose="020B0604020202020204" charset="-34"/>
                        </a:rPr>
                        <a:t>0</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1731241415"/>
                  </a:ext>
                </a:extLst>
              </a:tr>
              <a:tr h="209550">
                <a:tc>
                  <a:txBody>
                    <a:bodyPr/>
                    <a:lstStyle/>
                    <a:p>
                      <a:pPr algn="l" fontAlgn="ctr"/>
                      <a:r>
                        <a:rPr lang="tr-TR" sz="1800" u="none" strike="noStrike">
                          <a:effectLst/>
                          <a:latin typeface="Kanit Light" panose="020B0604020202020204" charset="-34"/>
                        </a:rPr>
                        <a:t>Mehmet</a:t>
                      </a:r>
                      <a:endParaRPr lang="tr-TR" sz="1800" b="0" i="0" u="none" strike="noStrike">
                        <a:effectLst/>
                        <a:latin typeface="Kanit Light" panose="020B0604020202020204" charset="-34"/>
                      </a:endParaRPr>
                    </a:p>
                  </a:txBody>
                  <a:tcPr marL="114300" marR="9525" marT="9525" marB="0" anchor="ctr"/>
                </a:tc>
                <a:tc>
                  <a:txBody>
                    <a:bodyPr/>
                    <a:lstStyle/>
                    <a:p>
                      <a:pPr algn="ctr" fontAlgn="ctr"/>
                      <a:r>
                        <a:rPr lang="tr-TR" sz="1800" u="none" strike="noStrike">
                          <a:effectLst/>
                          <a:latin typeface="Kanit Light" panose="020B0604020202020204" charset="-34"/>
                        </a:rPr>
                        <a:t>0</a:t>
                      </a:r>
                      <a:endParaRPr lang="tr-TR" sz="1800" b="0" i="0" u="none" strike="noStrike">
                        <a:effectLst/>
                        <a:latin typeface="Kanit Light" panose="020B0604020202020204" charset="-34"/>
                      </a:endParaRPr>
                    </a:p>
                  </a:txBody>
                  <a:tcPr marL="114300" marR="9525" marT="9525" marB="0" anchor="ctr"/>
                </a:tc>
                <a:tc>
                  <a:txBody>
                    <a:bodyPr/>
                    <a:lstStyle/>
                    <a:p>
                      <a:pPr algn="ctr" fontAlgn="ctr"/>
                      <a:r>
                        <a:rPr lang="tr-TR" sz="1800" u="none" strike="noStrike">
                          <a:effectLst/>
                          <a:latin typeface="Kanit Light" panose="020B0604020202020204" charset="-34"/>
                        </a:rPr>
                        <a:t>0</a:t>
                      </a:r>
                      <a:endParaRPr lang="tr-TR" sz="1800" b="0" i="0" u="none" strike="noStrike">
                        <a:effectLst/>
                        <a:latin typeface="Kanit Light" panose="020B0604020202020204" charset="-34"/>
                      </a:endParaRPr>
                    </a:p>
                  </a:txBody>
                  <a:tcPr marL="114300" marR="9525" marT="9525" marB="0" anchor="ctr"/>
                </a:tc>
                <a:tc>
                  <a:txBody>
                    <a:bodyPr/>
                    <a:lstStyle/>
                    <a:p>
                      <a:pPr algn="ctr" fontAlgn="ctr"/>
                      <a:r>
                        <a:rPr lang="tr-TR" sz="1800" u="none" strike="noStrike">
                          <a:effectLst/>
                          <a:latin typeface="Kanit Light" panose="020B0604020202020204" charset="-34"/>
                        </a:rPr>
                        <a:t>1</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2939832387"/>
                  </a:ext>
                </a:extLst>
              </a:tr>
            </a:tbl>
          </a:graphicData>
        </a:graphic>
      </p:graphicFrame>
      <p:sp>
        <p:nvSpPr>
          <p:cNvPr id="24" name="Metin kutusu 23">
            <a:extLst>
              <a:ext uri="{FF2B5EF4-FFF2-40B4-BE49-F238E27FC236}">
                <a16:creationId xmlns:a16="http://schemas.microsoft.com/office/drawing/2014/main" id="{C27CADB7-8F36-1058-4409-9EAA8CF575CC}"/>
              </a:ext>
            </a:extLst>
          </p:cNvPr>
          <p:cNvSpPr txBox="1"/>
          <p:nvPr/>
        </p:nvSpPr>
        <p:spPr>
          <a:xfrm>
            <a:off x="864036" y="1358906"/>
            <a:ext cx="13457892" cy="1956946"/>
          </a:xfrm>
          <a:prstGeom prst="rect">
            <a:avLst/>
          </a:prstGeom>
          <a:noFill/>
        </p:spPr>
        <p:txBody>
          <a:bodyPr wrap="square">
            <a:spAutoFit/>
          </a:bodyPr>
          <a:lstStyle/>
          <a:p>
            <a:pPr>
              <a:lnSpc>
                <a:spcPts val="1550"/>
              </a:lnSpc>
            </a:pPr>
            <a:r>
              <a:rPr lang="tr-TR">
                <a:solidFill>
                  <a:srgbClr val="2C3249"/>
                </a:solidFill>
                <a:latin typeface="Kanit Light" panose="020B0604020202020204" charset="-34"/>
                <a:cs typeface="Kanit Light" panose="020B0604020202020204" charset="-34"/>
              </a:rPr>
              <a:t>Yapay kodlama, metin şeklindeki kategorik verileri sayılara çevirme işlemidir. Makine öğrenmesi metinleri işleyemez, bu yüzden sayısal verilere dönüştürmeliyiz sadece sayılarla çalışır. Bu işlem iki farklı şekilde yapılabilir:</a:t>
            </a:r>
          </a:p>
          <a:p>
            <a:pPr>
              <a:lnSpc>
                <a:spcPts val="1550"/>
              </a:lnSpc>
            </a:pPr>
            <a:endParaRPr lang="tr-TR">
              <a:solidFill>
                <a:srgbClr val="2C3249"/>
              </a:solidFill>
              <a:latin typeface="Kanit Light" panose="020B0604020202020204" charset="-34"/>
              <a:cs typeface="Kanit Light" panose="020B0604020202020204" charset="-34"/>
            </a:endParaRPr>
          </a:p>
          <a:p>
            <a:pPr>
              <a:lnSpc>
                <a:spcPts val="1550"/>
              </a:lnSpc>
            </a:pPr>
            <a:r>
              <a:rPr lang="tr-TR">
                <a:solidFill>
                  <a:srgbClr val="2C3249"/>
                </a:solidFill>
                <a:latin typeface="Kanit Light" panose="020B0604020202020204" charset="-34"/>
                <a:cs typeface="Kanit Light" panose="020B0604020202020204" charset="-34"/>
              </a:rPr>
              <a:t>1 Eğer kategoriler arasında bir sıralama varsa, bunları 1, 2, 3 gibi sayılarla gösterebiliriz.</a:t>
            </a:r>
          </a:p>
          <a:p>
            <a:pPr marL="457200" lvl="2">
              <a:lnSpc>
                <a:spcPts val="1550"/>
              </a:lnSpc>
            </a:pPr>
            <a:r>
              <a:rPr lang="tr-TR">
                <a:solidFill>
                  <a:srgbClr val="2C3249"/>
                </a:solidFill>
                <a:latin typeface="Kanit Light" panose="020B0604020202020204" charset="-34"/>
                <a:cs typeface="Kanit Light" panose="020B0604020202020204" charset="-34"/>
              </a:rPr>
              <a:t>Örnek:"Düşük" → 1, "Orta" → 2, "Yüksek" → 3</a:t>
            </a:r>
          </a:p>
          <a:p>
            <a:pPr>
              <a:lnSpc>
                <a:spcPts val="1550"/>
              </a:lnSpc>
            </a:pPr>
            <a:endParaRPr lang="tr-TR">
              <a:solidFill>
                <a:srgbClr val="2C3249"/>
              </a:solidFill>
              <a:latin typeface="Kanit Light" panose="020B0604020202020204" charset="-34"/>
              <a:cs typeface="Kanit Light" panose="020B0604020202020204" charset="-34"/>
            </a:endParaRPr>
          </a:p>
          <a:p>
            <a:pPr>
              <a:lnSpc>
                <a:spcPts val="1550"/>
              </a:lnSpc>
            </a:pPr>
            <a:r>
              <a:rPr lang="tr-TR">
                <a:solidFill>
                  <a:srgbClr val="2C3249"/>
                </a:solidFill>
                <a:latin typeface="Kanit Light" panose="020B0604020202020204" charset="-34"/>
                <a:cs typeface="Kanit Light" panose="020B0604020202020204" charset="-34"/>
              </a:rPr>
              <a:t>2 Eğer kategoriler sıralı değilse, her kategoriyi 0 ve 1 şeklinde kodlarız. </a:t>
            </a:r>
          </a:p>
          <a:p>
            <a:pPr>
              <a:lnSpc>
                <a:spcPts val="1550"/>
              </a:lnSpc>
            </a:pPr>
            <a:endParaRPr lang="tr-TR">
              <a:solidFill>
                <a:srgbClr val="2C3249"/>
              </a:solidFill>
              <a:latin typeface="Kanit Light" panose="020B0604020202020204" charset="-34"/>
              <a:cs typeface="Kanit Light" panose="020B0604020202020204" charset="-34"/>
            </a:endParaRPr>
          </a:p>
          <a:p>
            <a:pPr>
              <a:lnSpc>
                <a:spcPts val="1550"/>
              </a:lnSpc>
            </a:pPr>
            <a:r>
              <a:rPr lang="tr-TR">
                <a:solidFill>
                  <a:srgbClr val="2C3249"/>
                </a:solidFill>
                <a:latin typeface="Kanit Light" panose="020B0604020202020204" charset="-34"/>
                <a:cs typeface="Kanit Light" panose="020B0604020202020204" charset="-34"/>
              </a:rPr>
              <a:t>Örnek: "Sigara kullanıyor" → 1, "Sigara kullanmıyor" → 0</a:t>
            </a:r>
          </a:p>
        </p:txBody>
      </p:sp>
    </p:spTree>
    <p:extLst>
      <p:ext uri="{BB962C8B-B14F-4D97-AF65-F5344CB8AC3E}">
        <p14:creationId xmlns:p14="http://schemas.microsoft.com/office/powerpoint/2010/main" val="22958891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9"/>
          <p:cNvSpPr/>
          <p:nvPr/>
        </p:nvSpPr>
        <p:spPr>
          <a:xfrm>
            <a:off x="864037" y="933511"/>
            <a:ext cx="4208491" cy="308610"/>
          </a:xfrm>
          <a:prstGeom prst="rect">
            <a:avLst/>
          </a:prstGeom>
          <a:noFill/>
          <a:ln/>
        </p:spPr>
        <p:txBody>
          <a:bodyPr wrap="none" lIns="0" tIns="0" rIns="0" bIns="0" rtlCol="0" anchor="t"/>
          <a:lstStyle/>
          <a:p>
            <a:pPr indent="0">
              <a:lnSpc>
                <a:spcPts val="2400"/>
              </a:lnSpc>
              <a:buNone/>
            </a:pPr>
            <a:r>
              <a:rPr lang="en-US" sz="3200" dirty="0">
                <a:solidFill>
                  <a:srgbClr val="272D45"/>
                </a:solidFill>
                <a:latin typeface="Kanit Light" panose="020B0604020202020204" charset="-34"/>
                <a:cs typeface="Kanit Light" panose="020B0604020202020204" charset="-34"/>
              </a:rPr>
              <a:t>Veri </a:t>
            </a:r>
            <a:r>
              <a:rPr lang="en-US" sz="3200" dirty="0" err="1">
                <a:solidFill>
                  <a:srgbClr val="272D45"/>
                </a:solidFill>
                <a:latin typeface="Kanit Light" panose="020B0604020202020204" charset="-34"/>
                <a:cs typeface="Kanit Light" panose="020B0604020202020204" charset="-34"/>
              </a:rPr>
              <a:t>Ayrıklaştırma</a:t>
            </a:r>
            <a:endParaRPr lang="en-US" sz="3200" dirty="0">
              <a:solidFill>
                <a:srgbClr val="272D45"/>
              </a:solidFill>
              <a:latin typeface="Kanit Light" panose="020B0604020202020204" charset="-34"/>
              <a:cs typeface="Kanit Light" panose="020B0604020202020204" charset="-34"/>
            </a:endParaRPr>
          </a:p>
        </p:txBody>
      </p:sp>
      <p:sp>
        <p:nvSpPr>
          <p:cNvPr id="14" name="Text 10"/>
          <p:cNvSpPr/>
          <p:nvPr/>
        </p:nvSpPr>
        <p:spPr>
          <a:xfrm>
            <a:off x="864037" y="1406725"/>
            <a:ext cx="13127734" cy="1568832"/>
          </a:xfrm>
          <a:prstGeom prst="rect">
            <a:avLst/>
          </a:prstGeom>
          <a:noFill/>
          <a:ln/>
        </p:spPr>
        <p:txBody>
          <a:bodyPr wrap="square" lIns="0" tIns="0" rIns="0" bIns="0" rtlCol="0" anchor="t"/>
          <a:lstStyle/>
          <a:p>
            <a:pPr marL="0" indent="0" algn="just">
              <a:lnSpc>
                <a:spcPts val="1550"/>
              </a:lnSpc>
              <a:buNone/>
            </a:pPr>
            <a:r>
              <a:rPr lang="en-US" dirty="0">
                <a:solidFill>
                  <a:srgbClr val="2C3249"/>
                </a:solidFill>
                <a:latin typeface="Kanit Light" panose="020B0604020202020204" charset="-34"/>
                <a:ea typeface="Martel Sans" pitchFamily="34" charset="-122"/>
                <a:cs typeface="Kanit Light" panose="020B0604020202020204" charset="-34"/>
              </a:rPr>
              <a:t>Veri </a:t>
            </a:r>
            <a:r>
              <a:rPr lang="en-US" dirty="0" err="1">
                <a:solidFill>
                  <a:srgbClr val="2C3249"/>
                </a:solidFill>
                <a:latin typeface="Kanit Light" panose="020B0604020202020204" charset="-34"/>
                <a:ea typeface="Martel Sans" pitchFamily="34" charset="-122"/>
                <a:cs typeface="Kanit Light" panose="020B0604020202020204" charset="-34"/>
              </a:rPr>
              <a:t>ayrıklaştırma</a:t>
            </a:r>
            <a:r>
              <a:rPr lang="en-US" dirty="0">
                <a:solidFill>
                  <a:srgbClr val="2C3249"/>
                </a:solidFill>
                <a:latin typeface="Kanit Light" panose="020B0604020202020204" charset="-34"/>
                <a:ea typeface="Martel Sans" pitchFamily="34" charset="-122"/>
                <a:cs typeface="Kanit Light" panose="020B0604020202020204" charset="-34"/>
              </a:rPr>
              <a:t> (data discretization), </a:t>
            </a:r>
            <a:r>
              <a:rPr lang="en-US" dirty="0" err="1">
                <a:solidFill>
                  <a:srgbClr val="2C3249"/>
                </a:solidFill>
                <a:latin typeface="Kanit Light" panose="020B0604020202020204" charset="-34"/>
                <a:ea typeface="Martel Sans" pitchFamily="34" charset="-122"/>
                <a:cs typeface="Kanit Light" panose="020B0604020202020204" charset="-34"/>
              </a:rPr>
              <a:t>sürekli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sayısal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niteliklerin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kategorilere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ayrılması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işlemidir</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diğer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ifadeyle</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ayrıklaştırma</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nümerik</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niteliklerin</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kategorik</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hale </a:t>
            </a:r>
            <a:r>
              <a:rPr lang="en-US" b="1" i="1" dirty="0" err="1">
                <a:solidFill>
                  <a:schemeClr val="accent1">
                    <a:lumMod val="50000"/>
                  </a:schemeClr>
                </a:solidFill>
                <a:latin typeface="Kanit Light" panose="020B0604020202020204" charset="-34"/>
                <a:ea typeface="Martel Sans" pitchFamily="34" charset="-122"/>
                <a:cs typeface="Kanit Light" panose="020B0604020202020204" charset="-34"/>
              </a:rPr>
              <a:t>getirilmesi</a:t>
            </a:r>
            <a:r>
              <a:rPr lang="en-US" b="1" i="1" dirty="0">
                <a:solidFill>
                  <a:schemeClr val="accent1">
                    <a:lumMod val="50000"/>
                  </a:schemeClr>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işlemidir</a:t>
            </a:r>
            <a:r>
              <a:rPr lang="en-US" dirty="0">
                <a:solidFill>
                  <a:srgbClr val="2C3249"/>
                </a:solidFill>
                <a:latin typeface="Kanit Light" panose="020B0604020202020204" charset="-34"/>
                <a:ea typeface="Martel Sans" pitchFamily="34" charset="-122"/>
                <a:cs typeface="Kanit Light" panose="020B0604020202020204" charset="-34"/>
              </a:rPr>
              <a:t>. </a:t>
            </a: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1550"/>
              </a:lnSpc>
              <a:buNone/>
            </a:pPr>
            <a:endParaRPr lang="tr-TR" dirty="0">
              <a:solidFill>
                <a:srgbClr val="2C3249"/>
              </a:solidFill>
              <a:latin typeface="Kanit Light" panose="020B0604020202020204" charset="-34"/>
              <a:cs typeface="Kanit Light" panose="020B0604020202020204" charset="-34"/>
            </a:endParaRPr>
          </a:p>
          <a:p>
            <a:pPr marL="0" indent="0" algn="just">
              <a:lnSpc>
                <a:spcPts val="1550"/>
              </a:lnSpc>
              <a:buNone/>
            </a:pPr>
            <a:r>
              <a:rPr lang="tr-TR" dirty="0">
                <a:solidFill>
                  <a:srgbClr val="2C3249"/>
                </a:solidFill>
                <a:latin typeface="Kanit Light" panose="020B0604020202020204" charset="-34"/>
                <a:cs typeface="Kanit Light" panose="020B0604020202020204" charset="-34"/>
              </a:rPr>
              <a:t>Sürekli verilerin kategorilere ayrılması, analiz süreçlerini kolaylaştırırken bazı makine öğrenmesi algoritmalarının performansını da artırabilir.</a:t>
            </a:r>
          </a:p>
          <a:p>
            <a:pPr marL="0" indent="0" algn="just">
              <a:lnSpc>
                <a:spcPts val="1550"/>
              </a:lnSpc>
              <a:buNone/>
            </a:pPr>
            <a:endParaRPr lang="tr-TR" dirty="0">
              <a:solidFill>
                <a:srgbClr val="2C3249"/>
              </a:solidFill>
              <a:latin typeface="Kanit Light" panose="020B0604020202020204" charset="-34"/>
              <a:cs typeface="Kanit Light" panose="020B0604020202020204" charset="-34"/>
            </a:endParaRPr>
          </a:p>
          <a:p>
            <a:pPr marL="0" indent="0" algn="just">
              <a:lnSpc>
                <a:spcPts val="1550"/>
              </a:lnSpc>
              <a:buNone/>
            </a:pPr>
            <a:r>
              <a:rPr lang="en-US" dirty="0" err="1">
                <a:solidFill>
                  <a:srgbClr val="2C3249"/>
                </a:solidFill>
                <a:latin typeface="Kanit Light" panose="020B0604020202020204" charset="-34"/>
                <a:ea typeface="Martel Sans" pitchFamily="34" charset="-122"/>
                <a:cs typeface="Kanit Light" panose="020B0604020202020204" charset="-34"/>
              </a:rPr>
              <a:t>Çeşitli</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ayrıklaştırma</a:t>
            </a:r>
            <a:r>
              <a:rPr lang="en-US" dirty="0">
                <a:solidFill>
                  <a:srgbClr val="2C3249"/>
                </a:solidFill>
                <a:latin typeface="Kanit Light" panose="020B0604020202020204" charset="-34"/>
                <a:ea typeface="Martel Sans" pitchFamily="34" charset="-122"/>
                <a:cs typeface="Kanit Light" panose="020B0604020202020204" charset="-34"/>
              </a:rPr>
              <a:t> yöntemleri </a:t>
            </a:r>
            <a:r>
              <a:rPr lang="en-US" dirty="0" err="1">
                <a:solidFill>
                  <a:srgbClr val="2C3249"/>
                </a:solidFill>
                <a:latin typeface="Kanit Light" panose="020B0604020202020204" charset="-34"/>
                <a:ea typeface="Martel Sans" pitchFamily="34" charset="-122"/>
                <a:cs typeface="Kanit Light" panose="020B0604020202020204" charset="-34"/>
              </a:rPr>
              <a:t>bulunmaktadır</a:t>
            </a:r>
            <a:endParaRPr lang="tr-TR" dirty="0">
              <a:solidFill>
                <a:srgbClr val="2C3249"/>
              </a:solidFill>
              <a:latin typeface="Kanit Light" panose="020B0604020202020204" charset="-34"/>
              <a:cs typeface="Kanit Light" panose="020B0604020202020204" charset="-34"/>
            </a:endParaRPr>
          </a:p>
          <a:p>
            <a:pPr algn="just">
              <a:lnSpc>
                <a:spcPts val="1550"/>
              </a:lnSpc>
            </a:pPr>
            <a:r>
              <a:rPr lang="en-US" dirty="0">
                <a:solidFill>
                  <a:srgbClr val="2C3249"/>
                </a:solidFill>
                <a:latin typeface="Kanit Light" panose="020B0604020202020204" charset="-34"/>
                <a:ea typeface="Martel Sans" pitchFamily="34" charset="-122"/>
                <a:cs typeface="Kanit Light" panose="020B0604020202020204" charset="-34"/>
              </a:rPr>
              <a:t>. </a:t>
            </a: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1550"/>
              </a:lnSpc>
              <a:buNone/>
            </a:pP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1550"/>
              </a:lnSpc>
              <a:buNone/>
            </a:pP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1550"/>
              </a:lnSpc>
              <a:buNone/>
            </a:pP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gn="just">
              <a:lnSpc>
                <a:spcPts val="1550"/>
              </a:lnSpc>
              <a:buNone/>
            </a:pP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pic>
        <p:nvPicPr>
          <p:cNvPr id="15" name="Image 2" descr="preencoded.png"/>
          <p:cNvPicPr>
            <a:picLocks noChangeAspect="1"/>
          </p:cNvPicPr>
          <p:nvPr/>
        </p:nvPicPr>
        <p:blipFill>
          <a:blip r:embed="rId3"/>
          <a:stretch>
            <a:fillRect/>
          </a:stretch>
        </p:blipFill>
        <p:spPr>
          <a:xfrm>
            <a:off x="13525500" y="228600"/>
            <a:ext cx="876300" cy="540306"/>
          </a:xfrm>
          <a:prstGeom prst="rect">
            <a:avLst/>
          </a:prstGeom>
        </p:spPr>
      </p:pic>
      <p:sp>
        <p:nvSpPr>
          <p:cNvPr id="16" name="Text 0">
            <a:extLst>
              <a:ext uri="{FF2B5EF4-FFF2-40B4-BE49-F238E27FC236}">
                <a16:creationId xmlns:a16="http://schemas.microsoft.com/office/drawing/2014/main" id="{E0CDB914-5797-E3E2-5384-2FFE92B9CD2F}"/>
              </a:ext>
            </a:extLst>
          </p:cNvPr>
          <p:cNvSpPr/>
          <p:nvPr/>
        </p:nvSpPr>
        <p:spPr>
          <a:xfrm>
            <a:off x="864037" y="228601"/>
            <a:ext cx="7713464" cy="540306"/>
          </a:xfrm>
          <a:prstGeom prst="rect">
            <a:avLst/>
          </a:prstGeom>
          <a:noFill/>
          <a:ln/>
        </p:spPr>
        <p:txBody>
          <a:bodyPr wrap="none" lIns="0" tIns="0" rIns="0" bIns="0" rtlCol="0" anchor="t"/>
          <a:lstStyle/>
          <a:p>
            <a:pPr marL="0" indent="0">
              <a:lnSpc>
                <a:spcPts val="4850"/>
              </a:lnSpc>
              <a:buNone/>
            </a:pPr>
            <a:r>
              <a:rPr lang="en-US" sz="4000" dirty="0">
                <a:solidFill>
                  <a:srgbClr val="272D45"/>
                </a:solidFill>
                <a:latin typeface="Kanit Light" panose="020B0604020202020204" charset="-34"/>
                <a:ea typeface="Kanit Light" pitchFamily="34" charset="-122"/>
                <a:cs typeface="Kanit Light" panose="020B0604020202020204" charset="-34"/>
              </a:rPr>
              <a:t>Veri </a:t>
            </a:r>
            <a:r>
              <a:rPr lang="en-US" sz="4000" dirty="0" err="1">
                <a:solidFill>
                  <a:srgbClr val="272D45"/>
                </a:solidFill>
                <a:latin typeface="Kanit Light" panose="020B0604020202020204" charset="-34"/>
                <a:ea typeface="Kanit Light" pitchFamily="34" charset="-122"/>
                <a:cs typeface="Kanit Light" panose="020B0604020202020204" charset="-34"/>
              </a:rPr>
              <a:t>Hazırlama</a:t>
            </a:r>
            <a:endParaRPr lang="en-US" sz="4000" dirty="0">
              <a:latin typeface="Kanit Light" panose="020B0604020202020204" charset="-34"/>
            </a:endParaRPr>
          </a:p>
        </p:txBody>
      </p:sp>
      <p:sp>
        <p:nvSpPr>
          <p:cNvPr id="18" name="Metin kutusu 17">
            <a:extLst>
              <a:ext uri="{FF2B5EF4-FFF2-40B4-BE49-F238E27FC236}">
                <a16:creationId xmlns:a16="http://schemas.microsoft.com/office/drawing/2014/main" id="{8E5F3AFA-B155-1C19-C53A-7E5F7ECB75BA}"/>
              </a:ext>
            </a:extLst>
          </p:cNvPr>
          <p:cNvSpPr txBox="1"/>
          <p:nvPr/>
        </p:nvSpPr>
        <p:spPr>
          <a:xfrm>
            <a:off x="850389" y="2987629"/>
            <a:ext cx="7315200" cy="2308324"/>
          </a:xfrm>
          <a:prstGeom prst="rect">
            <a:avLst/>
          </a:prstGeom>
          <a:noFill/>
        </p:spPr>
        <p:txBody>
          <a:bodyPr wrap="square">
            <a:spAutoFit/>
          </a:bodyPr>
          <a:lstStyle/>
          <a:p>
            <a:pPr algn="just">
              <a:lnSpc>
                <a:spcPts val="1550"/>
              </a:lnSpc>
            </a:pPr>
            <a:r>
              <a:rPr lang="tr-TR" sz="2000" b="1">
                <a:solidFill>
                  <a:srgbClr val="2C3249"/>
                </a:solidFill>
                <a:latin typeface="Kanit Light" panose="020B0604020202020204" charset="-34"/>
                <a:cs typeface="Kanit Light" panose="020B0604020202020204" charset="-34"/>
              </a:rPr>
              <a:t>Yöntemler</a:t>
            </a:r>
          </a:p>
          <a:p>
            <a:pPr algn="just">
              <a:lnSpc>
                <a:spcPts val="1550"/>
              </a:lnSpc>
            </a:pPr>
            <a:endParaRPr lang="tr-TR">
              <a:solidFill>
                <a:srgbClr val="2C3249"/>
              </a:solidFill>
              <a:latin typeface="Kanit Light" panose="020B0604020202020204" charset="-34"/>
              <a:cs typeface="Kanit Light" panose="020B0604020202020204" charset="-34"/>
            </a:endParaRPr>
          </a:p>
          <a:p>
            <a:pPr algn="just">
              <a:lnSpc>
                <a:spcPts val="1550"/>
              </a:lnSpc>
            </a:pPr>
            <a:r>
              <a:rPr lang="tr-TR" b="1">
                <a:solidFill>
                  <a:srgbClr val="2C3249"/>
                </a:solidFill>
                <a:latin typeface="Kanit Light" panose="020B0604020202020204" charset="-34"/>
                <a:cs typeface="Kanit Light" panose="020B0604020202020204" charset="-34"/>
              </a:rPr>
              <a:t>Sabit Aralıklı Bölme (Equal-Width Binning)</a:t>
            </a:r>
          </a:p>
          <a:p>
            <a:pPr algn="just"/>
            <a:r>
              <a:rPr lang="tr-TR">
                <a:solidFill>
                  <a:srgbClr val="2C3249"/>
                </a:solidFill>
                <a:latin typeface="Kanit Light" panose="020B0604020202020204" charset="-34"/>
                <a:cs typeface="Kanit Light" panose="020B0604020202020204" charset="-34"/>
              </a:rPr>
              <a:t>Veriyi eşit uzunluktaki aralıklara böleriz.</a:t>
            </a:r>
          </a:p>
          <a:p>
            <a:pPr lvl="1" algn="just"/>
            <a:r>
              <a:rPr lang="tr-TR">
                <a:solidFill>
                  <a:srgbClr val="2C3249"/>
                </a:solidFill>
                <a:latin typeface="Kanit Light" panose="020B0604020202020204" charset="-34"/>
                <a:cs typeface="Kanit Light" panose="020B0604020202020204" charset="-34"/>
              </a:rPr>
              <a:t>Örnek:</a:t>
            </a:r>
          </a:p>
          <a:p>
            <a:pPr marL="457200" lvl="2" algn="just"/>
            <a:r>
              <a:rPr lang="tr-TR">
                <a:solidFill>
                  <a:srgbClr val="2C3249"/>
                </a:solidFill>
                <a:latin typeface="Kanit Light" panose="020B0604020202020204" charset="-34"/>
                <a:cs typeface="Kanit Light" panose="020B0604020202020204" charset="-34"/>
              </a:rPr>
              <a:t>18-30 → Genç</a:t>
            </a:r>
          </a:p>
          <a:p>
            <a:pPr marL="457200" lvl="2" algn="just"/>
            <a:r>
              <a:rPr lang="tr-TR">
                <a:solidFill>
                  <a:srgbClr val="2C3249"/>
                </a:solidFill>
                <a:latin typeface="Kanit Light" panose="020B0604020202020204" charset="-34"/>
                <a:cs typeface="Kanit Light" panose="020B0604020202020204" charset="-34"/>
              </a:rPr>
              <a:t>31-50 → Orta Yaş</a:t>
            </a:r>
          </a:p>
          <a:p>
            <a:pPr marL="457200" lvl="2" algn="just"/>
            <a:r>
              <a:rPr lang="tr-TR">
                <a:solidFill>
                  <a:srgbClr val="2C3249"/>
                </a:solidFill>
                <a:latin typeface="Kanit Light" panose="020B0604020202020204" charset="-34"/>
                <a:cs typeface="Kanit Light" panose="020B0604020202020204" charset="-34"/>
              </a:rPr>
              <a:t>51+ → Yaşlı</a:t>
            </a:r>
          </a:p>
          <a:p>
            <a:pPr marL="0" lvl="1" algn="just">
              <a:lnSpc>
                <a:spcPts val="1550"/>
              </a:lnSpc>
            </a:pPr>
            <a:endParaRPr lang="tr-TR" sz="1600">
              <a:solidFill>
                <a:srgbClr val="2C3249"/>
              </a:solidFill>
              <a:latin typeface="Kanit Light" panose="020B0604020202020204" charset="-34"/>
              <a:cs typeface="Kanit Light" panose="020B0604020202020204" charset="-34"/>
            </a:endParaRPr>
          </a:p>
        </p:txBody>
      </p:sp>
      <p:graphicFrame>
        <p:nvGraphicFramePr>
          <p:cNvPr id="19" name="Tablo 18">
            <a:extLst>
              <a:ext uri="{FF2B5EF4-FFF2-40B4-BE49-F238E27FC236}">
                <a16:creationId xmlns:a16="http://schemas.microsoft.com/office/drawing/2014/main" id="{87862783-2B27-97B6-056B-FFA3AB692CCC}"/>
              </a:ext>
            </a:extLst>
          </p:cNvPr>
          <p:cNvGraphicFramePr>
            <a:graphicFrameLocks noGrp="1"/>
          </p:cNvGraphicFramePr>
          <p:nvPr>
            <p:extLst>
              <p:ext uri="{D42A27DB-BD31-4B8C-83A1-F6EECF244321}">
                <p14:modId xmlns:p14="http://schemas.microsoft.com/office/powerpoint/2010/main" val="1569220482"/>
              </p:ext>
            </p:extLst>
          </p:nvPr>
        </p:nvGraphicFramePr>
        <p:xfrm>
          <a:off x="1060681" y="5119805"/>
          <a:ext cx="2082800" cy="1703070"/>
        </p:xfrm>
        <a:graphic>
          <a:graphicData uri="http://schemas.openxmlformats.org/drawingml/2006/table">
            <a:tbl>
              <a:tblPr>
                <a:tableStyleId>{5940675A-B579-460E-94D1-54222C63F5DA}</a:tableStyleId>
              </a:tblPr>
              <a:tblGrid>
                <a:gridCol w="637204">
                  <a:extLst>
                    <a:ext uri="{9D8B030D-6E8A-4147-A177-3AD203B41FA5}">
                      <a16:colId xmlns:a16="http://schemas.microsoft.com/office/drawing/2014/main" val="473176970"/>
                    </a:ext>
                  </a:extLst>
                </a:gridCol>
                <a:gridCol w="1445596">
                  <a:extLst>
                    <a:ext uri="{9D8B030D-6E8A-4147-A177-3AD203B41FA5}">
                      <a16:colId xmlns:a16="http://schemas.microsoft.com/office/drawing/2014/main" val="1042785506"/>
                    </a:ext>
                  </a:extLst>
                </a:gridCol>
              </a:tblGrid>
              <a:tr h="209550">
                <a:tc>
                  <a:txBody>
                    <a:bodyPr/>
                    <a:lstStyle/>
                    <a:p>
                      <a:pPr algn="l" fontAlgn="ctr"/>
                      <a:r>
                        <a:rPr lang="tr-TR" sz="1800" b="1" u="none" strike="noStrike">
                          <a:effectLst/>
                          <a:latin typeface="Kanit Light" panose="020B0604020202020204" charset="-34"/>
                        </a:rPr>
                        <a:t>Yaş</a:t>
                      </a:r>
                      <a:endParaRPr lang="tr-TR" sz="1800" b="1" i="0" u="none" strike="noStrike">
                        <a:effectLst/>
                        <a:latin typeface="Kanit Light" panose="020B0604020202020204" charset="-34"/>
                      </a:endParaRPr>
                    </a:p>
                  </a:txBody>
                  <a:tcPr marL="114300" marR="9525" marT="9525" marB="0" anchor="ctr"/>
                </a:tc>
                <a:tc>
                  <a:txBody>
                    <a:bodyPr/>
                    <a:lstStyle/>
                    <a:p>
                      <a:pPr algn="l" fontAlgn="ctr"/>
                      <a:r>
                        <a:rPr lang="tr-TR" sz="1800" b="1" u="none" strike="noStrike">
                          <a:effectLst/>
                          <a:latin typeface="Kanit Light" panose="020B0604020202020204" charset="-34"/>
                        </a:rPr>
                        <a:t>Kategori</a:t>
                      </a:r>
                      <a:endParaRPr lang="tr-TR" sz="1800" b="1"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1714248482"/>
                  </a:ext>
                </a:extLst>
              </a:tr>
              <a:tr h="209550">
                <a:tc>
                  <a:txBody>
                    <a:bodyPr/>
                    <a:lstStyle/>
                    <a:p>
                      <a:pPr algn="l" fontAlgn="ctr"/>
                      <a:r>
                        <a:rPr lang="tr-TR" sz="1800" u="none" strike="noStrike">
                          <a:effectLst/>
                          <a:latin typeface="Kanit Light" panose="020B0604020202020204" charset="-34"/>
                        </a:rPr>
                        <a:t>25</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Genç</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3934185761"/>
                  </a:ext>
                </a:extLst>
              </a:tr>
              <a:tr h="209550">
                <a:tc>
                  <a:txBody>
                    <a:bodyPr/>
                    <a:lstStyle/>
                    <a:p>
                      <a:pPr algn="l" fontAlgn="ctr"/>
                      <a:r>
                        <a:rPr lang="tr-TR" sz="1800" u="none" strike="noStrike">
                          <a:effectLst/>
                          <a:latin typeface="Kanit Light" panose="020B0604020202020204" charset="-34"/>
                        </a:rPr>
                        <a:t>42</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Orta Yaş</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3107578570"/>
                  </a:ext>
                </a:extLst>
              </a:tr>
              <a:tr h="209550">
                <a:tc>
                  <a:txBody>
                    <a:bodyPr/>
                    <a:lstStyle/>
                    <a:p>
                      <a:pPr algn="l" fontAlgn="ctr"/>
                      <a:r>
                        <a:rPr lang="tr-TR" sz="1800" u="none" strike="noStrike">
                          <a:effectLst/>
                          <a:latin typeface="Kanit Light" panose="020B0604020202020204" charset="-34"/>
                        </a:rPr>
                        <a:t>58</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Yaşlı</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4289889201"/>
                  </a:ext>
                </a:extLst>
              </a:tr>
              <a:tr h="209550">
                <a:tc>
                  <a:txBody>
                    <a:bodyPr/>
                    <a:lstStyle/>
                    <a:p>
                      <a:pPr algn="l" fontAlgn="ctr"/>
                      <a:r>
                        <a:rPr lang="tr-TR" sz="1800" u="none" strike="noStrike">
                          <a:effectLst/>
                          <a:latin typeface="Kanit Light" panose="020B0604020202020204" charset="-34"/>
                        </a:rPr>
                        <a:t>35</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Orta Yaş</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1355069916"/>
                  </a:ext>
                </a:extLst>
              </a:tr>
              <a:tr h="209550">
                <a:tc>
                  <a:txBody>
                    <a:bodyPr/>
                    <a:lstStyle/>
                    <a:p>
                      <a:pPr algn="l" fontAlgn="ctr"/>
                      <a:r>
                        <a:rPr lang="tr-TR" sz="1800" u="none" strike="noStrike">
                          <a:effectLst/>
                          <a:latin typeface="Kanit Light" panose="020B0604020202020204" charset="-34"/>
                        </a:rPr>
                        <a:t>19</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Genç</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1878771736"/>
                  </a:ext>
                </a:extLst>
              </a:tr>
            </a:tbl>
          </a:graphicData>
        </a:graphic>
      </p:graphicFrame>
      <p:sp>
        <p:nvSpPr>
          <p:cNvPr id="21" name="Metin kutusu 20">
            <a:extLst>
              <a:ext uri="{FF2B5EF4-FFF2-40B4-BE49-F238E27FC236}">
                <a16:creationId xmlns:a16="http://schemas.microsoft.com/office/drawing/2014/main" id="{E850F15D-1052-FDD6-E0F0-9CFE2EECF195}"/>
              </a:ext>
            </a:extLst>
          </p:cNvPr>
          <p:cNvSpPr txBox="1"/>
          <p:nvPr/>
        </p:nvSpPr>
        <p:spPr>
          <a:xfrm>
            <a:off x="6311229" y="3375595"/>
            <a:ext cx="7967477" cy="1405513"/>
          </a:xfrm>
          <a:prstGeom prst="rect">
            <a:avLst/>
          </a:prstGeom>
          <a:noFill/>
        </p:spPr>
        <p:txBody>
          <a:bodyPr wrap="square">
            <a:spAutoFit/>
          </a:bodyPr>
          <a:lstStyle/>
          <a:p>
            <a:pPr algn="just">
              <a:lnSpc>
                <a:spcPts val="1550"/>
              </a:lnSpc>
            </a:pPr>
            <a:r>
              <a:rPr lang="tr-TR" b="1">
                <a:solidFill>
                  <a:srgbClr val="2C3249"/>
                </a:solidFill>
                <a:latin typeface="Kanit Light" panose="020B0604020202020204" charset="-34"/>
                <a:cs typeface="Kanit Light" panose="020B0604020202020204" charset="-34"/>
              </a:rPr>
              <a:t>Eşit Frekanslı Bölme (Equal-Frequency Binning)</a:t>
            </a:r>
          </a:p>
          <a:p>
            <a:pPr algn="just">
              <a:buFont typeface="Arial" panose="020B0604020202020204" pitchFamily="34" charset="0"/>
              <a:buChar char="•"/>
            </a:pPr>
            <a:r>
              <a:rPr lang="tr-TR">
                <a:solidFill>
                  <a:srgbClr val="2C3249"/>
                </a:solidFill>
                <a:latin typeface="Kanit Light" panose="020B0604020202020204" charset="-34"/>
                <a:cs typeface="Kanit Light" panose="020B0604020202020204" charset="-34"/>
              </a:rPr>
              <a:t> Her grupta yaklaşık olarak aynı sayıda veri olacak şekilde bölme yaparız.</a:t>
            </a:r>
          </a:p>
          <a:p>
            <a:pPr algn="just">
              <a:buFont typeface="Arial" panose="020B0604020202020204" pitchFamily="34" charset="0"/>
              <a:buChar char="•"/>
            </a:pPr>
            <a:endParaRPr lang="tr-TR">
              <a:solidFill>
                <a:srgbClr val="2C3249"/>
              </a:solidFill>
              <a:latin typeface="Kanit Light" panose="020B0604020202020204" charset="-34"/>
              <a:cs typeface="Kanit Light" panose="020B0604020202020204" charset="-34"/>
            </a:endParaRPr>
          </a:p>
          <a:p>
            <a:pPr algn="just">
              <a:buFont typeface="Arial" panose="020B0604020202020204" pitchFamily="34" charset="0"/>
              <a:buChar char="•"/>
            </a:pPr>
            <a:r>
              <a:rPr lang="tr-TR">
                <a:solidFill>
                  <a:srgbClr val="2C3249"/>
                </a:solidFill>
                <a:latin typeface="Kanit Light" panose="020B0604020202020204" charset="-34"/>
                <a:cs typeface="Kanit Light" panose="020B0604020202020204" charset="-34"/>
              </a:rPr>
              <a:t> Örneğin, elimizde 10 veri varsa, her grupta 3-4 tane veri olacak şekilde böleriz.</a:t>
            </a:r>
          </a:p>
        </p:txBody>
      </p:sp>
      <p:graphicFrame>
        <p:nvGraphicFramePr>
          <p:cNvPr id="22" name="Tablo 21">
            <a:extLst>
              <a:ext uri="{FF2B5EF4-FFF2-40B4-BE49-F238E27FC236}">
                <a16:creationId xmlns:a16="http://schemas.microsoft.com/office/drawing/2014/main" id="{F9005D4C-035E-0239-20CD-721615950E22}"/>
              </a:ext>
            </a:extLst>
          </p:cNvPr>
          <p:cNvGraphicFramePr>
            <a:graphicFrameLocks noGrp="1"/>
          </p:cNvGraphicFramePr>
          <p:nvPr>
            <p:extLst>
              <p:ext uri="{D42A27DB-BD31-4B8C-83A1-F6EECF244321}">
                <p14:modId xmlns:p14="http://schemas.microsoft.com/office/powerpoint/2010/main" val="4267731383"/>
              </p:ext>
            </p:extLst>
          </p:nvPr>
        </p:nvGraphicFramePr>
        <p:xfrm>
          <a:off x="6485352" y="5054030"/>
          <a:ext cx="3781058" cy="2554605"/>
        </p:xfrm>
        <a:graphic>
          <a:graphicData uri="http://schemas.openxmlformats.org/drawingml/2006/table">
            <a:tbl>
              <a:tblPr>
                <a:tableStyleId>{5940675A-B579-460E-94D1-54222C63F5DA}</a:tableStyleId>
              </a:tblPr>
              <a:tblGrid>
                <a:gridCol w="1284600">
                  <a:extLst>
                    <a:ext uri="{9D8B030D-6E8A-4147-A177-3AD203B41FA5}">
                      <a16:colId xmlns:a16="http://schemas.microsoft.com/office/drawing/2014/main" val="2638335710"/>
                    </a:ext>
                  </a:extLst>
                </a:gridCol>
                <a:gridCol w="2496458">
                  <a:extLst>
                    <a:ext uri="{9D8B030D-6E8A-4147-A177-3AD203B41FA5}">
                      <a16:colId xmlns:a16="http://schemas.microsoft.com/office/drawing/2014/main" val="2672525906"/>
                    </a:ext>
                  </a:extLst>
                </a:gridCol>
              </a:tblGrid>
              <a:tr h="273405">
                <a:tc>
                  <a:txBody>
                    <a:bodyPr/>
                    <a:lstStyle/>
                    <a:p>
                      <a:pPr algn="l" fontAlgn="ctr"/>
                      <a:r>
                        <a:rPr lang="tr-TR" sz="1800" b="1" u="none" strike="noStrike">
                          <a:effectLst/>
                          <a:latin typeface="Kanit Light" panose="020B0604020202020204" charset="-34"/>
                        </a:rPr>
                        <a:t>Yaş</a:t>
                      </a:r>
                      <a:endParaRPr lang="tr-TR" sz="1800" b="1" i="0" u="none" strike="noStrike">
                        <a:effectLst/>
                        <a:latin typeface="Kanit Light" panose="020B0604020202020204" charset="-34"/>
                      </a:endParaRPr>
                    </a:p>
                  </a:txBody>
                  <a:tcPr marL="114300" marR="9525" marT="9525" marB="0" anchor="ctr"/>
                </a:tc>
                <a:tc>
                  <a:txBody>
                    <a:bodyPr/>
                    <a:lstStyle/>
                    <a:p>
                      <a:pPr algn="l" fontAlgn="ctr"/>
                      <a:r>
                        <a:rPr lang="tr-TR" sz="1800" b="1" u="none" strike="noStrike">
                          <a:effectLst/>
                          <a:latin typeface="Kanit Light" panose="020B0604020202020204" charset="-34"/>
                        </a:rPr>
                        <a:t>Kategori</a:t>
                      </a:r>
                      <a:endParaRPr lang="tr-TR" sz="1800" b="1"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2721104443"/>
                  </a:ext>
                </a:extLst>
              </a:tr>
              <a:tr h="273405">
                <a:tc>
                  <a:txBody>
                    <a:bodyPr/>
                    <a:lstStyle/>
                    <a:p>
                      <a:pPr algn="l" fontAlgn="ctr"/>
                      <a:r>
                        <a:rPr lang="tr-TR" sz="1800" u="none" strike="noStrike">
                          <a:effectLst/>
                          <a:latin typeface="Kanit Light" panose="020B0604020202020204" charset="-34"/>
                        </a:rPr>
                        <a:t>18</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Düşük Yaş</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1070884590"/>
                  </a:ext>
                </a:extLst>
              </a:tr>
              <a:tr h="273405">
                <a:tc>
                  <a:txBody>
                    <a:bodyPr/>
                    <a:lstStyle/>
                    <a:p>
                      <a:pPr algn="l" fontAlgn="ctr"/>
                      <a:r>
                        <a:rPr lang="tr-TR" sz="1800" u="none" strike="noStrike">
                          <a:effectLst/>
                          <a:latin typeface="Kanit Light" panose="020B0604020202020204" charset="-34"/>
                        </a:rPr>
                        <a:t>19</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Düşük Yaş</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4277519986"/>
                  </a:ext>
                </a:extLst>
              </a:tr>
              <a:tr h="273405">
                <a:tc>
                  <a:txBody>
                    <a:bodyPr/>
                    <a:lstStyle/>
                    <a:p>
                      <a:pPr algn="l" fontAlgn="ctr"/>
                      <a:r>
                        <a:rPr lang="tr-TR" sz="1800" u="none" strike="noStrike">
                          <a:effectLst/>
                          <a:latin typeface="Kanit Light" panose="020B0604020202020204" charset="-34"/>
                        </a:rPr>
                        <a:t>25</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Düşük Yaş</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3855896771"/>
                  </a:ext>
                </a:extLst>
              </a:tr>
              <a:tr h="273405">
                <a:tc>
                  <a:txBody>
                    <a:bodyPr/>
                    <a:lstStyle/>
                    <a:p>
                      <a:pPr algn="l" fontAlgn="ctr"/>
                      <a:r>
                        <a:rPr lang="tr-TR" sz="1800" u="none" strike="noStrike">
                          <a:effectLst/>
                          <a:latin typeface="Kanit Light" panose="020B0604020202020204" charset="-34"/>
                        </a:rPr>
                        <a:t>35</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Orta Yaş</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4001176939"/>
                  </a:ext>
                </a:extLst>
              </a:tr>
              <a:tr h="273405">
                <a:tc>
                  <a:txBody>
                    <a:bodyPr/>
                    <a:lstStyle/>
                    <a:p>
                      <a:pPr algn="l" fontAlgn="ctr"/>
                      <a:r>
                        <a:rPr lang="tr-TR" sz="1800" u="none" strike="noStrike">
                          <a:effectLst/>
                          <a:latin typeface="Kanit Light" panose="020B0604020202020204" charset="-34"/>
                        </a:rPr>
                        <a:t>42</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Orta Yaş</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1210002897"/>
                  </a:ext>
                </a:extLst>
              </a:tr>
              <a:tr h="273405">
                <a:tc>
                  <a:txBody>
                    <a:bodyPr/>
                    <a:lstStyle/>
                    <a:p>
                      <a:pPr algn="l" fontAlgn="ctr"/>
                      <a:r>
                        <a:rPr lang="tr-TR" sz="1800" u="none" strike="noStrike">
                          <a:effectLst/>
                          <a:latin typeface="Kanit Light" panose="020B0604020202020204" charset="-34"/>
                        </a:rPr>
                        <a:t>45</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Orta Yaş</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4254909337"/>
                  </a:ext>
                </a:extLst>
              </a:tr>
              <a:tr h="273405">
                <a:tc>
                  <a:txBody>
                    <a:bodyPr/>
                    <a:lstStyle/>
                    <a:p>
                      <a:pPr algn="l" fontAlgn="ctr"/>
                      <a:r>
                        <a:rPr lang="tr-TR" sz="1800" u="none" strike="noStrike">
                          <a:effectLst/>
                          <a:latin typeface="Kanit Light" panose="020B0604020202020204" charset="-34"/>
                        </a:rPr>
                        <a:t>52</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Yüksek Yaş</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1761980562"/>
                  </a:ext>
                </a:extLst>
              </a:tr>
              <a:tr h="273405">
                <a:tc>
                  <a:txBody>
                    <a:bodyPr/>
                    <a:lstStyle/>
                    <a:p>
                      <a:pPr algn="l" fontAlgn="ctr"/>
                      <a:r>
                        <a:rPr lang="tr-TR" sz="1800" u="none" strike="noStrike">
                          <a:effectLst/>
                          <a:latin typeface="Kanit Light" panose="020B0604020202020204" charset="-34"/>
                        </a:rPr>
                        <a:t>58</a:t>
                      </a:r>
                      <a:endParaRPr lang="tr-TR" sz="1800" b="0" i="0" u="none" strike="noStrike">
                        <a:effectLst/>
                        <a:latin typeface="Kanit Light" panose="020B0604020202020204" charset="-34"/>
                      </a:endParaRPr>
                    </a:p>
                  </a:txBody>
                  <a:tcPr marL="114300" marR="9525" marT="9525" marB="0" anchor="ctr"/>
                </a:tc>
                <a:tc>
                  <a:txBody>
                    <a:bodyPr/>
                    <a:lstStyle/>
                    <a:p>
                      <a:pPr algn="l" fontAlgn="ctr"/>
                      <a:r>
                        <a:rPr lang="tr-TR" sz="1800" u="none" strike="noStrike">
                          <a:effectLst/>
                          <a:latin typeface="Kanit Light" panose="020B0604020202020204" charset="-34"/>
                        </a:rPr>
                        <a:t>Yüksek Yaş</a:t>
                      </a:r>
                      <a:endParaRPr lang="tr-TR" sz="1800" b="0" i="0" u="none" strike="noStrike">
                        <a:effectLst/>
                        <a:latin typeface="Kanit Light" panose="020B0604020202020204" charset="-34"/>
                      </a:endParaRPr>
                    </a:p>
                  </a:txBody>
                  <a:tcPr marL="114300" marR="9525" marT="9525" marB="0" anchor="ctr"/>
                </a:tc>
                <a:extLst>
                  <a:ext uri="{0D108BD9-81ED-4DB2-BD59-A6C34878D82A}">
                    <a16:rowId xmlns:a16="http://schemas.microsoft.com/office/drawing/2014/main" val="635502375"/>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7338" y="616029"/>
            <a:ext cx="4338399" cy="542330"/>
          </a:xfrm>
          <a:prstGeom prst="rect">
            <a:avLst/>
          </a:prstGeom>
          <a:noFill/>
          <a:ln/>
        </p:spPr>
        <p:txBody>
          <a:bodyPr wrap="none" lIns="0" tIns="0" rIns="0" bIns="0" rtlCol="0" anchor="t"/>
          <a:lstStyle/>
          <a:p>
            <a:pPr marL="0" indent="0" algn="just">
              <a:lnSpc>
                <a:spcPts val="4250"/>
              </a:lnSpc>
              <a:buNone/>
            </a:pPr>
            <a:endParaRPr lang="en-US">
              <a:latin typeface="Kanit Light" panose="020B0604020202020204" charset="-34"/>
            </a:endParaRPr>
          </a:p>
        </p:txBody>
      </p:sp>
      <p:sp>
        <p:nvSpPr>
          <p:cNvPr id="3" name="Text 1"/>
          <p:cNvSpPr/>
          <p:nvPr/>
        </p:nvSpPr>
        <p:spPr>
          <a:xfrm>
            <a:off x="864037" y="959167"/>
            <a:ext cx="12689681" cy="1229382"/>
          </a:xfrm>
          <a:prstGeom prst="rect">
            <a:avLst/>
          </a:prstGeom>
          <a:noFill/>
          <a:ln/>
        </p:spPr>
        <p:txBody>
          <a:bodyPr wrap="square" lIns="0" tIns="0" rIns="0" bIns="0" rtlCol="0" anchor="t"/>
          <a:lstStyle/>
          <a:p>
            <a:pPr marL="0" indent="0" algn="just">
              <a:lnSpc>
                <a:spcPts val="2150"/>
              </a:lnSpc>
              <a:buNone/>
            </a:pPr>
            <a:r>
              <a:rPr lang="en-US" dirty="0">
                <a:solidFill>
                  <a:srgbClr val="2C3249"/>
                </a:solidFill>
                <a:latin typeface="Kanit Light" panose="020B0604020202020204" charset="-34"/>
                <a:ea typeface="Martel Sans" pitchFamily="34" charset="-122"/>
                <a:cs typeface="Kanit Light" panose="020B0604020202020204" charset="-34"/>
              </a:rPr>
              <a:t>Makine öğrenmesi </a:t>
            </a:r>
            <a:r>
              <a:rPr lang="en-US" dirty="0" err="1">
                <a:solidFill>
                  <a:srgbClr val="2C3249"/>
                </a:solidFill>
                <a:latin typeface="Kanit Light" panose="020B0604020202020204" charset="-34"/>
                <a:ea typeface="Martel Sans" pitchFamily="34" charset="-122"/>
                <a:cs typeface="Kanit Light" panose="020B0604020202020204" charset="-34"/>
              </a:rPr>
              <a:t>modeli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öğrenebilen</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sistemin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matematiksel</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temsili</a:t>
            </a:r>
            <a:r>
              <a:rPr lang="en-US" dirty="0">
                <a:solidFill>
                  <a:srgbClr val="2C3249"/>
                </a:solidFill>
                <a:latin typeface="Kanit Light" panose="020B0604020202020204" charset="-34"/>
                <a:ea typeface="Martel Sans" pitchFamily="34" charset="-122"/>
                <a:cs typeface="Kanit Light" panose="020B0604020202020204" charset="-34"/>
              </a:rPr>
              <a:t> olarak </a:t>
            </a:r>
            <a:r>
              <a:rPr lang="en-US" dirty="0" err="1">
                <a:solidFill>
                  <a:srgbClr val="2C3249"/>
                </a:solidFill>
                <a:latin typeface="Kanit Light" panose="020B0604020202020204" charset="-34"/>
                <a:ea typeface="Martel Sans" pitchFamily="34" charset="-122"/>
                <a:cs typeface="Kanit Light" panose="020B0604020202020204" charset="-34"/>
              </a:rPr>
              <a:t>düşünülebilir</a:t>
            </a:r>
            <a:endParaRPr lang="tr-TR" b="1" dirty="0">
              <a:solidFill>
                <a:schemeClr val="accent1">
                  <a:lumMod val="50000"/>
                </a:schemeClr>
              </a:solidFill>
              <a:latin typeface="Kanit Light" panose="020B0604020202020204" charset="-34"/>
              <a:ea typeface="Martel Sans" pitchFamily="34" charset="-122"/>
              <a:cs typeface="Kanit Light" panose="020B0604020202020204" charset="-34"/>
            </a:endParaRPr>
          </a:p>
          <a:p>
            <a:pPr marL="0" indent="0" algn="just">
              <a:lnSpc>
                <a:spcPts val="2150"/>
              </a:lnSpc>
              <a:buNone/>
            </a:pPr>
            <a:endParaRPr lang="tr-TR" b="1" dirty="0">
              <a:solidFill>
                <a:schemeClr val="accent1">
                  <a:lumMod val="50000"/>
                </a:schemeClr>
              </a:solidFill>
              <a:latin typeface="Kanit Light" panose="020B0604020202020204" charset="-34"/>
              <a:ea typeface="Martel Sans" pitchFamily="34" charset="-122"/>
              <a:cs typeface="Kanit Light" panose="020B0604020202020204" charset="-34"/>
            </a:endParaRPr>
          </a:p>
          <a:p>
            <a:pPr marL="0" indent="0" algn="just">
              <a:lnSpc>
                <a:spcPts val="2150"/>
              </a:lnSpc>
              <a:buNone/>
            </a:pPr>
            <a:r>
              <a:rPr lang="en-US" dirty="0">
                <a:solidFill>
                  <a:srgbClr val="2C3249"/>
                </a:solidFill>
                <a:latin typeface="Kanit Light" panose="020B0604020202020204" charset="-34"/>
                <a:ea typeface="Martel Sans" pitchFamily="34" charset="-122"/>
                <a:cs typeface="Kanit Light" panose="020B0604020202020204" charset="-34"/>
              </a:rPr>
              <a:t>Model, </a:t>
            </a:r>
            <a:r>
              <a:rPr lang="en-US" dirty="0" err="1">
                <a:solidFill>
                  <a:srgbClr val="2C3249"/>
                </a:solidFill>
                <a:latin typeface="Kanit Light" panose="020B0604020202020204" charset="-34"/>
                <a:ea typeface="Martel Sans" pitchFamily="34" charset="-122"/>
                <a:cs typeface="Kanit Light" panose="020B0604020202020204" charset="-34"/>
              </a:rPr>
              <a:t>kendine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sunulan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eğitim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verisi</a:t>
            </a:r>
            <a:r>
              <a:rPr lang="en-US" dirty="0">
                <a:solidFill>
                  <a:srgbClr val="2C3249"/>
                </a:solidFill>
                <a:latin typeface="Kanit Light" panose="020B0604020202020204" charset="-34"/>
                <a:ea typeface="Martel Sans" pitchFamily="34" charset="-122"/>
                <a:cs typeface="Kanit Light" panose="020B0604020202020204" charset="-34"/>
              </a:rPr>
              <a:t> ile </a:t>
            </a:r>
            <a:r>
              <a:rPr lang="en-US" dirty="0" err="1">
                <a:solidFill>
                  <a:srgbClr val="2C3249"/>
                </a:solidFill>
                <a:latin typeface="Kanit Light" panose="020B0604020202020204" charset="-34"/>
                <a:ea typeface="Martel Sans" pitchFamily="34" charset="-122"/>
                <a:cs typeface="Kanit Light" panose="020B0604020202020204" charset="-34"/>
              </a:rPr>
              <a:t>eğitildikten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sonra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gelecek</a:t>
            </a:r>
            <a:r>
              <a:rPr lang="en-US" dirty="0">
                <a:solidFill>
                  <a:srgbClr val="2C3249"/>
                </a:solidFill>
                <a:latin typeface="Kanit Light" panose="020B0604020202020204" charset="-34"/>
                <a:ea typeface="Martel Sans" pitchFamily="34" charset="-122"/>
                <a:cs typeface="Kanit Light" panose="020B0604020202020204" charset="-34"/>
              </a:rPr>
              <a:t> yeni </a:t>
            </a:r>
            <a:r>
              <a:rPr lang="en-US" dirty="0" err="1">
                <a:solidFill>
                  <a:srgbClr val="2C3249"/>
                </a:solidFill>
                <a:latin typeface="Kanit Light" panose="020B0604020202020204" charset="-34"/>
                <a:ea typeface="Martel Sans" pitchFamily="34" charset="-122"/>
                <a:cs typeface="Kanit Light" panose="020B0604020202020204" charset="-34"/>
              </a:rPr>
              <a:t>veriler</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tahminlerde</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öngörülerde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bulunmak</a:t>
            </a:r>
            <a:r>
              <a:rPr lang="en-US" dirty="0">
                <a:solidFill>
                  <a:srgbClr val="2C3249"/>
                </a:solidFill>
                <a:latin typeface="Kanit Light" panose="020B0604020202020204" charset="-34"/>
                <a:ea typeface="Martel Sans" pitchFamily="34" charset="-122"/>
                <a:cs typeface="Kanit Light" panose="020B0604020202020204" charset="-34"/>
              </a:rPr>
              <a:t> veya </a:t>
            </a:r>
            <a:r>
              <a:rPr lang="en-US" dirty="0" err="1">
                <a:solidFill>
                  <a:srgbClr val="2C3249"/>
                </a:solidFill>
                <a:latin typeface="Kanit Light" panose="020B0604020202020204" charset="-34"/>
                <a:ea typeface="Martel Sans" pitchFamily="34" charset="-122"/>
                <a:cs typeface="Kanit Light" panose="020B0604020202020204" charset="-34"/>
              </a:rPr>
              <a:t>kararlar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almak</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kullanılabilir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4" name="Text 2"/>
          <p:cNvSpPr/>
          <p:nvPr/>
        </p:nvSpPr>
        <p:spPr>
          <a:xfrm>
            <a:off x="1703328" y="2501386"/>
            <a:ext cx="4005812" cy="277654"/>
          </a:xfrm>
          <a:prstGeom prst="rect">
            <a:avLst/>
          </a:prstGeom>
          <a:noFill/>
          <a:ln/>
        </p:spPr>
        <p:txBody>
          <a:bodyPr wrap="none" lIns="0" tIns="0" rIns="0" bIns="0" rtlCol="0" anchor="t"/>
          <a:lstStyle/>
          <a:p>
            <a:pPr marL="0" indent="0" algn="just">
              <a:lnSpc>
                <a:spcPts val="2150"/>
              </a:lnSpc>
              <a:buNone/>
            </a:pPr>
            <a:r>
              <a:rPr lang="en-US" b="1" i="1" dirty="0">
                <a:solidFill>
                  <a:srgbClr val="2C3249"/>
                </a:solidFill>
                <a:latin typeface="Kanit Light" panose="020B0604020202020204" charset="-34"/>
                <a:ea typeface="Martel Sans" pitchFamily="34" charset="-122"/>
                <a:cs typeface="Kanit Light" panose="020B0604020202020204" charset="-34"/>
              </a:rPr>
              <a:t>Makine öğrenmesi </a:t>
            </a:r>
            <a:r>
              <a:rPr lang="en-US" b="1" i="1" dirty="0" err="1">
                <a:solidFill>
                  <a:srgbClr val="2C3249"/>
                </a:solidFill>
                <a:latin typeface="Kanit Light" panose="020B0604020202020204" charset="-34"/>
                <a:ea typeface="Martel Sans" pitchFamily="34" charset="-122"/>
                <a:cs typeface="Kanit Light" panose="020B0604020202020204" charset="-34"/>
              </a:rPr>
              <a:t>modeli</a:t>
            </a:r>
            <a:endParaRPr lang="en-US" i="1" dirty="0">
              <a:latin typeface="Kanit Light" panose="020B0604020202020204" charset="-34"/>
            </a:endParaRPr>
          </a:p>
        </p:txBody>
      </p:sp>
      <p:pic>
        <p:nvPicPr>
          <p:cNvPr id="5" name="Image 0" descr="preencoded.png"/>
          <p:cNvPicPr>
            <a:picLocks noChangeAspect="1"/>
          </p:cNvPicPr>
          <p:nvPr/>
        </p:nvPicPr>
        <p:blipFill>
          <a:blip r:embed="rId3"/>
          <a:stretch>
            <a:fillRect/>
          </a:stretch>
        </p:blipFill>
        <p:spPr>
          <a:xfrm>
            <a:off x="607338" y="2732309"/>
            <a:ext cx="4589472" cy="2043621"/>
          </a:xfrm>
          <a:prstGeom prst="rect">
            <a:avLst/>
          </a:prstGeom>
        </p:spPr>
      </p:pic>
      <p:pic>
        <p:nvPicPr>
          <p:cNvPr id="7" name="Image 1" descr="preencoded.png"/>
          <p:cNvPicPr>
            <a:picLocks noChangeAspect="1"/>
          </p:cNvPicPr>
          <p:nvPr/>
        </p:nvPicPr>
        <p:blipFill>
          <a:blip r:embed="rId4"/>
          <a:stretch>
            <a:fillRect/>
          </a:stretch>
        </p:blipFill>
        <p:spPr>
          <a:xfrm>
            <a:off x="13525500" y="228600"/>
            <a:ext cx="876300" cy="540306"/>
          </a:xfrm>
          <a:prstGeom prst="rect">
            <a:avLst/>
          </a:prstGeom>
        </p:spPr>
      </p:pic>
      <p:sp>
        <p:nvSpPr>
          <p:cNvPr id="8" name="Text 0">
            <a:extLst>
              <a:ext uri="{FF2B5EF4-FFF2-40B4-BE49-F238E27FC236}">
                <a16:creationId xmlns:a16="http://schemas.microsoft.com/office/drawing/2014/main" id="{0A0A5172-D8F9-86E8-5CC1-15C13974DCDD}"/>
              </a:ext>
            </a:extLst>
          </p:cNvPr>
          <p:cNvSpPr/>
          <p:nvPr/>
        </p:nvSpPr>
        <p:spPr>
          <a:xfrm>
            <a:off x="864037" y="340675"/>
            <a:ext cx="7713464" cy="540306"/>
          </a:xfrm>
          <a:prstGeom prst="rect">
            <a:avLst/>
          </a:prstGeom>
          <a:noFill/>
          <a:ln/>
        </p:spPr>
        <p:txBody>
          <a:bodyPr wrap="none" lIns="0" tIns="0" rIns="0" bIns="0" rtlCol="0" anchor="t"/>
          <a:lstStyle/>
          <a:p>
            <a:pPr marL="0" indent="0">
              <a:lnSpc>
                <a:spcPts val="4250"/>
              </a:lnSpc>
              <a:buNone/>
            </a:pPr>
            <a:r>
              <a:rPr lang="en-US" sz="4000">
                <a:solidFill>
                  <a:srgbClr val="272D45"/>
                </a:solidFill>
                <a:latin typeface="Kanit Light" panose="020B0604020202020204" charset="-34"/>
                <a:ea typeface="Kanit Light" pitchFamily="34" charset="-122"/>
                <a:cs typeface="Kanit Light" panose="020B0604020202020204" charset="-34"/>
              </a:rPr>
              <a:t>Modelleme</a:t>
            </a:r>
            <a:endParaRPr lang="en-US" sz="4000">
              <a:latin typeface="Kanit Light" panose="020B0604020202020204" charset="-34"/>
            </a:endParaRPr>
          </a:p>
        </p:txBody>
      </p:sp>
      <p:sp>
        <p:nvSpPr>
          <p:cNvPr id="9" name="Text 1">
            <a:extLst>
              <a:ext uri="{FF2B5EF4-FFF2-40B4-BE49-F238E27FC236}">
                <a16:creationId xmlns:a16="http://schemas.microsoft.com/office/drawing/2014/main" id="{C671C60E-EE9F-CAEA-276F-CFB48BD34BCD}"/>
              </a:ext>
            </a:extLst>
          </p:cNvPr>
          <p:cNvSpPr/>
          <p:nvPr/>
        </p:nvSpPr>
        <p:spPr>
          <a:xfrm>
            <a:off x="915179" y="5013642"/>
            <a:ext cx="12510135" cy="359569"/>
          </a:xfrm>
          <a:prstGeom prst="rect">
            <a:avLst/>
          </a:prstGeom>
          <a:noFill/>
          <a:ln/>
        </p:spPr>
        <p:txBody>
          <a:bodyPr wrap="none" lIns="0" tIns="0" rIns="0" bIns="0" rtlCol="0" anchor="t"/>
          <a:lstStyle/>
          <a:p>
            <a:pPr marL="0" indent="0">
              <a:lnSpc>
                <a:spcPts val="2800"/>
              </a:lnSpc>
              <a:buNone/>
            </a:pPr>
            <a:r>
              <a:rPr lang="en-US" dirty="0" err="1">
                <a:solidFill>
                  <a:srgbClr val="2C3249"/>
                </a:solidFill>
                <a:latin typeface="Kanit Light" panose="020B0604020202020204" charset="-34"/>
                <a:ea typeface="Martel Sans" pitchFamily="34" charset="-122"/>
                <a:cs typeface="Kanit Light" panose="020B0604020202020204" charset="-34"/>
              </a:rPr>
              <a:t>Tipik</a:t>
            </a:r>
            <a:r>
              <a:rPr lang="en-US" dirty="0">
                <a:solidFill>
                  <a:srgbClr val="2C3249"/>
                </a:solidFill>
                <a:latin typeface="Kanit Light" panose="020B0604020202020204" charset="-34"/>
                <a:ea typeface="Martel Sans" pitchFamily="34" charset="-122"/>
                <a:cs typeface="Kanit Light" panose="020B0604020202020204" charset="-34"/>
              </a:rPr>
              <a:t> bir makine öğrenmesi </a:t>
            </a:r>
            <a:r>
              <a:rPr lang="en-US" dirty="0" err="1">
                <a:solidFill>
                  <a:srgbClr val="2C3249"/>
                </a:solidFill>
                <a:latin typeface="Kanit Light" panose="020B0604020202020204" charset="-34"/>
                <a:ea typeface="Martel Sans" pitchFamily="34" charset="-122"/>
                <a:cs typeface="Kanit Light" panose="020B0604020202020204" charset="-34"/>
              </a:rPr>
              <a:t>modeli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aşağıda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sayılan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bileşenlerden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oluşmaktadır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10" name="Text 2">
            <a:extLst>
              <a:ext uri="{FF2B5EF4-FFF2-40B4-BE49-F238E27FC236}">
                <a16:creationId xmlns:a16="http://schemas.microsoft.com/office/drawing/2014/main" id="{5F9DAF79-AB67-1D9D-6BD4-14F835466F88}"/>
              </a:ext>
            </a:extLst>
          </p:cNvPr>
          <p:cNvSpPr/>
          <p:nvPr/>
        </p:nvSpPr>
        <p:spPr>
          <a:xfrm>
            <a:off x="1043583" y="5373211"/>
            <a:ext cx="12510135" cy="359569"/>
          </a:xfrm>
          <a:prstGeom prst="rect">
            <a:avLst/>
          </a:prstGeom>
          <a:noFill/>
          <a:ln/>
        </p:spPr>
        <p:txBody>
          <a:bodyPr wrap="none" lIns="0" tIns="0" rIns="0" bIns="0" rtlCol="0" anchor="t"/>
          <a:lstStyle/>
          <a:p>
            <a:pPr marL="342900" indent="-342900">
              <a:lnSpc>
                <a:spcPts val="2800"/>
              </a:lnSpc>
              <a:buSzPct val="100000"/>
              <a:buChar char="•"/>
            </a:pPr>
            <a:r>
              <a:rPr lang="en-US" b="1" dirty="0">
                <a:solidFill>
                  <a:srgbClr val="2C3249"/>
                </a:solidFill>
                <a:latin typeface="Kanit Light" panose="020B0604020202020204" charset="-34"/>
                <a:ea typeface="Martel Sans" pitchFamily="34" charset="-122"/>
                <a:cs typeface="Kanit Light" panose="020B0604020202020204" charset="-34"/>
              </a:rPr>
              <a:t>Veri: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Modelin</a:t>
            </a:r>
            <a:r>
              <a:rPr lang="en-US" dirty="0">
                <a:solidFill>
                  <a:srgbClr val="2C3249"/>
                </a:solidFill>
                <a:latin typeface="Kanit Light" panose="020B0604020202020204" charset="-34"/>
                <a:ea typeface="Martel Sans" pitchFamily="34" charset="-122"/>
                <a:cs typeface="Kanit Light" panose="020B0604020202020204" charset="-34"/>
              </a:rPr>
              <a:t> öğrenme için </a:t>
            </a:r>
            <a:r>
              <a:rPr lang="en-US" dirty="0" err="1">
                <a:solidFill>
                  <a:srgbClr val="2C3249"/>
                </a:solidFill>
                <a:latin typeface="Kanit Light" panose="020B0604020202020204" charset="-34"/>
                <a:ea typeface="Martel Sans" pitchFamily="34" charset="-122"/>
                <a:cs typeface="Kanit Light" panose="020B0604020202020204" charset="-34"/>
              </a:rPr>
              <a:t>kullanacağı</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11" name="Text 3">
            <a:extLst>
              <a:ext uri="{FF2B5EF4-FFF2-40B4-BE49-F238E27FC236}">
                <a16:creationId xmlns:a16="http://schemas.microsoft.com/office/drawing/2014/main" id="{B37530B5-67EF-80FA-61DB-57EE5CF6C402}"/>
              </a:ext>
            </a:extLst>
          </p:cNvPr>
          <p:cNvSpPr/>
          <p:nvPr/>
        </p:nvSpPr>
        <p:spPr>
          <a:xfrm>
            <a:off x="1043583" y="5811361"/>
            <a:ext cx="12510135" cy="359569"/>
          </a:xfrm>
          <a:prstGeom prst="rect">
            <a:avLst/>
          </a:prstGeom>
          <a:noFill/>
          <a:ln/>
        </p:spPr>
        <p:txBody>
          <a:bodyPr wrap="none" lIns="0" tIns="0" rIns="0" bIns="0" rtlCol="0" anchor="t"/>
          <a:lstStyle/>
          <a:p>
            <a:pPr marL="342900" indent="-342900">
              <a:lnSpc>
                <a:spcPts val="2800"/>
              </a:lnSpc>
              <a:buSzPct val="100000"/>
              <a:buChar char="•"/>
            </a:pPr>
            <a:r>
              <a:rPr lang="en-US" b="1" dirty="0" err="1">
                <a:solidFill>
                  <a:srgbClr val="2C3249"/>
                </a:solidFill>
                <a:latin typeface="Kanit Light" panose="020B0604020202020204" charset="-34"/>
                <a:ea typeface="Martel Sans" pitchFamily="34" charset="-122"/>
                <a:cs typeface="Kanit Light" panose="020B0604020202020204" charset="-34"/>
              </a:rPr>
              <a:t>Eğitim</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verisi</a:t>
            </a:r>
            <a:r>
              <a:rPr lang="en-US" b="1" dirty="0">
                <a:solidFill>
                  <a:srgbClr val="2C3249"/>
                </a:solidFill>
                <a:latin typeface="Kanit Light" panose="020B0604020202020204" charset="-34"/>
                <a:ea typeface="Martel Sans" pitchFamily="34" charset="-122"/>
                <a:cs typeface="Kanit Light" panose="020B0604020202020204" charset="-34"/>
              </a:rPr>
              <a:t>:</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setinin</a:t>
            </a:r>
            <a:r>
              <a:rPr lang="en-US" dirty="0">
                <a:solidFill>
                  <a:srgbClr val="2C3249"/>
                </a:solidFill>
                <a:latin typeface="Kanit Light" panose="020B0604020202020204" charset="-34"/>
                <a:ea typeface="Martel Sans" pitchFamily="34" charset="-122"/>
                <a:cs typeface="Kanit Light" panose="020B0604020202020204" charset="-34"/>
              </a:rPr>
              <a:t> bir alt </a:t>
            </a:r>
            <a:r>
              <a:rPr lang="en-US" dirty="0" err="1">
                <a:solidFill>
                  <a:srgbClr val="2C3249"/>
                </a:solidFill>
                <a:latin typeface="Kanit Light" panose="020B0604020202020204" charset="-34"/>
                <a:ea typeface="Martel Sans" pitchFamily="34" charset="-122"/>
                <a:cs typeface="Kanit Light" panose="020B0604020202020204" charset="-34"/>
              </a:rPr>
              <a:t>kümesidir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modeli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eğitmek</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kullanılır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12" name="Text 4">
            <a:extLst>
              <a:ext uri="{FF2B5EF4-FFF2-40B4-BE49-F238E27FC236}">
                <a16:creationId xmlns:a16="http://schemas.microsoft.com/office/drawing/2014/main" id="{F90F27BD-7175-859B-6E30-5265E97E3789}"/>
              </a:ext>
            </a:extLst>
          </p:cNvPr>
          <p:cNvSpPr/>
          <p:nvPr/>
        </p:nvSpPr>
        <p:spPr>
          <a:xfrm>
            <a:off x="1043583" y="6249511"/>
            <a:ext cx="12510135" cy="359569"/>
          </a:xfrm>
          <a:prstGeom prst="rect">
            <a:avLst/>
          </a:prstGeom>
          <a:noFill/>
          <a:ln/>
        </p:spPr>
        <p:txBody>
          <a:bodyPr wrap="none" lIns="0" tIns="0" rIns="0" bIns="0" rtlCol="0" anchor="t"/>
          <a:lstStyle/>
          <a:p>
            <a:pPr marL="342900" indent="-342900">
              <a:lnSpc>
                <a:spcPts val="2800"/>
              </a:lnSpc>
              <a:buSzPct val="100000"/>
              <a:buChar char="•"/>
            </a:pPr>
            <a:r>
              <a:rPr lang="en-US" b="1" dirty="0">
                <a:solidFill>
                  <a:srgbClr val="2C3249"/>
                </a:solidFill>
                <a:latin typeface="Kanit Light" panose="020B0604020202020204" charset="-34"/>
                <a:ea typeface="Martel Sans" pitchFamily="34" charset="-122"/>
                <a:cs typeface="Kanit Light" panose="020B0604020202020204" charset="-34"/>
              </a:rPr>
              <a:t>Test </a:t>
            </a:r>
            <a:r>
              <a:rPr lang="en-US" b="1" dirty="0" err="1">
                <a:solidFill>
                  <a:srgbClr val="2C3249"/>
                </a:solidFill>
                <a:latin typeface="Kanit Light" panose="020B0604020202020204" charset="-34"/>
                <a:ea typeface="Martel Sans" pitchFamily="34" charset="-122"/>
                <a:cs typeface="Kanit Light" panose="020B0604020202020204" charset="-34"/>
              </a:rPr>
              <a:t>verisi</a:t>
            </a:r>
            <a:r>
              <a:rPr lang="en-US" b="1" dirty="0">
                <a:solidFill>
                  <a:srgbClr val="2C3249"/>
                </a:solidFill>
                <a:latin typeface="Kanit Light" panose="020B0604020202020204" charset="-34"/>
                <a:ea typeface="Martel Sans" pitchFamily="34" charset="-122"/>
                <a:cs typeface="Kanit Light" panose="020B0604020202020204" charset="-34"/>
              </a:rPr>
              <a:t>:</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ayrı</a:t>
            </a:r>
            <a:r>
              <a:rPr lang="en-US" dirty="0">
                <a:solidFill>
                  <a:srgbClr val="2C3249"/>
                </a:solidFill>
                <a:latin typeface="Kanit Light" panose="020B0604020202020204" charset="-34"/>
                <a:ea typeface="Martel Sans" pitchFamily="34" charset="-122"/>
                <a:cs typeface="Kanit Light" panose="020B0604020202020204" charset="-34"/>
              </a:rPr>
              <a:t> bir alt </a:t>
            </a:r>
            <a:r>
              <a:rPr lang="en-US" dirty="0" err="1">
                <a:solidFill>
                  <a:srgbClr val="2C3249"/>
                </a:solidFill>
                <a:latin typeface="Kanit Light" panose="020B0604020202020204" charset="-34"/>
                <a:ea typeface="Martel Sans" pitchFamily="34" charset="-122"/>
                <a:cs typeface="Kanit Light" panose="020B0604020202020204" charset="-34"/>
              </a:rPr>
              <a:t>kümesidir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modelin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performansını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değerlendirmek</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kullanılır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13" name="Text 5">
            <a:extLst>
              <a:ext uri="{FF2B5EF4-FFF2-40B4-BE49-F238E27FC236}">
                <a16:creationId xmlns:a16="http://schemas.microsoft.com/office/drawing/2014/main" id="{EC69C047-D4F4-4AB1-90AD-FE1FB427D36D}"/>
              </a:ext>
            </a:extLst>
          </p:cNvPr>
          <p:cNvSpPr/>
          <p:nvPr/>
        </p:nvSpPr>
        <p:spPr>
          <a:xfrm>
            <a:off x="1043583" y="6687661"/>
            <a:ext cx="12510135" cy="359569"/>
          </a:xfrm>
          <a:prstGeom prst="rect">
            <a:avLst/>
          </a:prstGeom>
          <a:noFill/>
          <a:ln/>
        </p:spPr>
        <p:txBody>
          <a:bodyPr wrap="none" lIns="0" tIns="0" rIns="0" bIns="0" rtlCol="0" anchor="t"/>
          <a:lstStyle/>
          <a:p>
            <a:pPr marL="342900" indent="-342900">
              <a:lnSpc>
                <a:spcPts val="2800"/>
              </a:lnSpc>
              <a:buSzPct val="100000"/>
              <a:buChar char="•"/>
            </a:pPr>
            <a:r>
              <a:rPr lang="en-US" b="1" dirty="0" err="1">
                <a:solidFill>
                  <a:srgbClr val="2C3249"/>
                </a:solidFill>
                <a:latin typeface="Kanit Light" panose="020B0604020202020204" charset="-34"/>
                <a:ea typeface="Martel Sans" pitchFamily="34" charset="-122"/>
                <a:cs typeface="Kanit Light" panose="020B0604020202020204" charset="-34"/>
              </a:rPr>
              <a:t>Nitelikler</a:t>
            </a:r>
            <a:r>
              <a:rPr lang="en-US" b="1" dirty="0">
                <a:solidFill>
                  <a:srgbClr val="2C3249"/>
                </a:solidFill>
                <a:latin typeface="Kanit Light" panose="020B0604020202020204" charset="-34"/>
                <a:ea typeface="Martel Sans" pitchFamily="34" charset="-122"/>
                <a:cs typeface="Kanit Light" panose="020B0604020202020204" charset="-34"/>
              </a:rPr>
              <a: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Modelin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tahminde</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öngörüde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bulunmak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kararlar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almak</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kullandığı</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alanlarıdır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14" name="Text 6">
            <a:extLst>
              <a:ext uri="{FF2B5EF4-FFF2-40B4-BE49-F238E27FC236}">
                <a16:creationId xmlns:a16="http://schemas.microsoft.com/office/drawing/2014/main" id="{1D02F1FA-9C50-734F-4E16-483564A82E63}"/>
              </a:ext>
            </a:extLst>
          </p:cNvPr>
          <p:cNvSpPr/>
          <p:nvPr/>
        </p:nvSpPr>
        <p:spPr>
          <a:xfrm>
            <a:off x="1043583" y="7125811"/>
            <a:ext cx="12510135" cy="359569"/>
          </a:xfrm>
          <a:prstGeom prst="rect">
            <a:avLst/>
          </a:prstGeom>
          <a:noFill/>
          <a:ln/>
        </p:spPr>
        <p:txBody>
          <a:bodyPr wrap="none" lIns="0" tIns="0" rIns="0" bIns="0" rtlCol="0" anchor="t"/>
          <a:lstStyle/>
          <a:p>
            <a:pPr marL="342900" indent="-342900">
              <a:lnSpc>
                <a:spcPts val="2800"/>
              </a:lnSpc>
              <a:buSzPct val="100000"/>
              <a:buChar char="•"/>
            </a:pPr>
            <a:r>
              <a:rPr lang="en-US" b="1" dirty="0" err="1">
                <a:solidFill>
                  <a:srgbClr val="2C3249"/>
                </a:solidFill>
                <a:latin typeface="Kanit Light" panose="020B0604020202020204" charset="-34"/>
                <a:ea typeface="Martel Sans" pitchFamily="34" charset="-122"/>
                <a:cs typeface="Kanit Light" panose="020B0604020202020204" charset="-34"/>
              </a:rPr>
              <a:t>Algoritma</a:t>
            </a:r>
            <a:r>
              <a:rPr lang="en-US" b="1" dirty="0">
                <a:solidFill>
                  <a:srgbClr val="2C3249"/>
                </a:solidFill>
                <a:latin typeface="Kanit Light" panose="020B0604020202020204" charset="-34"/>
                <a:ea typeface="Martel Sans" pitchFamily="34" charset="-122"/>
                <a:cs typeface="Kanit Light" panose="020B0604020202020204" charset="-34"/>
              </a:rPr>
              <a: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Modelin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öğrenmek</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kullandığı</a:t>
            </a:r>
            <a:r>
              <a:rPr lang="en-US" dirty="0">
                <a:solidFill>
                  <a:srgbClr val="2C3249"/>
                </a:solidFill>
                <a:latin typeface="Kanit Light" panose="020B0604020202020204" charset="-34"/>
                <a:ea typeface="Martel Sans" pitchFamily="34" charset="-122"/>
                <a:cs typeface="Kanit Light" panose="020B0604020202020204" charset="-34"/>
              </a:rPr>
              <a:t> bir dizi </a:t>
            </a:r>
            <a:r>
              <a:rPr lang="en-US" dirty="0" err="1">
                <a:solidFill>
                  <a:srgbClr val="2C3249"/>
                </a:solidFill>
                <a:latin typeface="Kanit Light" panose="020B0604020202020204" charset="-34"/>
                <a:ea typeface="Martel Sans" pitchFamily="34" charset="-122"/>
                <a:cs typeface="Kanit Light" panose="020B0604020202020204" charset="-34"/>
              </a:rPr>
              <a:t>matematiksel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kural</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talimatlardır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16" name="Metin kutusu 15">
            <a:extLst>
              <a:ext uri="{FF2B5EF4-FFF2-40B4-BE49-F238E27FC236}">
                <a16:creationId xmlns:a16="http://schemas.microsoft.com/office/drawing/2014/main" id="{029A47B5-0192-75FE-EE4C-B7B0BA9B966B}"/>
              </a:ext>
            </a:extLst>
          </p:cNvPr>
          <p:cNvSpPr txBox="1"/>
          <p:nvPr/>
        </p:nvSpPr>
        <p:spPr>
          <a:xfrm>
            <a:off x="5341522" y="3091878"/>
            <a:ext cx="8538601" cy="1477328"/>
          </a:xfrm>
          <a:prstGeom prst="rect">
            <a:avLst/>
          </a:prstGeom>
          <a:noFill/>
        </p:spPr>
        <p:txBody>
          <a:bodyPr wrap="square">
            <a:spAutoFit/>
          </a:bodyPr>
          <a:lstStyle/>
          <a:p>
            <a:r>
              <a:rPr lang="tr-TR" b="1">
                <a:solidFill>
                  <a:srgbClr val="2C3249"/>
                </a:solidFill>
                <a:latin typeface="Kanit Light" panose="020B0604020202020204" charset="-34"/>
                <a:cs typeface="Kanit Light" panose="020B0604020202020204" charset="-34"/>
              </a:rPr>
              <a:t>1  </a:t>
            </a:r>
            <a:r>
              <a:rPr lang="tr-TR">
                <a:solidFill>
                  <a:srgbClr val="2C3249"/>
                </a:solidFill>
                <a:latin typeface="Kanit Light" panose="020B0604020202020204" charset="-34"/>
                <a:cs typeface="Kanit Light" panose="020B0604020202020204" charset="-34"/>
              </a:rPr>
              <a:t>Girdi Uzayı (Input Space) → Modelin tahmin yapması için kullandığı veriler </a:t>
            </a:r>
          </a:p>
          <a:p>
            <a:r>
              <a:rPr lang="tr-TR">
                <a:solidFill>
                  <a:srgbClr val="2C3249"/>
                </a:solidFill>
                <a:latin typeface="Kanit Light" panose="020B0604020202020204" charset="-34"/>
                <a:cs typeface="Kanit Light" panose="020B0604020202020204" charset="-34"/>
              </a:rPr>
              <a:t>						(özellikler, nitelikler)</a:t>
            </a:r>
            <a:br>
              <a:rPr lang="tr-TR">
                <a:solidFill>
                  <a:srgbClr val="2C3249"/>
                </a:solidFill>
                <a:latin typeface="Kanit Light" panose="020B0604020202020204" charset="-34"/>
                <a:cs typeface="Kanit Light" panose="020B0604020202020204" charset="-34"/>
              </a:rPr>
            </a:br>
            <a:r>
              <a:rPr lang="tr-TR" b="1">
                <a:solidFill>
                  <a:srgbClr val="2C3249"/>
                </a:solidFill>
                <a:latin typeface="Kanit Light" panose="020B0604020202020204" charset="-34"/>
                <a:cs typeface="Kanit Light" panose="020B0604020202020204" charset="-34"/>
              </a:rPr>
              <a:t>2</a:t>
            </a:r>
            <a:r>
              <a:rPr lang="tr-TR">
                <a:solidFill>
                  <a:srgbClr val="2C3249"/>
                </a:solidFill>
                <a:latin typeface="Kanit Light" panose="020B0604020202020204" charset="-34"/>
                <a:cs typeface="Kanit Light" panose="020B0604020202020204" charset="-34"/>
              </a:rPr>
              <a:t>  MODEL → Bu girdilerle eğitilmiş matematiksel sistem</a:t>
            </a:r>
          </a:p>
          <a:p>
            <a:br>
              <a:rPr lang="tr-TR">
                <a:solidFill>
                  <a:srgbClr val="2C3249"/>
                </a:solidFill>
                <a:latin typeface="Kanit Light" panose="020B0604020202020204" charset="-34"/>
                <a:cs typeface="Kanit Light" panose="020B0604020202020204" charset="-34"/>
              </a:rPr>
            </a:br>
            <a:r>
              <a:rPr lang="tr-TR" b="1">
                <a:solidFill>
                  <a:srgbClr val="2C3249"/>
                </a:solidFill>
                <a:latin typeface="Kanit Light" panose="020B0604020202020204" charset="-34"/>
                <a:cs typeface="Kanit Light" panose="020B0604020202020204" charset="-34"/>
              </a:rPr>
              <a:t>3  </a:t>
            </a:r>
            <a:r>
              <a:rPr lang="tr-TR">
                <a:solidFill>
                  <a:srgbClr val="2C3249"/>
                </a:solidFill>
                <a:latin typeface="Kanit Light" panose="020B0604020202020204" charset="-34"/>
                <a:cs typeface="Kanit Light" panose="020B0604020202020204" charset="-34"/>
              </a:rPr>
              <a:t>Çıktı Uzayı (Output Space) → Modelin ürettiği tahminler veya kararlar</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839641" y="1033621"/>
            <a:ext cx="12620982" cy="926902"/>
          </a:xfrm>
          <a:prstGeom prst="rect">
            <a:avLst/>
          </a:prstGeom>
          <a:noFill/>
          <a:ln/>
        </p:spPr>
        <p:txBody>
          <a:bodyPr wrap="square" lIns="0" tIns="0" rIns="0" bIns="0" rtlCol="0" anchor="t"/>
          <a:lstStyle/>
          <a:p>
            <a:pPr marL="0" indent="0" algn="just">
              <a:lnSpc>
                <a:spcPts val="2400"/>
              </a:lnSpc>
              <a:buNone/>
            </a:pPr>
            <a:r>
              <a:rPr lang="en-US" dirty="0" err="1">
                <a:solidFill>
                  <a:srgbClr val="2C3249"/>
                </a:solidFill>
                <a:latin typeface="Kanit Light" panose="020B0604020202020204" charset="-34"/>
                <a:ea typeface="Martel Sans" pitchFamily="34" charset="-122"/>
                <a:cs typeface="Kanit Light" panose="020B0604020202020204" charset="-34"/>
              </a:rPr>
              <a:t>Kurulan</a:t>
            </a:r>
            <a:r>
              <a:rPr lang="en-US" dirty="0">
                <a:solidFill>
                  <a:srgbClr val="2C3249"/>
                </a:solidFill>
                <a:latin typeface="Kanit Light" panose="020B0604020202020204" charset="-34"/>
                <a:ea typeface="Martel Sans" pitchFamily="34" charset="-122"/>
                <a:cs typeface="Kanit Light" panose="020B0604020202020204" charset="-34"/>
              </a:rPr>
              <a:t> makine öğrenmesi </a:t>
            </a:r>
            <a:r>
              <a:rPr lang="en-US" dirty="0" err="1">
                <a:solidFill>
                  <a:srgbClr val="2C3249"/>
                </a:solidFill>
                <a:latin typeface="Kanit Light" panose="020B0604020202020204" charset="-34"/>
                <a:ea typeface="Martel Sans" pitchFamily="34" charset="-122"/>
                <a:cs typeface="Kanit Light" panose="020B0604020202020204" charset="-34"/>
              </a:rPr>
              <a:t>modelinin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verilen</a:t>
            </a:r>
            <a:r>
              <a:rPr lang="en-US" dirty="0">
                <a:solidFill>
                  <a:srgbClr val="2C3249"/>
                </a:solidFill>
                <a:latin typeface="Kanit Light" panose="020B0604020202020204" charset="-34"/>
                <a:ea typeface="Martel Sans" pitchFamily="34" charset="-122"/>
                <a:cs typeface="Kanit Light" panose="020B0604020202020204" charset="-34"/>
              </a:rPr>
              <a:t> </a:t>
            </a:r>
            <a:r>
              <a:rPr lang="tr-TR" dirty="0">
                <a:solidFill>
                  <a:srgbClr val="2C3249"/>
                </a:solidFill>
                <a:latin typeface="Kanit Light" panose="020B0604020202020204" charset="-34"/>
                <a:ea typeface="Martel Sans" pitchFamily="34" charset="-122"/>
                <a:cs typeface="Kanit Light" panose="020B0604020202020204" charset="-34"/>
              </a:rPr>
              <a:t>öğrenip öğrenmediğini anlamak </a:t>
            </a:r>
            <a:r>
              <a:rPr lang="en-US" dirty="0">
                <a:solidFill>
                  <a:srgbClr val="2C3249"/>
                </a:solidFill>
                <a:latin typeface="Kanit Light" panose="020B0604020202020204" charset="-34"/>
                <a:ea typeface="Martel Sans" pitchFamily="34" charset="-122"/>
                <a:cs typeface="Kanit Light" panose="020B0604020202020204" charset="-34"/>
              </a:rPr>
              <a:t>için </a:t>
            </a:r>
            <a:r>
              <a:rPr lang="en-US" dirty="0" err="1">
                <a:solidFill>
                  <a:srgbClr val="2C3249"/>
                </a:solidFill>
                <a:latin typeface="Kanit Light" panose="020B0604020202020204" charset="-34"/>
                <a:ea typeface="Martel Sans" pitchFamily="34" charset="-122"/>
                <a:cs typeface="Kanit Light" panose="020B0604020202020204" charset="-34"/>
              </a:rPr>
              <a:t>modelin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performansı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ölçülmelidir</a:t>
            </a:r>
            <a:r>
              <a:rPr lang="en-US" dirty="0">
                <a:solidFill>
                  <a:srgbClr val="2C3249"/>
                </a:solidFill>
                <a:latin typeface="Kanit Light" panose="020B0604020202020204" charset="-34"/>
                <a:ea typeface="Martel Sans" pitchFamily="34" charset="-122"/>
                <a:cs typeface="Kanit Light" panose="020B0604020202020204" charset="-34"/>
              </a:rPr>
              <a:t>. Bunun için </a:t>
            </a:r>
            <a:r>
              <a:rPr lang="en-US" dirty="0" err="1">
                <a:solidFill>
                  <a:srgbClr val="2C3249"/>
                </a:solidFill>
                <a:latin typeface="Kanit Light" panose="020B0604020202020204" charset="-34"/>
                <a:ea typeface="Martel Sans" pitchFamily="34" charset="-122"/>
                <a:cs typeface="Kanit Light" panose="020B0604020202020204" charset="-34"/>
              </a:rPr>
              <a:t>çeşitli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performans</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değerlendirme</a:t>
            </a:r>
            <a:r>
              <a:rPr lang="en-US" dirty="0">
                <a:solidFill>
                  <a:srgbClr val="2C3249"/>
                </a:solidFill>
                <a:latin typeface="Kanit Light" panose="020B0604020202020204" charset="-34"/>
                <a:ea typeface="Martel Sans" pitchFamily="34" charset="-122"/>
                <a:cs typeface="Kanit Light" panose="020B0604020202020204" charset="-34"/>
              </a:rPr>
              <a:t> yöntemleri ve </a:t>
            </a:r>
            <a:r>
              <a:rPr lang="en-US" dirty="0" err="1">
                <a:solidFill>
                  <a:srgbClr val="2C3249"/>
                </a:solidFill>
                <a:latin typeface="Kanit Light" panose="020B0604020202020204" charset="-34"/>
                <a:ea typeface="Martel Sans" pitchFamily="34" charset="-122"/>
                <a:cs typeface="Kanit Light" panose="020B0604020202020204" charset="-34"/>
              </a:rPr>
              <a:t>performans</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değerlendirme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ölçütleri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geliştir</a:t>
            </a:r>
            <a:r>
              <a:rPr lang="en-US" dirty="0">
                <a:solidFill>
                  <a:srgbClr val="2C3249"/>
                </a:solidFill>
                <a:latin typeface="Kanit Light" panose="020B0604020202020204" charset="-34"/>
                <a:ea typeface="Martel Sans" pitchFamily="34" charset="-122"/>
                <a:cs typeface="Kanit Light" panose="020B0604020202020204" charset="-34"/>
              </a:rPr>
              <a:t>. Sınıflandırma, regresyon ve kümeleme </a:t>
            </a:r>
            <a:r>
              <a:rPr lang="en-US" dirty="0" err="1">
                <a:solidFill>
                  <a:srgbClr val="2C3249"/>
                </a:solidFill>
                <a:latin typeface="Kanit Light" panose="020B0604020202020204" charset="-34"/>
                <a:ea typeface="Martel Sans" pitchFamily="34" charset="-122"/>
                <a:cs typeface="Kanit Light" panose="020B0604020202020204" charset="-34"/>
              </a:rPr>
              <a:t>görevlerine</a:t>
            </a:r>
            <a:r>
              <a:rPr lang="en-US" dirty="0">
                <a:solidFill>
                  <a:srgbClr val="2C3249"/>
                </a:solidFill>
                <a:latin typeface="Kanit Light" panose="020B0604020202020204" charset="-34"/>
                <a:ea typeface="Martel Sans" pitchFamily="34" charset="-122"/>
                <a:cs typeface="Kanit Light" panose="020B0604020202020204" charset="-34"/>
              </a:rPr>
              <a:t> göre </a:t>
            </a:r>
            <a:r>
              <a:rPr lang="en-US" dirty="0" err="1">
                <a:solidFill>
                  <a:srgbClr val="2C3249"/>
                </a:solidFill>
                <a:latin typeface="Kanit Light" panose="020B0604020202020204" charset="-34"/>
                <a:ea typeface="Martel Sans" pitchFamily="34" charset="-122"/>
                <a:cs typeface="Kanit Light" panose="020B0604020202020204" charset="-34"/>
              </a:rPr>
              <a:t>kullanılan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yöntem</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ölçütler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farklılık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gösterebilmektedir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4" name="Text 2"/>
          <p:cNvSpPr/>
          <p:nvPr/>
        </p:nvSpPr>
        <p:spPr>
          <a:xfrm>
            <a:off x="839641" y="2193568"/>
            <a:ext cx="8452842" cy="482918"/>
          </a:xfrm>
          <a:prstGeom prst="rect">
            <a:avLst/>
          </a:prstGeom>
          <a:noFill/>
          <a:ln/>
        </p:spPr>
        <p:txBody>
          <a:bodyPr wrap="none" lIns="0" tIns="0" rIns="0" bIns="0" rtlCol="0" anchor="t"/>
          <a:lstStyle/>
          <a:p>
            <a:pPr marL="0" indent="0" algn="just">
              <a:lnSpc>
                <a:spcPts val="3800"/>
              </a:lnSpc>
              <a:buNone/>
            </a:pPr>
            <a:r>
              <a:rPr lang="en-US" sz="3200" dirty="0">
                <a:solidFill>
                  <a:srgbClr val="272D45"/>
                </a:solidFill>
                <a:latin typeface="Kanit Light" panose="020B0604020202020204" charset="-34"/>
                <a:ea typeface="Kanit Light" pitchFamily="34" charset="-122"/>
                <a:cs typeface="Kanit Light" panose="020B0604020202020204" charset="-34"/>
              </a:rPr>
              <a:t>Model </a:t>
            </a:r>
            <a:r>
              <a:rPr lang="en-US" sz="3200" dirty="0" err="1">
                <a:solidFill>
                  <a:srgbClr val="272D45"/>
                </a:solidFill>
                <a:latin typeface="Kanit Light" panose="020B0604020202020204" charset="-34"/>
                <a:ea typeface="Kanit Light" pitchFamily="34" charset="-122"/>
                <a:cs typeface="Kanit Light" panose="020B0604020202020204" charset="-34"/>
              </a:rPr>
              <a:t>Performans</a:t>
            </a:r>
            <a:r>
              <a:rPr lang="en-US" sz="3200" dirty="0">
                <a:solidFill>
                  <a:srgbClr val="272D45"/>
                </a:solidFill>
                <a:latin typeface="Kanit Light" panose="020B0604020202020204" charset="-34"/>
                <a:ea typeface="Kanit Light" pitchFamily="34" charset="-122"/>
                <a:cs typeface="Kanit Light" panose="020B0604020202020204" charset="-34"/>
              </a:rPr>
              <a:t> </a:t>
            </a:r>
            <a:r>
              <a:rPr lang="en-US" sz="3200" dirty="0" err="1">
                <a:solidFill>
                  <a:srgbClr val="272D45"/>
                </a:solidFill>
                <a:latin typeface="Kanit Light" panose="020B0604020202020204" charset="-34"/>
                <a:ea typeface="Kanit Light" pitchFamily="34" charset="-122"/>
                <a:cs typeface="Kanit Light" panose="020B0604020202020204" charset="-34"/>
              </a:rPr>
              <a:t>Değerlendirme</a:t>
            </a:r>
            <a:r>
              <a:rPr lang="en-US" sz="3200" dirty="0">
                <a:solidFill>
                  <a:srgbClr val="272D45"/>
                </a:solidFill>
                <a:latin typeface="Kanit Light" panose="020B0604020202020204" charset="-34"/>
                <a:ea typeface="Kanit Light" pitchFamily="34" charset="-122"/>
                <a:cs typeface="Kanit Light" panose="020B0604020202020204" charset="-34"/>
              </a:rPr>
              <a:t> Yöntemleri</a:t>
            </a:r>
            <a:endParaRPr lang="en-US" sz="3200" dirty="0">
              <a:latin typeface="Kanit Light" panose="020B0604020202020204" charset="-34"/>
            </a:endParaRPr>
          </a:p>
        </p:txBody>
      </p:sp>
      <p:pic>
        <p:nvPicPr>
          <p:cNvPr id="11" name="Image 0" descr="preencoded.png"/>
          <p:cNvPicPr>
            <a:picLocks noChangeAspect="1"/>
          </p:cNvPicPr>
          <p:nvPr/>
        </p:nvPicPr>
        <p:blipFill>
          <a:blip r:embed="rId3"/>
          <a:stretch>
            <a:fillRect/>
          </a:stretch>
        </p:blipFill>
        <p:spPr>
          <a:xfrm>
            <a:off x="13525500" y="228600"/>
            <a:ext cx="876300" cy="540306"/>
          </a:xfrm>
          <a:prstGeom prst="rect">
            <a:avLst/>
          </a:prstGeom>
        </p:spPr>
      </p:pic>
      <p:sp>
        <p:nvSpPr>
          <p:cNvPr id="13" name="Text 0"/>
          <p:cNvSpPr/>
          <p:nvPr/>
        </p:nvSpPr>
        <p:spPr>
          <a:xfrm>
            <a:off x="864037" y="284321"/>
            <a:ext cx="6733580" cy="603647"/>
          </a:xfrm>
          <a:prstGeom prst="rect">
            <a:avLst/>
          </a:prstGeom>
          <a:noFill/>
          <a:ln/>
        </p:spPr>
        <p:txBody>
          <a:bodyPr wrap="none" lIns="0" tIns="0" rIns="0" bIns="0" rtlCol="0" anchor="t"/>
          <a:lstStyle/>
          <a:p>
            <a:pPr marL="0" indent="0">
              <a:lnSpc>
                <a:spcPts val="4750"/>
              </a:lnSpc>
              <a:buNone/>
            </a:pPr>
            <a:r>
              <a:rPr lang="en-US" sz="4000" dirty="0">
                <a:solidFill>
                  <a:srgbClr val="272D45"/>
                </a:solidFill>
                <a:latin typeface="Kanit Light" panose="020B0604020202020204" charset="-34"/>
                <a:ea typeface="Kanit Light" pitchFamily="34" charset="-122"/>
                <a:cs typeface="Kanit Light" panose="020B0604020202020204" charset="-34"/>
              </a:rPr>
              <a:t>Model </a:t>
            </a:r>
            <a:r>
              <a:rPr lang="en-US" sz="4000" dirty="0" err="1">
                <a:solidFill>
                  <a:srgbClr val="272D45"/>
                </a:solidFill>
                <a:latin typeface="Kanit Light" panose="020B0604020202020204" charset="-34"/>
                <a:ea typeface="Kanit Light" pitchFamily="34" charset="-122"/>
                <a:cs typeface="Kanit Light" panose="020B0604020202020204" charset="-34"/>
              </a:rPr>
              <a:t>Değerlendirme</a:t>
            </a:r>
            <a:r>
              <a:rPr lang="en-US" sz="4000" dirty="0">
                <a:solidFill>
                  <a:srgbClr val="272D45"/>
                </a:solidFill>
                <a:latin typeface="Kanit Light" panose="020B0604020202020204" charset="-34"/>
                <a:ea typeface="Kanit Light" pitchFamily="34" charset="-122"/>
                <a:cs typeface="Kanit Light" panose="020B0604020202020204" charset="-34"/>
              </a:rPr>
              <a:t> Süreci</a:t>
            </a:r>
            <a:endParaRPr lang="en-US" sz="4000" dirty="0">
              <a:latin typeface="Kanit Light" panose="020B0604020202020204" charset="-34"/>
            </a:endParaRPr>
          </a:p>
        </p:txBody>
      </p:sp>
      <p:sp>
        <p:nvSpPr>
          <p:cNvPr id="9" name="Metin kutusu 8">
            <a:extLst>
              <a:ext uri="{FF2B5EF4-FFF2-40B4-BE49-F238E27FC236}">
                <a16:creationId xmlns:a16="http://schemas.microsoft.com/office/drawing/2014/main" id="{1DC101F4-EA57-49E6-85CE-58E262B09981}"/>
              </a:ext>
            </a:extLst>
          </p:cNvPr>
          <p:cNvSpPr txBox="1"/>
          <p:nvPr/>
        </p:nvSpPr>
        <p:spPr>
          <a:xfrm>
            <a:off x="864037" y="2822139"/>
            <a:ext cx="12132860" cy="4955203"/>
          </a:xfrm>
          <a:prstGeom prst="rect">
            <a:avLst/>
          </a:prstGeom>
          <a:noFill/>
        </p:spPr>
        <p:txBody>
          <a:bodyPr wrap="square">
            <a:spAutoFit/>
          </a:bodyPr>
          <a:lstStyle/>
          <a:p>
            <a:pPr algn="just"/>
            <a:r>
              <a:rPr lang="tr-TR">
                <a:solidFill>
                  <a:srgbClr val="2C3249"/>
                </a:solidFill>
                <a:latin typeface="Kanit Light" panose="020B0604020202020204" charset="-34"/>
                <a:cs typeface="Kanit Light" panose="020B0604020202020204" charset="-34"/>
              </a:rPr>
              <a:t>Makine öğrenmesi modelinin başarısını değerlendirmek için veri seti eğitim ve test olarak ikiye ayrılır. Bu süreçte dikkat edilmesi gerekenler:</a:t>
            </a:r>
          </a:p>
          <a:p>
            <a:pPr algn="just"/>
            <a:endParaRPr lang="tr-TR">
              <a:solidFill>
                <a:srgbClr val="2C3249"/>
              </a:solidFill>
              <a:latin typeface="Kanit Light" panose="020B0604020202020204" charset="-34"/>
              <a:cs typeface="Kanit Light" panose="020B0604020202020204" charset="-34"/>
            </a:endParaRPr>
          </a:p>
          <a:p>
            <a:pPr marL="285750" indent="-285750" algn="just">
              <a:buFont typeface="Arial" panose="020B0604020202020204" pitchFamily="34" charset="0"/>
              <a:buChar char="•"/>
            </a:pPr>
            <a:r>
              <a:rPr lang="tr-TR" b="1">
                <a:solidFill>
                  <a:srgbClr val="2C3249"/>
                </a:solidFill>
                <a:latin typeface="Kanit Light" panose="020B0604020202020204" charset="-34"/>
                <a:cs typeface="Kanit Light" panose="020B0604020202020204" charset="-34"/>
              </a:rPr>
              <a:t>Eğitim verisi, test verisinden daha fazla olmalıdır</a:t>
            </a:r>
            <a:r>
              <a:rPr lang="tr-TR">
                <a:solidFill>
                  <a:srgbClr val="2C3249"/>
                </a:solidFill>
                <a:latin typeface="Kanit Light" panose="020B0604020202020204" charset="-34"/>
                <a:cs typeface="Kanit Light" panose="020B0604020202020204" charset="-34"/>
              </a:rPr>
              <a:t>. Modelin daha iyi öğrenmesi için daha çok veriyle eğitilmesi gerekir</a:t>
            </a:r>
          </a:p>
          <a:p>
            <a:pPr lvl="1" algn="just"/>
            <a:r>
              <a:rPr kumimoji="0" lang="tr-TR" altLang="tr-TR" b="0" i="0" u="none" strike="noStrike" cap="none" normalizeH="0" baseline="0">
                <a:ln>
                  <a:noFill/>
                </a:ln>
                <a:solidFill>
                  <a:schemeClr val="tx1"/>
                </a:solidFill>
                <a:effectLst/>
                <a:latin typeface="Kanit Light" panose="020B0604020202020204" charset="-34"/>
                <a:sym typeface="Wingdings" panose="05000000000000000000" pitchFamily="2" charset="2"/>
              </a:rPr>
              <a:t></a:t>
            </a:r>
            <a:r>
              <a:rPr kumimoji="0" lang="tr-TR" altLang="tr-TR" b="0" i="0" u="none" strike="noStrike" cap="none" normalizeH="0" baseline="0">
                <a:ln>
                  <a:noFill/>
                </a:ln>
                <a:solidFill>
                  <a:schemeClr val="tx1"/>
                </a:solidFill>
                <a:effectLst/>
                <a:latin typeface="Kanit Light" panose="020B0604020202020204" charset="-34"/>
              </a:rPr>
              <a:t>Örneğin: </a:t>
            </a:r>
            <a:r>
              <a:rPr kumimoji="0" lang="tr-TR" altLang="tr-TR" b="1" i="0" u="none" strike="noStrike" cap="none" normalizeH="0" baseline="0">
                <a:ln>
                  <a:noFill/>
                </a:ln>
                <a:solidFill>
                  <a:schemeClr val="tx1"/>
                </a:solidFill>
                <a:effectLst/>
                <a:latin typeface="Kanit Light" panose="020B0604020202020204" charset="-34"/>
              </a:rPr>
              <a:t>%80 eğitim, %20 test</a:t>
            </a:r>
            <a:r>
              <a:rPr kumimoji="0" lang="tr-TR" altLang="tr-TR" b="0" i="0" u="none" strike="noStrike" cap="none" normalizeH="0" baseline="0">
                <a:ln>
                  <a:noFill/>
                </a:ln>
                <a:solidFill>
                  <a:schemeClr val="tx1"/>
                </a:solidFill>
                <a:effectLst/>
                <a:latin typeface="Kanit Light" panose="020B0604020202020204" charset="-34"/>
              </a:rPr>
              <a:t> gibi bir oran kullanıl</a:t>
            </a:r>
            <a:r>
              <a:rPr kumimoji="0" lang="tr-TR" altLang="tr-TR" b="0" i="0" u="none" strike="noStrike" cap="none" normalizeH="0" baseline="0">
                <a:ln>
                  <a:noFill/>
                </a:ln>
                <a:solidFill>
                  <a:srgbClr val="2C3249"/>
                </a:solidFill>
                <a:effectLst/>
                <a:latin typeface="Kanit Light" panose="020B0604020202020204" charset="-34"/>
                <a:cs typeface="Kanit Light" panose="020B0604020202020204" charset="-34"/>
              </a:rPr>
              <a:t>ır.</a:t>
            </a:r>
          </a:p>
          <a:p>
            <a:pPr lvl="1" algn="just"/>
            <a:endParaRPr kumimoji="0" lang="tr-TR" altLang="tr-TR" b="0" i="0" u="none" strike="noStrike" cap="none" normalizeH="0" baseline="0">
              <a:ln>
                <a:noFill/>
              </a:ln>
              <a:solidFill>
                <a:srgbClr val="2C3249"/>
              </a:solidFill>
              <a:effectLst/>
              <a:latin typeface="Kanit Light" panose="020B0604020202020204" charset="-34"/>
              <a:cs typeface="Kanit Light" panose="020B0604020202020204" charset="-34"/>
            </a:endParaRPr>
          </a:p>
          <a:p>
            <a:pPr lvl="1" algn="just"/>
            <a:endParaRPr lang="tr-TR">
              <a:solidFill>
                <a:srgbClr val="2C3249"/>
              </a:solidFill>
              <a:latin typeface="Kanit Light" panose="020B0604020202020204" charset="-34"/>
              <a:cs typeface="Kanit Light" panose="020B0604020202020204" charset="-34"/>
            </a:endParaRPr>
          </a:p>
          <a:p>
            <a:pPr marL="285750" indent="-285750" algn="just">
              <a:buFont typeface="Arial" panose="020B0604020202020204" pitchFamily="34" charset="0"/>
              <a:buChar char="•"/>
            </a:pPr>
            <a:r>
              <a:rPr lang="tr-TR" b="1">
                <a:solidFill>
                  <a:srgbClr val="2C3249"/>
                </a:solidFill>
                <a:latin typeface="Kanit Light" panose="020B0604020202020204" charset="-34"/>
                <a:cs typeface="Kanit Light" panose="020B0604020202020204" charset="-34"/>
              </a:rPr>
              <a:t>Veri rastgele ayrılmalıdır</a:t>
            </a:r>
            <a:r>
              <a:rPr lang="tr-TR">
                <a:solidFill>
                  <a:srgbClr val="2C3249"/>
                </a:solidFill>
                <a:latin typeface="Kanit Light" panose="020B0604020202020204" charset="-34"/>
                <a:cs typeface="Kanit Light" panose="020B0604020202020204" charset="-34"/>
              </a:rPr>
              <a:t>. Elle yapılan seçimler modelin yanlış öğrenmesine neden olabilir.</a:t>
            </a:r>
          </a:p>
          <a:p>
            <a:pPr lvl="1" algn="just"/>
            <a:r>
              <a:rPr kumimoji="0" lang="tr-TR" altLang="tr-TR" b="0" i="0" u="none" strike="noStrike" cap="none" normalizeH="0" baseline="0">
                <a:ln>
                  <a:noFill/>
                </a:ln>
                <a:solidFill>
                  <a:schemeClr val="tx1"/>
                </a:solidFill>
                <a:effectLst/>
                <a:latin typeface="Kanit Light" panose="020B0604020202020204" charset="-34"/>
                <a:sym typeface="Wingdings" panose="05000000000000000000" pitchFamily="2" charset="2"/>
              </a:rPr>
              <a:t></a:t>
            </a:r>
            <a:r>
              <a:rPr kumimoji="0" lang="tr-TR" altLang="tr-TR" b="0" i="0" u="none" strike="noStrike" cap="none" normalizeH="0" baseline="0">
                <a:ln>
                  <a:noFill/>
                </a:ln>
                <a:solidFill>
                  <a:schemeClr val="tx1"/>
                </a:solidFill>
                <a:effectLst/>
                <a:latin typeface="Kanit Light" panose="020B0604020202020204" charset="-34"/>
              </a:rPr>
              <a:t>Rastgele seçmek, </a:t>
            </a:r>
            <a:r>
              <a:rPr kumimoji="0" lang="tr-TR" altLang="tr-TR" b="1" i="0" u="none" strike="noStrike" cap="none" normalizeH="0" baseline="0">
                <a:ln>
                  <a:noFill/>
                </a:ln>
                <a:solidFill>
                  <a:schemeClr val="tx1"/>
                </a:solidFill>
                <a:effectLst/>
                <a:latin typeface="Kanit Light" panose="020B0604020202020204" charset="-34"/>
              </a:rPr>
              <a:t>tarafsız ve dengeli bir öğrenme sağlar.</a:t>
            </a:r>
          </a:p>
          <a:p>
            <a:pPr lvl="1" algn="just"/>
            <a:endParaRPr lang="tr-TR">
              <a:solidFill>
                <a:srgbClr val="2C3249"/>
              </a:solidFill>
              <a:latin typeface="Kanit Light" panose="020B0604020202020204" charset="-34"/>
              <a:cs typeface="Kanit Light" panose="020B0604020202020204" charset="-34"/>
            </a:endParaRPr>
          </a:p>
          <a:p>
            <a:pPr marL="285750" indent="-285750" algn="just">
              <a:buFont typeface="Arial" panose="020B0604020202020204" pitchFamily="34" charset="0"/>
              <a:buChar char="•"/>
            </a:pPr>
            <a:endParaRPr lang="tr-TR">
              <a:solidFill>
                <a:srgbClr val="2C3249"/>
              </a:solidFill>
              <a:latin typeface="Kanit Light" panose="020B0604020202020204" charset="-34"/>
              <a:cs typeface="Kanit Light" panose="020B0604020202020204" charset="-34"/>
            </a:endParaRPr>
          </a:p>
          <a:p>
            <a:pPr marL="285750" indent="-285750" algn="just">
              <a:buFont typeface="Arial" panose="020B0604020202020204" pitchFamily="34" charset="0"/>
              <a:buChar char="•"/>
            </a:pPr>
            <a:r>
              <a:rPr lang="tr-TR" b="1">
                <a:solidFill>
                  <a:srgbClr val="2C3249"/>
                </a:solidFill>
                <a:latin typeface="Kanit Light" panose="020B0604020202020204" charset="-34"/>
                <a:cs typeface="Kanit Light" panose="020B0604020202020204" charset="-34"/>
              </a:rPr>
              <a:t>Her sınıftan örnekler hem eğitimde hem de testte bulunmalıdır</a:t>
            </a:r>
            <a:r>
              <a:rPr lang="tr-TR">
                <a:solidFill>
                  <a:srgbClr val="2C3249"/>
                </a:solidFill>
                <a:latin typeface="Kanit Light" panose="020B0604020202020204" charset="-34"/>
                <a:cs typeface="Kanit Light" panose="020B0604020202020204" charset="-34"/>
              </a:rPr>
              <a:t>. Eğer bir sınıf sadece eğitimde veya sadece testte olursa, model bu verileri doğru genelleyemez. Eğer veri setinde "kedi", "köpek", "kuş" gibi sınıflar varsa,Test ve eğitim verisinde her sınıftan örnek olmalıdır.</a:t>
            </a:r>
          </a:p>
          <a:p>
            <a:pPr lvl="1" algn="just"/>
            <a:r>
              <a:rPr lang="tr-TR">
                <a:solidFill>
                  <a:srgbClr val="2C3249"/>
                </a:solidFill>
                <a:latin typeface="Kanit Light" panose="020B0604020202020204" charset="-34"/>
                <a:cs typeface="Kanit Light" panose="020B0604020202020204" charset="-34"/>
                <a:sym typeface="Wingdings" panose="05000000000000000000" pitchFamily="2" charset="2"/>
              </a:rPr>
              <a:t></a:t>
            </a:r>
            <a:r>
              <a:rPr lang="tr-TR">
                <a:solidFill>
                  <a:srgbClr val="2C3249"/>
                </a:solidFill>
                <a:latin typeface="Kanit Light" panose="020B0604020202020204" charset="-34"/>
                <a:cs typeface="Kanit Light" panose="020B0604020202020204" charset="-34"/>
              </a:rPr>
              <a:t>Sadece "kedi" ve "köpek" olursa, model "kuş" sınıfını öğrenemez ve yanlış tahmin yapar.</a:t>
            </a:r>
          </a:p>
          <a:p>
            <a:pPr marL="285750" indent="-285750" algn="just">
              <a:lnSpc>
                <a:spcPct val="200000"/>
              </a:lnSpc>
              <a:buFont typeface="Arial" panose="020B0604020202020204" pitchFamily="34" charset="0"/>
              <a:buChar char="•"/>
            </a:pPr>
            <a:endParaRPr lang="tr-TR" sz="1600">
              <a:solidFill>
                <a:srgbClr val="2C3249"/>
              </a:solidFill>
              <a:latin typeface="Kanit Light" panose="020B0604020202020204" charset="-34"/>
              <a:cs typeface="Kanit Light" panose="020B0604020202020204" charset="-34"/>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p:cNvPicPr>
            <a:picLocks noChangeAspect="1"/>
          </p:cNvPicPr>
          <p:nvPr/>
        </p:nvPicPr>
        <p:blipFill>
          <a:blip r:embed="rId3"/>
          <a:stretch>
            <a:fillRect/>
          </a:stretch>
        </p:blipFill>
        <p:spPr>
          <a:xfrm>
            <a:off x="3739130" y="4548441"/>
            <a:ext cx="7716973" cy="3345692"/>
          </a:xfrm>
          <a:prstGeom prst="rect">
            <a:avLst/>
          </a:prstGeom>
        </p:spPr>
      </p:pic>
      <p:sp>
        <p:nvSpPr>
          <p:cNvPr id="2" name="Text 0"/>
          <p:cNvSpPr/>
          <p:nvPr/>
        </p:nvSpPr>
        <p:spPr>
          <a:xfrm>
            <a:off x="864037" y="1013639"/>
            <a:ext cx="8567499" cy="489466"/>
          </a:xfrm>
          <a:prstGeom prst="rect">
            <a:avLst/>
          </a:prstGeom>
          <a:noFill/>
          <a:ln/>
        </p:spPr>
        <p:txBody>
          <a:bodyPr wrap="none" lIns="0" tIns="0" rIns="0" bIns="0" rtlCol="0" anchor="t"/>
          <a:lstStyle/>
          <a:p>
            <a:pPr marL="0" indent="0">
              <a:lnSpc>
                <a:spcPts val="3850"/>
              </a:lnSpc>
              <a:buNone/>
            </a:pPr>
            <a:r>
              <a:rPr lang="en-US" sz="3200" dirty="0">
                <a:solidFill>
                  <a:srgbClr val="272D45"/>
                </a:solidFill>
                <a:latin typeface="Kanit Light" panose="020B0604020202020204" charset="-34"/>
                <a:ea typeface="Kanit Light" pitchFamily="34" charset="-122"/>
                <a:cs typeface="Kanit Light" panose="020B0604020202020204" charset="-34"/>
              </a:rPr>
              <a:t>Model </a:t>
            </a:r>
            <a:r>
              <a:rPr lang="en-US" sz="3200" dirty="0" err="1">
                <a:solidFill>
                  <a:srgbClr val="272D45"/>
                </a:solidFill>
                <a:latin typeface="Kanit Light" panose="020B0604020202020204" charset="-34"/>
                <a:ea typeface="Kanit Light" pitchFamily="34" charset="-122"/>
                <a:cs typeface="Kanit Light" panose="020B0604020202020204" charset="-34"/>
              </a:rPr>
              <a:t>Performans</a:t>
            </a:r>
            <a:r>
              <a:rPr lang="en-US" sz="3200" dirty="0">
                <a:solidFill>
                  <a:srgbClr val="272D45"/>
                </a:solidFill>
                <a:latin typeface="Kanit Light" panose="020B0604020202020204" charset="-34"/>
                <a:ea typeface="Kanit Light" pitchFamily="34" charset="-122"/>
                <a:cs typeface="Kanit Light" panose="020B0604020202020204" charset="-34"/>
              </a:rPr>
              <a:t> </a:t>
            </a:r>
            <a:r>
              <a:rPr lang="en-US" sz="3200" dirty="0" err="1">
                <a:solidFill>
                  <a:srgbClr val="272D45"/>
                </a:solidFill>
                <a:latin typeface="Kanit Light" panose="020B0604020202020204" charset="-34"/>
                <a:ea typeface="Kanit Light" pitchFamily="34" charset="-122"/>
                <a:cs typeface="Kanit Light" panose="020B0604020202020204" charset="-34"/>
              </a:rPr>
              <a:t>Değerlendirme</a:t>
            </a:r>
            <a:r>
              <a:rPr lang="en-US" sz="3200" dirty="0">
                <a:solidFill>
                  <a:srgbClr val="272D45"/>
                </a:solidFill>
                <a:latin typeface="Kanit Light" panose="020B0604020202020204" charset="-34"/>
                <a:ea typeface="Kanit Light" pitchFamily="34" charset="-122"/>
                <a:cs typeface="Kanit Light" panose="020B0604020202020204" charset="-34"/>
              </a:rPr>
              <a:t> Yöntemleri</a:t>
            </a:r>
            <a:endParaRPr lang="en-US" sz="3200" dirty="0">
              <a:latin typeface="Kanit Light" panose="020B0604020202020204" charset="-34"/>
            </a:endParaRPr>
          </a:p>
        </p:txBody>
      </p:sp>
      <p:sp>
        <p:nvSpPr>
          <p:cNvPr id="3" name="Text 1"/>
          <p:cNvSpPr/>
          <p:nvPr/>
        </p:nvSpPr>
        <p:spPr>
          <a:xfrm>
            <a:off x="864037" y="1577630"/>
            <a:ext cx="13200960" cy="2511134"/>
          </a:xfrm>
          <a:prstGeom prst="rect">
            <a:avLst/>
          </a:prstGeom>
          <a:noFill/>
          <a:ln/>
        </p:spPr>
        <p:txBody>
          <a:bodyPr wrap="square" lIns="0" tIns="0" rIns="0" bIns="0" rtlCol="0" anchor="t"/>
          <a:lstStyle/>
          <a:p>
            <a:pPr marL="0" indent="0">
              <a:lnSpc>
                <a:spcPts val="2450"/>
              </a:lnSpc>
              <a:buNone/>
            </a:pPr>
            <a:r>
              <a:rPr lang="en-US" dirty="0" err="1">
                <a:solidFill>
                  <a:srgbClr val="2C3249"/>
                </a:solidFill>
                <a:latin typeface="Kanit Light" panose="020B0604020202020204" charset="-34"/>
                <a:ea typeface="Martel Sans" pitchFamily="34" charset="-122"/>
                <a:cs typeface="Kanit Light" panose="020B0604020202020204" charset="-34"/>
              </a:rPr>
              <a:t>İ</a:t>
            </a:r>
            <a:r>
              <a:rPr lang="en-US" b="1" dirty="0" err="1">
                <a:solidFill>
                  <a:srgbClr val="2C3249"/>
                </a:solidFill>
                <a:latin typeface="Kanit Light" panose="020B0604020202020204" charset="-34"/>
                <a:ea typeface="Martel Sans" pitchFamily="34" charset="-122"/>
                <a:cs typeface="Kanit Light" panose="020B0604020202020204" charset="-34"/>
              </a:rPr>
              <a:t>kili</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Ayırma</a:t>
            </a:r>
            <a:r>
              <a:rPr lang="en-US" b="1" dirty="0">
                <a:solidFill>
                  <a:srgbClr val="2C3249"/>
                </a:solidFill>
                <a:latin typeface="Kanit Light" panose="020B0604020202020204" charset="-34"/>
                <a:ea typeface="Martel Sans" pitchFamily="34" charset="-122"/>
                <a:cs typeface="Kanit Light" panose="020B0604020202020204" charset="-34"/>
              </a:rPr>
              <a:t> (Hold-out): </a:t>
            </a:r>
            <a:r>
              <a:rPr lang="en-US" dirty="0" err="1">
                <a:solidFill>
                  <a:srgbClr val="2C3249"/>
                </a:solidFill>
                <a:latin typeface="Kanit Light" panose="020B0604020202020204" charset="-34"/>
                <a:ea typeface="Martel Sans" pitchFamily="34" charset="-122"/>
                <a:cs typeface="Kanit Light" panose="020B0604020202020204" charset="-34"/>
              </a:rPr>
              <a:t>İkili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ayırma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yöntemi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İtteratürde</a:t>
            </a:r>
            <a:r>
              <a:rPr lang="en-US" dirty="0">
                <a:solidFill>
                  <a:srgbClr val="2C3249"/>
                </a:solidFill>
                <a:latin typeface="Kanit Light" panose="020B0604020202020204" charset="-34"/>
                <a:ea typeface="Martel Sans" pitchFamily="34" charset="-122"/>
                <a:cs typeface="Kanit Light" panose="020B0604020202020204" charset="-34"/>
              </a:rPr>
              <a:t> en </a:t>
            </a:r>
            <a:r>
              <a:rPr lang="en-US" dirty="0" err="1">
                <a:solidFill>
                  <a:srgbClr val="2C3249"/>
                </a:solidFill>
                <a:latin typeface="Kanit Light" panose="020B0604020202020204" charset="-34"/>
                <a:ea typeface="Martel Sans" pitchFamily="34" charset="-122"/>
                <a:cs typeface="Kanit Light" panose="020B0604020202020204" charset="-34"/>
              </a:rPr>
              <a:t>sık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yöntemlerden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biridir</a:t>
            </a:r>
            <a:r>
              <a:rPr lang="en-US" dirty="0">
                <a:solidFill>
                  <a:srgbClr val="2C3249"/>
                </a:solidFill>
                <a:latin typeface="Kanit Light" panose="020B0604020202020204" charset="-34"/>
                <a:ea typeface="Martel Sans" pitchFamily="34" charset="-122"/>
                <a:cs typeface="Kanit Light" panose="020B0604020202020204" charset="-34"/>
              </a:rPr>
              <a:t> ve veri </a:t>
            </a:r>
            <a:r>
              <a:rPr lang="en-US" dirty="0" err="1">
                <a:solidFill>
                  <a:srgbClr val="2C3249"/>
                </a:solidFill>
                <a:latin typeface="Kanit Light" panose="020B0604020202020204" charset="-34"/>
                <a:ea typeface="Martel Sans" pitchFamily="34" charset="-122"/>
                <a:cs typeface="Kanit Light" panose="020B0604020202020204" charset="-34"/>
              </a:rPr>
              <a:t>setini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eğitim</a:t>
            </a:r>
            <a:r>
              <a:rPr lang="en-US" dirty="0">
                <a:solidFill>
                  <a:srgbClr val="2C3249"/>
                </a:solidFill>
                <a:latin typeface="Kanit Light" panose="020B0604020202020204" charset="-34"/>
                <a:ea typeface="Martel Sans" pitchFamily="34" charset="-122"/>
                <a:cs typeface="Kanit Light" panose="020B0604020202020204" charset="-34"/>
              </a:rPr>
              <a:t> ve test veri </a:t>
            </a:r>
            <a:r>
              <a:rPr lang="en-US" dirty="0" err="1">
                <a:solidFill>
                  <a:srgbClr val="2C3249"/>
                </a:solidFill>
                <a:latin typeface="Kanit Light" panose="020B0604020202020204" charset="-34"/>
                <a:ea typeface="Martel Sans" pitchFamily="34" charset="-122"/>
                <a:cs typeface="Kanit Light" panose="020B0604020202020204" charset="-34"/>
              </a:rPr>
              <a:t>olmak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üzere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bölüme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ayırmaya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dayanan</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yaklaşımdır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Şekil</a:t>
            </a:r>
            <a:r>
              <a:rPr lang="en-US" dirty="0">
                <a:solidFill>
                  <a:srgbClr val="2C3249"/>
                </a:solidFill>
                <a:latin typeface="Kanit Light" panose="020B0604020202020204" charset="-34"/>
                <a:ea typeface="Martel Sans" pitchFamily="34" charset="-122"/>
                <a:cs typeface="Kanit Light" panose="020B0604020202020204" charset="-34"/>
              </a:rPr>
              <a:t> 11). </a:t>
            </a: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nSpc>
                <a:spcPts val="2450"/>
              </a:lnSpc>
              <a:buNone/>
            </a:pPr>
            <a:r>
              <a:rPr lang="en-US" dirty="0" err="1">
                <a:solidFill>
                  <a:srgbClr val="2C3249"/>
                </a:solidFill>
                <a:latin typeface="Kanit Light" panose="020B0604020202020204" charset="-34"/>
                <a:ea typeface="Martel Sans" pitchFamily="34" charset="-122"/>
                <a:cs typeface="Kanit Light" panose="020B0604020202020204" charset="-34"/>
              </a:rPr>
              <a:t>Genellikle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belirli</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yüzde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oranına</a:t>
            </a:r>
            <a:r>
              <a:rPr lang="en-US" dirty="0">
                <a:solidFill>
                  <a:srgbClr val="2C3249"/>
                </a:solidFill>
                <a:latin typeface="Kanit Light" panose="020B0604020202020204" charset="-34"/>
                <a:ea typeface="Martel Sans" pitchFamily="34" charset="-122"/>
                <a:cs typeface="Kanit Light" panose="020B0604020202020204" charset="-34"/>
              </a:rPr>
              <a:t> göre</a:t>
            </a:r>
            <a:r>
              <a:rPr lang="tr-TR"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örneğin</a:t>
            </a:r>
            <a:r>
              <a:rPr lang="tr-TR" dirty="0">
                <a:solidFill>
                  <a:srgbClr val="2C3249"/>
                </a:solidFill>
                <a:latin typeface="Kanit Light" panose="020B0604020202020204" charset="-34"/>
                <a:ea typeface="Martel Sans" pitchFamily="34" charset="-122"/>
                <a:cs typeface="Kanit Light" panose="020B0604020202020204" charset="-34"/>
              </a:rPr>
              <a:t>;</a:t>
            </a:r>
          </a:p>
          <a:p>
            <a:pPr marL="742950" lvl="1" indent="-285750">
              <a:lnSpc>
                <a:spcPts val="2450"/>
              </a:lnSpc>
              <a:buFont typeface="Arial" panose="020B0604020202020204" pitchFamily="34" charset="0"/>
              <a:buChar char="•"/>
            </a:pPr>
            <a:r>
              <a:rPr lang="en-US" dirty="0">
                <a:solidFill>
                  <a:srgbClr val="2C3249"/>
                </a:solidFill>
                <a:latin typeface="Kanit Light" panose="020B0604020202020204" charset="-34"/>
                <a:ea typeface="Martel Sans" pitchFamily="34" charset="-122"/>
                <a:cs typeface="Kanit Light" panose="020B0604020202020204" charset="-34"/>
              </a:rPr>
              <a:t>%70 </a:t>
            </a:r>
            <a:r>
              <a:rPr lang="en-US" dirty="0" err="1">
                <a:solidFill>
                  <a:srgbClr val="2C3249"/>
                </a:solidFill>
                <a:latin typeface="Kanit Light" panose="020B0604020202020204" charset="-34"/>
                <a:ea typeface="Martel Sans" pitchFamily="34" charset="-122"/>
                <a:cs typeface="Kanit Light" panose="020B0604020202020204" charset="-34"/>
              </a:rPr>
              <a:t>eğitim</a:t>
            </a:r>
            <a:r>
              <a:rPr lang="en-US" dirty="0">
                <a:solidFill>
                  <a:srgbClr val="2C3249"/>
                </a:solidFill>
                <a:latin typeface="Kanit Light" panose="020B0604020202020204" charset="-34"/>
                <a:ea typeface="Martel Sans" pitchFamily="34" charset="-122"/>
                <a:cs typeface="Kanit Light" panose="020B0604020202020204" charset="-34"/>
              </a:rPr>
              <a:t> ve %30 test</a:t>
            </a:r>
            <a:r>
              <a:rPr lang="tr-TR" dirty="0">
                <a:solidFill>
                  <a:srgbClr val="2C3249"/>
                </a:solidFill>
                <a:latin typeface="Kanit Light" panose="020B0604020202020204" charset="-34"/>
                <a:ea typeface="Martel Sans" pitchFamily="34" charset="-122"/>
                <a:cs typeface="Kanit Light" panose="020B0604020202020204" charset="-34"/>
              </a:rPr>
              <a:t>,</a:t>
            </a:r>
          </a:p>
          <a:p>
            <a:pPr marL="742950" lvl="1" indent="-285750">
              <a:lnSpc>
                <a:spcPts val="2450"/>
              </a:lnSpc>
              <a:buFont typeface="Arial" panose="020B0604020202020204" pitchFamily="34" charset="0"/>
              <a:buChar char="•"/>
            </a:pPr>
            <a:r>
              <a:rPr lang="en-US" dirty="0">
                <a:solidFill>
                  <a:srgbClr val="2C3249"/>
                </a:solidFill>
                <a:latin typeface="Kanit Light" panose="020B0604020202020204" charset="-34"/>
                <a:ea typeface="Martel Sans" pitchFamily="34" charset="-122"/>
                <a:cs typeface="Kanit Light" panose="020B0604020202020204" charset="-34"/>
              </a:rPr>
              <a:t>%80 </a:t>
            </a:r>
            <a:r>
              <a:rPr lang="en-US" dirty="0" err="1">
                <a:solidFill>
                  <a:srgbClr val="2C3249"/>
                </a:solidFill>
                <a:latin typeface="Kanit Light" panose="020B0604020202020204" charset="-34"/>
                <a:ea typeface="Martel Sans" pitchFamily="34" charset="-122"/>
                <a:cs typeface="Kanit Light" panose="020B0604020202020204" charset="-34"/>
              </a:rPr>
              <a:t>eğitim</a:t>
            </a:r>
            <a:r>
              <a:rPr lang="en-US" dirty="0">
                <a:solidFill>
                  <a:srgbClr val="2C3249"/>
                </a:solidFill>
                <a:latin typeface="Kanit Light" panose="020B0604020202020204" charset="-34"/>
                <a:ea typeface="Martel Sans" pitchFamily="34" charset="-122"/>
                <a:cs typeface="Kanit Light" panose="020B0604020202020204" charset="-34"/>
              </a:rPr>
              <a:t> ve %20 test</a:t>
            </a:r>
            <a:r>
              <a:rPr lang="tr-TR" dirty="0">
                <a:solidFill>
                  <a:srgbClr val="2C3249"/>
                </a:solidFill>
                <a:latin typeface="Kanit Light" panose="020B0604020202020204" charset="-34"/>
                <a:ea typeface="Martel Sans" pitchFamily="34" charset="-122"/>
                <a:cs typeface="Kanit Light" panose="020B0604020202020204" charset="-34"/>
              </a:rPr>
              <a:t>,</a:t>
            </a:r>
          </a:p>
          <a:p>
            <a:pPr marL="742950" lvl="1" indent="-285750">
              <a:lnSpc>
                <a:spcPts val="2450"/>
              </a:lnSpc>
              <a:buFont typeface="Arial" panose="020B0604020202020204" pitchFamily="34" charset="0"/>
              <a:buChar char="•"/>
            </a:pPr>
            <a:r>
              <a:rPr lang="en-US" dirty="0">
                <a:solidFill>
                  <a:srgbClr val="2C3249"/>
                </a:solidFill>
                <a:latin typeface="Kanit Light" panose="020B0604020202020204" charset="-34"/>
                <a:ea typeface="Martel Sans" pitchFamily="34" charset="-122"/>
                <a:cs typeface="Kanit Light" panose="020B0604020202020204" charset="-34"/>
              </a:rPr>
              <a:t>%90 </a:t>
            </a:r>
            <a:r>
              <a:rPr lang="en-US" dirty="0" err="1">
                <a:solidFill>
                  <a:srgbClr val="2C3249"/>
                </a:solidFill>
                <a:latin typeface="Kanit Light" panose="020B0604020202020204" charset="-34"/>
                <a:ea typeface="Martel Sans" pitchFamily="34" charset="-122"/>
                <a:cs typeface="Kanit Light" panose="020B0604020202020204" charset="-34"/>
              </a:rPr>
              <a:t>eğitim</a:t>
            </a:r>
            <a:r>
              <a:rPr lang="en-US" dirty="0">
                <a:solidFill>
                  <a:srgbClr val="2C3249"/>
                </a:solidFill>
                <a:latin typeface="Kanit Light" panose="020B0604020202020204" charset="-34"/>
                <a:ea typeface="Martel Sans" pitchFamily="34" charset="-122"/>
                <a:cs typeface="Kanit Light" panose="020B0604020202020204" charset="-34"/>
              </a:rPr>
              <a:t> ve %10 test vb.) veri </a:t>
            </a:r>
            <a:r>
              <a:rPr lang="en-US" dirty="0" err="1">
                <a:solidFill>
                  <a:srgbClr val="2C3249"/>
                </a:solidFill>
                <a:latin typeface="Kanit Light" panose="020B0604020202020204" charset="-34"/>
                <a:ea typeface="Martel Sans" pitchFamily="34" charset="-122"/>
                <a:cs typeface="Kanit Light" panose="020B0604020202020204" charset="-34"/>
              </a:rPr>
              <a:t>seti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bölüme</a:t>
            </a:r>
            <a:r>
              <a:rPr lang="en-US" dirty="0">
                <a:solidFill>
                  <a:srgbClr val="2C3249"/>
                </a:solidFill>
                <a:latin typeface="Kanit Light" panose="020B0604020202020204" charset="-34"/>
                <a:ea typeface="Martel Sans" pitchFamily="34" charset="-122"/>
                <a:cs typeface="Kanit Light" panose="020B0604020202020204" charset="-34"/>
              </a:rPr>
              <a:t> a</a:t>
            </a:r>
            <a:r>
              <a:rPr lang="tr-TR" dirty="0">
                <a:solidFill>
                  <a:srgbClr val="2C3249"/>
                </a:solidFill>
                <a:latin typeface="Kanit Light" panose="020B0604020202020204" charset="-34"/>
                <a:ea typeface="Martel Sans" pitchFamily="34" charset="-122"/>
                <a:cs typeface="Kanit Light" panose="020B0604020202020204" charset="-34"/>
              </a:rPr>
              <a:t>y</a:t>
            </a:r>
            <a:r>
              <a:rPr lang="en-US" dirty="0" err="1">
                <a:solidFill>
                  <a:srgbClr val="2C3249"/>
                </a:solidFill>
                <a:latin typeface="Kanit Light" panose="020B0604020202020204" charset="-34"/>
                <a:ea typeface="Martel Sans" pitchFamily="34" charset="-122"/>
                <a:cs typeface="Kanit Light" panose="020B0604020202020204" charset="-34"/>
              </a:rPr>
              <a:t>rılır</a:t>
            </a:r>
            <a:r>
              <a:rPr lang="en-US" dirty="0">
                <a:solidFill>
                  <a:srgbClr val="2C3249"/>
                </a:solidFill>
                <a:latin typeface="Kanit Light" panose="020B0604020202020204" charset="-34"/>
                <a:ea typeface="Martel Sans" pitchFamily="34" charset="-122"/>
                <a:cs typeface="Kanit Light" panose="020B0604020202020204" charset="-34"/>
              </a:rPr>
              <a:t>. </a:t>
            </a: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nSpc>
                <a:spcPts val="2450"/>
              </a:lnSpc>
              <a:buNone/>
            </a:pPr>
            <a:r>
              <a:rPr lang="en-US" dirty="0" err="1">
                <a:solidFill>
                  <a:srgbClr val="2C3249"/>
                </a:solidFill>
                <a:latin typeface="Kanit Light" panose="020B0604020202020204" charset="-34"/>
                <a:ea typeface="Martel Sans" pitchFamily="34" charset="-122"/>
                <a:cs typeface="Kanit Light" panose="020B0604020202020204" charset="-34"/>
              </a:rPr>
              <a:t>Örneklerin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büyük</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kısmı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eğitim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icin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kullanılırken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kalan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örnekler</a:t>
            </a:r>
            <a:r>
              <a:rPr lang="en-US" dirty="0">
                <a:solidFill>
                  <a:srgbClr val="2C3249"/>
                </a:solidFill>
                <a:latin typeface="Kanit Light" panose="020B0604020202020204" charset="-34"/>
                <a:ea typeface="Martel Sans" pitchFamily="34" charset="-122"/>
                <a:cs typeface="Kanit Light" panose="020B0604020202020204" charset="-34"/>
              </a:rPr>
              <a:t> test için </a:t>
            </a:r>
            <a:r>
              <a:rPr lang="en-US" dirty="0" err="1">
                <a:solidFill>
                  <a:srgbClr val="2C3249"/>
                </a:solidFill>
                <a:latin typeface="Kanit Light" panose="020B0604020202020204" charset="-34"/>
                <a:ea typeface="Martel Sans" pitchFamily="34" charset="-122"/>
                <a:cs typeface="Kanit Light" panose="020B0604020202020204" charset="-34"/>
              </a:rPr>
              <a:t>kullanılır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nedenle</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yönteme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ikili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ayırma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adı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verilebilir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4" name="Text 2"/>
          <p:cNvSpPr/>
          <p:nvPr/>
        </p:nvSpPr>
        <p:spPr>
          <a:xfrm>
            <a:off x="6104251" y="4334015"/>
            <a:ext cx="2254301" cy="313134"/>
          </a:xfrm>
          <a:prstGeom prst="rect">
            <a:avLst/>
          </a:prstGeom>
          <a:noFill/>
          <a:ln/>
        </p:spPr>
        <p:txBody>
          <a:bodyPr wrap="none" lIns="0" tIns="0" rIns="0" bIns="0" rtlCol="0" anchor="t"/>
          <a:lstStyle/>
          <a:p>
            <a:pPr marL="0" indent="0">
              <a:lnSpc>
                <a:spcPts val="2450"/>
              </a:lnSpc>
              <a:buNone/>
            </a:pPr>
            <a:r>
              <a:rPr lang="en-US" b="1">
                <a:solidFill>
                  <a:srgbClr val="2C3249"/>
                </a:solidFill>
                <a:latin typeface="Kanit Light" panose="020B0604020202020204" charset="-34"/>
                <a:ea typeface="Martel Sans" pitchFamily="34" charset="-122"/>
                <a:cs typeface="Kanit Light" panose="020B0604020202020204" charset="-34"/>
              </a:rPr>
              <a:t>İkili ayırma yöntemi</a:t>
            </a:r>
            <a:endParaRPr lang="en-US">
              <a:latin typeface="Kanit Light" panose="020B0604020202020204" charset="-34"/>
            </a:endParaRPr>
          </a:p>
        </p:txBody>
      </p:sp>
      <p:pic>
        <p:nvPicPr>
          <p:cNvPr id="6" name="Image 1" descr="preencoded.png"/>
          <p:cNvPicPr>
            <a:picLocks noChangeAspect="1"/>
          </p:cNvPicPr>
          <p:nvPr/>
        </p:nvPicPr>
        <p:blipFill>
          <a:blip r:embed="rId4"/>
          <a:stretch>
            <a:fillRect/>
          </a:stretch>
        </p:blipFill>
        <p:spPr>
          <a:xfrm>
            <a:off x="13525500" y="228600"/>
            <a:ext cx="876300" cy="540306"/>
          </a:xfrm>
          <a:prstGeom prst="rect">
            <a:avLst/>
          </a:prstGeom>
        </p:spPr>
      </p:pic>
      <p:sp>
        <p:nvSpPr>
          <p:cNvPr id="7" name="Text 0">
            <a:extLst>
              <a:ext uri="{FF2B5EF4-FFF2-40B4-BE49-F238E27FC236}">
                <a16:creationId xmlns:a16="http://schemas.microsoft.com/office/drawing/2014/main" id="{E41C1BF2-DBD0-586F-7308-752C065E2AEA}"/>
              </a:ext>
            </a:extLst>
          </p:cNvPr>
          <p:cNvSpPr/>
          <p:nvPr/>
        </p:nvSpPr>
        <p:spPr>
          <a:xfrm>
            <a:off x="864037" y="335467"/>
            <a:ext cx="6733580" cy="603647"/>
          </a:xfrm>
          <a:prstGeom prst="rect">
            <a:avLst/>
          </a:prstGeom>
          <a:noFill/>
          <a:ln/>
        </p:spPr>
        <p:txBody>
          <a:bodyPr wrap="none" lIns="0" tIns="0" rIns="0" bIns="0" rtlCol="0" anchor="t"/>
          <a:lstStyle/>
          <a:p>
            <a:pPr marL="0" indent="0">
              <a:lnSpc>
                <a:spcPts val="4750"/>
              </a:lnSpc>
              <a:buNone/>
            </a:pPr>
            <a:r>
              <a:rPr lang="en-US" sz="4000" dirty="0">
                <a:solidFill>
                  <a:srgbClr val="272D45"/>
                </a:solidFill>
                <a:latin typeface="Kanit Light" panose="020B0604020202020204" charset="-34"/>
                <a:ea typeface="Kanit Light" pitchFamily="34" charset="-122"/>
                <a:cs typeface="Kanit Light" panose="020B0604020202020204" charset="-34"/>
              </a:rPr>
              <a:t>Model </a:t>
            </a:r>
            <a:r>
              <a:rPr lang="en-US" sz="4000" dirty="0" err="1">
                <a:solidFill>
                  <a:srgbClr val="272D45"/>
                </a:solidFill>
                <a:latin typeface="Kanit Light" panose="020B0604020202020204" charset="-34"/>
                <a:ea typeface="Kanit Light" pitchFamily="34" charset="-122"/>
                <a:cs typeface="Kanit Light" panose="020B0604020202020204" charset="-34"/>
              </a:rPr>
              <a:t>Değerlendirme</a:t>
            </a:r>
            <a:r>
              <a:rPr lang="en-US" sz="4000" dirty="0">
                <a:solidFill>
                  <a:srgbClr val="272D45"/>
                </a:solidFill>
                <a:latin typeface="Kanit Light" panose="020B0604020202020204" charset="-34"/>
                <a:ea typeface="Kanit Light" pitchFamily="34" charset="-122"/>
                <a:cs typeface="Kanit Light" panose="020B0604020202020204" charset="-34"/>
              </a:rPr>
              <a:t> Süreci</a:t>
            </a:r>
            <a:endParaRPr lang="en-US" sz="4000" dirty="0">
              <a:latin typeface="Kanit Light" panose="020B0604020202020204" charset="-34"/>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0" descr="preencoded.png"/>
          <p:cNvPicPr>
            <a:picLocks noChangeAspect="1"/>
          </p:cNvPicPr>
          <p:nvPr/>
        </p:nvPicPr>
        <p:blipFill>
          <a:blip r:embed="rId3"/>
          <a:stretch>
            <a:fillRect/>
          </a:stretch>
        </p:blipFill>
        <p:spPr>
          <a:xfrm>
            <a:off x="888660" y="3460246"/>
            <a:ext cx="8542876" cy="3461813"/>
          </a:xfrm>
          <a:prstGeom prst="rect">
            <a:avLst/>
          </a:prstGeom>
        </p:spPr>
      </p:pic>
      <p:sp>
        <p:nvSpPr>
          <p:cNvPr id="4" name="Text 2"/>
          <p:cNvSpPr/>
          <p:nvPr/>
        </p:nvSpPr>
        <p:spPr>
          <a:xfrm>
            <a:off x="864037" y="1658060"/>
            <a:ext cx="13243551" cy="1269503"/>
          </a:xfrm>
          <a:prstGeom prst="rect">
            <a:avLst/>
          </a:prstGeom>
          <a:noFill/>
          <a:ln/>
        </p:spPr>
        <p:txBody>
          <a:bodyPr wrap="square" lIns="0" tIns="0" rIns="0" bIns="0" rtlCol="0" anchor="t"/>
          <a:lstStyle/>
          <a:p>
            <a:pPr marL="0" indent="0" algn="just">
              <a:lnSpc>
                <a:spcPts val="1950"/>
              </a:lnSpc>
              <a:buNone/>
            </a:pPr>
            <a:r>
              <a:rPr lang="en-US" b="1" dirty="0" err="1">
                <a:solidFill>
                  <a:srgbClr val="2C3249"/>
                </a:solidFill>
                <a:latin typeface="Kanit Light" panose="020B0604020202020204" charset="-34"/>
                <a:ea typeface="Martel Sans" pitchFamily="34" charset="-122"/>
                <a:cs typeface="Kanit Light" panose="020B0604020202020204" charset="-34"/>
              </a:rPr>
              <a:t>Tekrarlı</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ikili</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ayırma</a:t>
            </a:r>
            <a:r>
              <a:rPr lang="en-US" b="1"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Tekrarlı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ikili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ayırma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işleminin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çok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kere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tekrarlandığı</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yöntemdir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Böylelikle</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setinin</a:t>
            </a:r>
            <a:r>
              <a:rPr lang="en-US" dirty="0">
                <a:solidFill>
                  <a:srgbClr val="2C3249"/>
                </a:solidFill>
                <a:latin typeface="Kanit Light" panose="020B0604020202020204" charset="-34"/>
                <a:ea typeface="Martel Sans" pitchFamily="34" charset="-122"/>
                <a:cs typeface="Kanit Light" panose="020B0604020202020204" charset="-34"/>
              </a:rPr>
              <a:t> farklı </a:t>
            </a:r>
            <a:r>
              <a:rPr lang="en-US" dirty="0" err="1">
                <a:solidFill>
                  <a:srgbClr val="2C3249"/>
                </a:solidFill>
                <a:latin typeface="Kanit Light" panose="020B0604020202020204" charset="-34"/>
                <a:ea typeface="Martel Sans" pitchFamily="34" charset="-122"/>
                <a:cs typeface="Kanit Light" panose="020B0604020202020204" charset="-34"/>
              </a:rPr>
              <a:t>rastgele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bölümmeleri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edilerek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çok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modelin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eğitilmesi</a:t>
            </a:r>
            <a:r>
              <a:rPr lang="en-US" dirty="0">
                <a:solidFill>
                  <a:srgbClr val="2C3249"/>
                </a:solidFill>
                <a:latin typeface="Kanit Light" panose="020B0604020202020204" charset="-34"/>
                <a:ea typeface="Martel Sans" pitchFamily="34" charset="-122"/>
                <a:cs typeface="Kanit Light" panose="020B0604020202020204" charset="-34"/>
              </a:rPr>
              <a:t> ve test </a:t>
            </a:r>
            <a:r>
              <a:rPr lang="en-US" dirty="0" err="1">
                <a:solidFill>
                  <a:srgbClr val="2C3249"/>
                </a:solidFill>
                <a:latin typeface="Kanit Light" panose="020B0604020202020204" charset="-34"/>
                <a:ea typeface="Martel Sans" pitchFamily="34" charset="-122"/>
                <a:cs typeface="Kanit Light" panose="020B0604020202020204" charset="-34"/>
              </a:rPr>
              <a:t>edilmesi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sağlanır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sayede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sonuçlar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istatistiksel</a:t>
            </a:r>
            <a:r>
              <a:rPr lang="en-US" dirty="0">
                <a:solidFill>
                  <a:srgbClr val="2C3249"/>
                </a:solidFill>
                <a:latin typeface="Kanit Light" panose="020B0604020202020204" charset="-34"/>
                <a:ea typeface="Martel Sans" pitchFamily="34" charset="-122"/>
                <a:cs typeface="Kanit Light" panose="020B0604020202020204" charset="-34"/>
              </a:rPr>
              <a:t> olarak </a:t>
            </a:r>
            <a:r>
              <a:rPr lang="en-US" dirty="0" err="1">
                <a:solidFill>
                  <a:srgbClr val="2C3249"/>
                </a:solidFill>
                <a:latin typeface="Kanit Light" panose="020B0604020202020204" charset="-34"/>
                <a:ea typeface="Martel Sans" pitchFamily="34" charset="-122"/>
                <a:cs typeface="Kanit Light" panose="020B0604020202020204" charset="-34"/>
              </a:rPr>
              <a:t>daha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güvenilir</a:t>
            </a:r>
            <a:r>
              <a:rPr lang="en-US" dirty="0">
                <a:solidFill>
                  <a:srgbClr val="2C3249"/>
                </a:solidFill>
                <a:latin typeface="Kanit Light" panose="020B0604020202020204" charset="-34"/>
                <a:ea typeface="Martel Sans" pitchFamily="34" charset="-122"/>
                <a:cs typeface="Kanit Light" panose="020B0604020202020204" charset="-34"/>
              </a:rPr>
              <a:t> hale </a:t>
            </a:r>
            <a:r>
              <a:rPr lang="en-US" dirty="0" err="1">
                <a:solidFill>
                  <a:srgbClr val="2C3249"/>
                </a:solidFill>
                <a:latin typeface="Kanit Light" panose="020B0604020202020204" charset="-34"/>
                <a:ea typeface="Martel Sans" pitchFamily="34" charset="-122"/>
                <a:cs typeface="Kanit Light" panose="020B0604020202020204" charset="-34"/>
              </a:rPr>
              <a:t>gelebilecektir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Örneğin</a:t>
            </a:r>
            <a:r>
              <a:rPr lang="en-US" dirty="0">
                <a:solidFill>
                  <a:srgbClr val="2C3249"/>
                </a:solidFill>
                <a:latin typeface="Kanit Light" panose="020B0604020202020204" charset="-34"/>
                <a:ea typeface="Martel Sans" pitchFamily="34" charset="-122"/>
                <a:cs typeface="Kanit Light" panose="020B0604020202020204" charset="-34"/>
              </a:rPr>
              <a:t> 4 </a:t>
            </a:r>
            <a:r>
              <a:rPr lang="en-US" dirty="0" err="1">
                <a:solidFill>
                  <a:srgbClr val="2C3249"/>
                </a:solidFill>
                <a:latin typeface="Kanit Light" panose="020B0604020202020204" charset="-34"/>
                <a:ea typeface="Martel Sans" pitchFamily="34" charset="-122"/>
                <a:cs typeface="Kanit Light" panose="020B0604020202020204" charset="-34"/>
              </a:rPr>
              <a:t>kere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ikili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ayırma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yapıldığında</a:t>
            </a:r>
            <a:r>
              <a:rPr lang="en-US" dirty="0">
                <a:solidFill>
                  <a:srgbClr val="2C3249"/>
                </a:solidFill>
                <a:latin typeface="Kanit Light" panose="020B0604020202020204" charset="-34"/>
                <a:ea typeface="Martel Sans" pitchFamily="34" charset="-122"/>
                <a:cs typeface="Kanit Light" panose="020B0604020202020204" charset="-34"/>
              </a:rPr>
              <a:t> her </a:t>
            </a:r>
            <a:r>
              <a:rPr lang="en-US" dirty="0" err="1">
                <a:solidFill>
                  <a:srgbClr val="2C3249"/>
                </a:solidFill>
                <a:latin typeface="Kanit Light" panose="020B0604020202020204" charset="-34"/>
                <a:ea typeface="Martel Sans" pitchFamily="34" charset="-122"/>
                <a:cs typeface="Kanit Light" panose="020B0604020202020204" charset="-34"/>
              </a:rPr>
              <a:t>biri</a:t>
            </a:r>
            <a:r>
              <a:rPr lang="en-US" dirty="0">
                <a:solidFill>
                  <a:srgbClr val="2C3249"/>
                </a:solidFill>
                <a:latin typeface="Kanit Light" panose="020B0604020202020204" charset="-34"/>
                <a:ea typeface="Martel Sans" pitchFamily="34" charset="-122"/>
                <a:cs typeface="Kanit Light" panose="020B0604020202020204" charset="-34"/>
              </a:rPr>
              <a:t> </a:t>
            </a:r>
            <a:r>
              <a:rPr lang="tr-TR" dirty="0">
                <a:solidFill>
                  <a:srgbClr val="2C3249"/>
                </a:solidFill>
                <a:latin typeface="Kanit Light" panose="020B0604020202020204" charset="-34"/>
                <a:ea typeface="Martel Sans" pitchFamily="34" charset="-122"/>
                <a:cs typeface="Kanit Light" panose="020B0604020202020204" charset="-34"/>
              </a:rPr>
              <a:t>i</a:t>
            </a:r>
            <a:r>
              <a:rPr lang="en-US" dirty="0" err="1">
                <a:solidFill>
                  <a:srgbClr val="2C3249"/>
                </a:solidFill>
                <a:latin typeface="Kanit Light" panose="020B0604020202020204" charset="-34"/>
                <a:ea typeface="Martel Sans" pitchFamily="34" charset="-122"/>
                <a:cs typeface="Kanit Light" panose="020B0604020202020204" charset="-34"/>
              </a:rPr>
              <a:t>çin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performans</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değerlendirme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ölçütleri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hesaplanır</a:t>
            </a:r>
            <a:r>
              <a:rPr lang="en-US" dirty="0">
                <a:solidFill>
                  <a:srgbClr val="2C3249"/>
                </a:solidFill>
                <a:latin typeface="Kanit Light" panose="020B0604020202020204" charset="-34"/>
                <a:ea typeface="Martel Sans" pitchFamily="34" charset="-122"/>
                <a:cs typeface="Kanit Light" panose="020B0604020202020204" charset="-34"/>
              </a:rPr>
              <a:t>. Tek bir </a:t>
            </a:r>
            <a:r>
              <a:rPr lang="en-US" dirty="0" err="1">
                <a:solidFill>
                  <a:srgbClr val="2C3249"/>
                </a:solidFill>
                <a:latin typeface="Kanit Light" panose="020B0604020202020204" charset="-34"/>
                <a:ea typeface="Martel Sans" pitchFamily="34" charset="-122"/>
                <a:cs typeface="Kanit Light" panose="020B0604020202020204" charset="-34"/>
              </a:rPr>
              <a:t>performans</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değerlendirme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ölçütü</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elde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edilen</a:t>
            </a:r>
            <a:r>
              <a:rPr lang="en-US" dirty="0">
                <a:solidFill>
                  <a:srgbClr val="2C3249"/>
                </a:solidFill>
                <a:latin typeface="Kanit Light" panose="020B0604020202020204" charset="-34"/>
                <a:ea typeface="Martel Sans" pitchFamily="34" charset="-122"/>
                <a:cs typeface="Kanit Light" panose="020B0604020202020204" charset="-34"/>
              </a:rPr>
              <a:t> </a:t>
            </a:r>
            <a:r>
              <a:rPr lang="en-US" i="1" dirty="0">
                <a:solidFill>
                  <a:schemeClr val="accent1">
                    <a:lumMod val="75000"/>
                  </a:schemeClr>
                </a:solidFill>
                <a:latin typeface="Kanit Light" panose="020B0604020202020204" charset="-34"/>
                <a:ea typeface="Martel Sans" pitchFamily="34" charset="-122"/>
                <a:cs typeface="Kanit Light" panose="020B0604020202020204" charset="-34"/>
              </a:rPr>
              <a:t>P1, P2, P3 ve P4 gibi 4 farklı </a:t>
            </a:r>
            <a:r>
              <a:rPr lang="en-US" i="1" dirty="0" err="1">
                <a:solidFill>
                  <a:schemeClr val="accent1">
                    <a:lumMod val="75000"/>
                  </a:schemeClr>
                </a:solidFill>
                <a:latin typeface="Kanit Light" panose="020B0604020202020204" charset="-34"/>
                <a:ea typeface="Martel Sans" pitchFamily="34" charset="-122"/>
                <a:cs typeface="Kanit Light" panose="020B0604020202020204" charset="-34"/>
              </a:rPr>
              <a:t>değerin</a:t>
            </a:r>
            <a:r>
              <a:rPr lang="en-US" i="1" dirty="0">
                <a:solidFill>
                  <a:schemeClr val="accent1">
                    <a:lumMod val="75000"/>
                  </a:schemeClr>
                </a:solidFill>
                <a:latin typeface="Kanit Light" panose="020B0604020202020204" charset="-34"/>
                <a:ea typeface="Martel Sans" pitchFamily="34" charset="-122"/>
                <a:cs typeface="Kanit Light" panose="020B0604020202020204" charset="-34"/>
              </a:rPr>
              <a:t> </a:t>
            </a:r>
            <a:r>
              <a:rPr lang="en-US" i="1" dirty="0" err="1">
                <a:solidFill>
                  <a:schemeClr val="accent1">
                    <a:lumMod val="75000"/>
                  </a:schemeClr>
                </a:solidFill>
                <a:latin typeface="Kanit Light" panose="020B0604020202020204" charset="-34"/>
                <a:ea typeface="Martel Sans" pitchFamily="34" charset="-122"/>
                <a:cs typeface="Kanit Light" panose="020B0604020202020204" charset="-34"/>
              </a:rPr>
              <a:t>ortalaması</a:t>
            </a:r>
            <a:r>
              <a:rPr lang="en-US" i="1" dirty="0">
                <a:solidFill>
                  <a:schemeClr val="accent1">
                    <a:lumMod val="75000"/>
                  </a:schemeClr>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ile </a:t>
            </a:r>
            <a:r>
              <a:rPr lang="en-US" i="1" dirty="0" err="1">
                <a:solidFill>
                  <a:schemeClr val="accent1">
                    <a:lumMod val="75000"/>
                  </a:schemeClr>
                </a:solidFill>
                <a:latin typeface="Kanit Light" panose="020B0604020202020204" charset="-34"/>
                <a:ea typeface="Martel Sans" pitchFamily="34" charset="-122"/>
                <a:cs typeface="Kanit Light" panose="020B0604020202020204" charset="-34"/>
              </a:rPr>
              <a:t>nihai</a:t>
            </a:r>
            <a:r>
              <a:rPr lang="en-US" i="1" dirty="0">
                <a:solidFill>
                  <a:schemeClr val="accent1">
                    <a:lumMod val="75000"/>
                  </a:schemeClr>
                </a:solidFill>
                <a:latin typeface="Kanit Light" panose="020B0604020202020204" charset="-34"/>
                <a:ea typeface="Martel Sans" pitchFamily="34" charset="-122"/>
                <a:cs typeface="Kanit Light" panose="020B0604020202020204" charset="-34"/>
              </a:rPr>
              <a:t> </a:t>
            </a:r>
            <a:r>
              <a:rPr lang="en-US" i="1" dirty="0" err="1">
                <a:solidFill>
                  <a:schemeClr val="accent1">
                    <a:lumMod val="75000"/>
                  </a:schemeClr>
                </a:solidFill>
                <a:latin typeface="Kanit Light" panose="020B0604020202020204" charset="-34"/>
                <a:ea typeface="Martel Sans" pitchFamily="34" charset="-122"/>
                <a:cs typeface="Kanit Light" panose="020B0604020202020204" charset="-34"/>
              </a:rPr>
              <a:t>performans</a:t>
            </a:r>
            <a:r>
              <a:rPr lang="en-US" i="1" dirty="0">
                <a:solidFill>
                  <a:schemeClr val="accent1">
                    <a:lumMod val="75000"/>
                  </a:schemeClr>
                </a:solidFill>
                <a:latin typeface="Kanit Light" panose="020B0604020202020204" charset="-34"/>
                <a:ea typeface="Martel Sans" pitchFamily="34" charset="-122"/>
                <a:cs typeface="Kanit Light" panose="020B0604020202020204" charset="-34"/>
              </a:rPr>
              <a:t> </a:t>
            </a:r>
            <a:r>
              <a:rPr lang="en-US" i="1" dirty="0" err="1">
                <a:solidFill>
                  <a:schemeClr val="accent1">
                    <a:lumMod val="75000"/>
                  </a:schemeClr>
                </a:solidFill>
                <a:latin typeface="Kanit Light" panose="020B0604020202020204" charset="-34"/>
                <a:ea typeface="Martel Sans" pitchFamily="34" charset="-122"/>
                <a:cs typeface="Kanit Light" panose="020B0604020202020204" charset="-34"/>
              </a:rPr>
              <a:t>değerine</a:t>
            </a:r>
            <a:r>
              <a:rPr lang="en-US" i="1" dirty="0">
                <a:solidFill>
                  <a:schemeClr val="accent1">
                    <a:lumMod val="75000"/>
                  </a:schemeClr>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ulaşılmaktadır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5" name="Text 3"/>
          <p:cNvSpPr/>
          <p:nvPr/>
        </p:nvSpPr>
        <p:spPr>
          <a:xfrm>
            <a:off x="4005821" y="3093783"/>
            <a:ext cx="3074917" cy="237465"/>
          </a:xfrm>
          <a:prstGeom prst="rect">
            <a:avLst/>
          </a:prstGeom>
          <a:noFill/>
          <a:ln/>
        </p:spPr>
        <p:txBody>
          <a:bodyPr wrap="none" lIns="0" tIns="0" rIns="0" bIns="0" rtlCol="0" anchor="t"/>
          <a:lstStyle/>
          <a:p>
            <a:pPr marL="0" indent="0">
              <a:lnSpc>
                <a:spcPts val="1950"/>
              </a:lnSpc>
              <a:buNone/>
            </a:pPr>
            <a:r>
              <a:rPr lang="en-US" b="1" i="1">
                <a:solidFill>
                  <a:srgbClr val="2C3249"/>
                </a:solidFill>
                <a:latin typeface="Kanit Light" panose="020B0604020202020204" charset="-34"/>
                <a:ea typeface="Martel Sans" pitchFamily="34" charset="-122"/>
                <a:cs typeface="Kanit Light" panose="020B0604020202020204" charset="-34"/>
              </a:rPr>
              <a:t>Tekrarlı ikili ayırma yöntemi</a:t>
            </a:r>
            <a:endParaRPr lang="en-US" i="1">
              <a:latin typeface="Kanit Light" panose="020B0604020202020204" charset="-34"/>
            </a:endParaRPr>
          </a:p>
        </p:txBody>
      </p:sp>
      <p:sp>
        <p:nvSpPr>
          <p:cNvPr id="7" name="Text 4"/>
          <p:cNvSpPr/>
          <p:nvPr/>
        </p:nvSpPr>
        <p:spPr>
          <a:xfrm>
            <a:off x="572095" y="7562850"/>
            <a:ext cx="12724805" cy="248722"/>
          </a:xfrm>
          <a:prstGeom prst="rect">
            <a:avLst/>
          </a:prstGeom>
          <a:noFill/>
          <a:ln/>
        </p:spPr>
        <p:txBody>
          <a:bodyPr wrap="none" lIns="0" tIns="0" rIns="0" bIns="0" rtlCol="0" anchor="t"/>
          <a:lstStyle/>
          <a:p>
            <a:pPr marL="0" indent="0">
              <a:lnSpc>
                <a:spcPts val="1950"/>
              </a:lnSpc>
              <a:buNone/>
            </a:pPr>
            <a:endParaRPr lang="en-US" sz="1200">
              <a:latin typeface="Kanit Light" panose="020B0604020202020204" charset="-34"/>
            </a:endParaRPr>
          </a:p>
        </p:txBody>
      </p:sp>
      <p:pic>
        <p:nvPicPr>
          <p:cNvPr id="8" name="Image 1" descr="preencoded.png"/>
          <p:cNvPicPr>
            <a:picLocks noChangeAspect="1"/>
          </p:cNvPicPr>
          <p:nvPr/>
        </p:nvPicPr>
        <p:blipFill>
          <a:blip r:embed="rId4"/>
          <a:stretch>
            <a:fillRect/>
          </a:stretch>
        </p:blipFill>
        <p:spPr>
          <a:xfrm>
            <a:off x="13525500" y="228600"/>
            <a:ext cx="876300" cy="540306"/>
          </a:xfrm>
          <a:prstGeom prst="rect">
            <a:avLst/>
          </a:prstGeom>
        </p:spPr>
      </p:pic>
      <p:sp>
        <p:nvSpPr>
          <p:cNvPr id="11" name="Text 0">
            <a:extLst>
              <a:ext uri="{FF2B5EF4-FFF2-40B4-BE49-F238E27FC236}">
                <a16:creationId xmlns:a16="http://schemas.microsoft.com/office/drawing/2014/main" id="{35FDEEE2-390F-0DD5-D590-D769C668CC8A}"/>
              </a:ext>
            </a:extLst>
          </p:cNvPr>
          <p:cNvSpPr/>
          <p:nvPr/>
        </p:nvSpPr>
        <p:spPr>
          <a:xfrm>
            <a:off x="888660" y="984432"/>
            <a:ext cx="8567499" cy="489466"/>
          </a:xfrm>
          <a:prstGeom prst="rect">
            <a:avLst/>
          </a:prstGeom>
          <a:noFill/>
          <a:ln/>
        </p:spPr>
        <p:txBody>
          <a:bodyPr wrap="none" lIns="0" tIns="0" rIns="0" bIns="0" rtlCol="0" anchor="t"/>
          <a:lstStyle/>
          <a:p>
            <a:pPr marL="0" indent="0">
              <a:lnSpc>
                <a:spcPts val="3850"/>
              </a:lnSpc>
              <a:buNone/>
            </a:pPr>
            <a:r>
              <a:rPr lang="en-US" sz="3200" dirty="0">
                <a:solidFill>
                  <a:srgbClr val="272D45"/>
                </a:solidFill>
                <a:latin typeface="Kanit Light" panose="020B0604020202020204" charset="-34"/>
                <a:ea typeface="Kanit Light" pitchFamily="34" charset="-122"/>
                <a:cs typeface="Kanit Light" panose="020B0604020202020204" charset="-34"/>
              </a:rPr>
              <a:t>Model </a:t>
            </a:r>
            <a:r>
              <a:rPr lang="en-US" sz="3200" dirty="0" err="1">
                <a:solidFill>
                  <a:srgbClr val="272D45"/>
                </a:solidFill>
                <a:latin typeface="Kanit Light" panose="020B0604020202020204" charset="-34"/>
                <a:ea typeface="Kanit Light" pitchFamily="34" charset="-122"/>
                <a:cs typeface="Kanit Light" panose="020B0604020202020204" charset="-34"/>
              </a:rPr>
              <a:t>Performans</a:t>
            </a:r>
            <a:r>
              <a:rPr lang="en-US" sz="3200" dirty="0">
                <a:solidFill>
                  <a:srgbClr val="272D45"/>
                </a:solidFill>
                <a:latin typeface="Kanit Light" panose="020B0604020202020204" charset="-34"/>
                <a:ea typeface="Kanit Light" pitchFamily="34" charset="-122"/>
                <a:cs typeface="Kanit Light" panose="020B0604020202020204" charset="-34"/>
              </a:rPr>
              <a:t> </a:t>
            </a:r>
            <a:r>
              <a:rPr lang="en-US" sz="3200" dirty="0" err="1">
                <a:solidFill>
                  <a:srgbClr val="272D45"/>
                </a:solidFill>
                <a:latin typeface="Kanit Light" panose="020B0604020202020204" charset="-34"/>
                <a:ea typeface="Kanit Light" pitchFamily="34" charset="-122"/>
                <a:cs typeface="Kanit Light" panose="020B0604020202020204" charset="-34"/>
              </a:rPr>
              <a:t>Değerlendirme</a:t>
            </a:r>
            <a:r>
              <a:rPr lang="en-US" sz="3200" dirty="0">
                <a:solidFill>
                  <a:srgbClr val="272D45"/>
                </a:solidFill>
                <a:latin typeface="Kanit Light" panose="020B0604020202020204" charset="-34"/>
                <a:ea typeface="Kanit Light" pitchFamily="34" charset="-122"/>
                <a:cs typeface="Kanit Light" panose="020B0604020202020204" charset="-34"/>
              </a:rPr>
              <a:t> Yöntemleri</a:t>
            </a:r>
            <a:endParaRPr lang="en-US" sz="3200" dirty="0">
              <a:latin typeface="Kanit Light" panose="020B0604020202020204" charset="-34"/>
            </a:endParaRPr>
          </a:p>
        </p:txBody>
      </p:sp>
      <p:sp>
        <p:nvSpPr>
          <p:cNvPr id="12" name="Text 0">
            <a:extLst>
              <a:ext uri="{FF2B5EF4-FFF2-40B4-BE49-F238E27FC236}">
                <a16:creationId xmlns:a16="http://schemas.microsoft.com/office/drawing/2014/main" id="{3D5CEF3A-1CCD-F236-A175-A7E7ABBB373D}"/>
              </a:ext>
            </a:extLst>
          </p:cNvPr>
          <p:cNvSpPr/>
          <p:nvPr/>
        </p:nvSpPr>
        <p:spPr>
          <a:xfrm>
            <a:off x="888660" y="413622"/>
            <a:ext cx="6733580" cy="603647"/>
          </a:xfrm>
          <a:prstGeom prst="rect">
            <a:avLst/>
          </a:prstGeom>
          <a:noFill/>
          <a:ln/>
        </p:spPr>
        <p:txBody>
          <a:bodyPr wrap="none" lIns="0" tIns="0" rIns="0" bIns="0" rtlCol="0" anchor="t"/>
          <a:lstStyle/>
          <a:p>
            <a:pPr marL="0" indent="0">
              <a:lnSpc>
                <a:spcPts val="4750"/>
              </a:lnSpc>
              <a:buNone/>
            </a:pPr>
            <a:r>
              <a:rPr lang="en-US" sz="4000" dirty="0">
                <a:solidFill>
                  <a:srgbClr val="272D45"/>
                </a:solidFill>
                <a:latin typeface="Kanit Light" panose="020B0604020202020204" charset="-34"/>
                <a:ea typeface="Kanit Light" pitchFamily="34" charset="-122"/>
                <a:cs typeface="Kanit Light" panose="020B0604020202020204" charset="-34"/>
              </a:rPr>
              <a:t>Model </a:t>
            </a:r>
            <a:r>
              <a:rPr lang="en-US" sz="4000" dirty="0" err="1">
                <a:solidFill>
                  <a:srgbClr val="272D45"/>
                </a:solidFill>
                <a:latin typeface="Kanit Light" panose="020B0604020202020204" charset="-34"/>
                <a:ea typeface="Kanit Light" pitchFamily="34" charset="-122"/>
                <a:cs typeface="Kanit Light" panose="020B0604020202020204" charset="-34"/>
              </a:rPr>
              <a:t>Değerlendirme</a:t>
            </a:r>
            <a:r>
              <a:rPr lang="en-US" sz="4000" dirty="0">
                <a:solidFill>
                  <a:srgbClr val="272D45"/>
                </a:solidFill>
                <a:latin typeface="Kanit Light" panose="020B0604020202020204" charset="-34"/>
                <a:ea typeface="Kanit Light" pitchFamily="34" charset="-122"/>
                <a:cs typeface="Kanit Light" panose="020B0604020202020204" charset="-34"/>
              </a:rPr>
              <a:t> Süreci</a:t>
            </a:r>
            <a:endParaRPr lang="en-US" sz="4000" dirty="0">
              <a:latin typeface="Kanit Light" panose="020B0604020202020204" charset="-34"/>
            </a:endParaRPr>
          </a:p>
        </p:txBody>
      </p:sp>
      <p:sp>
        <p:nvSpPr>
          <p:cNvPr id="10" name="Metin kutusu 9">
            <a:extLst>
              <a:ext uri="{FF2B5EF4-FFF2-40B4-BE49-F238E27FC236}">
                <a16:creationId xmlns:a16="http://schemas.microsoft.com/office/drawing/2014/main" id="{D0F90834-7FA7-C269-BF5A-59A64130BDF3}"/>
              </a:ext>
            </a:extLst>
          </p:cNvPr>
          <p:cNvSpPr txBox="1"/>
          <p:nvPr/>
        </p:nvSpPr>
        <p:spPr>
          <a:xfrm>
            <a:off x="9639300" y="3356073"/>
            <a:ext cx="4487008" cy="646331"/>
          </a:xfrm>
          <a:prstGeom prst="rect">
            <a:avLst/>
          </a:prstGeom>
          <a:noFill/>
        </p:spPr>
        <p:txBody>
          <a:bodyPr wrap="square">
            <a:spAutoFit/>
          </a:bodyPr>
          <a:lstStyle/>
          <a:p>
            <a:r>
              <a:rPr lang="tr-TR">
                <a:latin typeface="Kanit Light" panose="020B0604020202020204" charset="-34"/>
              </a:rPr>
              <a:t>Diyelim ki elimizde </a:t>
            </a:r>
            <a:r>
              <a:rPr lang="tr-TR" b="1">
                <a:latin typeface="Kanit Light" panose="020B0604020202020204" charset="-34"/>
              </a:rPr>
              <a:t>10 veri noktası</a:t>
            </a:r>
            <a:r>
              <a:rPr lang="tr-TR">
                <a:latin typeface="Kanit Light" panose="020B0604020202020204" charset="-34"/>
              </a:rPr>
              <a:t> var:</a:t>
            </a:r>
            <a:br>
              <a:rPr lang="tr-TR">
                <a:latin typeface="Kanit Light" panose="020B0604020202020204" charset="-34"/>
              </a:rPr>
            </a:br>
            <a:r>
              <a:rPr lang="tr-TR" b="1">
                <a:latin typeface="Kanit Light" panose="020B0604020202020204" charset="-34"/>
              </a:rPr>
              <a:t>A, B, C, D, E, F, G, H, I, J</a:t>
            </a:r>
            <a:endParaRPr lang="tr-TR">
              <a:latin typeface="Kanit Light" panose="020B0604020202020204" charset="-34"/>
            </a:endParaRPr>
          </a:p>
        </p:txBody>
      </p:sp>
      <p:sp>
        <p:nvSpPr>
          <p:cNvPr id="14" name="Metin kutusu 13">
            <a:extLst>
              <a:ext uri="{FF2B5EF4-FFF2-40B4-BE49-F238E27FC236}">
                <a16:creationId xmlns:a16="http://schemas.microsoft.com/office/drawing/2014/main" id="{DC51EDB5-A4C3-58BB-B09D-7DC9C3F74443}"/>
              </a:ext>
            </a:extLst>
          </p:cNvPr>
          <p:cNvSpPr txBox="1"/>
          <p:nvPr/>
        </p:nvSpPr>
        <p:spPr>
          <a:xfrm>
            <a:off x="9481680" y="4274207"/>
            <a:ext cx="4970264" cy="2585323"/>
          </a:xfrm>
          <a:prstGeom prst="rect">
            <a:avLst/>
          </a:prstGeom>
          <a:noFill/>
        </p:spPr>
        <p:txBody>
          <a:bodyPr wrap="square">
            <a:spAutoFit/>
          </a:bodyPr>
          <a:lstStyle/>
          <a:p>
            <a:r>
              <a:rPr lang="tr-TR">
                <a:latin typeface="Kanit Light" panose="020B0604020202020204" charset="-34"/>
              </a:rPr>
              <a:t>🔹 </a:t>
            </a:r>
            <a:r>
              <a:rPr lang="tr-TR" b="1">
                <a:latin typeface="Kanit Light" panose="020B0604020202020204" charset="-34"/>
              </a:rPr>
              <a:t>Tekrarlı İkili Ayırma (Repeated Hold-Out)</a:t>
            </a:r>
            <a:endParaRPr lang="tr-TR">
              <a:latin typeface="Kanit Light" panose="020B0604020202020204" charset="-34"/>
            </a:endParaRPr>
          </a:p>
          <a:p>
            <a:pPr>
              <a:lnSpc>
                <a:spcPct val="150000"/>
              </a:lnSpc>
              <a:buFont typeface="Arial" panose="020B0604020202020204" pitchFamily="34" charset="0"/>
              <a:buChar char="•"/>
            </a:pPr>
            <a:r>
              <a:rPr lang="tr-TR" b="1">
                <a:latin typeface="Kanit Light" panose="020B0604020202020204" charset="-34"/>
              </a:rPr>
              <a:t>1. bölme</a:t>
            </a:r>
            <a:r>
              <a:rPr lang="tr-TR">
                <a:latin typeface="Kanit Light" panose="020B0604020202020204" charset="-34"/>
              </a:rPr>
              <a:t> → Eğitim: </a:t>
            </a:r>
            <a:r>
              <a:rPr lang="tr-TR" b="1">
                <a:latin typeface="Kanit Light" panose="020B0604020202020204" charset="-34"/>
              </a:rPr>
              <a:t>A, B, C, D, E, F, G</a:t>
            </a:r>
            <a:r>
              <a:rPr lang="tr-TR">
                <a:latin typeface="Kanit Light" panose="020B0604020202020204" charset="-34"/>
              </a:rPr>
              <a:t> | Test: </a:t>
            </a:r>
            <a:r>
              <a:rPr lang="tr-TR" b="1">
                <a:latin typeface="Kanit Light" panose="020B0604020202020204" charset="-34"/>
              </a:rPr>
              <a:t>H, I, J</a:t>
            </a:r>
            <a:endParaRPr lang="tr-TR">
              <a:latin typeface="Kanit Light" panose="020B0604020202020204" charset="-34"/>
            </a:endParaRPr>
          </a:p>
          <a:p>
            <a:pPr>
              <a:lnSpc>
                <a:spcPct val="150000"/>
              </a:lnSpc>
              <a:buFont typeface="Arial" panose="020B0604020202020204" pitchFamily="34" charset="0"/>
              <a:buChar char="•"/>
            </a:pPr>
            <a:r>
              <a:rPr lang="tr-TR" b="1">
                <a:latin typeface="Kanit Light" panose="020B0604020202020204" charset="-34"/>
              </a:rPr>
              <a:t>2. bölme</a:t>
            </a:r>
            <a:r>
              <a:rPr lang="tr-TR">
                <a:latin typeface="Kanit Light" panose="020B0604020202020204" charset="-34"/>
              </a:rPr>
              <a:t> → Eğitim: </a:t>
            </a:r>
            <a:r>
              <a:rPr lang="tr-TR" b="1">
                <a:latin typeface="Kanit Light" panose="020B0604020202020204" charset="-34"/>
              </a:rPr>
              <a:t>B, C, D, E, F, G, H</a:t>
            </a:r>
            <a:r>
              <a:rPr lang="tr-TR">
                <a:latin typeface="Kanit Light" panose="020B0604020202020204" charset="-34"/>
              </a:rPr>
              <a:t> | Test: </a:t>
            </a:r>
            <a:r>
              <a:rPr lang="tr-TR" b="1">
                <a:latin typeface="Kanit Light" panose="020B0604020202020204" charset="-34"/>
              </a:rPr>
              <a:t>A, I, J</a:t>
            </a:r>
            <a:endParaRPr lang="tr-TR">
              <a:latin typeface="Kanit Light" panose="020B0604020202020204" charset="-34"/>
            </a:endParaRPr>
          </a:p>
          <a:p>
            <a:pPr>
              <a:lnSpc>
                <a:spcPct val="150000"/>
              </a:lnSpc>
              <a:buFont typeface="Arial" panose="020B0604020202020204" pitchFamily="34" charset="0"/>
              <a:buChar char="•"/>
            </a:pPr>
            <a:r>
              <a:rPr lang="tr-TR" b="1">
                <a:latin typeface="Kanit Light" panose="020B0604020202020204" charset="-34"/>
              </a:rPr>
              <a:t>3. bölme</a:t>
            </a:r>
            <a:r>
              <a:rPr lang="tr-TR">
                <a:latin typeface="Kanit Light" panose="020B0604020202020204" charset="-34"/>
              </a:rPr>
              <a:t> → Eğitim: </a:t>
            </a:r>
            <a:r>
              <a:rPr lang="tr-TR" b="1">
                <a:latin typeface="Kanit Light" panose="020B0604020202020204" charset="-34"/>
              </a:rPr>
              <a:t>A, C, D, E, G, H, I</a:t>
            </a:r>
            <a:r>
              <a:rPr lang="tr-TR">
                <a:latin typeface="Kanit Light" panose="020B0604020202020204" charset="-34"/>
              </a:rPr>
              <a:t> | Test: </a:t>
            </a:r>
            <a:r>
              <a:rPr lang="tr-TR" b="1">
                <a:latin typeface="Kanit Light" panose="020B0604020202020204" charset="-34"/>
              </a:rPr>
              <a:t>B, F, J</a:t>
            </a:r>
          </a:p>
          <a:p>
            <a:pPr>
              <a:lnSpc>
                <a:spcPct val="150000"/>
              </a:lnSpc>
              <a:buFont typeface="Arial" panose="020B0604020202020204" pitchFamily="34" charset="0"/>
              <a:buChar char="•"/>
            </a:pPr>
            <a:r>
              <a:rPr lang="tr-TR" b="1">
                <a:latin typeface="Kanit Light" panose="020B0604020202020204" charset="-34"/>
              </a:rPr>
              <a:t>4. bölme</a:t>
            </a:r>
            <a:r>
              <a:rPr lang="tr-TR">
                <a:latin typeface="Kanit Light" panose="020B0604020202020204" charset="-34"/>
              </a:rPr>
              <a:t> → Eğitim: </a:t>
            </a:r>
            <a:r>
              <a:rPr lang="tr-TR" b="1">
                <a:latin typeface="Kanit Light" panose="020B0604020202020204" charset="-34"/>
              </a:rPr>
              <a:t>B, C, D, E, G, H, I</a:t>
            </a:r>
            <a:r>
              <a:rPr lang="tr-TR">
                <a:latin typeface="Kanit Light" panose="020B0604020202020204" charset="-34"/>
              </a:rPr>
              <a:t> | Test: </a:t>
            </a:r>
            <a:r>
              <a:rPr lang="tr-TR" b="1">
                <a:latin typeface="Kanit Light" panose="020B0604020202020204" charset="-34"/>
              </a:rPr>
              <a:t>A, F, J</a:t>
            </a:r>
          </a:p>
          <a:p>
            <a:endParaRPr lang="tr-TR" b="1">
              <a:latin typeface="Kanit Light" panose="020B0604020202020204" charset="-34"/>
            </a:endParaRPr>
          </a:p>
          <a:p>
            <a:r>
              <a:rPr lang="tr-TR" b="1">
                <a:latin typeface="Kanit Light" panose="020B0604020202020204" charset="-34"/>
              </a:rPr>
              <a:t>Her seferinde veri rastgele seçiliyor!</a:t>
            </a:r>
            <a:endParaRPr lang="tr-TR">
              <a:latin typeface="Kanit Light" panose="020B0604020202020204" charset="-3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14A78-4636-C003-6A1E-027C0F49AE9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D40B021-1464-8A97-FC82-BE285EFC64A3}"/>
              </a:ext>
            </a:extLst>
          </p:cNvPr>
          <p:cNvSpPr/>
          <p:nvPr/>
        </p:nvSpPr>
        <p:spPr>
          <a:xfrm>
            <a:off x="598014" y="1401518"/>
            <a:ext cx="13237520" cy="1832027"/>
          </a:xfrm>
          <a:prstGeom prst="rect">
            <a:avLst/>
          </a:prstGeom>
          <a:noFill/>
          <a:ln/>
        </p:spPr>
        <p:txBody>
          <a:bodyPr wrap="none" lIns="0" tIns="0" rIns="0" bIns="0" rtlCol="0" anchor="t"/>
          <a:lstStyle/>
          <a:p>
            <a:pPr marL="0" indent="0">
              <a:lnSpc>
                <a:spcPts val="5550"/>
              </a:lnSpc>
              <a:buNone/>
            </a:pPr>
            <a:r>
              <a:rPr lang="tr-TR" sz="4800" dirty="0">
                <a:latin typeface="Kanit Light" panose="020B0604020202020204" charset="-34"/>
              </a:rPr>
              <a:t>Makine Öğrenmesi Süreci</a:t>
            </a:r>
            <a:endParaRPr lang="en-US" sz="4450" dirty="0">
              <a:latin typeface="Kanit Light" panose="020B0604020202020204" charset="-34"/>
            </a:endParaRPr>
          </a:p>
        </p:txBody>
      </p:sp>
      <p:pic>
        <p:nvPicPr>
          <p:cNvPr id="15" name="Image 4" descr="preencoded.png">
            <a:extLst>
              <a:ext uri="{FF2B5EF4-FFF2-40B4-BE49-F238E27FC236}">
                <a16:creationId xmlns:a16="http://schemas.microsoft.com/office/drawing/2014/main" id="{970E0F49-FA63-EEF6-996F-A76922C22E2D}"/>
              </a:ext>
            </a:extLst>
          </p:cNvPr>
          <p:cNvPicPr>
            <a:picLocks noChangeAspect="1"/>
          </p:cNvPicPr>
          <p:nvPr/>
        </p:nvPicPr>
        <p:blipFill>
          <a:blip r:embed="rId3"/>
          <a:stretch>
            <a:fillRect/>
          </a:stretch>
        </p:blipFill>
        <p:spPr>
          <a:xfrm>
            <a:off x="13525500" y="228600"/>
            <a:ext cx="876300" cy="540306"/>
          </a:xfrm>
          <a:prstGeom prst="rect">
            <a:avLst/>
          </a:prstGeom>
        </p:spPr>
      </p:pic>
      <p:graphicFrame>
        <p:nvGraphicFramePr>
          <p:cNvPr id="22" name="Tablo 21">
            <a:extLst>
              <a:ext uri="{FF2B5EF4-FFF2-40B4-BE49-F238E27FC236}">
                <a16:creationId xmlns:a16="http://schemas.microsoft.com/office/drawing/2014/main" id="{2B00B1B8-08F3-00F0-02B5-3AC46D3DE0B0}"/>
              </a:ext>
            </a:extLst>
          </p:cNvPr>
          <p:cNvGraphicFramePr>
            <a:graphicFrameLocks noGrp="1"/>
          </p:cNvGraphicFramePr>
          <p:nvPr/>
        </p:nvGraphicFramePr>
        <p:xfrm>
          <a:off x="598014" y="2734693"/>
          <a:ext cx="13803786" cy="4430412"/>
        </p:xfrm>
        <a:graphic>
          <a:graphicData uri="http://schemas.openxmlformats.org/drawingml/2006/table">
            <a:tbl>
              <a:tblPr>
                <a:tableStyleId>{616DA210-FB5B-4158-B5E0-FEB733F419BA}</a:tableStyleId>
              </a:tblPr>
              <a:tblGrid>
                <a:gridCol w="1988780">
                  <a:extLst>
                    <a:ext uri="{9D8B030D-6E8A-4147-A177-3AD203B41FA5}">
                      <a16:colId xmlns:a16="http://schemas.microsoft.com/office/drawing/2014/main" val="2650467564"/>
                    </a:ext>
                  </a:extLst>
                </a:gridCol>
                <a:gridCol w="6352254">
                  <a:extLst>
                    <a:ext uri="{9D8B030D-6E8A-4147-A177-3AD203B41FA5}">
                      <a16:colId xmlns:a16="http://schemas.microsoft.com/office/drawing/2014/main" val="2363318841"/>
                    </a:ext>
                  </a:extLst>
                </a:gridCol>
                <a:gridCol w="5462752">
                  <a:extLst>
                    <a:ext uri="{9D8B030D-6E8A-4147-A177-3AD203B41FA5}">
                      <a16:colId xmlns:a16="http://schemas.microsoft.com/office/drawing/2014/main" val="3481494146"/>
                    </a:ext>
                  </a:extLst>
                </a:gridCol>
              </a:tblGrid>
              <a:tr h="137645">
                <a:tc>
                  <a:txBody>
                    <a:bodyPr/>
                    <a:lstStyle/>
                    <a:p>
                      <a:pPr algn="ctr" fontAlgn="t"/>
                      <a:r>
                        <a:rPr lang="tr-TR" sz="1800" b="1" u="none" strike="noStrike" dirty="0">
                          <a:solidFill>
                            <a:srgbClr val="000000"/>
                          </a:solidFill>
                          <a:effectLst/>
                          <a:latin typeface="Kanit Light" panose="020B0604020202020204" charset="-34"/>
                        </a:rPr>
                        <a:t>Aşama</a:t>
                      </a:r>
                      <a:endParaRPr lang="tr-TR" sz="1800" b="1" i="0" u="none" strike="noStrike" dirty="0">
                        <a:solidFill>
                          <a:srgbClr val="000000"/>
                        </a:solidFill>
                        <a:effectLst/>
                        <a:latin typeface="Kanit Light" panose="020B0604020202020204" charset="-34"/>
                      </a:endParaRPr>
                    </a:p>
                  </a:txBody>
                  <a:tcPr marL="6882" marR="6882" marT="6882" marB="0"/>
                </a:tc>
                <a:tc>
                  <a:txBody>
                    <a:bodyPr/>
                    <a:lstStyle/>
                    <a:p>
                      <a:pPr algn="ctr" fontAlgn="t"/>
                      <a:r>
                        <a:rPr lang="tr-TR" sz="1800" b="1" u="none" strike="noStrike" dirty="0">
                          <a:solidFill>
                            <a:srgbClr val="000000"/>
                          </a:solidFill>
                          <a:effectLst/>
                          <a:latin typeface="Kanit Light" panose="020B0604020202020204" charset="-34"/>
                        </a:rPr>
                        <a:t>Açıklama</a:t>
                      </a:r>
                      <a:endParaRPr lang="tr-TR" sz="1800" b="1" i="0" u="none" strike="noStrike" dirty="0">
                        <a:solidFill>
                          <a:srgbClr val="000000"/>
                        </a:solidFill>
                        <a:effectLst/>
                        <a:latin typeface="Kanit Light" panose="020B0604020202020204" charset="-34"/>
                      </a:endParaRPr>
                    </a:p>
                  </a:txBody>
                  <a:tcPr marL="6882" marR="6882" marT="6882" marB="0"/>
                </a:tc>
                <a:tc>
                  <a:txBody>
                    <a:bodyPr/>
                    <a:lstStyle/>
                    <a:p>
                      <a:pPr algn="ctr" fontAlgn="t"/>
                      <a:r>
                        <a:rPr lang="tr-TR" sz="1800" b="1" u="none" strike="noStrike" dirty="0">
                          <a:solidFill>
                            <a:srgbClr val="000000"/>
                          </a:solidFill>
                          <a:effectLst/>
                          <a:latin typeface="Kanit Light" panose="020B0604020202020204" charset="-34"/>
                        </a:rPr>
                        <a:t>Gerçek Dünya Örneği</a:t>
                      </a:r>
                      <a:endParaRPr lang="tr-TR" sz="1800" b="1" i="0" u="none" strike="noStrike" dirty="0">
                        <a:solidFill>
                          <a:srgbClr val="000000"/>
                        </a:solidFill>
                        <a:effectLst/>
                        <a:latin typeface="Kanit Light" panose="020B0604020202020204" charset="-34"/>
                      </a:endParaRPr>
                    </a:p>
                  </a:txBody>
                  <a:tcPr marL="6882" marR="6882" marT="6882" marB="0"/>
                </a:tc>
                <a:extLst>
                  <a:ext uri="{0D108BD9-81ED-4DB2-BD59-A6C34878D82A}">
                    <a16:rowId xmlns:a16="http://schemas.microsoft.com/office/drawing/2014/main" val="445301859"/>
                  </a:ext>
                </a:extLst>
              </a:tr>
              <a:tr h="137645">
                <a:tc>
                  <a:txBody>
                    <a:bodyPr/>
                    <a:lstStyle/>
                    <a:p>
                      <a:pPr algn="l" fontAlgn="b"/>
                      <a:r>
                        <a:rPr lang="tr-TR" sz="1800" b="0" u="none" strike="noStrike" dirty="0">
                          <a:solidFill>
                            <a:srgbClr val="000000"/>
                          </a:solidFill>
                          <a:effectLst/>
                          <a:latin typeface="Kanit Light" panose="020B0604020202020204" charset="-34"/>
                        </a:rPr>
                        <a:t>1️⃣ Veri Toplama</a:t>
                      </a:r>
                    </a:p>
                    <a:p>
                      <a:pPr algn="l" fontAlgn="b"/>
                      <a:endParaRPr lang="tr-TR" sz="1800" b="0" i="0" u="none" strike="noStrike" dirty="0">
                        <a:solidFill>
                          <a:srgbClr val="000000"/>
                        </a:solidFill>
                        <a:effectLst/>
                        <a:latin typeface="Kanit Light" panose="020B0604020202020204" charset="-34"/>
                      </a:endParaRPr>
                    </a:p>
                  </a:txBody>
                  <a:tcPr marL="6882" marR="6882" marT="6882" marB="0" anchor="b"/>
                </a:tc>
                <a:tc>
                  <a:txBody>
                    <a:bodyPr/>
                    <a:lstStyle/>
                    <a:p>
                      <a:pPr algn="l" fontAlgn="b"/>
                      <a:r>
                        <a:rPr lang="tr-TR" sz="1800" b="0" u="none" strike="noStrike" dirty="0">
                          <a:solidFill>
                            <a:srgbClr val="000000"/>
                          </a:solidFill>
                          <a:effectLst/>
                          <a:latin typeface="Kanit Light" panose="020B0604020202020204" charset="-34"/>
                        </a:rPr>
                        <a:t>Müşteri ve satış verileri toplanır: Kullanıcıların alışveriş alışkanlıkları, sepete ekleme ve satın alma verileri kaydedilir.</a:t>
                      </a:r>
                      <a:endParaRPr lang="tr-TR" sz="1800" b="0" i="0" u="none" strike="noStrike" dirty="0">
                        <a:solidFill>
                          <a:srgbClr val="000000"/>
                        </a:solidFill>
                        <a:effectLst/>
                        <a:latin typeface="Kanit Light" panose="020B0604020202020204" charset="-34"/>
                      </a:endParaRPr>
                    </a:p>
                  </a:txBody>
                  <a:tcPr marL="6882" marR="6882" marT="6882" marB="0" anchor="b"/>
                </a:tc>
                <a:tc>
                  <a:txBody>
                    <a:bodyPr/>
                    <a:lstStyle/>
                    <a:p>
                      <a:pPr algn="l" fontAlgn="b"/>
                      <a:r>
                        <a:rPr lang="tr-TR" sz="1800" b="0" u="none" strike="noStrike" dirty="0">
                          <a:solidFill>
                            <a:srgbClr val="000000"/>
                          </a:solidFill>
                          <a:effectLst/>
                          <a:latin typeface="Kanit Light" panose="020B0604020202020204" charset="-34"/>
                        </a:rPr>
                        <a:t>Bir e-ticaret sitesi, hangi ürünlerin en çok görüntülendiğini ve hangi saatlerde en çok satış yapıldığını analiz eder.</a:t>
                      </a:r>
                      <a:endParaRPr lang="tr-TR" sz="1800" b="0" i="0" u="none" strike="noStrike" dirty="0">
                        <a:solidFill>
                          <a:srgbClr val="000000"/>
                        </a:solidFill>
                        <a:effectLst/>
                        <a:latin typeface="Kanit Light" panose="020B0604020202020204" charset="-34"/>
                      </a:endParaRPr>
                    </a:p>
                  </a:txBody>
                  <a:tcPr marL="6882" marR="6882" marT="6882" marB="0" anchor="b"/>
                </a:tc>
                <a:extLst>
                  <a:ext uri="{0D108BD9-81ED-4DB2-BD59-A6C34878D82A}">
                    <a16:rowId xmlns:a16="http://schemas.microsoft.com/office/drawing/2014/main" val="2192571330"/>
                  </a:ext>
                </a:extLst>
              </a:tr>
              <a:tr h="137645">
                <a:tc>
                  <a:txBody>
                    <a:bodyPr/>
                    <a:lstStyle/>
                    <a:p>
                      <a:pPr algn="l" fontAlgn="b"/>
                      <a:r>
                        <a:rPr lang="tr-TR" sz="1800" b="0" u="none" strike="noStrike" dirty="0">
                          <a:solidFill>
                            <a:srgbClr val="000000"/>
                          </a:solidFill>
                          <a:effectLst/>
                          <a:latin typeface="Kanit Light" panose="020B0604020202020204" charset="-34"/>
                        </a:rPr>
                        <a:t>2️⃣ Veri Ön İşleme</a:t>
                      </a:r>
                    </a:p>
                    <a:p>
                      <a:pPr algn="l" fontAlgn="b"/>
                      <a:endParaRPr lang="tr-TR" sz="1800" b="0" i="0" u="none" strike="noStrike" dirty="0">
                        <a:solidFill>
                          <a:srgbClr val="000000"/>
                        </a:solidFill>
                        <a:effectLst/>
                        <a:latin typeface="Kanit Light" panose="020B0604020202020204" charset="-34"/>
                      </a:endParaRPr>
                    </a:p>
                  </a:txBody>
                  <a:tcPr marL="6882" marR="6882" marT="6882" marB="0" anchor="b"/>
                </a:tc>
                <a:tc>
                  <a:txBody>
                    <a:bodyPr/>
                    <a:lstStyle/>
                    <a:p>
                      <a:pPr algn="l" fontAlgn="b"/>
                      <a:r>
                        <a:rPr lang="tr-TR" sz="1800" b="0" u="none" strike="noStrike" dirty="0">
                          <a:solidFill>
                            <a:srgbClr val="000000"/>
                          </a:solidFill>
                          <a:effectLst/>
                          <a:latin typeface="Kanit Light" panose="020B0604020202020204" charset="-34"/>
                        </a:rPr>
                        <a:t>Eksik ve hatalı veriler düzeltilir: Yanlış e-posta adresleri, eksik ödeme bilgileri ve çift siparişler temizlenir.</a:t>
                      </a:r>
                      <a:endParaRPr lang="tr-TR" sz="1800" b="0" i="0" u="none" strike="noStrike" dirty="0">
                        <a:solidFill>
                          <a:srgbClr val="000000"/>
                        </a:solidFill>
                        <a:effectLst/>
                        <a:latin typeface="Kanit Light" panose="020B0604020202020204" charset="-34"/>
                      </a:endParaRPr>
                    </a:p>
                  </a:txBody>
                  <a:tcPr marL="6882" marR="6882" marT="6882" marB="0" anchor="b"/>
                </a:tc>
                <a:tc>
                  <a:txBody>
                    <a:bodyPr/>
                    <a:lstStyle/>
                    <a:p>
                      <a:pPr algn="l" fontAlgn="b"/>
                      <a:r>
                        <a:rPr lang="tr-TR" sz="1800" b="0" u="none" strike="noStrike" dirty="0">
                          <a:solidFill>
                            <a:srgbClr val="000000"/>
                          </a:solidFill>
                          <a:effectLst/>
                          <a:latin typeface="Kanit Light" panose="020B0604020202020204" charset="-34"/>
                        </a:rPr>
                        <a:t>Müşterinin yanlış girilmiş adres bilgisi nedeniyle siparişlerin yanlış teslim edilmesi engellenir.</a:t>
                      </a:r>
                      <a:endParaRPr lang="tr-TR" sz="1800" b="0" i="0" u="none" strike="noStrike" dirty="0">
                        <a:solidFill>
                          <a:srgbClr val="000000"/>
                        </a:solidFill>
                        <a:effectLst/>
                        <a:latin typeface="Kanit Light" panose="020B0604020202020204" charset="-34"/>
                      </a:endParaRPr>
                    </a:p>
                  </a:txBody>
                  <a:tcPr marL="6882" marR="6882" marT="6882" marB="0" anchor="b"/>
                </a:tc>
                <a:extLst>
                  <a:ext uri="{0D108BD9-81ED-4DB2-BD59-A6C34878D82A}">
                    <a16:rowId xmlns:a16="http://schemas.microsoft.com/office/drawing/2014/main" val="388128103"/>
                  </a:ext>
                </a:extLst>
              </a:tr>
              <a:tr h="137645">
                <a:tc>
                  <a:txBody>
                    <a:bodyPr/>
                    <a:lstStyle/>
                    <a:p>
                      <a:pPr algn="l" fontAlgn="b"/>
                      <a:r>
                        <a:rPr lang="tr-TR" sz="1800" b="0" u="none" strike="noStrike" dirty="0">
                          <a:solidFill>
                            <a:srgbClr val="000000"/>
                          </a:solidFill>
                          <a:effectLst/>
                          <a:latin typeface="Kanit Light" panose="020B0604020202020204" charset="-34"/>
                        </a:rPr>
                        <a:t>3️⃣ Model Seçimi</a:t>
                      </a:r>
                    </a:p>
                    <a:p>
                      <a:pPr algn="l" fontAlgn="b"/>
                      <a:endParaRPr lang="tr-TR" sz="1800" b="0" i="0" u="none" strike="noStrike" dirty="0">
                        <a:solidFill>
                          <a:srgbClr val="000000"/>
                        </a:solidFill>
                        <a:effectLst/>
                        <a:latin typeface="Kanit Light" panose="020B0604020202020204" charset="-34"/>
                      </a:endParaRPr>
                    </a:p>
                  </a:txBody>
                  <a:tcPr marL="6882" marR="6882" marT="6882" marB="0" anchor="b"/>
                </a:tc>
                <a:tc>
                  <a:txBody>
                    <a:bodyPr/>
                    <a:lstStyle/>
                    <a:p>
                      <a:pPr algn="l" fontAlgn="b"/>
                      <a:r>
                        <a:rPr lang="tr-TR" sz="1800" b="0" u="none" strike="noStrike" dirty="0">
                          <a:solidFill>
                            <a:srgbClr val="000000"/>
                          </a:solidFill>
                          <a:effectLst/>
                          <a:latin typeface="Kanit Light" panose="020B0604020202020204" charset="-34"/>
                        </a:rPr>
                        <a:t>Hangi makine öğrenmesi modelinin kullanılacağı belirlenir: Müşteri segmentasyonu, ürün öneri sistemleri veya fiyat optimizasyonu gibi modeller seçilir.</a:t>
                      </a:r>
                      <a:endParaRPr lang="tr-TR" sz="1800" b="0" i="0" u="none" strike="noStrike" dirty="0">
                        <a:solidFill>
                          <a:srgbClr val="000000"/>
                        </a:solidFill>
                        <a:effectLst/>
                        <a:latin typeface="Kanit Light" panose="020B0604020202020204" charset="-34"/>
                      </a:endParaRPr>
                    </a:p>
                  </a:txBody>
                  <a:tcPr marL="6882" marR="6882" marT="6882" marB="0" anchor="b"/>
                </a:tc>
                <a:tc>
                  <a:txBody>
                    <a:bodyPr/>
                    <a:lstStyle/>
                    <a:p>
                      <a:pPr algn="l" fontAlgn="b"/>
                      <a:r>
                        <a:rPr lang="tr-TR" sz="1800" b="0" u="none" strike="noStrike" dirty="0">
                          <a:solidFill>
                            <a:srgbClr val="000000"/>
                          </a:solidFill>
                          <a:effectLst/>
                          <a:latin typeface="Kanit Light" panose="020B0604020202020204" charset="-34"/>
                        </a:rPr>
                        <a:t>VIP müşteriler ve nadir alışveriş yapan müşteriler segmentlere ayrılır, özel kampanyalar hazırlanır.</a:t>
                      </a:r>
                    </a:p>
                    <a:p>
                      <a:pPr algn="l" fontAlgn="b"/>
                      <a:endParaRPr lang="tr-TR" sz="1800" b="0" i="0" u="none" strike="noStrike" dirty="0">
                        <a:solidFill>
                          <a:srgbClr val="000000"/>
                        </a:solidFill>
                        <a:effectLst/>
                        <a:latin typeface="Kanit Light" panose="020B0604020202020204" charset="-34"/>
                      </a:endParaRPr>
                    </a:p>
                  </a:txBody>
                  <a:tcPr marL="6882" marR="6882" marT="6882" marB="0" anchor="b"/>
                </a:tc>
                <a:extLst>
                  <a:ext uri="{0D108BD9-81ED-4DB2-BD59-A6C34878D82A}">
                    <a16:rowId xmlns:a16="http://schemas.microsoft.com/office/drawing/2014/main" val="537443229"/>
                  </a:ext>
                </a:extLst>
              </a:tr>
              <a:tr h="137645">
                <a:tc>
                  <a:txBody>
                    <a:bodyPr/>
                    <a:lstStyle/>
                    <a:p>
                      <a:pPr algn="l" fontAlgn="b"/>
                      <a:r>
                        <a:rPr lang="tr-TR" sz="1800" b="0" u="none" strike="noStrike" dirty="0">
                          <a:solidFill>
                            <a:srgbClr val="000000"/>
                          </a:solidFill>
                          <a:effectLst/>
                          <a:latin typeface="Kanit Light" panose="020B0604020202020204" charset="-34"/>
                        </a:rPr>
                        <a:t>4️⃣ Model Eğitme</a:t>
                      </a:r>
                    </a:p>
                    <a:p>
                      <a:pPr algn="l" fontAlgn="b"/>
                      <a:endParaRPr lang="tr-TR" sz="1800" b="0" i="0" u="none" strike="noStrike" dirty="0">
                        <a:solidFill>
                          <a:srgbClr val="000000"/>
                        </a:solidFill>
                        <a:effectLst/>
                        <a:latin typeface="Kanit Light" panose="020B0604020202020204" charset="-34"/>
                      </a:endParaRPr>
                    </a:p>
                  </a:txBody>
                  <a:tcPr marL="6882" marR="6882" marT="6882" marB="0" anchor="b"/>
                </a:tc>
                <a:tc>
                  <a:txBody>
                    <a:bodyPr/>
                    <a:lstStyle/>
                    <a:p>
                      <a:pPr algn="l" fontAlgn="b"/>
                      <a:r>
                        <a:rPr lang="tr-TR" sz="1800" b="0" u="none" strike="noStrike" dirty="0">
                          <a:solidFill>
                            <a:srgbClr val="000000"/>
                          </a:solidFill>
                          <a:effectLst/>
                          <a:latin typeface="Kanit Light" panose="020B0604020202020204" charset="-34"/>
                        </a:rPr>
                        <a:t>Geçmiş satış verileri kullanılarak model eğitilir: En çok satılan ürünler, indirim zamanlamaları ve müşteri davranışları analiz edilir.</a:t>
                      </a:r>
                      <a:endParaRPr lang="tr-TR" sz="1800" b="0" i="0" u="none" strike="noStrike" dirty="0">
                        <a:solidFill>
                          <a:srgbClr val="000000"/>
                        </a:solidFill>
                        <a:effectLst/>
                        <a:latin typeface="Kanit Light" panose="020B0604020202020204" charset="-34"/>
                      </a:endParaRPr>
                    </a:p>
                  </a:txBody>
                  <a:tcPr marL="6882" marR="6882" marT="6882" marB="0" anchor="b"/>
                </a:tc>
                <a:tc>
                  <a:txBody>
                    <a:bodyPr/>
                    <a:lstStyle/>
                    <a:p>
                      <a:pPr algn="l" fontAlgn="b"/>
                      <a:r>
                        <a:rPr lang="tr-TR" sz="1800" b="0" u="none" strike="noStrike" dirty="0">
                          <a:solidFill>
                            <a:srgbClr val="000000"/>
                          </a:solidFill>
                          <a:effectLst/>
                          <a:latin typeface="Kanit Light" panose="020B0604020202020204" charset="-34"/>
                        </a:rPr>
                        <a:t>Cuma günleri kahve makinelerinin daha çok satıldığı tespit edilerek özel kampanyalar düzenlenir.</a:t>
                      </a:r>
                      <a:endParaRPr lang="tr-TR" sz="1800" b="0" i="0" u="none" strike="noStrike" dirty="0">
                        <a:solidFill>
                          <a:srgbClr val="000000"/>
                        </a:solidFill>
                        <a:effectLst/>
                        <a:latin typeface="Kanit Light" panose="020B0604020202020204" charset="-34"/>
                      </a:endParaRPr>
                    </a:p>
                  </a:txBody>
                  <a:tcPr marL="6882" marR="6882" marT="6882" marB="0" anchor="b"/>
                </a:tc>
                <a:extLst>
                  <a:ext uri="{0D108BD9-81ED-4DB2-BD59-A6C34878D82A}">
                    <a16:rowId xmlns:a16="http://schemas.microsoft.com/office/drawing/2014/main" val="1790817679"/>
                  </a:ext>
                </a:extLst>
              </a:tr>
              <a:tr h="137645">
                <a:tc>
                  <a:txBody>
                    <a:bodyPr/>
                    <a:lstStyle/>
                    <a:p>
                      <a:pPr algn="l" fontAlgn="b"/>
                      <a:r>
                        <a:rPr lang="tr-TR" sz="1800" b="0" u="none" strike="noStrike" dirty="0">
                          <a:solidFill>
                            <a:srgbClr val="000000"/>
                          </a:solidFill>
                          <a:effectLst/>
                          <a:latin typeface="Kanit Light" panose="020B0604020202020204" charset="-34"/>
                        </a:rPr>
                        <a:t>5️⃣ Model Test Etme</a:t>
                      </a:r>
                    </a:p>
                    <a:p>
                      <a:pPr algn="l" fontAlgn="b"/>
                      <a:endParaRPr lang="tr-TR" sz="1800" b="0" i="0" u="none" strike="noStrike" dirty="0">
                        <a:solidFill>
                          <a:srgbClr val="000000"/>
                        </a:solidFill>
                        <a:effectLst/>
                        <a:latin typeface="Kanit Light" panose="020B0604020202020204" charset="-34"/>
                      </a:endParaRPr>
                    </a:p>
                  </a:txBody>
                  <a:tcPr marL="6882" marR="6882" marT="6882" marB="0" anchor="b"/>
                </a:tc>
                <a:tc>
                  <a:txBody>
                    <a:bodyPr/>
                    <a:lstStyle/>
                    <a:p>
                      <a:pPr algn="l" fontAlgn="b"/>
                      <a:r>
                        <a:rPr lang="tr-TR" sz="1800" b="0" u="none" strike="noStrike" dirty="0">
                          <a:solidFill>
                            <a:srgbClr val="000000"/>
                          </a:solidFill>
                          <a:effectLst/>
                          <a:latin typeface="Kanit Light" panose="020B0604020202020204" charset="-34"/>
                        </a:rPr>
                        <a:t>Modelin doğruluğu test edilir ve hatalar düzeltilir: Yanlış tahminler belirlenir ve model optimize edilir.</a:t>
                      </a:r>
                    </a:p>
                    <a:p>
                      <a:pPr algn="l" fontAlgn="b"/>
                      <a:endParaRPr lang="tr-TR" sz="1800" b="0" i="0" u="none" strike="noStrike" dirty="0">
                        <a:solidFill>
                          <a:srgbClr val="000000"/>
                        </a:solidFill>
                        <a:effectLst/>
                        <a:latin typeface="Kanit Light" panose="020B0604020202020204" charset="-34"/>
                      </a:endParaRPr>
                    </a:p>
                  </a:txBody>
                  <a:tcPr marL="6882" marR="6882" marT="6882" marB="0" anchor="b"/>
                </a:tc>
                <a:tc>
                  <a:txBody>
                    <a:bodyPr/>
                    <a:lstStyle/>
                    <a:p>
                      <a:pPr algn="l" fontAlgn="b"/>
                      <a:r>
                        <a:rPr lang="tr-TR" sz="1800" b="0" u="none" strike="noStrike" dirty="0">
                          <a:solidFill>
                            <a:srgbClr val="000000"/>
                          </a:solidFill>
                          <a:effectLst/>
                          <a:latin typeface="Kanit Light" panose="020B0604020202020204" charset="-34"/>
                        </a:rPr>
                        <a:t>Genç müşterilere yanlışlıkla lüks saat reklamları gösterilmesi önlenerek daha doğru ürün önerileri sunulur.</a:t>
                      </a:r>
                    </a:p>
                    <a:p>
                      <a:pPr algn="l" fontAlgn="b"/>
                      <a:endParaRPr lang="tr-TR" sz="1800" b="0" i="0" u="none" strike="noStrike" dirty="0">
                        <a:solidFill>
                          <a:srgbClr val="000000"/>
                        </a:solidFill>
                        <a:effectLst/>
                        <a:latin typeface="Kanit Light" panose="020B0604020202020204" charset="-34"/>
                      </a:endParaRPr>
                    </a:p>
                  </a:txBody>
                  <a:tcPr marL="6882" marR="6882" marT="6882" marB="0" anchor="b"/>
                </a:tc>
                <a:extLst>
                  <a:ext uri="{0D108BD9-81ED-4DB2-BD59-A6C34878D82A}">
                    <a16:rowId xmlns:a16="http://schemas.microsoft.com/office/drawing/2014/main" val="3288206969"/>
                  </a:ext>
                </a:extLst>
              </a:tr>
            </a:tbl>
          </a:graphicData>
        </a:graphic>
      </p:graphicFrame>
    </p:spTree>
    <p:extLst>
      <p:ext uri="{BB962C8B-B14F-4D97-AF65-F5344CB8AC3E}">
        <p14:creationId xmlns:p14="http://schemas.microsoft.com/office/powerpoint/2010/main" val="20728231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770252" y="1466433"/>
            <a:ext cx="13121594" cy="775454"/>
          </a:xfrm>
          <a:prstGeom prst="rect">
            <a:avLst/>
          </a:prstGeom>
          <a:noFill/>
          <a:ln/>
        </p:spPr>
        <p:txBody>
          <a:bodyPr wrap="square" lIns="0" tIns="0" rIns="0" bIns="0" rtlCol="0" anchor="t"/>
          <a:lstStyle/>
          <a:p>
            <a:pPr marL="0" indent="0" algn="just">
              <a:lnSpc>
                <a:spcPts val="2000"/>
              </a:lnSpc>
              <a:buNone/>
            </a:pPr>
            <a:r>
              <a:rPr lang="en-US" b="1" dirty="0" err="1">
                <a:solidFill>
                  <a:srgbClr val="2C3249"/>
                </a:solidFill>
                <a:latin typeface="Kanit Light" panose="020B0604020202020204" charset="-34"/>
                <a:ea typeface="Martel Sans" pitchFamily="34" charset="-122"/>
                <a:cs typeface="Kanit Light" panose="020B0604020202020204" charset="-34"/>
              </a:rPr>
              <a:t>Üçlü-Ayırma</a:t>
            </a:r>
            <a:r>
              <a:rPr lang="en-US" b="1" dirty="0">
                <a:solidFill>
                  <a:srgbClr val="2C3249"/>
                </a:solidFill>
                <a:latin typeface="Kanit Light" panose="020B0604020202020204" charset="-34"/>
                <a:ea typeface="Martel Sans" pitchFamily="34" charset="-122"/>
                <a:cs typeface="Kanit Light" panose="020B0604020202020204" charset="-34"/>
              </a:rPr>
              <a:t> (Three-way Split):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Üçlü-ayırma</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üç</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bölüme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ayrıldığı</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yöntemdir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üç</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bölüm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genellikle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eğitim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doğrulama</a:t>
            </a:r>
            <a:r>
              <a:rPr lang="en-US" dirty="0">
                <a:solidFill>
                  <a:srgbClr val="2C3249"/>
                </a:solidFill>
                <a:latin typeface="Kanit Light" panose="020B0604020202020204" charset="-34"/>
                <a:ea typeface="Martel Sans" pitchFamily="34" charset="-122"/>
                <a:cs typeface="Kanit Light" panose="020B0604020202020204" charset="-34"/>
              </a:rPr>
              <a:t> (validation) ve test verilerini </a:t>
            </a:r>
            <a:r>
              <a:rPr lang="en-US" dirty="0" err="1">
                <a:solidFill>
                  <a:srgbClr val="2C3249"/>
                </a:solidFill>
                <a:latin typeface="Kanit Light" panose="020B0604020202020204" charset="-34"/>
                <a:ea typeface="Martel Sans" pitchFamily="34" charset="-122"/>
                <a:cs typeface="Kanit Light" panose="020B0604020202020204" charset="-34"/>
              </a:rPr>
              <a:t>temsil</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eder</a:t>
            </a:r>
            <a:r>
              <a:rPr lang="tr-TR"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Eğitim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modelin</a:t>
            </a:r>
            <a:r>
              <a:rPr lang="en-US" dirty="0">
                <a:solidFill>
                  <a:srgbClr val="2C3249"/>
                </a:solidFill>
                <a:latin typeface="Kanit Light" panose="020B0604020202020204" charset="-34"/>
                <a:ea typeface="Martel Sans" pitchFamily="34" charset="-122"/>
                <a:cs typeface="Kanit Light" panose="020B0604020202020204" charset="-34"/>
              </a:rPr>
              <a:t> öğrenmesi için </a:t>
            </a:r>
            <a:r>
              <a:rPr lang="en-US" dirty="0" err="1">
                <a:solidFill>
                  <a:srgbClr val="2C3249"/>
                </a:solidFill>
                <a:latin typeface="Kanit Light" panose="020B0604020202020204" charset="-34"/>
                <a:ea typeface="Martel Sans" pitchFamily="34" charset="-122"/>
                <a:cs typeface="Kanit Light" panose="020B0604020202020204" charset="-34"/>
              </a:rPr>
              <a:t>kullanılırken</a:t>
            </a:r>
            <a:r>
              <a:rPr lang="en-US" dirty="0">
                <a:solidFill>
                  <a:srgbClr val="2C3249"/>
                </a:solidFill>
                <a:latin typeface="Kanit Light" panose="020B0604020202020204" charset="-34"/>
                <a:ea typeface="Martel Sans" pitchFamily="34" charset="-122"/>
                <a:cs typeface="Kanit Light" panose="020B0604020202020204" charset="-34"/>
              </a:rPr>
              <a:t> </a:t>
            </a:r>
            <a:r>
              <a:rPr lang="en-US" i="1" dirty="0" err="1">
                <a:solidFill>
                  <a:schemeClr val="accent1">
                    <a:lumMod val="75000"/>
                  </a:schemeClr>
                </a:solidFill>
                <a:latin typeface="Kanit Light" panose="020B0604020202020204" charset="-34"/>
                <a:ea typeface="Martel Sans" pitchFamily="34" charset="-122"/>
                <a:cs typeface="Kanit Light" panose="020B0604020202020204" charset="-34"/>
              </a:rPr>
              <a:t>doğrulama</a:t>
            </a:r>
            <a:r>
              <a:rPr lang="en-US" i="1" dirty="0">
                <a:solidFill>
                  <a:schemeClr val="accent1">
                    <a:lumMod val="75000"/>
                  </a:schemeClr>
                </a:solidFill>
                <a:latin typeface="Kanit Light" panose="020B0604020202020204" charset="-34"/>
                <a:ea typeface="Martel Sans" pitchFamily="34" charset="-122"/>
                <a:cs typeface="Kanit Light" panose="020B0604020202020204" charset="-34"/>
              </a:rPr>
              <a:t> </a:t>
            </a:r>
            <a:r>
              <a:rPr lang="en-US" i="1" dirty="0" err="1">
                <a:solidFill>
                  <a:schemeClr val="accent1">
                    <a:lumMod val="75000"/>
                  </a:schemeClr>
                </a:solidFill>
                <a:latin typeface="Kanit Light" panose="020B0604020202020204" charset="-34"/>
                <a:ea typeface="Martel Sans" pitchFamily="34" charset="-122"/>
                <a:cs typeface="Kanit Light" panose="020B0604020202020204" charset="-34"/>
              </a:rPr>
              <a:t>verisi</a:t>
            </a:r>
            <a:r>
              <a:rPr lang="en-US" i="1" dirty="0">
                <a:solidFill>
                  <a:schemeClr val="accent1">
                    <a:lumMod val="75000"/>
                  </a:schemeClr>
                </a:solidFill>
                <a:latin typeface="Kanit Light" panose="020B0604020202020204" charset="-34"/>
                <a:ea typeface="Martel Sans" pitchFamily="34" charset="-122"/>
                <a:cs typeface="Kanit Light" panose="020B0604020202020204" charset="-34"/>
              </a:rPr>
              <a:t> </a:t>
            </a:r>
            <a:r>
              <a:rPr lang="en-US" i="1" dirty="0" err="1">
                <a:solidFill>
                  <a:schemeClr val="accent1">
                    <a:lumMod val="75000"/>
                  </a:schemeClr>
                </a:solidFill>
                <a:latin typeface="Kanit Light" panose="020B0604020202020204" charset="-34"/>
                <a:ea typeface="Martel Sans" pitchFamily="34" charset="-122"/>
                <a:cs typeface="Kanit Light" panose="020B0604020202020204" charset="-34"/>
              </a:rPr>
              <a:t>modelin</a:t>
            </a:r>
            <a:r>
              <a:rPr lang="en-US" i="1" dirty="0">
                <a:solidFill>
                  <a:schemeClr val="accent1">
                    <a:lumMod val="75000"/>
                  </a:schemeClr>
                </a:solidFill>
                <a:latin typeface="Kanit Light" panose="020B0604020202020204" charset="-34"/>
                <a:ea typeface="Martel Sans" pitchFamily="34" charset="-122"/>
                <a:cs typeface="Kanit Light" panose="020B0604020202020204" charset="-34"/>
              </a:rPr>
              <a:t> </a:t>
            </a:r>
            <a:r>
              <a:rPr lang="en-US" i="1" dirty="0" err="1">
                <a:solidFill>
                  <a:schemeClr val="accent1">
                    <a:lumMod val="75000"/>
                  </a:schemeClr>
                </a:solidFill>
                <a:latin typeface="Kanit Light" panose="020B0604020202020204" charset="-34"/>
                <a:ea typeface="Martel Sans" pitchFamily="34" charset="-122"/>
                <a:cs typeface="Kanit Light" panose="020B0604020202020204" charset="-34"/>
              </a:rPr>
              <a:t>ayarlarının</a:t>
            </a:r>
            <a:r>
              <a:rPr lang="en-US" i="1" dirty="0">
                <a:solidFill>
                  <a:schemeClr val="accent1">
                    <a:lumMod val="75000"/>
                  </a:schemeClr>
                </a:solidFill>
                <a:latin typeface="Kanit Light" panose="020B0604020202020204" charset="-34"/>
                <a:ea typeface="Martel Sans" pitchFamily="34" charset="-122"/>
                <a:cs typeface="Kanit Light" panose="020B0604020202020204" charset="-34"/>
              </a:rPr>
              <a:t> </a:t>
            </a:r>
            <a:r>
              <a:rPr lang="en-US" i="1" dirty="0" err="1">
                <a:solidFill>
                  <a:schemeClr val="accent1">
                    <a:lumMod val="75000"/>
                  </a:schemeClr>
                </a:solidFill>
                <a:latin typeface="Kanit Light" panose="020B0604020202020204" charset="-34"/>
                <a:ea typeface="Martel Sans" pitchFamily="34" charset="-122"/>
                <a:cs typeface="Kanit Light" panose="020B0604020202020204" charset="-34"/>
              </a:rPr>
              <a:t>kontrol</a:t>
            </a:r>
            <a:r>
              <a:rPr lang="en-US" i="1" dirty="0">
                <a:solidFill>
                  <a:schemeClr val="accent1">
                    <a:lumMod val="75000"/>
                  </a:schemeClr>
                </a:solidFill>
                <a:latin typeface="Kanit Light" panose="020B0604020202020204" charset="-34"/>
                <a:ea typeface="Martel Sans" pitchFamily="34" charset="-122"/>
                <a:cs typeface="Kanit Light" panose="020B0604020202020204" charset="-34"/>
              </a:rPr>
              <a:t> </a:t>
            </a:r>
            <a:r>
              <a:rPr lang="en-US" i="1" dirty="0" err="1">
                <a:solidFill>
                  <a:schemeClr val="accent1">
                    <a:lumMod val="75000"/>
                  </a:schemeClr>
                </a:solidFill>
                <a:latin typeface="Kanit Light" panose="020B0604020202020204" charset="-34"/>
                <a:ea typeface="Martel Sans" pitchFamily="34" charset="-122"/>
                <a:cs typeface="Kanit Light" panose="020B0604020202020204" charset="-34"/>
              </a:rPr>
              <a:t>edilmesi</a:t>
            </a:r>
            <a:r>
              <a:rPr lang="en-US" i="1" dirty="0">
                <a:solidFill>
                  <a:schemeClr val="accent1">
                    <a:lumMod val="75000"/>
                  </a:schemeClr>
                </a:solidFill>
                <a:latin typeface="Kanit Light" panose="020B0604020202020204" charset="-34"/>
                <a:ea typeface="Martel Sans" pitchFamily="34" charset="-122"/>
                <a:cs typeface="Kanit Light" panose="020B0604020202020204" charset="-34"/>
              </a:rPr>
              <a:t> </a:t>
            </a:r>
            <a:r>
              <a:rPr lang="en-US" dirty="0">
                <a:solidFill>
                  <a:srgbClr val="2C3249"/>
                </a:solidFill>
                <a:latin typeface="Kanit Light" panose="020B0604020202020204" charset="-34"/>
                <a:ea typeface="Martel Sans" pitchFamily="34" charset="-122"/>
                <a:cs typeface="Kanit Light" panose="020B0604020202020204" charset="-34"/>
              </a:rPr>
              <a:t>için </a:t>
            </a:r>
            <a:r>
              <a:rPr lang="en-US" dirty="0" err="1">
                <a:solidFill>
                  <a:srgbClr val="2C3249"/>
                </a:solidFill>
                <a:latin typeface="Kanit Light" panose="020B0604020202020204" charset="-34"/>
                <a:ea typeface="Martel Sans" pitchFamily="34" charset="-122"/>
                <a:cs typeface="Kanit Light" panose="020B0604020202020204" charset="-34"/>
              </a:rPr>
              <a:t>kullanılır</a:t>
            </a:r>
            <a:r>
              <a:rPr lang="en-US" dirty="0">
                <a:solidFill>
                  <a:srgbClr val="2C3249"/>
                </a:solidFill>
                <a:latin typeface="Kanit Light" panose="020B0604020202020204" charset="-34"/>
                <a:ea typeface="Martel Sans" pitchFamily="34" charset="-122"/>
                <a:cs typeface="Kanit Light" panose="020B0604020202020204" charset="-34"/>
              </a:rPr>
              <a:t>. Test </a:t>
            </a:r>
            <a:r>
              <a:rPr lang="en-US" dirty="0" err="1">
                <a:solidFill>
                  <a:srgbClr val="2C3249"/>
                </a:solidFill>
                <a:latin typeface="Kanit Light" panose="020B0604020202020204" charset="-34"/>
                <a:ea typeface="Martel Sans" pitchFamily="34" charset="-122"/>
                <a:cs typeface="Kanit Light" panose="020B0604020202020204" charset="-34"/>
              </a:rPr>
              <a:t>verisi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modelin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nihai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performansının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değerlendirilmesi</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kullanılır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4" name="Text 2"/>
          <p:cNvSpPr/>
          <p:nvPr/>
        </p:nvSpPr>
        <p:spPr>
          <a:xfrm>
            <a:off x="2197313" y="2513647"/>
            <a:ext cx="3180425" cy="317063"/>
          </a:xfrm>
          <a:prstGeom prst="rect">
            <a:avLst/>
          </a:prstGeom>
          <a:noFill/>
          <a:ln/>
        </p:spPr>
        <p:txBody>
          <a:bodyPr wrap="none" lIns="0" tIns="0" rIns="0" bIns="0" rtlCol="0" anchor="t"/>
          <a:lstStyle/>
          <a:p>
            <a:pPr marL="0" indent="0">
              <a:lnSpc>
                <a:spcPts val="2000"/>
              </a:lnSpc>
              <a:buNone/>
            </a:pPr>
            <a:r>
              <a:rPr lang="en-US" b="1" i="1">
                <a:solidFill>
                  <a:srgbClr val="2C3249"/>
                </a:solidFill>
                <a:latin typeface="Kanit Light" panose="020B0604020202020204" charset="-34"/>
                <a:ea typeface="Martel Sans" pitchFamily="34" charset="-122"/>
                <a:cs typeface="Kanit Light" panose="020B0604020202020204" charset="-34"/>
              </a:rPr>
              <a:t>Üçlü ayırma yöntemi</a:t>
            </a:r>
            <a:endParaRPr lang="en-US" i="1">
              <a:latin typeface="Kanit Light" panose="020B0604020202020204" charset="-34"/>
            </a:endParaRPr>
          </a:p>
        </p:txBody>
      </p:sp>
      <p:pic>
        <p:nvPicPr>
          <p:cNvPr id="5" name="Image 0" descr="preencoded.png"/>
          <p:cNvPicPr>
            <a:picLocks noChangeAspect="1"/>
          </p:cNvPicPr>
          <p:nvPr/>
        </p:nvPicPr>
        <p:blipFill>
          <a:blip r:embed="rId3"/>
          <a:stretch>
            <a:fillRect/>
          </a:stretch>
        </p:blipFill>
        <p:spPr>
          <a:xfrm>
            <a:off x="0" y="2781774"/>
            <a:ext cx="6276627" cy="5047537"/>
          </a:xfrm>
          <a:prstGeom prst="rect">
            <a:avLst/>
          </a:prstGeom>
        </p:spPr>
      </p:pic>
      <p:pic>
        <p:nvPicPr>
          <p:cNvPr id="6" name="Image 1" descr="preencoded.png"/>
          <p:cNvPicPr>
            <a:picLocks noChangeAspect="1"/>
          </p:cNvPicPr>
          <p:nvPr/>
        </p:nvPicPr>
        <p:blipFill>
          <a:blip r:embed="rId4"/>
          <a:stretch>
            <a:fillRect/>
          </a:stretch>
        </p:blipFill>
        <p:spPr>
          <a:xfrm>
            <a:off x="13525500" y="228600"/>
            <a:ext cx="876300" cy="540306"/>
          </a:xfrm>
          <a:prstGeom prst="rect">
            <a:avLst/>
          </a:prstGeom>
        </p:spPr>
      </p:pic>
      <p:sp>
        <p:nvSpPr>
          <p:cNvPr id="7" name="Text 0">
            <a:extLst>
              <a:ext uri="{FF2B5EF4-FFF2-40B4-BE49-F238E27FC236}">
                <a16:creationId xmlns:a16="http://schemas.microsoft.com/office/drawing/2014/main" id="{A0A185C2-8043-796E-A6D0-8B519D84D643}"/>
              </a:ext>
            </a:extLst>
          </p:cNvPr>
          <p:cNvSpPr/>
          <p:nvPr/>
        </p:nvSpPr>
        <p:spPr>
          <a:xfrm>
            <a:off x="770252" y="955384"/>
            <a:ext cx="8567499" cy="489466"/>
          </a:xfrm>
          <a:prstGeom prst="rect">
            <a:avLst/>
          </a:prstGeom>
          <a:noFill/>
          <a:ln/>
        </p:spPr>
        <p:txBody>
          <a:bodyPr wrap="none" lIns="0" tIns="0" rIns="0" bIns="0" rtlCol="0" anchor="t"/>
          <a:lstStyle/>
          <a:p>
            <a:pPr marL="0" indent="0">
              <a:lnSpc>
                <a:spcPts val="3850"/>
              </a:lnSpc>
              <a:buNone/>
            </a:pPr>
            <a:r>
              <a:rPr lang="en-US" sz="3200" dirty="0">
                <a:solidFill>
                  <a:srgbClr val="272D45"/>
                </a:solidFill>
                <a:latin typeface="Kanit Light" panose="020B0604020202020204" charset="-34"/>
                <a:ea typeface="Kanit Light" pitchFamily="34" charset="-122"/>
                <a:cs typeface="Kanit Light" panose="020B0604020202020204" charset="-34"/>
              </a:rPr>
              <a:t>Model </a:t>
            </a:r>
            <a:r>
              <a:rPr lang="en-US" sz="3200" dirty="0" err="1">
                <a:solidFill>
                  <a:srgbClr val="272D45"/>
                </a:solidFill>
                <a:latin typeface="Kanit Light" panose="020B0604020202020204" charset="-34"/>
                <a:ea typeface="Kanit Light" pitchFamily="34" charset="-122"/>
                <a:cs typeface="Kanit Light" panose="020B0604020202020204" charset="-34"/>
              </a:rPr>
              <a:t>Performans</a:t>
            </a:r>
            <a:r>
              <a:rPr lang="en-US" sz="3200" dirty="0">
                <a:solidFill>
                  <a:srgbClr val="272D45"/>
                </a:solidFill>
                <a:latin typeface="Kanit Light" panose="020B0604020202020204" charset="-34"/>
                <a:ea typeface="Kanit Light" pitchFamily="34" charset="-122"/>
                <a:cs typeface="Kanit Light" panose="020B0604020202020204" charset="-34"/>
              </a:rPr>
              <a:t> </a:t>
            </a:r>
            <a:r>
              <a:rPr lang="en-US" sz="3200" dirty="0" err="1">
                <a:solidFill>
                  <a:srgbClr val="272D45"/>
                </a:solidFill>
                <a:latin typeface="Kanit Light" panose="020B0604020202020204" charset="-34"/>
                <a:ea typeface="Kanit Light" pitchFamily="34" charset="-122"/>
                <a:cs typeface="Kanit Light" panose="020B0604020202020204" charset="-34"/>
              </a:rPr>
              <a:t>Değerlendirme</a:t>
            </a:r>
            <a:r>
              <a:rPr lang="en-US" sz="3200" dirty="0">
                <a:solidFill>
                  <a:srgbClr val="272D45"/>
                </a:solidFill>
                <a:latin typeface="Kanit Light" panose="020B0604020202020204" charset="-34"/>
                <a:ea typeface="Kanit Light" pitchFamily="34" charset="-122"/>
                <a:cs typeface="Kanit Light" panose="020B0604020202020204" charset="-34"/>
              </a:rPr>
              <a:t> Yöntemleri</a:t>
            </a:r>
            <a:endParaRPr lang="en-US" sz="3200" dirty="0">
              <a:latin typeface="Kanit Light" panose="020B0604020202020204" charset="-34"/>
            </a:endParaRPr>
          </a:p>
        </p:txBody>
      </p:sp>
      <p:sp>
        <p:nvSpPr>
          <p:cNvPr id="8" name="Text 0">
            <a:extLst>
              <a:ext uri="{FF2B5EF4-FFF2-40B4-BE49-F238E27FC236}">
                <a16:creationId xmlns:a16="http://schemas.microsoft.com/office/drawing/2014/main" id="{49292E9A-97EC-03BD-1C7F-EBDAEC6C62A1}"/>
              </a:ext>
            </a:extLst>
          </p:cNvPr>
          <p:cNvSpPr/>
          <p:nvPr/>
        </p:nvSpPr>
        <p:spPr>
          <a:xfrm>
            <a:off x="770252" y="323905"/>
            <a:ext cx="6733580" cy="603647"/>
          </a:xfrm>
          <a:prstGeom prst="rect">
            <a:avLst/>
          </a:prstGeom>
          <a:noFill/>
          <a:ln/>
        </p:spPr>
        <p:txBody>
          <a:bodyPr wrap="none" lIns="0" tIns="0" rIns="0" bIns="0" rtlCol="0" anchor="t"/>
          <a:lstStyle/>
          <a:p>
            <a:pPr marL="0" indent="0">
              <a:lnSpc>
                <a:spcPts val="4750"/>
              </a:lnSpc>
              <a:buNone/>
            </a:pPr>
            <a:r>
              <a:rPr lang="en-US" sz="4000" dirty="0">
                <a:solidFill>
                  <a:srgbClr val="272D45"/>
                </a:solidFill>
                <a:latin typeface="Kanit Light" panose="020B0604020202020204" charset="-34"/>
                <a:ea typeface="Kanit Light" pitchFamily="34" charset="-122"/>
                <a:cs typeface="Kanit Light" panose="020B0604020202020204" charset="-34"/>
              </a:rPr>
              <a:t>Model </a:t>
            </a:r>
            <a:r>
              <a:rPr lang="en-US" sz="4000" dirty="0" err="1">
                <a:solidFill>
                  <a:srgbClr val="272D45"/>
                </a:solidFill>
                <a:latin typeface="Kanit Light" panose="020B0604020202020204" charset="-34"/>
                <a:ea typeface="Kanit Light" pitchFamily="34" charset="-122"/>
                <a:cs typeface="Kanit Light" panose="020B0604020202020204" charset="-34"/>
              </a:rPr>
              <a:t>Değerlendirme</a:t>
            </a:r>
            <a:r>
              <a:rPr lang="en-US" sz="4000" dirty="0">
                <a:solidFill>
                  <a:srgbClr val="272D45"/>
                </a:solidFill>
                <a:latin typeface="Kanit Light" panose="020B0604020202020204" charset="-34"/>
                <a:ea typeface="Kanit Light" pitchFamily="34" charset="-122"/>
                <a:cs typeface="Kanit Light" panose="020B0604020202020204" charset="-34"/>
              </a:rPr>
              <a:t> Süreci</a:t>
            </a:r>
            <a:endParaRPr lang="en-US" sz="4000" dirty="0">
              <a:latin typeface="Kanit Light" panose="020B0604020202020204" charset="-34"/>
            </a:endParaRPr>
          </a:p>
        </p:txBody>
      </p:sp>
      <p:sp>
        <p:nvSpPr>
          <p:cNvPr id="9" name="Metin kutusu 8">
            <a:extLst>
              <a:ext uri="{FF2B5EF4-FFF2-40B4-BE49-F238E27FC236}">
                <a16:creationId xmlns:a16="http://schemas.microsoft.com/office/drawing/2014/main" id="{1DEA6CD4-BC54-08A2-71CE-A1C38C496451}"/>
              </a:ext>
            </a:extLst>
          </p:cNvPr>
          <p:cNvSpPr txBox="1"/>
          <p:nvPr/>
        </p:nvSpPr>
        <p:spPr>
          <a:xfrm>
            <a:off x="6276627" y="6823780"/>
            <a:ext cx="8752773" cy="1250342"/>
          </a:xfrm>
          <a:prstGeom prst="rect">
            <a:avLst/>
          </a:prstGeom>
          <a:noFill/>
        </p:spPr>
        <p:txBody>
          <a:bodyPr wrap="square">
            <a:spAutoFit/>
          </a:bodyPr>
          <a:lstStyle/>
          <a:p>
            <a:r>
              <a:rPr lang="tr-TR" sz="1400" b="1" i="1">
                <a:latin typeface="Kanit Light" panose="020B0604020202020204" charset="-34"/>
              </a:rPr>
              <a:t>Makine Öğrenmesine Uyarlayalım</a:t>
            </a:r>
          </a:p>
          <a:p>
            <a:pPr>
              <a:lnSpc>
                <a:spcPct val="150000"/>
              </a:lnSpc>
            </a:pPr>
            <a:r>
              <a:rPr lang="tr-TR" sz="1400" b="1">
                <a:latin typeface="Kanit Light" panose="020B0604020202020204" charset="-34"/>
              </a:rPr>
              <a:t>Eğitim verisi = </a:t>
            </a:r>
            <a:r>
              <a:rPr lang="tr-TR" sz="1400">
                <a:latin typeface="Kanit Light" panose="020B0604020202020204" charset="-34"/>
              </a:rPr>
              <a:t>Kek tariflerini öğrenme aşaması (model eğitilir).</a:t>
            </a:r>
          </a:p>
          <a:p>
            <a:pPr>
              <a:lnSpc>
                <a:spcPct val="150000"/>
              </a:lnSpc>
            </a:pPr>
            <a:r>
              <a:rPr lang="tr-TR" sz="1400" b="1">
                <a:latin typeface="Kanit Light" panose="020B0604020202020204" charset="-34"/>
              </a:rPr>
              <a:t>Doğrulama verisi = </a:t>
            </a:r>
            <a:r>
              <a:rPr lang="tr-TR" sz="1400">
                <a:latin typeface="Kanit Light" panose="020B0604020202020204" charset="-34"/>
              </a:rPr>
              <a:t>Farklı kekler yaparak en iyi tarifi bulma aşaması (modelin ayarlarını optimize ederiz).</a:t>
            </a:r>
          </a:p>
          <a:p>
            <a:pPr>
              <a:lnSpc>
                <a:spcPct val="150000"/>
              </a:lnSpc>
            </a:pPr>
            <a:r>
              <a:rPr lang="tr-TR" sz="1400" b="1">
                <a:latin typeface="Kanit Light" panose="020B0604020202020204" charset="-34"/>
              </a:rPr>
              <a:t>Test verisi = </a:t>
            </a:r>
            <a:r>
              <a:rPr lang="tr-TR" sz="1400">
                <a:latin typeface="Kanit Light" panose="020B0604020202020204" charset="-34"/>
              </a:rPr>
              <a:t>Son tarifle gerçek keki yapıp insanlara sunma aşaması (modelin son performansını ölçeriz).</a:t>
            </a:r>
          </a:p>
        </p:txBody>
      </p:sp>
      <p:sp>
        <p:nvSpPr>
          <p:cNvPr id="12" name="Shape 1">
            <a:extLst>
              <a:ext uri="{FF2B5EF4-FFF2-40B4-BE49-F238E27FC236}">
                <a16:creationId xmlns:a16="http://schemas.microsoft.com/office/drawing/2014/main" id="{0025D5B9-3146-9B1B-0C1E-F91ABC965046}"/>
              </a:ext>
            </a:extLst>
          </p:cNvPr>
          <p:cNvSpPr/>
          <p:nvPr/>
        </p:nvSpPr>
        <p:spPr>
          <a:xfrm>
            <a:off x="6456426" y="2967275"/>
            <a:ext cx="2291953" cy="226814"/>
          </a:xfrm>
          <a:prstGeom prst="roundRect">
            <a:avLst>
              <a:gd name="adj" fmla="val 42003"/>
            </a:avLst>
          </a:prstGeom>
          <a:solidFill>
            <a:srgbClr val="DFECE9"/>
          </a:solidFill>
          <a:ln w="7620">
            <a:solidFill>
              <a:srgbClr val="C5D2CF"/>
            </a:solidFill>
            <a:prstDash val="solid"/>
          </a:ln>
        </p:spPr>
        <p:txBody>
          <a:bodyPr/>
          <a:lstStyle/>
          <a:p>
            <a:endParaRPr lang="tr-TR" sz="1600">
              <a:latin typeface="Kanit Light" panose="020B0604020202020204" charset="-34"/>
            </a:endParaRPr>
          </a:p>
        </p:txBody>
      </p:sp>
      <p:sp>
        <p:nvSpPr>
          <p:cNvPr id="13" name="Text 2">
            <a:extLst>
              <a:ext uri="{FF2B5EF4-FFF2-40B4-BE49-F238E27FC236}">
                <a16:creationId xmlns:a16="http://schemas.microsoft.com/office/drawing/2014/main" id="{01181690-5BF3-ED8B-DB89-411CA5B0E58D}"/>
              </a:ext>
            </a:extLst>
          </p:cNvPr>
          <p:cNvSpPr/>
          <p:nvPr/>
        </p:nvSpPr>
        <p:spPr>
          <a:xfrm>
            <a:off x="6456426" y="3534250"/>
            <a:ext cx="2291953" cy="354330"/>
          </a:xfrm>
          <a:prstGeom prst="rect">
            <a:avLst/>
          </a:prstGeom>
          <a:noFill/>
          <a:ln/>
        </p:spPr>
        <p:txBody>
          <a:bodyPr wrap="none" lIns="0" tIns="0" rIns="0" bIns="0" rtlCol="0" anchor="t"/>
          <a:lstStyle/>
          <a:p>
            <a:pPr marL="0" indent="0" algn="l">
              <a:lnSpc>
                <a:spcPts val="2750"/>
              </a:lnSpc>
              <a:buNone/>
            </a:pPr>
            <a:r>
              <a:rPr lang="en-US" sz="2000">
                <a:solidFill>
                  <a:srgbClr val="2C3249"/>
                </a:solidFill>
                <a:latin typeface="Kanit Light" panose="020B0604020202020204" charset="-34"/>
                <a:ea typeface="Kanit Light" pitchFamily="34" charset="-122"/>
                <a:cs typeface="Kanit Light" panose="020B0604020202020204" charset="-34"/>
              </a:rPr>
              <a:t>Eğitim Aşaması</a:t>
            </a:r>
            <a:endParaRPr lang="en-US" sz="2000">
              <a:latin typeface="Kanit Light" panose="020B0604020202020204" charset="-34"/>
            </a:endParaRPr>
          </a:p>
        </p:txBody>
      </p:sp>
      <p:sp>
        <p:nvSpPr>
          <p:cNvPr id="14" name="Text 3">
            <a:extLst>
              <a:ext uri="{FF2B5EF4-FFF2-40B4-BE49-F238E27FC236}">
                <a16:creationId xmlns:a16="http://schemas.microsoft.com/office/drawing/2014/main" id="{AB87BEB9-8CCA-14F0-287F-D13489277228}"/>
              </a:ext>
            </a:extLst>
          </p:cNvPr>
          <p:cNvSpPr/>
          <p:nvPr/>
        </p:nvSpPr>
        <p:spPr>
          <a:xfrm>
            <a:off x="6456426" y="4024669"/>
            <a:ext cx="2291953" cy="2903220"/>
          </a:xfrm>
          <a:prstGeom prst="rect">
            <a:avLst/>
          </a:prstGeom>
          <a:noFill/>
          <a:ln/>
        </p:spPr>
        <p:txBody>
          <a:bodyPr wrap="square" lIns="0" tIns="0" rIns="0" bIns="0" rtlCol="0" anchor="t"/>
          <a:lstStyle/>
          <a:p>
            <a:pPr marL="0" indent="0" algn="l">
              <a:lnSpc>
                <a:spcPts val="2850"/>
              </a:lnSpc>
              <a:buNone/>
            </a:pPr>
            <a:r>
              <a:rPr lang="en-US" sz="1600" dirty="0">
                <a:solidFill>
                  <a:srgbClr val="2C3249"/>
                </a:solidFill>
                <a:latin typeface="Kanit Light" panose="020B0604020202020204" charset="-34"/>
                <a:ea typeface="Martel Sans" pitchFamily="34" charset="-122"/>
                <a:cs typeface="Kanit Light" panose="020B0604020202020204" charset="-34"/>
              </a:rPr>
              <a:t>60 </a:t>
            </a:r>
            <a:r>
              <a:rPr lang="en-US" sz="1600" dirty="0" err="1">
                <a:solidFill>
                  <a:srgbClr val="2C3249"/>
                </a:solidFill>
                <a:latin typeface="Kanit Light" panose="020B0604020202020204" charset="-34"/>
                <a:ea typeface="Martel Sans" pitchFamily="34" charset="-122"/>
                <a:cs typeface="Kanit Light" panose="020B0604020202020204" charset="-34"/>
              </a:rPr>
              <a:t>kek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tarifi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okuyup</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b="1" dirty="0">
                <a:solidFill>
                  <a:srgbClr val="2C3249"/>
                </a:solidFill>
                <a:latin typeface="Kanit Light" panose="020B0604020202020204" charset="-34"/>
                <a:ea typeface="Martel Sans" pitchFamily="34" charset="-122"/>
                <a:cs typeface="Kanit Light" panose="020B0604020202020204" charset="-34"/>
              </a:rPr>
              <a:t>nasıl </a:t>
            </a:r>
            <a:r>
              <a:rPr lang="en-US" sz="1600" b="1" dirty="0" err="1">
                <a:solidFill>
                  <a:srgbClr val="2C3249"/>
                </a:solidFill>
                <a:latin typeface="Kanit Light" panose="020B0604020202020204" charset="-34"/>
                <a:ea typeface="Martel Sans" pitchFamily="34" charset="-122"/>
                <a:cs typeface="Kanit Light" panose="020B0604020202020204" charset="-34"/>
              </a:rPr>
              <a:t>yapacağını</a:t>
            </a:r>
            <a:r>
              <a:rPr lang="en-US" sz="1600" b="1" dirty="0">
                <a:solidFill>
                  <a:srgbClr val="2C3249"/>
                </a:solidFill>
                <a:latin typeface="Kanit Light" panose="020B0604020202020204" charset="-34"/>
                <a:ea typeface="Martel Sans" pitchFamily="34" charset="-122"/>
                <a:cs typeface="Kanit Light" panose="020B0604020202020204" charset="-34"/>
              </a:rPr>
              <a:t> </a:t>
            </a:r>
            <a:r>
              <a:rPr lang="en-US" sz="1600" b="1" dirty="0" err="1">
                <a:solidFill>
                  <a:srgbClr val="2C3249"/>
                </a:solidFill>
                <a:latin typeface="Kanit Light" panose="020B0604020202020204" charset="-34"/>
                <a:ea typeface="Martel Sans" pitchFamily="34" charset="-122"/>
                <a:cs typeface="Kanit Light" panose="020B0604020202020204" charset="-34"/>
              </a:rPr>
              <a:t>öğrenirsin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Malzemeleri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süreleri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öğrenirsin</a:t>
            </a:r>
            <a:r>
              <a:rPr lang="en-US" sz="1600" dirty="0">
                <a:solidFill>
                  <a:srgbClr val="2C3249"/>
                </a:solidFill>
                <a:latin typeface="Kanit Light" panose="020B0604020202020204" charset="-34"/>
                <a:ea typeface="Martel Sans" pitchFamily="34" charset="-122"/>
                <a:cs typeface="Kanit Light" panose="020B0604020202020204" charset="-34"/>
              </a:rPr>
              <a:t>. Bu, </a:t>
            </a:r>
            <a:r>
              <a:rPr lang="en-US" sz="1600" dirty="0" err="1">
                <a:solidFill>
                  <a:srgbClr val="2C3249"/>
                </a:solidFill>
                <a:latin typeface="Kanit Light" panose="020B0604020202020204" charset="-34"/>
                <a:ea typeface="Martel Sans" pitchFamily="34" charset="-122"/>
                <a:cs typeface="Kanit Light" panose="020B0604020202020204" charset="-34"/>
              </a:rPr>
              <a:t>modelin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eğitim</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verileriyle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beslenmesidir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sp>
        <p:nvSpPr>
          <p:cNvPr id="15" name="Shape 4">
            <a:extLst>
              <a:ext uri="{FF2B5EF4-FFF2-40B4-BE49-F238E27FC236}">
                <a16:creationId xmlns:a16="http://schemas.microsoft.com/office/drawing/2014/main" id="{35D36017-42CD-0F9B-30E1-A7C7F39129A6}"/>
              </a:ext>
            </a:extLst>
          </p:cNvPr>
          <p:cNvSpPr/>
          <p:nvPr/>
        </p:nvSpPr>
        <p:spPr>
          <a:xfrm>
            <a:off x="9088540" y="2626994"/>
            <a:ext cx="2292072" cy="226814"/>
          </a:xfrm>
          <a:prstGeom prst="roundRect">
            <a:avLst>
              <a:gd name="adj" fmla="val 42003"/>
            </a:avLst>
          </a:prstGeom>
          <a:solidFill>
            <a:srgbClr val="DFECE9"/>
          </a:solidFill>
          <a:ln w="7620">
            <a:solidFill>
              <a:srgbClr val="C5D2CF"/>
            </a:solidFill>
            <a:prstDash val="solid"/>
          </a:ln>
        </p:spPr>
        <p:txBody>
          <a:bodyPr/>
          <a:lstStyle/>
          <a:p>
            <a:endParaRPr lang="tr-TR" sz="1600">
              <a:latin typeface="Kanit Light" panose="020B0604020202020204" charset="-34"/>
            </a:endParaRPr>
          </a:p>
        </p:txBody>
      </p:sp>
      <p:sp>
        <p:nvSpPr>
          <p:cNvPr id="16" name="Text 5">
            <a:extLst>
              <a:ext uri="{FF2B5EF4-FFF2-40B4-BE49-F238E27FC236}">
                <a16:creationId xmlns:a16="http://schemas.microsoft.com/office/drawing/2014/main" id="{AFB594BF-F0F5-AE02-36D2-3F831E559ED5}"/>
              </a:ext>
            </a:extLst>
          </p:cNvPr>
          <p:cNvSpPr/>
          <p:nvPr/>
        </p:nvSpPr>
        <p:spPr>
          <a:xfrm>
            <a:off x="9088540" y="3193970"/>
            <a:ext cx="2292072" cy="708660"/>
          </a:xfrm>
          <a:prstGeom prst="rect">
            <a:avLst/>
          </a:prstGeom>
          <a:noFill/>
          <a:ln/>
        </p:spPr>
        <p:txBody>
          <a:bodyPr wrap="square" lIns="0" tIns="0" rIns="0" bIns="0" rtlCol="0" anchor="t"/>
          <a:lstStyle/>
          <a:p>
            <a:pPr marL="0" indent="0" algn="l">
              <a:lnSpc>
                <a:spcPts val="2750"/>
              </a:lnSpc>
              <a:buNone/>
            </a:pPr>
            <a:r>
              <a:rPr lang="en-US" sz="2000">
                <a:solidFill>
                  <a:srgbClr val="2C3249"/>
                </a:solidFill>
                <a:latin typeface="Kanit Light" panose="020B0604020202020204" charset="-34"/>
                <a:ea typeface="Kanit Light" pitchFamily="34" charset="-122"/>
                <a:cs typeface="Kanit Light" panose="020B0604020202020204" charset="-34"/>
              </a:rPr>
              <a:t>Doğrulama Aşaması</a:t>
            </a:r>
            <a:endParaRPr lang="en-US" sz="2000">
              <a:latin typeface="Kanit Light" panose="020B0604020202020204" charset="-34"/>
            </a:endParaRPr>
          </a:p>
        </p:txBody>
      </p:sp>
      <p:sp>
        <p:nvSpPr>
          <p:cNvPr id="17" name="Text 6">
            <a:extLst>
              <a:ext uri="{FF2B5EF4-FFF2-40B4-BE49-F238E27FC236}">
                <a16:creationId xmlns:a16="http://schemas.microsoft.com/office/drawing/2014/main" id="{D43F09E4-DE58-28EE-6E4A-77179E326B2C}"/>
              </a:ext>
            </a:extLst>
          </p:cNvPr>
          <p:cNvSpPr/>
          <p:nvPr/>
        </p:nvSpPr>
        <p:spPr>
          <a:xfrm>
            <a:off x="9088540" y="4038718"/>
            <a:ext cx="2292072" cy="2903220"/>
          </a:xfrm>
          <a:prstGeom prst="rect">
            <a:avLst/>
          </a:prstGeom>
          <a:noFill/>
          <a:ln/>
        </p:spPr>
        <p:txBody>
          <a:bodyPr wrap="square" lIns="0" tIns="0" rIns="0" bIns="0" rtlCol="0" anchor="t"/>
          <a:lstStyle/>
          <a:p>
            <a:pPr marL="0" indent="0" algn="l">
              <a:lnSpc>
                <a:spcPts val="2850"/>
              </a:lnSpc>
              <a:buNone/>
            </a:pPr>
            <a:r>
              <a:rPr lang="en-US" sz="1600" dirty="0">
                <a:solidFill>
                  <a:srgbClr val="2C3249"/>
                </a:solidFill>
                <a:latin typeface="Kanit Light" panose="020B0604020202020204" charset="-34"/>
                <a:ea typeface="Martel Sans" pitchFamily="34" charset="-122"/>
                <a:cs typeface="Kanit Light" panose="020B0604020202020204" charset="-34"/>
              </a:rPr>
              <a:t>20 farklı </a:t>
            </a:r>
            <a:r>
              <a:rPr lang="en-US" sz="1600" dirty="0" err="1">
                <a:solidFill>
                  <a:srgbClr val="2C3249"/>
                </a:solidFill>
                <a:latin typeface="Kanit Light" panose="020B0604020202020204" charset="-34"/>
                <a:ea typeface="Martel Sans" pitchFamily="34" charset="-122"/>
                <a:cs typeface="Kanit Light" panose="020B0604020202020204" charset="-34"/>
              </a:rPr>
              <a:t>kek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pişirip</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b="1" dirty="0" err="1">
                <a:solidFill>
                  <a:srgbClr val="2C3249"/>
                </a:solidFill>
                <a:latin typeface="Kanit Light" panose="020B0604020202020204" charset="-34"/>
                <a:ea typeface="Martel Sans" pitchFamily="34" charset="-122"/>
                <a:cs typeface="Kanit Light" panose="020B0604020202020204" charset="-34"/>
              </a:rPr>
              <a:t>tarifi</a:t>
            </a:r>
            <a:r>
              <a:rPr lang="en-US" sz="1600" b="1" dirty="0">
                <a:solidFill>
                  <a:srgbClr val="2C3249"/>
                </a:solidFill>
                <a:latin typeface="Kanit Light" panose="020B0604020202020204" charset="-34"/>
                <a:ea typeface="Martel Sans" pitchFamily="34" charset="-122"/>
                <a:cs typeface="Kanit Light" panose="020B0604020202020204" charset="-34"/>
              </a:rPr>
              <a:t> </a:t>
            </a:r>
            <a:r>
              <a:rPr lang="en-US" sz="1600" b="1" dirty="0" err="1">
                <a:solidFill>
                  <a:srgbClr val="2C3249"/>
                </a:solidFill>
                <a:latin typeface="Kanit Light" panose="020B0604020202020204" charset="-34"/>
                <a:ea typeface="Martel Sans" pitchFamily="34" charset="-122"/>
                <a:cs typeface="Kanit Light" panose="020B0604020202020204" charset="-34"/>
              </a:rPr>
              <a:t>iyileştirirsin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Çok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şekerliyse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azaltır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sertse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süreyi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kısaltırsın</a:t>
            </a:r>
            <a:r>
              <a:rPr lang="en-US" sz="1600" dirty="0">
                <a:solidFill>
                  <a:srgbClr val="2C3249"/>
                </a:solidFill>
                <a:latin typeface="Kanit Light" panose="020B0604020202020204" charset="-34"/>
                <a:ea typeface="Martel Sans" pitchFamily="34" charset="-122"/>
                <a:cs typeface="Kanit Light" panose="020B0604020202020204" charset="-34"/>
              </a:rPr>
              <a:t>. Bu, </a:t>
            </a:r>
            <a:r>
              <a:rPr lang="en-US" sz="1600" dirty="0" err="1">
                <a:solidFill>
                  <a:srgbClr val="2C3249"/>
                </a:solidFill>
                <a:latin typeface="Kanit Light" panose="020B0604020202020204" charset="-34"/>
                <a:ea typeface="Martel Sans" pitchFamily="34" charset="-122"/>
                <a:cs typeface="Kanit Light" panose="020B0604020202020204" charset="-34"/>
              </a:rPr>
              <a:t>modelin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parametrelerinin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ayarlanmasıdır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sp>
        <p:nvSpPr>
          <p:cNvPr id="18" name="Shape 7">
            <a:extLst>
              <a:ext uri="{FF2B5EF4-FFF2-40B4-BE49-F238E27FC236}">
                <a16:creationId xmlns:a16="http://schemas.microsoft.com/office/drawing/2014/main" id="{A148E4CE-3335-B86B-29D3-A0A859EECFAC}"/>
              </a:ext>
            </a:extLst>
          </p:cNvPr>
          <p:cNvSpPr/>
          <p:nvPr/>
        </p:nvSpPr>
        <p:spPr>
          <a:xfrm>
            <a:off x="11720774" y="2286833"/>
            <a:ext cx="2291953" cy="226814"/>
          </a:xfrm>
          <a:prstGeom prst="roundRect">
            <a:avLst>
              <a:gd name="adj" fmla="val 42003"/>
            </a:avLst>
          </a:prstGeom>
          <a:solidFill>
            <a:srgbClr val="DFECE9"/>
          </a:solidFill>
          <a:ln w="7620">
            <a:solidFill>
              <a:srgbClr val="C5D2CF"/>
            </a:solidFill>
            <a:prstDash val="solid"/>
          </a:ln>
        </p:spPr>
        <p:txBody>
          <a:bodyPr/>
          <a:lstStyle/>
          <a:p>
            <a:endParaRPr lang="tr-TR" sz="1600">
              <a:latin typeface="Kanit Light" panose="020B0604020202020204" charset="-34"/>
            </a:endParaRPr>
          </a:p>
        </p:txBody>
      </p:sp>
      <p:sp>
        <p:nvSpPr>
          <p:cNvPr id="19" name="Text 8">
            <a:extLst>
              <a:ext uri="{FF2B5EF4-FFF2-40B4-BE49-F238E27FC236}">
                <a16:creationId xmlns:a16="http://schemas.microsoft.com/office/drawing/2014/main" id="{A5859049-1D85-5354-AC99-318FEE51B182}"/>
              </a:ext>
            </a:extLst>
          </p:cNvPr>
          <p:cNvSpPr/>
          <p:nvPr/>
        </p:nvSpPr>
        <p:spPr>
          <a:xfrm>
            <a:off x="11720774" y="2853808"/>
            <a:ext cx="2291953" cy="354330"/>
          </a:xfrm>
          <a:prstGeom prst="rect">
            <a:avLst/>
          </a:prstGeom>
          <a:noFill/>
          <a:ln/>
        </p:spPr>
        <p:txBody>
          <a:bodyPr wrap="none" lIns="0" tIns="0" rIns="0" bIns="0" rtlCol="0" anchor="t"/>
          <a:lstStyle/>
          <a:p>
            <a:pPr marL="0" indent="0" algn="l">
              <a:lnSpc>
                <a:spcPts val="2750"/>
              </a:lnSpc>
              <a:buNone/>
            </a:pPr>
            <a:r>
              <a:rPr lang="en-US" sz="2000">
                <a:solidFill>
                  <a:srgbClr val="2C3249"/>
                </a:solidFill>
                <a:latin typeface="Kanit Light" panose="020B0604020202020204" charset="-34"/>
                <a:ea typeface="Kanit Light" pitchFamily="34" charset="-122"/>
                <a:cs typeface="Kanit Light" panose="020B0604020202020204" charset="-34"/>
              </a:rPr>
              <a:t>Test Aşaması</a:t>
            </a:r>
            <a:endParaRPr lang="en-US" sz="2000">
              <a:latin typeface="Kanit Light" panose="020B0604020202020204" charset="-34"/>
            </a:endParaRPr>
          </a:p>
        </p:txBody>
      </p:sp>
      <p:sp>
        <p:nvSpPr>
          <p:cNvPr id="20" name="Text 9">
            <a:extLst>
              <a:ext uri="{FF2B5EF4-FFF2-40B4-BE49-F238E27FC236}">
                <a16:creationId xmlns:a16="http://schemas.microsoft.com/office/drawing/2014/main" id="{16AA443A-D5C4-00A9-6223-7A022B78E609}"/>
              </a:ext>
            </a:extLst>
          </p:cNvPr>
          <p:cNvSpPr/>
          <p:nvPr/>
        </p:nvSpPr>
        <p:spPr>
          <a:xfrm>
            <a:off x="11720774" y="3344227"/>
            <a:ext cx="2291953" cy="2903220"/>
          </a:xfrm>
          <a:prstGeom prst="rect">
            <a:avLst/>
          </a:prstGeom>
          <a:noFill/>
          <a:ln/>
        </p:spPr>
        <p:txBody>
          <a:bodyPr wrap="square" lIns="0" tIns="0" rIns="0" bIns="0" rtlCol="0" anchor="t"/>
          <a:lstStyle/>
          <a:p>
            <a:pPr marL="0" indent="0" algn="l">
              <a:lnSpc>
                <a:spcPts val="2850"/>
              </a:lnSpc>
              <a:buNone/>
            </a:pPr>
            <a:r>
              <a:rPr lang="en-US" sz="1600" dirty="0">
                <a:solidFill>
                  <a:srgbClr val="2C3249"/>
                </a:solidFill>
                <a:latin typeface="Kanit Light" panose="020B0604020202020204" charset="-34"/>
                <a:ea typeface="Martel Sans" pitchFamily="34" charset="-122"/>
                <a:cs typeface="Kanit Light" panose="020B0604020202020204" charset="-34"/>
              </a:rPr>
              <a:t>En iyi </a:t>
            </a:r>
            <a:r>
              <a:rPr lang="en-US" sz="1600" dirty="0" err="1">
                <a:solidFill>
                  <a:srgbClr val="2C3249"/>
                </a:solidFill>
                <a:latin typeface="Kanit Light" panose="020B0604020202020204" charset="-34"/>
                <a:ea typeface="Martel Sans" pitchFamily="34" charset="-122"/>
                <a:cs typeface="Kanit Light" panose="020B0604020202020204" charset="-34"/>
              </a:rPr>
              <a:t>tarifi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seçip</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b="1" dirty="0">
                <a:solidFill>
                  <a:srgbClr val="2C3249"/>
                </a:solidFill>
                <a:latin typeface="Kanit Light" panose="020B0604020202020204" charset="-34"/>
                <a:ea typeface="Martel Sans" pitchFamily="34" charset="-122"/>
                <a:cs typeface="Kanit Light" panose="020B0604020202020204" charset="-34"/>
              </a:rPr>
              <a:t>son </a:t>
            </a:r>
            <a:r>
              <a:rPr lang="en-US" sz="1600" b="1" dirty="0" err="1">
                <a:solidFill>
                  <a:srgbClr val="2C3249"/>
                </a:solidFill>
                <a:latin typeface="Kanit Light" panose="020B0604020202020204" charset="-34"/>
                <a:ea typeface="Martel Sans" pitchFamily="34" charset="-122"/>
                <a:cs typeface="Kanit Light" panose="020B0604020202020204" charset="-34"/>
              </a:rPr>
              <a:t>keki</a:t>
            </a:r>
            <a:r>
              <a:rPr lang="en-US" sz="1600" b="1" dirty="0">
                <a:solidFill>
                  <a:srgbClr val="2C3249"/>
                </a:solidFill>
                <a:latin typeface="Kanit Light" panose="020B0604020202020204" charset="-34"/>
                <a:ea typeface="Martel Sans" pitchFamily="34" charset="-122"/>
                <a:cs typeface="Kanit Light" panose="020B0604020202020204" charset="-34"/>
              </a:rPr>
              <a:t> </a:t>
            </a:r>
            <a:r>
              <a:rPr lang="en-US" sz="1600" b="1" dirty="0" err="1">
                <a:solidFill>
                  <a:srgbClr val="2C3249"/>
                </a:solidFill>
                <a:latin typeface="Kanit Light" panose="020B0604020202020204" charset="-34"/>
                <a:ea typeface="Martel Sans" pitchFamily="34" charset="-122"/>
                <a:cs typeface="Kanit Light" panose="020B0604020202020204" charset="-34"/>
              </a:rPr>
              <a:t>yaparsın</a:t>
            </a:r>
            <a:r>
              <a:rPr lang="en-US" sz="1600" dirty="0">
                <a:solidFill>
                  <a:srgbClr val="2C3249"/>
                </a:solidFill>
                <a:latin typeface="Kanit Light" panose="020B0604020202020204" charset="-34"/>
                <a:ea typeface="Martel Sans" pitchFamily="34" charset="-122"/>
                <a:cs typeface="Kanit Light" panose="020B0604020202020204" charset="-34"/>
              </a:rPr>
              <a:t>. İnsanların </a:t>
            </a:r>
            <a:r>
              <a:rPr lang="en-US" sz="1600" dirty="0" err="1">
                <a:solidFill>
                  <a:srgbClr val="2C3249"/>
                </a:solidFill>
                <a:latin typeface="Kanit Light" panose="020B0604020202020204" charset="-34"/>
                <a:ea typeface="Martel Sans" pitchFamily="34" charset="-122"/>
                <a:cs typeface="Kanit Light" panose="020B0604020202020204" charset="-34"/>
              </a:rPr>
              <a:t>yorumlarına</a:t>
            </a:r>
            <a:r>
              <a:rPr lang="en-US" sz="1600" dirty="0">
                <a:solidFill>
                  <a:srgbClr val="2C3249"/>
                </a:solidFill>
                <a:latin typeface="Kanit Light" panose="020B0604020202020204" charset="-34"/>
                <a:ea typeface="Martel Sans" pitchFamily="34" charset="-122"/>
                <a:cs typeface="Kanit Light" panose="020B0604020202020204" charset="-34"/>
              </a:rPr>
              <a:t> göre </a:t>
            </a:r>
            <a:r>
              <a:rPr lang="en-US" sz="1600" dirty="0" err="1">
                <a:solidFill>
                  <a:srgbClr val="2C3249"/>
                </a:solidFill>
                <a:latin typeface="Kanit Light" panose="020B0604020202020204" charset="-34"/>
                <a:ea typeface="Martel Sans" pitchFamily="34" charset="-122"/>
                <a:cs typeface="Kanit Light" panose="020B0604020202020204" charset="-34"/>
              </a:rPr>
              <a:t>başarını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ölçersin</a:t>
            </a:r>
            <a:r>
              <a:rPr lang="en-US" sz="1600" dirty="0">
                <a:solidFill>
                  <a:srgbClr val="2C3249"/>
                </a:solidFill>
                <a:latin typeface="Kanit Light" panose="020B0604020202020204" charset="-34"/>
                <a:ea typeface="Martel Sans" pitchFamily="34" charset="-122"/>
                <a:cs typeface="Kanit Light" panose="020B0604020202020204" charset="-34"/>
              </a:rPr>
              <a:t>. Bu, </a:t>
            </a:r>
            <a:r>
              <a:rPr lang="en-US" sz="1600" dirty="0" err="1">
                <a:solidFill>
                  <a:srgbClr val="2C3249"/>
                </a:solidFill>
                <a:latin typeface="Kanit Light" panose="020B0604020202020204" charset="-34"/>
                <a:ea typeface="Martel Sans" pitchFamily="34" charset="-122"/>
                <a:cs typeface="Kanit Light" panose="020B0604020202020204" charset="-34"/>
              </a:rPr>
              <a:t>modelin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gerçek</a:t>
            </a:r>
            <a:r>
              <a:rPr lang="en-US" sz="1600" dirty="0">
                <a:solidFill>
                  <a:srgbClr val="2C3249"/>
                </a:solidFill>
                <a:latin typeface="Kanit Light" panose="020B0604020202020204" charset="-34"/>
                <a:ea typeface="Martel Sans" pitchFamily="34" charset="-122"/>
                <a:cs typeface="Kanit Light" panose="020B0604020202020204" charset="-34"/>
              </a:rPr>
              <a:t> test </a:t>
            </a:r>
            <a:r>
              <a:rPr lang="en-US" sz="1600" dirty="0" err="1">
                <a:solidFill>
                  <a:srgbClr val="2C3249"/>
                </a:solidFill>
                <a:latin typeface="Kanit Light" panose="020B0604020202020204" charset="-34"/>
                <a:ea typeface="Martel Sans" pitchFamily="34" charset="-122"/>
                <a:cs typeface="Kanit Light" panose="020B0604020202020204" charset="-34"/>
              </a:rPr>
              <a:t>verisiyle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değerlendirilmesidir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864037" y="1532347"/>
            <a:ext cx="12902326" cy="772954"/>
          </a:xfrm>
          <a:prstGeom prst="rect">
            <a:avLst/>
          </a:prstGeom>
          <a:noFill/>
          <a:ln/>
        </p:spPr>
        <p:txBody>
          <a:bodyPr wrap="square" lIns="0" tIns="0" rIns="0" bIns="0" rtlCol="0" anchor="t"/>
          <a:lstStyle/>
          <a:p>
            <a:pPr marL="0" indent="0">
              <a:lnSpc>
                <a:spcPts val="2000"/>
              </a:lnSpc>
              <a:buNone/>
            </a:pPr>
            <a:r>
              <a:rPr lang="en-US" b="1" dirty="0" err="1">
                <a:solidFill>
                  <a:srgbClr val="2C3249"/>
                </a:solidFill>
                <a:latin typeface="Kanit Light" panose="020B0604020202020204" charset="-34"/>
                <a:ea typeface="Martel Sans" pitchFamily="34" charset="-122"/>
                <a:cs typeface="Kanit Light" panose="020B0604020202020204" charset="-34"/>
              </a:rPr>
              <a:t>Çapraz</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Geçerleme</a:t>
            </a:r>
            <a:r>
              <a:rPr lang="en-US" b="1" dirty="0">
                <a:solidFill>
                  <a:srgbClr val="2C3249"/>
                </a:solidFill>
                <a:latin typeface="Kanit Light" panose="020B0604020202020204" charset="-34"/>
                <a:ea typeface="Martel Sans" pitchFamily="34" charset="-122"/>
                <a:cs typeface="Kanit Light" panose="020B0604020202020204" charset="-34"/>
              </a:rPr>
              <a:t> (Cross-Validation):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Çapraz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gecerleme</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setini</a:t>
            </a:r>
            <a:r>
              <a:rPr lang="en-US" dirty="0">
                <a:solidFill>
                  <a:srgbClr val="2C3249"/>
                </a:solidFill>
                <a:latin typeface="Kanit Light" panose="020B0604020202020204" charset="-34"/>
                <a:ea typeface="Martel Sans" pitchFamily="34" charset="-122"/>
                <a:cs typeface="Kanit Light" panose="020B0604020202020204" charset="-34"/>
              </a:rPr>
              <a:t> farklı alt </a:t>
            </a:r>
            <a:r>
              <a:rPr lang="en-US" dirty="0" err="1">
                <a:solidFill>
                  <a:srgbClr val="2C3249"/>
                </a:solidFill>
                <a:latin typeface="Kanit Light" panose="020B0604020202020204" charset="-34"/>
                <a:ea typeface="Martel Sans" pitchFamily="34" charset="-122"/>
                <a:cs typeface="Kanit Light" panose="020B0604020202020204" charset="-34"/>
              </a:rPr>
              <a:t>kümeler</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katlar</a:t>
            </a:r>
            <a:r>
              <a:rPr lang="en-US" dirty="0">
                <a:solidFill>
                  <a:srgbClr val="2C3249"/>
                </a:solidFill>
                <a:latin typeface="Kanit Light" panose="020B0604020202020204" charset="-34"/>
                <a:ea typeface="Martel Sans" pitchFamily="34" charset="-122"/>
                <a:cs typeface="Kanit Light" panose="020B0604020202020204" charset="-34"/>
              </a:rPr>
              <a:t> (folds) </a:t>
            </a:r>
            <a:r>
              <a:rPr lang="en-US" dirty="0" err="1">
                <a:solidFill>
                  <a:srgbClr val="2C3249"/>
                </a:solidFill>
                <a:latin typeface="Kanit Light" panose="020B0604020202020204" charset="-34"/>
                <a:ea typeface="Martel Sans" pitchFamily="34" charset="-122"/>
                <a:cs typeface="Kanit Light" panose="020B0604020202020204" charset="-34"/>
              </a:rPr>
              <a:t>halinde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rastgele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biçimde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böler</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modelin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birden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çok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kez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eğitilip</a:t>
            </a:r>
            <a:r>
              <a:rPr lang="en-US" dirty="0">
                <a:solidFill>
                  <a:srgbClr val="2C3249"/>
                </a:solidFill>
                <a:latin typeface="Kanit Light" panose="020B0604020202020204" charset="-34"/>
                <a:ea typeface="Martel Sans" pitchFamily="34" charset="-122"/>
                <a:cs typeface="Kanit Light" panose="020B0604020202020204" charset="-34"/>
              </a:rPr>
              <a:t> test </a:t>
            </a:r>
            <a:r>
              <a:rPr lang="en-US" dirty="0" err="1">
                <a:solidFill>
                  <a:srgbClr val="2C3249"/>
                </a:solidFill>
                <a:latin typeface="Kanit Light" panose="020B0604020202020204" charset="-34"/>
                <a:ea typeface="Martel Sans" pitchFamily="34" charset="-122"/>
                <a:cs typeface="Kanit Light" panose="020B0604020202020204" charset="-34"/>
              </a:rPr>
              <a:t>edilmesini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sağlar</a:t>
            </a:r>
            <a:r>
              <a:rPr lang="en-US" dirty="0">
                <a:solidFill>
                  <a:srgbClr val="2C3249"/>
                </a:solidFill>
                <a:latin typeface="Kanit Light" panose="020B0604020202020204" charset="-34"/>
                <a:ea typeface="Martel Sans" pitchFamily="34" charset="-122"/>
                <a:cs typeface="Kanit Light" panose="020B0604020202020204" charset="-34"/>
              </a:rPr>
              <a:t>. En </a:t>
            </a:r>
            <a:r>
              <a:rPr lang="en-US" dirty="0" err="1">
                <a:solidFill>
                  <a:srgbClr val="2C3249"/>
                </a:solidFill>
                <a:latin typeface="Kanit Light" panose="020B0604020202020204" charset="-34"/>
                <a:ea typeface="Martel Sans" pitchFamily="34" charset="-122"/>
                <a:cs typeface="Kanit Light" panose="020B0604020202020204" charset="-34"/>
              </a:rPr>
              <a:t>sık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çapraz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gecerleme</a:t>
            </a:r>
            <a:r>
              <a:rPr lang="en-US" dirty="0">
                <a:solidFill>
                  <a:srgbClr val="2C3249"/>
                </a:solidFill>
                <a:latin typeface="Kanit Light" panose="020B0604020202020204" charset="-34"/>
                <a:ea typeface="Martel Sans" pitchFamily="34" charset="-122"/>
                <a:cs typeface="Kanit Light" panose="020B0604020202020204" charset="-34"/>
              </a:rPr>
              <a:t> yöntemleri </a:t>
            </a:r>
            <a:r>
              <a:rPr lang="en-US" dirty="0" err="1">
                <a:solidFill>
                  <a:srgbClr val="2C3249"/>
                </a:solidFill>
                <a:latin typeface="Kanit Light" panose="020B0604020202020204" charset="-34"/>
                <a:ea typeface="Martel Sans" pitchFamily="34" charset="-122"/>
                <a:cs typeface="Kanit Light" panose="020B0604020202020204" charset="-34"/>
              </a:rPr>
              <a:t>arasında</a:t>
            </a:r>
            <a:r>
              <a:rPr lang="en-US" dirty="0">
                <a:solidFill>
                  <a:srgbClr val="2C3249"/>
                </a:solidFill>
                <a:latin typeface="Kanit Light" panose="020B0604020202020204" charset="-34"/>
                <a:ea typeface="Martel Sans" pitchFamily="34" charset="-122"/>
                <a:cs typeface="Kanit Light" panose="020B0604020202020204" charset="-34"/>
              </a:rPr>
              <a:t> </a:t>
            </a:r>
            <a:r>
              <a:rPr lang="en-US" b="1" dirty="0">
                <a:solidFill>
                  <a:srgbClr val="2C3249"/>
                </a:solidFill>
                <a:latin typeface="Kanit Light" panose="020B0604020202020204" charset="-34"/>
                <a:ea typeface="Martel Sans" pitchFamily="34" charset="-122"/>
                <a:cs typeface="Kanit Light" panose="020B0604020202020204" charset="-34"/>
              </a:rPr>
              <a:t>k-kat </a:t>
            </a:r>
            <a:r>
              <a:rPr lang="en-US" b="1" dirty="0" err="1">
                <a:solidFill>
                  <a:srgbClr val="2C3249"/>
                </a:solidFill>
                <a:latin typeface="Kanit Light" panose="020B0604020202020204" charset="-34"/>
                <a:ea typeface="Martel Sans" pitchFamily="34" charset="-122"/>
                <a:cs typeface="Kanit Light" panose="020B0604020202020204" charset="-34"/>
              </a:rPr>
              <a:t>capraz</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ge</a:t>
            </a:r>
            <a:r>
              <a:rPr lang="tr-TR" b="1" dirty="0">
                <a:solidFill>
                  <a:srgbClr val="2C3249"/>
                </a:solidFill>
                <a:latin typeface="Kanit Light" panose="020B0604020202020204" charset="-34"/>
                <a:ea typeface="Martel Sans" pitchFamily="34" charset="-122"/>
                <a:cs typeface="Kanit Light" panose="020B0604020202020204" charset="-34"/>
              </a:rPr>
              <a:t>ç</a:t>
            </a:r>
            <a:r>
              <a:rPr lang="en-US" b="1" dirty="0" err="1">
                <a:solidFill>
                  <a:srgbClr val="2C3249"/>
                </a:solidFill>
                <a:latin typeface="Kanit Light" panose="020B0604020202020204" charset="-34"/>
                <a:ea typeface="Martel Sans" pitchFamily="34" charset="-122"/>
                <a:cs typeface="Kanit Light" panose="020B0604020202020204" charset="-34"/>
              </a:rPr>
              <a:t>erleme</a:t>
            </a:r>
            <a:r>
              <a:rPr lang="en-US" dirty="0">
                <a:solidFill>
                  <a:srgbClr val="2C3249"/>
                </a:solidFill>
                <a:latin typeface="Kanit Light" panose="020B0604020202020204" charset="-34"/>
                <a:ea typeface="Martel Sans" pitchFamily="34" charset="-122"/>
                <a:cs typeface="Kanit Light" panose="020B0604020202020204" charset="-34"/>
              </a:rPr>
              <a:t> ve </a:t>
            </a:r>
            <a:r>
              <a:rPr lang="en-US" b="1" dirty="0" err="1">
                <a:solidFill>
                  <a:srgbClr val="2C3249"/>
                </a:solidFill>
                <a:latin typeface="Kanit Light" panose="020B0604020202020204" charset="-34"/>
                <a:ea typeface="Martel Sans" pitchFamily="34" charset="-122"/>
                <a:cs typeface="Kanit Light" panose="020B0604020202020204" charset="-34"/>
              </a:rPr>
              <a:t>birini</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dı</a:t>
            </a:r>
            <a:r>
              <a:rPr lang="tr-TR" b="1" dirty="0">
                <a:solidFill>
                  <a:srgbClr val="2C3249"/>
                </a:solidFill>
                <a:latin typeface="Kanit Light" panose="020B0604020202020204" charset="-34"/>
                <a:ea typeface="Martel Sans" pitchFamily="34" charset="-122"/>
                <a:cs typeface="Kanit Light" panose="020B0604020202020204" charset="-34"/>
              </a:rPr>
              <a:t>ş</a:t>
            </a:r>
            <a:r>
              <a:rPr lang="en-US" b="1" dirty="0" err="1">
                <a:solidFill>
                  <a:srgbClr val="2C3249"/>
                </a:solidFill>
                <a:latin typeface="Kanit Light" panose="020B0604020202020204" charset="-34"/>
                <a:ea typeface="Martel Sans" pitchFamily="34" charset="-122"/>
                <a:cs typeface="Kanit Light" panose="020B0604020202020204" charset="-34"/>
              </a:rPr>
              <a:t>arıda</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bırakan</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capraz</a:t>
            </a:r>
            <a:r>
              <a:rPr lang="en-US" b="1" dirty="0">
                <a:solidFill>
                  <a:srgbClr val="2C3249"/>
                </a:solidFill>
                <a:latin typeface="Kanit Light" panose="020B0604020202020204" charset="-34"/>
                <a:ea typeface="Martel Sans" pitchFamily="34" charset="-122"/>
                <a:cs typeface="Kanit Light" panose="020B0604020202020204" charset="-34"/>
              </a:rPr>
              <a:t> </a:t>
            </a:r>
            <a:r>
              <a:rPr lang="en-US" b="1" dirty="0" err="1">
                <a:solidFill>
                  <a:srgbClr val="2C3249"/>
                </a:solidFill>
                <a:latin typeface="Kanit Light" panose="020B0604020202020204" charset="-34"/>
                <a:ea typeface="Martel Sans" pitchFamily="34" charset="-122"/>
                <a:cs typeface="Kanit Light" panose="020B0604020202020204" charset="-34"/>
              </a:rPr>
              <a:t>gecerleme</a:t>
            </a:r>
            <a:r>
              <a:rPr lang="en-US" dirty="0">
                <a:solidFill>
                  <a:srgbClr val="2C3249"/>
                </a:solidFill>
                <a:latin typeface="Kanit Light" panose="020B0604020202020204" charset="-34"/>
                <a:ea typeface="Martel Sans" pitchFamily="34" charset="-122"/>
                <a:cs typeface="Kanit Light" panose="020B0604020202020204" charset="-34"/>
              </a:rPr>
              <a:t> (Leave-One-Out Cross-Validation- LOOCV) </a:t>
            </a:r>
            <a:r>
              <a:rPr lang="en-US" dirty="0" err="1">
                <a:solidFill>
                  <a:srgbClr val="2C3249"/>
                </a:solidFill>
                <a:latin typeface="Kanit Light" panose="020B0604020202020204" charset="-34"/>
                <a:ea typeface="Martel Sans" pitchFamily="34" charset="-122"/>
                <a:cs typeface="Kanit Light" panose="020B0604020202020204" charset="-34"/>
              </a:rPr>
              <a:t>bulunur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5" name="Text 3"/>
          <p:cNvSpPr/>
          <p:nvPr/>
        </p:nvSpPr>
        <p:spPr>
          <a:xfrm>
            <a:off x="870265" y="2411437"/>
            <a:ext cx="13080197" cy="1509101"/>
          </a:xfrm>
          <a:prstGeom prst="rect">
            <a:avLst/>
          </a:prstGeom>
          <a:noFill/>
          <a:ln/>
        </p:spPr>
        <p:txBody>
          <a:bodyPr wrap="square" lIns="0" tIns="0" rIns="0" bIns="0" rtlCol="0" anchor="t"/>
          <a:lstStyle/>
          <a:p>
            <a:pPr>
              <a:lnSpc>
                <a:spcPts val="2000"/>
              </a:lnSpc>
            </a:pPr>
            <a:r>
              <a:rPr lang="en-US" dirty="0" err="1">
                <a:solidFill>
                  <a:srgbClr val="2C3249"/>
                </a:solidFill>
                <a:latin typeface="Kanit Light" panose="020B0604020202020204" charset="-34"/>
                <a:ea typeface="Martel Sans" pitchFamily="34" charset="-122"/>
                <a:cs typeface="Kanit Light" panose="020B0604020202020204" charset="-34"/>
              </a:rPr>
              <a:t>Örneğin</a:t>
            </a:r>
            <a:r>
              <a:rPr lang="en-US" dirty="0">
                <a:solidFill>
                  <a:srgbClr val="2C3249"/>
                </a:solidFill>
                <a:latin typeface="Kanit Light" panose="020B0604020202020204" charset="-34"/>
                <a:ea typeface="Martel Sans" pitchFamily="34" charset="-122"/>
                <a:cs typeface="Kanit Light" panose="020B0604020202020204" charset="-34"/>
              </a:rPr>
              <a:t> 5-kat </a:t>
            </a:r>
            <a:r>
              <a:rPr lang="en-US" dirty="0" err="1">
                <a:solidFill>
                  <a:srgbClr val="2C3249"/>
                </a:solidFill>
                <a:latin typeface="Kanit Light" panose="020B0604020202020204" charset="-34"/>
                <a:ea typeface="Martel Sans" pitchFamily="34" charset="-122"/>
                <a:cs typeface="Kanit Light" panose="020B0604020202020204" charset="-34"/>
              </a:rPr>
              <a:t>çapraz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geçerleme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yapıldığında</a:t>
            </a:r>
            <a:r>
              <a:rPr lang="en-US" dirty="0">
                <a:solidFill>
                  <a:srgbClr val="2C3249"/>
                </a:solidFill>
                <a:latin typeface="Kanit Light" panose="020B0604020202020204" charset="-34"/>
                <a:ea typeface="Martel Sans" pitchFamily="34" charset="-122"/>
                <a:cs typeface="Kanit Light" panose="020B0604020202020204" charset="-34"/>
              </a:rPr>
              <a:t> P1, P2, P3, P4 ve P5 </a:t>
            </a:r>
            <a:r>
              <a:rPr lang="en-US" dirty="0" err="1">
                <a:solidFill>
                  <a:srgbClr val="2C3249"/>
                </a:solidFill>
                <a:latin typeface="Kanit Light" panose="020B0604020202020204" charset="-34"/>
                <a:ea typeface="Martel Sans" pitchFamily="34" charset="-122"/>
                <a:cs typeface="Kanit Light" panose="020B0604020202020204" charset="-34"/>
              </a:rPr>
              <a:t>olmak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üzere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beş</a:t>
            </a:r>
            <a:r>
              <a:rPr lang="en-US" dirty="0">
                <a:solidFill>
                  <a:srgbClr val="2C3249"/>
                </a:solidFill>
                <a:latin typeface="Kanit Light" panose="020B0604020202020204" charset="-34"/>
                <a:ea typeface="Martel Sans" pitchFamily="34" charset="-122"/>
                <a:cs typeface="Kanit Light" panose="020B0604020202020204" charset="-34"/>
              </a:rPr>
              <a:t> farklı </a:t>
            </a:r>
            <a:r>
              <a:rPr lang="en-US" dirty="0" err="1">
                <a:solidFill>
                  <a:srgbClr val="2C3249"/>
                </a:solidFill>
                <a:latin typeface="Kanit Light" panose="020B0604020202020204" charset="-34"/>
                <a:ea typeface="Martel Sans" pitchFamily="34" charset="-122"/>
                <a:cs typeface="Kanit Light" panose="020B0604020202020204" charset="-34"/>
              </a:rPr>
              <a:t>performans</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değerlendirme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ölçütü</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örneğin</a:t>
            </a:r>
            <a:r>
              <a:rPr lang="en-US" dirty="0">
                <a:solidFill>
                  <a:srgbClr val="2C3249"/>
                </a:solidFill>
                <a:latin typeface="Kanit Light" panose="020B0604020202020204" charset="-34"/>
                <a:ea typeface="Martel Sans" pitchFamily="34" charset="-122"/>
                <a:cs typeface="Kanit Light" panose="020B0604020202020204" charset="-34"/>
              </a:rPr>
              <a:t>; 5 farklı </a:t>
            </a:r>
            <a:r>
              <a:rPr lang="en-US" dirty="0" err="1">
                <a:solidFill>
                  <a:srgbClr val="2C3249"/>
                </a:solidFill>
                <a:latin typeface="Kanit Light" panose="020B0604020202020204" charset="-34"/>
                <a:ea typeface="Martel Sans" pitchFamily="34" charset="-122"/>
                <a:cs typeface="Kanit Light" panose="020B0604020202020204" charset="-34"/>
              </a:rPr>
              <a:t>doğruluk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edilir</a:t>
            </a:r>
            <a:r>
              <a:rPr lang="tr-TR"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Nihai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performans</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ise</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değerlerin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ortalaması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olacaktır</a:t>
            </a:r>
            <a:r>
              <a:rPr lang="en-US" dirty="0">
                <a:solidFill>
                  <a:srgbClr val="2C3249"/>
                </a:solidFill>
                <a:latin typeface="Kanit Light" panose="020B0604020202020204" charset="-34"/>
                <a:ea typeface="Martel Sans" pitchFamily="34" charset="-122"/>
                <a:cs typeface="Kanit Light" panose="020B0604020202020204" charset="-34"/>
              </a:rPr>
              <a:t>. </a:t>
            </a:r>
            <a:endParaRPr lang="tr-TR" dirty="0">
              <a:solidFill>
                <a:srgbClr val="2C3249"/>
              </a:solidFill>
              <a:latin typeface="Kanit Light" panose="020B0604020202020204" charset="-34"/>
              <a:ea typeface="Martel Sans" pitchFamily="34" charset="-122"/>
              <a:cs typeface="Kanit Light" panose="020B0604020202020204" charset="-34"/>
            </a:endParaRPr>
          </a:p>
          <a:p>
            <a:pPr>
              <a:lnSpc>
                <a:spcPts val="2000"/>
              </a:lnSpc>
            </a:pPr>
            <a:endParaRPr lang="tr-TR" dirty="0">
              <a:solidFill>
                <a:srgbClr val="2C3249"/>
              </a:solidFill>
              <a:latin typeface="Kanit Light" panose="020B0604020202020204" charset="-34"/>
              <a:ea typeface="Martel Sans" pitchFamily="34" charset="-122"/>
              <a:cs typeface="Kanit Light" panose="020B0604020202020204" charset="-34"/>
            </a:endParaRPr>
          </a:p>
          <a:p>
            <a:pPr>
              <a:lnSpc>
                <a:spcPts val="2000"/>
              </a:lnSpc>
            </a:pPr>
            <a:r>
              <a:rPr lang="en-US" dirty="0" err="1">
                <a:solidFill>
                  <a:srgbClr val="2C3249"/>
                </a:solidFill>
                <a:latin typeface="Kanit Light" panose="020B0604020202020204" charset="-34"/>
                <a:ea typeface="Martel Sans" pitchFamily="34" charset="-122"/>
                <a:cs typeface="Kanit Light" panose="020B0604020202020204" charset="-34"/>
              </a:rPr>
              <a:t>LOOCV'de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ise</a:t>
            </a:r>
            <a:r>
              <a:rPr lang="en-US" dirty="0">
                <a:solidFill>
                  <a:srgbClr val="2C3249"/>
                </a:solidFill>
                <a:latin typeface="Kanit Light" panose="020B0604020202020204" charset="-34"/>
                <a:ea typeface="Martel Sans" pitchFamily="34" charset="-122"/>
                <a:cs typeface="Kanit Light" panose="020B0604020202020204" charset="-34"/>
              </a:rPr>
              <a:t> her bir </a:t>
            </a:r>
            <a:r>
              <a:rPr lang="en-US" dirty="0" err="1">
                <a:solidFill>
                  <a:srgbClr val="2C3249"/>
                </a:solidFill>
                <a:latin typeface="Kanit Light" panose="020B0604020202020204" charset="-34"/>
                <a:ea typeface="Martel Sans" pitchFamily="34" charset="-122"/>
                <a:cs typeface="Kanit Light" panose="020B0604020202020204" charset="-34"/>
              </a:rPr>
              <a:t>ömek</a:t>
            </a:r>
            <a:r>
              <a:rPr lang="en-US" dirty="0">
                <a:solidFill>
                  <a:srgbClr val="2C3249"/>
                </a:solidFill>
                <a:latin typeface="Kanit Light" panose="020B0604020202020204" charset="-34"/>
                <a:ea typeface="Martel Sans" pitchFamily="34" charset="-122"/>
                <a:cs typeface="Kanit Light" panose="020B0604020202020204" charset="-34"/>
              </a:rPr>
              <a:t> en </a:t>
            </a:r>
            <a:r>
              <a:rPr lang="en-US" dirty="0" err="1">
                <a:solidFill>
                  <a:srgbClr val="2C3249"/>
                </a:solidFill>
                <a:latin typeface="Kanit Light" panose="020B0604020202020204" charset="-34"/>
                <a:ea typeface="Martel Sans" pitchFamily="34" charset="-122"/>
                <a:cs typeface="Kanit Light" panose="020B0604020202020204" charset="-34"/>
              </a:rPr>
              <a:t>az</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kere</a:t>
            </a:r>
            <a:r>
              <a:rPr lang="en-US" dirty="0">
                <a:solidFill>
                  <a:srgbClr val="2C3249"/>
                </a:solidFill>
                <a:latin typeface="Kanit Light" panose="020B0604020202020204" charset="-34"/>
                <a:ea typeface="Martel Sans" pitchFamily="34" charset="-122"/>
                <a:cs typeface="Kanit Light" panose="020B0604020202020204" charset="-34"/>
              </a:rPr>
              <a:t> test veri </a:t>
            </a:r>
            <a:r>
              <a:rPr lang="en-US" dirty="0" err="1">
                <a:solidFill>
                  <a:srgbClr val="2C3249"/>
                </a:solidFill>
                <a:latin typeface="Kanit Light" panose="020B0604020202020204" charset="-34"/>
                <a:ea typeface="Martel Sans" pitchFamily="34" charset="-122"/>
                <a:cs typeface="Kanit Light" panose="020B0604020202020204" charset="-34"/>
              </a:rPr>
              <a:t>seti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kalan</a:t>
            </a:r>
            <a:r>
              <a:rPr lang="en-US" dirty="0">
                <a:solidFill>
                  <a:srgbClr val="2C3249"/>
                </a:solidFill>
                <a:latin typeface="Kanit Light" panose="020B0604020202020204" charset="-34"/>
                <a:ea typeface="Martel Sans" pitchFamily="34" charset="-122"/>
                <a:cs typeface="Kanit Light" panose="020B0604020202020204" charset="-34"/>
              </a:rPr>
              <a:t> n-1 </a:t>
            </a:r>
            <a:r>
              <a:rPr lang="en-US" dirty="0" err="1">
                <a:solidFill>
                  <a:srgbClr val="2C3249"/>
                </a:solidFill>
                <a:latin typeface="Kanit Light" panose="020B0604020202020204" charset="-34"/>
                <a:ea typeface="Martel Sans" pitchFamily="34" charset="-122"/>
                <a:cs typeface="Kanit Light" panose="020B0604020202020204" charset="-34"/>
              </a:rPr>
              <a:t>örnek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ise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eğitim</a:t>
            </a:r>
            <a:r>
              <a:rPr lang="en-US" dirty="0">
                <a:solidFill>
                  <a:srgbClr val="2C3249"/>
                </a:solidFill>
                <a:latin typeface="Kanit Light" panose="020B0604020202020204" charset="-34"/>
                <a:ea typeface="Martel Sans" pitchFamily="34" charset="-122"/>
                <a:cs typeface="Kanit Light" panose="020B0604020202020204" charset="-34"/>
              </a:rPr>
              <a:t> veri </a:t>
            </a:r>
            <a:r>
              <a:rPr lang="en-US" dirty="0" err="1">
                <a:solidFill>
                  <a:srgbClr val="2C3249"/>
                </a:solidFill>
                <a:latin typeface="Kanit Light" panose="020B0604020202020204" charset="-34"/>
                <a:ea typeface="Martel Sans" pitchFamily="34" charset="-122"/>
                <a:cs typeface="Kanit Light" panose="020B0604020202020204" charset="-34"/>
              </a:rPr>
              <a:t>seti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olacak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şekilde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analizler</a:t>
            </a:r>
            <a:r>
              <a:rPr lang="en-US" dirty="0">
                <a:solidFill>
                  <a:srgbClr val="2C3249"/>
                </a:solidFill>
                <a:latin typeface="Kanit Light" panose="020B0604020202020204" charset="-34"/>
                <a:ea typeface="Martel Sans" pitchFamily="34" charset="-122"/>
                <a:cs typeface="Kanit Light" panose="020B0604020202020204" charset="-34"/>
              </a:rPr>
              <a:t> n </a:t>
            </a:r>
            <a:r>
              <a:rPr lang="en-US" dirty="0" err="1">
                <a:solidFill>
                  <a:srgbClr val="2C3249"/>
                </a:solidFill>
                <a:latin typeface="Kanit Light" panose="020B0604020202020204" charset="-34"/>
                <a:ea typeface="Martel Sans" pitchFamily="34" charset="-122"/>
                <a:cs typeface="Kanit Light" panose="020B0604020202020204" charset="-34"/>
              </a:rPr>
              <a:t>defa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tekrar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edilir</a:t>
            </a:r>
            <a:r>
              <a:rPr lang="en-US" dirty="0">
                <a:solidFill>
                  <a:srgbClr val="2C3249"/>
                </a:solidFill>
                <a:latin typeface="Kanit Light" panose="020B0604020202020204" charset="-34"/>
                <a:ea typeface="Martel Sans" pitchFamily="34" charset="-122"/>
                <a:cs typeface="Kanit Light" panose="020B0604020202020204" charset="-34"/>
              </a:rPr>
              <a:t>. Analiz </a:t>
            </a:r>
            <a:r>
              <a:rPr lang="en-US" dirty="0" err="1">
                <a:solidFill>
                  <a:srgbClr val="2C3249"/>
                </a:solidFill>
                <a:latin typeface="Kanit Light" panose="020B0604020202020204" charset="-34"/>
                <a:ea typeface="Martel Sans" pitchFamily="34" charset="-122"/>
                <a:cs typeface="Kanit Light" panose="020B0604020202020204" charset="-34"/>
              </a:rPr>
              <a:t>sonunda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modelin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nihai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performansı</a:t>
            </a:r>
            <a:r>
              <a:rPr lang="en-US" dirty="0">
                <a:solidFill>
                  <a:srgbClr val="2C3249"/>
                </a:solidFill>
                <a:latin typeface="Kanit Light" panose="020B0604020202020204" charset="-34"/>
                <a:ea typeface="Martel Sans" pitchFamily="34" charset="-122"/>
                <a:cs typeface="Kanit Light" panose="020B0604020202020204" charset="-34"/>
              </a:rPr>
              <a:t> bu n </a:t>
            </a:r>
            <a:r>
              <a:rPr lang="en-US" dirty="0" err="1">
                <a:solidFill>
                  <a:srgbClr val="2C3249"/>
                </a:solidFill>
                <a:latin typeface="Kanit Light" panose="020B0604020202020204" charset="-34"/>
                <a:ea typeface="Martel Sans" pitchFamily="34" charset="-122"/>
                <a:cs typeface="Kanit Light" panose="020B0604020202020204" charset="-34"/>
              </a:rPr>
              <a:t>adet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performans</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ortalaması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olacaktır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Çapraz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geçerleme</a:t>
            </a:r>
            <a:r>
              <a:rPr lang="en-US" dirty="0">
                <a:solidFill>
                  <a:srgbClr val="2C3249"/>
                </a:solidFill>
                <a:latin typeface="Kanit Light" panose="020B0604020202020204" charset="-34"/>
                <a:ea typeface="Martel Sans" pitchFamily="34" charset="-122"/>
                <a:cs typeface="Kanit Light" panose="020B0604020202020204" charset="-34"/>
              </a:rPr>
              <a:t> ile </a:t>
            </a:r>
            <a:r>
              <a:rPr lang="en-US" dirty="0" err="1">
                <a:solidFill>
                  <a:srgbClr val="2C3249"/>
                </a:solidFill>
                <a:latin typeface="Kanit Light" panose="020B0604020202020204" charset="-34"/>
                <a:ea typeface="Martel Sans" pitchFamily="34" charset="-122"/>
                <a:cs typeface="Kanit Light" panose="020B0604020202020204" charset="-34"/>
              </a:rPr>
              <a:t>verinin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daha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verimli</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şekilde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kullanılması</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modelin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genelleme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yeteneğinin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daha</a:t>
            </a:r>
            <a:r>
              <a:rPr lang="en-US" dirty="0">
                <a:solidFill>
                  <a:srgbClr val="2C3249"/>
                </a:solidFill>
                <a:latin typeface="Kanit Light" panose="020B0604020202020204" charset="-34"/>
                <a:ea typeface="Martel Sans" pitchFamily="34" charset="-122"/>
                <a:cs typeface="Kanit Light" panose="020B0604020202020204" charset="-34"/>
              </a:rPr>
              <a:t> iyi </a:t>
            </a:r>
            <a:r>
              <a:rPr lang="en-US" dirty="0" err="1">
                <a:solidFill>
                  <a:srgbClr val="2C3249"/>
                </a:solidFill>
                <a:latin typeface="Kanit Light" panose="020B0604020202020204" charset="-34"/>
                <a:ea typeface="Martel Sans" pitchFamily="34" charset="-122"/>
                <a:cs typeface="Kanit Light" panose="020B0604020202020204" charset="-34"/>
              </a:rPr>
              <a:t>olması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sağlanır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6" name="Text 4"/>
          <p:cNvSpPr/>
          <p:nvPr/>
        </p:nvSpPr>
        <p:spPr>
          <a:xfrm>
            <a:off x="1887974" y="4330873"/>
            <a:ext cx="4685705" cy="257651"/>
          </a:xfrm>
          <a:prstGeom prst="rect">
            <a:avLst/>
          </a:prstGeom>
          <a:noFill/>
          <a:ln/>
        </p:spPr>
        <p:txBody>
          <a:bodyPr wrap="none" lIns="0" tIns="0" rIns="0" bIns="0" rtlCol="0" anchor="t"/>
          <a:lstStyle/>
          <a:p>
            <a:pPr marL="0" indent="0">
              <a:lnSpc>
                <a:spcPts val="2000"/>
              </a:lnSpc>
              <a:buNone/>
            </a:pPr>
            <a:r>
              <a:rPr lang="en-US" b="1" i="1">
                <a:solidFill>
                  <a:srgbClr val="2C3249"/>
                </a:solidFill>
                <a:latin typeface="Kanit Light" panose="020B0604020202020204" charset="-34"/>
                <a:ea typeface="Martel Sans" pitchFamily="34" charset="-122"/>
                <a:cs typeface="Kanit Light" panose="020B0604020202020204" charset="-34"/>
              </a:rPr>
              <a:t>k-kat çapraz geçerleme yöntemi.</a:t>
            </a:r>
            <a:endParaRPr lang="en-US" i="1">
              <a:latin typeface="Kanit Light" panose="020B0604020202020204" charset="-34"/>
            </a:endParaRPr>
          </a:p>
        </p:txBody>
      </p:sp>
      <p:pic>
        <p:nvPicPr>
          <p:cNvPr id="7" name="Image 0" descr="preencoded.png"/>
          <p:cNvPicPr>
            <a:picLocks noChangeAspect="1"/>
          </p:cNvPicPr>
          <p:nvPr/>
        </p:nvPicPr>
        <p:blipFill>
          <a:blip r:embed="rId3"/>
          <a:stretch>
            <a:fillRect/>
          </a:stretch>
        </p:blipFill>
        <p:spPr>
          <a:xfrm>
            <a:off x="800695" y="4719400"/>
            <a:ext cx="5603081" cy="3313271"/>
          </a:xfrm>
          <a:prstGeom prst="rect">
            <a:avLst/>
          </a:prstGeom>
        </p:spPr>
      </p:pic>
      <p:pic>
        <p:nvPicPr>
          <p:cNvPr id="8" name="Image 1" descr="preencoded.png"/>
          <p:cNvPicPr>
            <a:picLocks noChangeAspect="1"/>
          </p:cNvPicPr>
          <p:nvPr/>
        </p:nvPicPr>
        <p:blipFill>
          <a:blip r:embed="rId4"/>
          <a:stretch>
            <a:fillRect/>
          </a:stretch>
        </p:blipFill>
        <p:spPr>
          <a:xfrm>
            <a:off x="13525500" y="228600"/>
            <a:ext cx="876300" cy="540306"/>
          </a:xfrm>
          <a:prstGeom prst="rect">
            <a:avLst/>
          </a:prstGeom>
        </p:spPr>
      </p:pic>
      <p:sp>
        <p:nvSpPr>
          <p:cNvPr id="9" name="Text 0">
            <a:extLst>
              <a:ext uri="{FF2B5EF4-FFF2-40B4-BE49-F238E27FC236}">
                <a16:creationId xmlns:a16="http://schemas.microsoft.com/office/drawing/2014/main" id="{133B0B39-E84B-8797-1550-5B44DA21A1AC}"/>
              </a:ext>
            </a:extLst>
          </p:cNvPr>
          <p:cNvSpPr/>
          <p:nvPr/>
        </p:nvSpPr>
        <p:spPr>
          <a:xfrm>
            <a:off x="864037" y="936746"/>
            <a:ext cx="8567499" cy="489466"/>
          </a:xfrm>
          <a:prstGeom prst="rect">
            <a:avLst/>
          </a:prstGeom>
          <a:noFill/>
          <a:ln/>
        </p:spPr>
        <p:txBody>
          <a:bodyPr wrap="none" lIns="0" tIns="0" rIns="0" bIns="0" rtlCol="0" anchor="t"/>
          <a:lstStyle/>
          <a:p>
            <a:pPr marL="0" indent="0">
              <a:lnSpc>
                <a:spcPts val="3850"/>
              </a:lnSpc>
              <a:buNone/>
            </a:pPr>
            <a:r>
              <a:rPr lang="en-US" sz="3200" dirty="0">
                <a:solidFill>
                  <a:srgbClr val="272D45"/>
                </a:solidFill>
                <a:latin typeface="Kanit Light" panose="020B0604020202020204" charset="-34"/>
                <a:ea typeface="Kanit Light" pitchFamily="34" charset="-122"/>
                <a:cs typeface="Kanit Light" panose="020B0604020202020204" charset="-34"/>
              </a:rPr>
              <a:t>Model </a:t>
            </a:r>
            <a:r>
              <a:rPr lang="en-US" sz="3200" dirty="0" err="1">
                <a:solidFill>
                  <a:srgbClr val="272D45"/>
                </a:solidFill>
                <a:latin typeface="Kanit Light" panose="020B0604020202020204" charset="-34"/>
                <a:ea typeface="Kanit Light" pitchFamily="34" charset="-122"/>
                <a:cs typeface="Kanit Light" panose="020B0604020202020204" charset="-34"/>
              </a:rPr>
              <a:t>Performans</a:t>
            </a:r>
            <a:r>
              <a:rPr lang="en-US" sz="3200" dirty="0">
                <a:solidFill>
                  <a:srgbClr val="272D45"/>
                </a:solidFill>
                <a:latin typeface="Kanit Light" panose="020B0604020202020204" charset="-34"/>
                <a:ea typeface="Kanit Light" pitchFamily="34" charset="-122"/>
                <a:cs typeface="Kanit Light" panose="020B0604020202020204" charset="-34"/>
              </a:rPr>
              <a:t> </a:t>
            </a:r>
            <a:r>
              <a:rPr lang="en-US" sz="3200" dirty="0" err="1">
                <a:solidFill>
                  <a:srgbClr val="272D45"/>
                </a:solidFill>
                <a:latin typeface="Kanit Light" panose="020B0604020202020204" charset="-34"/>
                <a:ea typeface="Kanit Light" pitchFamily="34" charset="-122"/>
                <a:cs typeface="Kanit Light" panose="020B0604020202020204" charset="-34"/>
              </a:rPr>
              <a:t>Değerlendirme</a:t>
            </a:r>
            <a:r>
              <a:rPr lang="en-US" sz="3200" dirty="0">
                <a:solidFill>
                  <a:srgbClr val="272D45"/>
                </a:solidFill>
                <a:latin typeface="Kanit Light" panose="020B0604020202020204" charset="-34"/>
                <a:ea typeface="Kanit Light" pitchFamily="34" charset="-122"/>
                <a:cs typeface="Kanit Light" panose="020B0604020202020204" charset="-34"/>
              </a:rPr>
              <a:t> Yöntemleri</a:t>
            </a:r>
            <a:endParaRPr lang="en-US" sz="3200" dirty="0">
              <a:latin typeface="Kanit Light" panose="020B0604020202020204" charset="-34"/>
            </a:endParaRPr>
          </a:p>
        </p:txBody>
      </p:sp>
      <p:sp>
        <p:nvSpPr>
          <p:cNvPr id="10" name="Text 0">
            <a:extLst>
              <a:ext uri="{FF2B5EF4-FFF2-40B4-BE49-F238E27FC236}">
                <a16:creationId xmlns:a16="http://schemas.microsoft.com/office/drawing/2014/main" id="{CCD3597E-1271-993E-FCFB-950C42A1C976}"/>
              </a:ext>
            </a:extLst>
          </p:cNvPr>
          <p:cNvSpPr/>
          <p:nvPr/>
        </p:nvSpPr>
        <p:spPr>
          <a:xfrm>
            <a:off x="864037" y="351653"/>
            <a:ext cx="6733580" cy="603647"/>
          </a:xfrm>
          <a:prstGeom prst="rect">
            <a:avLst/>
          </a:prstGeom>
          <a:noFill/>
          <a:ln/>
        </p:spPr>
        <p:txBody>
          <a:bodyPr wrap="none" lIns="0" tIns="0" rIns="0" bIns="0" rtlCol="0" anchor="t"/>
          <a:lstStyle/>
          <a:p>
            <a:pPr marL="0" indent="0">
              <a:lnSpc>
                <a:spcPts val="4750"/>
              </a:lnSpc>
              <a:buNone/>
            </a:pPr>
            <a:r>
              <a:rPr lang="en-US" sz="4000" dirty="0">
                <a:solidFill>
                  <a:srgbClr val="272D45"/>
                </a:solidFill>
                <a:latin typeface="Kanit Light" panose="020B0604020202020204" charset="-34"/>
                <a:ea typeface="Kanit Light" pitchFamily="34" charset="-122"/>
                <a:cs typeface="Kanit Light" panose="020B0604020202020204" charset="-34"/>
              </a:rPr>
              <a:t>Model </a:t>
            </a:r>
            <a:r>
              <a:rPr lang="en-US" sz="4000" dirty="0" err="1">
                <a:solidFill>
                  <a:srgbClr val="272D45"/>
                </a:solidFill>
                <a:latin typeface="Kanit Light" panose="020B0604020202020204" charset="-34"/>
                <a:ea typeface="Kanit Light" pitchFamily="34" charset="-122"/>
                <a:cs typeface="Kanit Light" panose="020B0604020202020204" charset="-34"/>
              </a:rPr>
              <a:t>Değerlendirme</a:t>
            </a:r>
            <a:r>
              <a:rPr lang="en-US" sz="4000" dirty="0">
                <a:solidFill>
                  <a:srgbClr val="272D45"/>
                </a:solidFill>
                <a:latin typeface="Kanit Light" panose="020B0604020202020204" charset="-34"/>
                <a:ea typeface="Kanit Light" pitchFamily="34" charset="-122"/>
                <a:cs typeface="Kanit Light" panose="020B0604020202020204" charset="-34"/>
              </a:rPr>
              <a:t> Süreci</a:t>
            </a:r>
            <a:endParaRPr lang="en-US" sz="4000" dirty="0">
              <a:latin typeface="Kanit Light" panose="020B0604020202020204" charset="-34"/>
            </a:endParaRPr>
          </a:p>
        </p:txBody>
      </p:sp>
      <p:sp>
        <p:nvSpPr>
          <p:cNvPr id="4" name="Metin kutusu 3">
            <a:extLst>
              <a:ext uri="{FF2B5EF4-FFF2-40B4-BE49-F238E27FC236}">
                <a16:creationId xmlns:a16="http://schemas.microsoft.com/office/drawing/2014/main" id="{8DA7DA43-591F-E13F-C29E-075175C254E6}"/>
              </a:ext>
            </a:extLst>
          </p:cNvPr>
          <p:cNvSpPr txBox="1"/>
          <p:nvPr/>
        </p:nvSpPr>
        <p:spPr>
          <a:xfrm>
            <a:off x="6782040" y="4605048"/>
            <a:ext cx="7930421" cy="3554819"/>
          </a:xfrm>
          <a:prstGeom prst="rect">
            <a:avLst/>
          </a:prstGeom>
          <a:noFill/>
        </p:spPr>
        <p:txBody>
          <a:bodyPr wrap="square">
            <a:spAutoFit/>
          </a:bodyPr>
          <a:lstStyle/>
          <a:p>
            <a:r>
              <a:rPr lang="tr-TR">
                <a:latin typeface="Kanit Light" panose="020B0604020202020204" charset="-34"/>
              </a:rPr>
              <a:t>🔹</a:t>
            </a:r>
            <a:r>
              <a:rPr lang="tr-TR" b="1">
                <a:latin typeface="Kanit Light" panose="020B0604020202020204" charset="-34"/>
              </a:rPr>
              <a:t> K-Kat Çapraz Geçerleme (k-Fold Cross-Validation) (Örn: 5-Kat)</a:t>
            </a:r>
            <a:r>
              <a:rPr lang="tr-TR">
                <a:latin typeface="Kanit Light" panose="020B0604020202020204" charset="-34"/>
              </a:rPr>
              <a:t> Burada veri </a:t>
            </a:r>
            <a:r>
              <a:rPr lang="tr-TR" b="1">
                <a:latin typeface="Kanit Light" panose="020B0604020202020204" charset="-34"/>
              </a:rPr>
              <a:t>5 eşit parçaya bölünüyor</a:t>
            </a:r>
            <a:r>
              <a:rPr lang="tr-TR">
                <a:latin typeface="Kanit Light" panose="020B0604020202020204" charset="-34"/>
              </a:rPr>
              <a:t> ve her parça </a:t>
            </a:r>
            <a:r>
              <a:rPr lang="tr-TR" b="1">
                <a:latin typeface="Kanit Light" panose="020B0604020202020204" charset="-34"/>
              </a:rPr>
              <a:t>bir kez test olarak kullanılıyor</a:t>
            </a:r>
            <a:r>
              <a:rPr lang="tr-TR">
                <a:latin typeface="Kanit Light" panose="020B0604020202020204" charset="-34"/>
              </a:rPr>
              <a:t>.</a:t>
            </a:r>
          </a:p>
          <a:p>
            <a:pPr>
              <a:lnSpc>
                <a:spcPct val="150000"/>
              </a:lnSpc>
              <a:buFont typeface="Arial" panose="020B0604020202020204" pitchFamily="34" charset="0"/>
              <a:buChar char="•"/>
            </a:pPr>
            <a:r>
              <a:rPr lang="tr-TR" b="1">
                <a:latin typeface="Kanit Light" panose="020B0604020202020204" charset="-34"/>
              </a:rPr>
              <a:t>1. tur</a:t>
            </a:r>
            <a:r>
              <a:rPr lang="tr-TR">
                <a:latin typeface="Kanit Light" panose="020B0604020202020204" charset="-34"/>
              </a:rPr>
              <a:t> → Test: </a:t>
            </a:r>
            <a:r>
              <a:rPr lang="tr-TR" b="1">
                <a:latin typeface="Kanit Light" panose="020B0604020202020204" charset="-34"/>
              </a:rPr>
              <a:t>A, B</a:t>
            </a:r>
            <a:r>
              <a:rPr lang="tr-TR">
                <a:latin typeface="Kanit Light" panose="020B0604020202020204" charset="-34"/>
              </a:rPr>
              <a:t> | Eğitim: </a:t>
            </a:r>
            <a:r>
              <a:rPr lang="tr-TR" b="1">
                <a:latin typeface="Kanit Light" panose="020B0604020202020204" charset="-34"/>
              </a:rPr>
              <a:t>C, D, E, F, G, H, I, J</a:t>
            </a:r>
            <a:endParaRPr lang="tr-TR">
              <a:latin typeface="Kanit Light" panose="020B0604020202020204" charset="-34"/>
            </a:endParaRPr>
          </a:p>
          <a:p>
            <a:pPr>
              <a:lnSpc>
                <a:spcPct val="150000"/>
              </a:lnSpc>
              <a:buFont typeface="Arial" panose="020B0604020202020204" pitchFamily="34" charset="0"/>
              <a:buChar char="•"/>
            </a:pPr>
            <a:r>
              <a:rPr lang="tr-TR" b="1">
                <a:latin typeface="Kanit Light" panose="020B0604020202020204" charset="-34"/>
              </a:rPr>
              <a:t>2. tur</a:t>
            </a:r>
            <a:r>
              <a:rPr lang="tr-TR">
                <a:latin typeface="Kanit Light" panose="020B0604020202020204" charset="-34"/>
              </a:rPr>
              <a:t> → Test: </a:t>
            </a:r>
            <a:r>
              <a:rPr lang="tr-TR" b="1">
                <a:latin typeface="Kanit Light" panose="020B0604020202020204" charset="-34"/>
              </a:rPr>
              <a:t>C, D</a:t>
            </a:r>
            <a:r>
              <a:rPr lang="tr-TR">
                <a:latin typeface="Kanit Light" panose="020B0604020202020204" charset="-34"/>
              </a:rPr>
              <a:t> | Eğitim: </a:t>
            </a:r>
            <a:r>
              <a:rPr lang="tr-TR" b="1">
                <a:latin typeface="Kanit Light" panose="020B0604020202020204" charset="-34"/>
              </a:rPr>
              <a:t>A, B, E, F, G, H, I, J</a:t>
            </a:r>
            <a:endParaRPr lang="tr-TR">
              <a:latin typeface="Kanit Light" panose="020B0604020202020204" charset="-34"/>
            </a:endParaRPr>
          </a:p>
          <a:p>
            <a:pPr>
              <a:lnSpc>
                <a:spcPct val="150000"/>
              </a:lnSpc>
              <a:buFont typeface="Arial" panose="020B0604020202020204" pitchFamily="34" charset="0"/>
              <a:buChar char="•"/>
            </a:pPr>
            <a:r>
              <a:rPr lang="tr-TR" b="1">
                <a:latin typeface="Kanit Light" panose="020B0604020202020204" charset="-34"/>
              </a:rPr>
              <a:t>3. tur</a:t>
            </a:r>
            <a:r>
              <a:rPr lang="tr-TR">
                <a:latin typeface="Kanit Light" panose="020B0604020202020204" charset="-34"/>
              </a:rPr>
              <a:t> → Test: </a:t>
            </a:r>
            <a:r>
              <a:rPr lang="tr-TR" b="1">
                <a:latin typeface="Kanit Light" panose="020B0604020202020204" charset="-34"/>
              </a:rPr>
              <a:t>E, F</a:t>
            </a:r>
            <a:r>
              <a:rPr lang="tr-TR">
                <a:latin typeface="Kanit Light" panose="020B0604020202020204" charset="-34"/>
              </a:rPr>
              <a:t> | Eğitim: </a:t>
            </a:r>
            <a:r>
              <a:rPr lang="tr-TR" b="1">
                <a:latin typeface="Kanit Light" panose="020B0604020202020204" charset="-34"/>
              </a:rPr>
              <a:t>A, B, C, D, G, H, I, J</a:t>
            </a:r>
            <a:endParaRPr lang="tr-TR">
              <a:latin typeface="Kanit Light" panose="020B0604020202020204" charset="-34"/>
            </a:endParaRPr>
          </a:p>
          <a:p>
            <a:pPr>
              <a:lnSpc>
                <a:spcPct val="150000"/>
              </a:lnSpc>
              <a:buFont typeface="Arial" panose="020B0604020202020204" pitchFamily="34" charset="0"/>
              <a:buChar char="•"/>
            </a:pPr>
            <a:r>
              <a:rPr lang="tr-TR" b="1">
                <a:latin typeface="Kanit Light" panose="020B0604020202020204" charset="-34"/>
              </a:rPr>
              <a:t>4. tur</a:t>
            </a:r>
            <a:r>
              <a:rPr lang="tr-TR">
                <a:latin typeface="Kanit Light" panose="020B0604020202020204" charset="-34"/>
              </a:rPr>
              <a:t> → Test: </a:t>
            </a:r>
            <a:r>
              <a:rPr lang="tr-TR" b="1">
                <a:latin typeface="Kanit Light" panose="020B0604020202020204" charset="-34"/>
              </a:rPr>
              <a:t>G, H</a:t>
            </a:r>
            <a:r>
              <a:rPr lang="tr-TR">
                <a:latin typeface="Kanit Light" panose="020B0604020202020204" charset="-34"/>
              </a:rPr>
              <a:t> | Eğitim: </a:t>
            </a:r>
            <a:r>
              <a:rPr lang="tr-TR" b="1">
                <a:latin typeface="Kanit Light" panose="020B0604020202020204" charset="-34"/>
              </a:rPr>
              <a:t>A, B, C, D, E, F, I, J</a:t>
            </a:r>
            <a:endParaRPr lang="tr-TR">
              <a:latin typeface="Kanit Light" panose="020B0604020202020204" charset="-34"/>
            </a:endParaRPr>
          </a:p>
          <a:p>
            <a:pPr>
              <a:lnSpc>
                <a:spcPct val="150000"/>
              </a:lnSpc>
              <a:buFont typeface="Arial" panose="020B0604020202020204" pitchFamily="34" charset="0"/>
              <a:buChar char="•"/>
            </a:pPr>
            <a:r>
              <a:rPr lang="tr-TR" b="1">
                <a:latin typeface="Kanit Light" panose="020B0604020202020204" charset="-34"/>
              </a:rPr>
              <a:t>5. tur</a:t>
            </a:r>
            <a:r>
              <a:rPr lang="tr-TR">
                <a:latin typeface="Kanit Light" panose="020B0604020202020204" charset="-34"/>
              </a:rPr>
              <a:t> → Test: </a:t>
            </a:r>
            <a:r>
              <a:rPr lang="tr-TR" b="1">
                <a:latin typeface="Kanit Light" panose="020B0604020202020204" charset="-34"/>
              </a:rPr>
              <a:t>I, J</a:t>
            </a:r>
            <a:r>
              <a:rPr lang="tr-TR">
                <a:latin typeface="Kanit Light" panose="020B0604020202020204" charset="-34"/>
              </a:rPr>
              <a:t> | Eğitim: </a:t>
            </a:r>
            <a:r>
              <a:rPr lang="tr-TR" b="1">
                <a:latin typeface="Kanit Light" panose="020B0604020202020204" charset="-34"/>
              </a:rPr>
              <a:t>A, B, C, D, E, F, G, H</a:t>
            </a:r>
          </a:p>
          <a:p>
            <a:pPr>
              <a:buFont typeface="Arial" panose="020B0604020202020204" pitchFamily="34" charset="0"/>
              <a:buChar char="•"/>
            </a:pPr>
            <a:endParaRPr lang="tr-TR">
              <a:latin typeface="Kanit Light" panose="020B0604020202020204" charset="-34"/>
            </a:endParaRPr>
          </a:p>
          <a:p>
            <a:r>
              <a:rPr lang="tr-TR" b="1">
                <a:latin typeface="Kanit Light" panose="020B0604020202020204" charset="-34"/>
              </a:rPr>
              <a:t>Burada veri rastgele değil, sistematik olarak bölünüyor ve her veri tam olarak 1 kez test oluyor!</a:t>
            </a:r>
            <a:endParaRPr lang="tr-TR">
              <a:latin typeface="Kanit Light" panose="020B0604020202020204" charset="-34"/>
            </a:endParaRPr>
          </a:p>
        </p:txBody>
      </p:sp>
      <p:sp>
        <p:nvSpPr>
          <p:cNvPr id="12" name="Metin kutusu 11">
            <a:extLst>
              <a:ext uri="{FF2B5EF4-FFF2-40B4-BE49-F238E27FC236}">
                <a16:creationId xmlns:a16="http://schemas.microsoft.com/office/drawing/2014/main" id="{A849BAAF-3129-0DE2-64B7-5267102D2ABD}"/>
              </a:ext>
            </a:extLst>
          </p:cNvPr>
          <p:cNvSpPr txBox="1"/>
          <p:nvPr/>
        </p:nvSpPr>
        <p:spPr>
          <a:xfrm>
            <a:off x="6694036" y="4219192"/>
            <a:ext cx="8897655" cy="369332"/>
          </a:xfrm>
          <a:prstGeom prst="rect">
            <a:avLst/>
          </a:prstGeom>
          <a:noFill/>
        </p:spPr>
        <p:txBody>
          <a:bodyPr wrap="square">
            <a:spAutoFit/>
          </a:bodyPr>
          <a:lstStyle/>
          <a:p>
            <a:r>
              <a:rPr lang="tr-TR">
                <a:latin typeface="Kanit Light" panose="020B0604020202020204" charset="-34"/>
              </a:rPr>
              <a:t>Diyelim ki elimizde </a:t>
            </a:r>
            <a:r>
              <a:rPr lang="tr-TR" b="1">
                <a:latin typeface="Kanit Light" panose="020B0604020202020204" charset="-34"/>
              </a:rPr>
              <a:t>10 veri noktası</a:t>
            </a:r>
            <a:r>
              <a:rPr lang="tr-TR">
                <a:latin typeface="Kanit Light" panose="020B0604020202020204" charset="-34"/>
              </a:rPr>
              <a:t> var:  </a:t>
            </a:r>
            <a:r>
              <a:rPr lang="tr-TR" b="1">
                <a:latin typeface="Kanit Light" panose="020B0604020202020204" charset="-34"/>
              </a:rPr>
              <a:t>A, B, C, D, E, F, G, H, I, J</a:t>
            </a:r>
            <a:endParaRPr lang="tr-TR">
              <a:latin typeface="Kanit Light" panose="020B0604020202020204" charset="-34"/>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864037" y="1470361"/>
            <a:ext cx="12641818" cy="1276177"/>
          </a:xfrm>
          <a:prstGeom prst="rect">
            <a:avLst/>
          </a:prstGeom>
          <a:noFill/>
          <a:ln/>
        </p:spPr>
        <p:txBody>
          <a:bodyPr wrap="square" lIns="0" tIns="0" rIns="0" bIns="0" rtlCol="0" anchor="t"/>
          <a:lstStyle/>
          <a:p>
            <a:pPr marL="0" indent="0" algn="just">
              <a:lnSpc>
                <a:spcPts val="2350"/>
              </a:lnSpc>
              <a:buNone/>
            </a:pPr>
            <a:r>
              <a:rPr lang="en-US" dirty="0" err="1">
                <a:solidFill>
                  <a:srgbClr val="2C3249"/>
                </a:solidFill>
                <a:latin typeface="Kanit Light" panose="020B0604020202020204" charset="-34"/>
                <a:ea typeface="Martel Sans" pitchFamily="34" charset="-122"/>
                <a:cs typeface="Kanit Light" panose="020B0604020202020204" charset="-34"/>
              </a:rPr>
              <a:t>İkili-sınıf</a:t>
            </a:r>
            <a:r>
              <a:rPr lang="en-US" dirty="0">
                <a:solidFill>
                  <a:srgbClr val="2C3249"/>
                </a:solidFill>
                <a:latin typeface="Kanit Light" panose="020B0604020202020204" charset="-34"/>
                <a:ea typeface="Martel Sans" pitchFamily="34" charset="-122"/>
                <a:cs typeface="Kanit Light" panose="020B0604020202020204" charset="-34"/>
              </a:rPr>
              <a:t> sınıflandırma </a:t>
            </a:r>
            <a:r>
              <a:rPr lang="en-US" dirty="0" err="1">
                <a:solidFill>
                  <a:srgbClr val="2C3249"/>
                </a:solidFill>
                <a:latin typeface="Kanit Light" panose="020B0604020202020204" charset="-34"/>
                <a:ea typeface="Martel Sans" pitchFamily="34" charset="-122"/>
                <a:cs typeface="Kanit Light" panose="020B0604020202020204" charset="-34"/>
              </a:rPr>
              <a:t>performansı</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Tabloda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kontenjans</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tablosu</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karmaşıklık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matrisi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contignency</a:t>
            </a:r>
            <a:r>
              <a:rPr lang="en-US" dirty="0">
                <a:solidFill>
                  <a:srgbClr val="2C3249"/>
                </a:solidFill>
                <a:latin typeface="Kanit Light" panose="020B0604020202020204" charset="-34"/>
                <a:ea typeface="Martel Sans" pitchFamily="34" charset="-122"/>
                <a:cs typeface="Kanit Light" panose="020B0604020202020204" charset="-34"/>
              </a:rPr>
              <a:t> table/confusion matrix) </a:t>
            </a:r>
            <a:r>
              <a:rPr lang="en-US" dirty="0" err="1">
                <a:solidFill>
                  <a:srgbClr val="2C3249"/>
                </a:solidFill>
                <a:latin typeface="Kanit Light" panose="020B0604020202020204" charset="-34"/>
                <a:ea typeface="Martel Sans" pitchFamily="34" charset="-122"/>
                <a:cs typeface="Kanit Light" panose="020B0604020202020204" charset="-34"/>
              </a:rPr>
              <a:t>kullanılır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tablo</a:t>
            </a:r>
            <a:r>
              <a:rPr lang="en-US" dirty="0">
                <a:solidFill>
                  <a:srgbClr val="2C3249"/>
                </a:solidFill>
                <a:latin typeface="Kanit Light" panose="020B0604020202020204" charset="-34"/>
                <a:ea typeface="Martel Sans" pitchFamily="34" charset="-122"/>
                <a:cs typeface="Kanit Light" panose="020B0604020202020204" charset="-34"/>
              </a:rPr>
              <a:t> test veri </a:t>
            </a:r>
            <a:r>
              <a:rPr lang="en-US" dirty="0" err="1">
                <a:solidFill>
                  <a:srgbClr val="2C3249"/>
                </a:solidFill>
                <a:latin typeface="Kanit Light" panose="020B0604020202020204" charset="-34"/>
                <a:ea typeface="Martel Sans" pitchFamily="34" charset="-122"/>
                <a:cs typeface="Kanit Light" panose="020B0604020202020204" charset="-34"/>
              </a:rPr>
              <a:t>setindeki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hedef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nitelik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gerçek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değerler</a:t>
            </a:r>
            <a:r>
              <a:rPr lang="en-US" dirty="0">
                <a:solidFill>
                  <a:srgbClr val="2C3249"/>
                </a:solidFill>
                <a:latin typeface="Kanit Light" panose="020B0604020202020204" charset="-34"/>
                <a:ea typeface="Martel Sans" pitchFamily="34" charset="-122"/>
                <a:cs typeface="Kanit Light" panose="020B0604020202020204" charset="-34"/>
              </a:rPr>
              <a:t>) ile model </a:t>
            </a:r>
            <a:r>
              <a:rPr lang="en-US" dirty="0" err="1">
                <a:solidFill>
                  <a:srgbClr val="2C3249"/>
                </a:solidFill>
                <a:latin typeface="Kanit Light" panose="020B0604020202020204" charset="-34"/>
                <a:ea typeface="Martel Sans" pitchFamily="34" charset="-122"/>
                <a:cs typeface="Kanit Light" panose="020B0604020202020204" charset="-34"/>
              </a:rPr>
              <a:t>öngörülerinin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karşılaştırılması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sonucunda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oluşturulur</a:t>
            </a:r>
            <a:r>
              <a:rPr lang="en-US"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chemeClr val="accent1">
                    <a:lumMod val="75000"/>
                  </a:schemeClr>
                </a:solidFill>
                <a:latin typeface="Kanit Light" panose="020B0604020202020204" charset="-34"/>
                <a:ea typeface="Martel Sans" pitchFamily="34" charset="-122"/>
                <a:cs typeface="Kanit Light" panose="020B0604020202020204" charset="-34"/>
              </a:rPr>
              <a:t>Kontenjans</a:t>
            </a:r>
            <a:r>
              <a:rPr lang="en-US" b="1" i="1" dirty="0">
                <a:solidFill>
                  <a:schemeClr val="accent1">
                    <a:lumMod val="75000"/>
                  </a:schemeClr>
                </a:solidFill>
                <a:latin typeface="Kanit Light" panose="020B0604020202020204" charset="-34"/>
                <a:ea typeface="Martel Sans" pitchFamily="34" charset="-122"/>
                <a:cs typeface="Kanit Light" panose="020B0604020202020204" charset="-34"/>
              </a:rPr>
              <a:t> </a:t>
            </a:r>
            <a:r>
              <a:rPr lang="en-US" b="1" i="1" dirty="0" err="1">
                <a:solidFill>
                  <a:schemeClr val="accent1">
                    <a:lumMod val="75000"/>
                  </a:schemeClr>
                </a:solidFill>
                <a:latin typeface="Kanit Light" panose="020B0604020202020204" charset="-34"/>
                <a:ea typeface="Martel Sans" pitchFamily="34" charset="-122"/>
                <a:cs typeface="Kanit Light" panose="020B0604020202020204" charset="-34"/>
              </a:rPr>
              <a:t>tablosunda</a:t>
            </a:r>
            <a:r>
              <a:rPr lang="en-US" b="1" i="1" dirty="0">
                <a:solidFill>
                  <a:schemeClr val="accent1">
                    <a:lumMod val="75000"/>
                  </a:schemeClr>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dört</a:t>
            </a:r>
            <a:r>
              <a:rPr lang="en-US" dirty="0">
                <a:solidFill>
                  <a:srgbClr val="2C3249"/>
                </a:solidFill>
                <a:latin typeface="Kanit Light" panose="020B0604020202020204" charset="-34"/>
                <a:ea typeface="Martel Sans" pitchFamily="34" charset="-122"/>
                <a:cs typeface="Kanit Light" panose="020B0604020202020204" charset="-34"/>
              </a:rPr>
              <a:t> temel </a:t>
            </a:r>
            <a:r>
              <a:rPr lang="en-US" dirty="0" err="1">
                <a:solidFill>
                  <a:srgbClr val="2C3249"/>
                </a:solidFill>
                <a:latin typeface="Kanit Light" panose="020B0604020202020204" charset="-34"/>
                <a:ea typeface="Martel Sans" pitchFamily="34" charset="-122"/>
                <a:cs typeface="Kanit Light" panose="020B0604020202020204" charset="-34"/>
              </a:rPr>
              <a:t>eleman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bulunmaktadır</a:t>
            </a:r>
            <a:r>
              <a:rPr lang="en-US" dirty="0">
                <a:solidFill>
                  <a:srgbClr val="2C3249"/>
                </a:solidFill>
                <a:latin typeface="Kanit Light" panose="020B0604020202020204" charset="-34"/>
                <a:ea typeface="Martel Sans" pitchFamily="34" charset="-122"/>
                <a:cs typeface="Kanit Light" panose="020B0604020202020204" charset="-34"/>
              </a:rPr>
              <a:t>: </a:t>
            </a:r>
            <a:r>
              <a:rPr lang="en-US" b="1" dirty="0">
                <a:solidFill>
                  <a:schemeClr val="accent1">
                    <a:lumMod val="75000"/>
                  </a:schemeClr>
                </a:solidFill>
                <a:latin typeface="Kanit Light" panose="020B0604020202020204" charset="-34"/>
                <a:ea typeface="Martel Sans" pitchFamily="34" charset="-122"/>
                <a:cs typeface="Kanit Light" panose="020B0604020202020204" charset="-34"/>
              </a:rPr>
              <a:t>TP, TN, FP ve FN </a:t>
            </a:r>
            <a:r>
              <a:rPr lang="en-US" dirty="0" err="1">
                <a:solidFill>
                  <a:srgbClr val="2C3249"/>
                </a:solidFill>
                <a:latin typeface="Kanit Light" panose="020B0604020202020204" charset="-34"/>
                <a:ea typeface="Martel Sans" pitchFamily="34" charset="-122"/>
                <a:cs typeface="Kanit Light" panose="020B0604020202020204" charset="-34"/>
              </a:rPr>
              <a:t>aşağıdaki</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dirty="0" err="1">
                <a:solidFill>
                  <a:srgbClr val="2C3249"/>
                </a:solidFill>
                <a:latin typeface="Kanit Light" panose="020B0604020202020204" charset="-34"/>
                <a:ea typeface="Martel Sans" pitchFamily="34" charset="-122"/>
                <a:cs typeface="Kanit Light" panose="020B0604020202020204" charset="-34"/>
              </a:rPr>
              <a:t>tanımlanmıştır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4" name="Text 2"/>
          <p:cNvSpPr/>
          <p:nvPr/>
        </p:nvSpPr>
        <p:spPr>
          <a:xfrm>
            <a:off x="883682" y="2687516"/>
            <a:ext cx="12641818" cy="299442"/>
          </a:xfrm>
          <a:prstGeom prst="rect">
            <a:avLst/>
          </a:prstGeom>
          <a:noFill/>
          <a:ln/>
        </p:spPr>
        <p:txBody>
          <a:bodyPr wrap="none" lIns="0" tIns="0" rIns="0" bIns="0" rtlCol="0" anchor="t"/>
          <a:lstStyle/>
          <a:p>
            <a:pPr marL="342900" indent="-342900">
              <a:lnSpc>
                <a:spcPts val="2350"/>
              </a:lnSpc>
              <a:buSzPct val="100000"/>
              <a:buChar char="•"/>
            </a:pPr>
            <a:r>
              <a:rPr lang="en-US" b="1">
                <a:solidFill>
                  <a:srgbClr val="2C3249"/>
                </a:solidFill>
                <a:latin typeface="Kanit Light" panose="020B0604020202020204" charset="-34"/>
                <a:ea typeface="Martel Sans" pitchFamily="34" charset="-122"/>
                <a:cs typeface="Kanit Light" panose="020B0604020202020204" charset="-34"/>
              </a:rPr>
              <a:t>TP: </a:t>
            </a:r>
            <a:r>
              <a:rPr lang="en-US">
                <a:solidFill>
                  <a:srgbClr val="2C3249"/>
                </a:solidFill>
                <a:latin typeface="Kanit Light" panose="020B0604020202020204" charset="-34"/>
                <a:ea typeface="Martel Sans" pitchFamily="34" charset="-122"/>
                <a:cs typeface="Kanit Light" panose="020B0604020202020204" charset="-34"/>
              </a:rPr>
              <a:t>Doğru sınıflandırılan COVID-19 hastalarının sayısı, doğru pozitifler.</a:t>
            </a:r>
            <a:endParaRPr lang="en-US">
              <a:latin typeface="Kanit Light" panose="020B0604020202020204" charset="-34"/>
            </a:endParaRPr>
          </a:p>
        </p:txBody>
      </p:sp>
      <p:sp>
        <p:nvSpPr>
          <p:cNvPr id="5" name="Text 3"/>
          <p:cNvSpPr/>
          <p:nvPr/>
        </p:nvSpPr>
        <p:spPr>
          <a:xfrm>
            <a:off x="883682" y="3052442"/>
            <a:ext cx="12641818" cy="299442"/>
          </a:xfrm>
          <a:prstGeom prst="rect">
            <a:avLst/>
          </a:prstGeom>
          <a:noFill/>
          <a:ln/>
        </p:spPr>
        <p:txBody>
          <a:bodyPr wrap="none" lIns="0" tIns="0" rIns="0" bIns="0" rtlCol="0" anchor="t"/>
          <a:lstStyle/>
          <a:p>
            <a:pPr marL="342900" indent="-342900">
              <a:lnSpc>
                <a:spcPts val="2350"/>
              </a:lnSpc>
              <a:buSzPct val="100000"/>
              <a:buChar char="•"/>
            </a:pPr>
            <a:r>
              <a:rPr lang="en-US" b="1">
                <a:solidFill>
                  <a:srgbClr val="2C3249"/>
                </a:solidFill>
                <a:latin typeface="Kanit Light" panose="020B0604020202020204" charset="-34"/>
                <a:ea typeface="Martel Sans" pitchFamily="34" charset="-122"/>
                <a:cs typeface="Kanit Light" panose="020B0604020202020204" charset="-34"/>
              </a:rPr>
              <a:t>TN:</a:t>
            </a:r>
            <a:r>
              <a:rPr lang="en-US">
                <a:solidFill>
                  <a:srgbClr val="2C3249"/>
                </a:solidFill>
                <a:latin typeface="Kanit Light" panose="020B0604020202020204" charset="-34"/>
                <a:ea typeface="Martel Sans" pitchFamily="34" charset="-122"/>
                <a:cs typeface="Kanit Light" panose="020B0604020202020204" charset="-34"/>
              </a:rPr>
              <a:t> Doğru sınıflandırılan GRİP hastalarının sayısı, doğru negatifler.</a:t>
            </a:r>
            <a:endParaRPr lang="en-US">
              <a:latin typeface="Kanit Light" panose="020B0604020202020204" charset="-34"/>
            </a:endParaRPr>
          </a:p>
        </p:txBody>
      </p:sp>
      <p:sp>
        <p:nvSpPr>
          <p:cNvPr id="6" name="Text 4"/>
          <p:cNvSpPr/>
          <p:nvPr/>
        </p:nvSpPr>
        <p:spPr>
          <a:xfrm>
            <a:off x="883682" y="3417369"/>
            <a:ext cx="12641818" cy="299442"/>
          </a:xfrm>
          <a:prstGeom prst="rect">
            <a:avLst/>
          </a:prstGeom>
          <a:noFill/>
          <a:ln/>
        </p:spPr>
        <p:txBody>
          <a:bodyPr wrap="none" lIns="0" tIns="0" rIns="0" bIns="0" rtlCol="0" anchor="t"/>
          <a:lstStyle/>
          <a:p>
            <a:pPr marL="342900" indent="-342900">
              <a:lnSpc>
                <a:spcPts val="2350"/>
              </a:lnSpc>
              <a:buSzPct val="100000"/>
              <a:buChar char="•"/>
            </a:pPr>
            <a:r>
              <a:rPr lang="en-US" b="1" dirty="0">
                <a:solidFill>
                  <a:srgbClr val="2C3249"/>
                </a:solidFill>
                <a:latin typeface="Kanit Light" panose="020B0604020202020204" charset="-34"/>
                <a:ea typeface="Martel Sans" pitchFamily="34" charset="-122"/>
                <a:cs typeface="Kanit Light" panose="020B0604020202020204" charset="-34"/>
              </a:rPr>
              <a:t>FP:</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Yanlışlıkla</a:t>
            </a:r>
            <a:r>
              <a:rPr lang="en-US" dirty="0">
                <a:solidFill>
                  <a:srgbClr val="2C3249"/>
                </a:solidFill>
                <a:latin typeface="Kanit Light" panose="020B0604020202020204" charset="-34"/>
                <a:ea typeface="Martel Sans" pitchFamily="34" charset="-122"/>
                <a:cs typeface="Kanit Light" panose="020B0604020202020204" charset="-34"/>
              </a:rPr>
              <a:t> COVID-19 olarak </a:t>
            </a:r>
            <a:r>
              <a:rPr lang="en-US" dirty="0" err="1">
                <a:solidFill>
                  <a:srgbClr val="2C3249"/>
                </a:solidFill>
                <a:latin typeface="Kanit Light" panose="020B0604020202020204" charset="-34"/>
                <a:ea typeface="Martel Sans" pitchFamily="34" charset="-122"/>
                <a:cs typeface="Kanit Light" panose="020B0604020202020204" charset="-34"/>
              </a:rPr>
              <a:t>sınıflandırılan</a:t>
            </a:r>
            <a:r>
              <a:rPr lang="en-US" dirty="0">
                <a:solidFill>
                  <a:srgbClr val="2C3249"/>
                </a:solidFill>
                <a:latin typeface="Kanit Light" panose="020B0604020202020204" charset="-34"/>
                <a:ea typeface="Martel Sans" pitchFamily="34" charset="-122"/>
                <a:cs typeface="Kanit Light" panose="020B0604020202020204" charset="-34"/>
              </a:rPr>
              <a:t> GRİP </a:t>
            </a:r>
            <a:r>
              <a:rPr lang="en-US" dirty="0" err="1">
                <a:solidFill>
                  <a:srgbClr val="2C3249"/>
                </a:solidFill>
                <a:latin typeface="Kanit Light" panose="020B0604020202020204" charset="-34"/>
                <a:ea typeface="Martel Sans" pitchFamily="34" charset="-122"/>
                <a:cs typeface="Kanit Light" panose="020B0604020202020204" charset="-34"/>
              </a:rPr>
              <a:t>hastalarının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sayısı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yanlış</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pozitifler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7" name="Text 5"/>
          <p:cNvSpPr/>
          <p:nvPr/>
        </p:nvSpPr>
        <p:spPr>
          <a:xfrm>
            <a:off x="883682" y="3782295"/>
            <a:ext cx="12641818" cy="299442"/>
          </a:xfrm>
          <a:prstGeom prst="rect">
            <a:avLst/>
          </a:prstGeom>
          <a:noFill/>
          <a:ln/>
        </p:spPr>
        <p:txBody>
          <a:bodyPr wrap="none" lIns="0" tIns="0" rIns="0" bIns="0" rtlCol="0" anchor="t"/>
          <a:lstStyle/>
          <a:p>
            <a:pPr marL="342900" indent="-342900">
              <a:lnSpc>
                <a:spcPts val="2350"/>
              </a:lnSpc>
              <a:buSzPct val="100000"/>
              <a:buChar char="•"/>
            </a:pPr>
            <a:r>
              <a:rPr lang="en-US" b="1" dirty="0">
                <a:solidFill>
                  <a:srgbClr val="2C3249"/>
                </a:solidFill>
                <a:latin typeface="Kanit Light" panose="020B0604020202020204" charset="-34"/>
                <a:ea typeface="Martel Sans" pitchFamily="34" charset="-122"/>
                <a:cs typeface="Kanit Light" panose="020B0604020202020204" charset="-34"/>
              </a:rPr>
              <a:t>FN: </a:t>
            </a:r>
            <a:r>
              <a:rPr lang="en-US" dirty="0" err="1">
                <a:solidFill>
                  <a:srgbClr val="2C3249"/>
                </a:solidFill>
                <a:latin typeface="Kanit Light" panose="020B0604020202020204" charset="-34"/>
                <a:ea typeface="Martel Sans" pitchFamily="34" charset="-122"/>
                <a:cs typeface="Kanit Light" panose="020B0604020202020204" charset="-34"/>
              </a:rPr>
              <a:t>Yanlışlıkla</a:t>
            </a:r>
            <a:r>
              <a:rPr lang="en-US" dirty="0">
                <a:solidFill>
                  <a:srgbClr val="2C3249"/>
                </a:solidFill>
                <a:latin typeface="Kanit Light" panose="020B0604020202020204" charset="-34"/>
                <a:ea typeface="Martel Sans" pitchFamily="34" charset="-122"/>
                <a:cs typeface="Kanit Light" panose="020B0604020202020204" charset="-34"/>
              </a:rPr>
              <a:t> GRİP olarak </a:t>
            </a:r>
            <a:r>
              <a:rPr lang="en-US" dirty="0" err="1">
                <a:solidFill>
                  <a:srgbClr val="2C3249"/>
                </a:solidFill>
                <a:latin typeface="Kanit Light" panose="020B0604020202020204" charset="-34"/>
                <a:ea typeface="Martel Sans" pitchFamily="34" charset="-122"/>
                <a:cs typeface="Kanit Light" panose="020B0604020202020204" charset="-34"/>
              </a:rPr>
              <a:t>sınıflandırılan</a:t>
            </a:r>
            <a:r>
              <a:rPr lang="en-US" dirty="0">
                <a:solidFill>
                  <a:srgbClr val="2C3249"/>
                </a:solidFill>
                <a:latin typeface="Kanit Light" panose="020B0604020202020204" charset="-34"/>
                <a:ea typeface="Martel Sans" pitchFamily="34" charset="-122"/>
                <a:cs typeface="Kanit Light" panose="020B0604020202020204" charset="-34"/>
              </a:rPr>
              <a:t> COVID-19 </a:t>
            </a:r>
            <a:r>
              <a:rPr lang="en-US" dirty="0" err="1">
                <a:solidFill>
                  <a:srgbClr val="2C3249"/>
                </a:solidFill>
                <a:latin typeface="Kanit Light" panose="020B0604020202020204" charset="-34"/>
                <a:ea typeface="Martel Sans" pitchFamily="34" charset="-122"/>
                <a:cs typeface="Kanit Light" panose="020B0604020202020204" charset="-34"/>
              </a:rPr>
              <a:t>hastalarının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sayısı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yanlış</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negatifler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8" name="Text 6"/>
          <p:cNvSpPr/>
          <p:nvPr/>
        </p:nvSpPr>
        <p:spPr>
          <a:xfrm>
            <a:off x="3074368" y="4425658"/>
            <a:ext cx="2312917" cy="299442"/>
          </a:xfrm>
          <a:prstGeom prst="rect">
            <a:avLst/>
          </a:prstGeom>
          <a:noFill/>
          <a:ln/>
        </p:spPr>
        <p:txBody>
          <a:bodyPr wrap="none" lIns="0" tIns="0" rIns="0" bIns="0" rtlCol="0" anchor="t"/>
          <a:lstStyle/>
          <a:p>
            <a:pPr marL="0" indent="0">
              <a:lnSpc>
                <a:spcPts val="2350"/>
              </a:lnSpc>
              <a:buNone/>
            </a:pPr>
            <a:r>
              <a:rPr lang="en-US" b="1">
                <a:solidFill>
                  <a:srgbClr val="2C3249"/>
                </a:solidFill>
                <a:latin typeface="Kanit Light" panose="020B0604020202020204" charset="-34"/>
                <a:ea typeface="Martel Sans" pitchFamily="34" charset="-122"/>
                <a:cs typeface="Kanit Light" panose="020B0604020202020204" charset="-34"/>
              </a:rPr>
              <a:t>Kontenjans tablosu</a:t>
            </a:r>
            <a:endParaRPr lang="en-US">
              <a:latin typeface="Kanit Light" panose="020B0604020202020204" charset="-34"/>
            </a:endParaRPr>
          </a:p>
        </p:txBody>
      </p:sp>
      <p:pic>
        <p:nvPicPr>
          <p:cNvPr id="9" name="Image 0" descr="preencoded.png"/>
          <p:cNvPicPr>
            <a:picLocks noChangeAspect="1"/>
          </p:cNvPicPr>
          <p:nvPr/>
        </p:nvPicPr>
        <p:blipFill>
          <a:blip r:embed="rId3"/>
          <a:stretch>
            <a:fillRect/>
          </a:stretch>
        </p:blipFill>
        <p:spPr>
          <a:xfrm>
            <a:off x="788411" y="4678968"/>
            <a:ext cx="6809206" cy="2439647"/>
          </a:xfrm>
          <a:prstGeom prst="rect">
            <a:avLst/>
          </a:prstGeom>
        </p:spPr>
      </p:pic>
      <p:pic>
        <p:nvPicPr>
          <p:cNvPr id="10" name="Image 1" descr="preencoded.png"/>
          <p:cNvPicPr>
            <a:picLocks noChangeAspect="1"/>
          </p:cNvPicPr>
          <p:nvPr/>
        </p:nvPicPr>
        <p:blipFill>
          <a:blip r:embed="rId4"/>
          <a:stretch>
            <a:fillRect/>
          </a:stretch>
        </p:blipFill>
        <p:spPr>
          <a:xfrm>
            <a:off x="13525500" y="228600"/>
            <a:ext cx="876300" cy="540306"/>
          </a:xfrm>
          <a:prstGeom prst="rect">
            <a:avLst/>
          </a:prstGeom>
        </p:spPr>
      </p:pic>
      <p:sp>
        <p:nvSpPr>
          <p:cNvPr id="11" name="Text 0">
            <a:extLst>
              <a:ext uri="{FF2B5EF4-FFF2-40B4-BE49-F238E27FC236}">
                <a16:creationId xmlns:a16="http://schemas.microsoft.com/office/drawing/2014/main" id="{8DA3FC0F-B9FA-2D14-D5E3-468A3DA25C0A}"/>
              </a:ext>
            </a:extLst>
          </p:cNvPr>
          <p:cNvSpPr/>
          <p:nvPr/>
        </p:nvSpPr>
        <p:spPr>
          <a:xfrm>
            <a:off x="864037" y="958706"/>
            <a:ext cx="8567499" cy="489466"/>
          </a:xfrm>
          <a:prstGeom prst="rect">
            <a:avLst/>
          </a:prstGeom>
          <a:noFill/>
          <a:ln/>
        </p:spPr>
        <p:txBody>
          <a:bodyPr wrap="none" lIns="0" tIns="0" rIns="0" bIns="0" rtlCol="0" anchor="t"/>
          <a:lstStyle/>
          <a:p>
            <a:pPr marL="0" indent="0">
              <a:lnSpc>
                <a:spcPts val="3650"/>
              </a:lnSpc>
              <a:buNone/>
            </a:pPr>
            <a:r>
              <a:rPr lang="en-US" sz="3200" dirty="0" err="1">
                <a:solidFill>
                  <a:srgbClr val="272D45"/>
                </a:solidFill>
                <a:latin typeface="Kanit Light" panose="020B0604020202020204" charset="-34"/>
                <a:ea typeface="Kanit Light" pitchFamily="34" charset="-122"/>
                <a:cs typeface="Kanit Light" panose="020B0604020202020204" charset="-34"/>
              </a:rPr>
              <a:t>İkili</a:t>
            </a:r>
            <a:r>
              <a:rPr lang="en-US" sz="3200" dirty="0">
                <a:solidFill>
                  <a:srgbClr val="272D45"/>
                </a:solidFill>
                <a:latin typeface="Kanit Light" panose="020B0604020202020204" charset="-34"/>
                <a:ea typeface="Kanit Light" pitchFamily="34" charset="-122"/>
                <a:cs typeface="Kanit Light" panose="020B0604020202020204" charset="-34"/>
              </a:rPr>
              <a:t> Sınıflandırma </a:t>
            </a:r>
            <a:r>
              <a:rPr lang="en-US" sz="3200" dirty="0" err="1">
                <a:solidFill>
                  <a:srgbClr val="272D45"/>
                </a:solidFill>
                <a:latin typeface="Kanit Light" panose="020B0604020202020204" charset="-34"/>
                <a:ea typeface="Kanit Light" pitchFamily="34" charset="-122"/>
                <a:cs typeface="Kanit Light" panose="020B0604020202020204" charset="-34"/>
              </a:rPr>
              <a:t>Performansının</a:t>
            </a:r>
            <a:r>
              <a:rPr lang="en-US" sz="3200" dirty="0">
                <a:solidFill>
                  <a:srgbClr val="272D45"/>
                </a:solidFill>
                <a:latin typeface="Kanit Light" panose="020B0604020202020204" charset="-34"/>
                <a:ea typeface="Kanit Light" pitchFamily="34" charset="-122"/>
                <a:cs typeface="Kanit Light" panose="020B0604020202020204" charset="-34"/>
              </a:rPr>
              <a:t> </a:t>
            </a:r>
            <a:r>
              <a:rPr lang="en-US" sz="3200" dirty="0" err="1">
                <a:solidFill>
                  <a:srgbClr val="272D45"/>
                </a:solidFill>
                <a:latin typeface="Kanit Light" panose="020B0604020202020204" charset="-34"/>
                <a:ea typeface="Kanit Light" pitchFamily="34" charset="-122"/>
                <a:cs typeface="Kanit Light" panose="020B0604020202020204" charset="-34"/>
              </a:rPr>
              <a:t>Değerlendirilmesi</a:t>
            </a:r>
            <a:endParaRPr lang="en-US" sz="3200" dirty="0">
              <a:latin typeface="Kanit Light" panose="020B0604020202020204" charset="-34"/>
            </a:endParaRPr>
          </a:p>
        </p:txBody>
      </p:sp>
      <p:sp>
        <p:nvSpPr>
          <p:cNvPr id="12" name="Text 0">
            <a:extLst>
              <a:ext uri="{FF2B5EF4-FFF2-40B4-BE49-F238E27FC236}">
                <a16:creationId xmlns:a16="http://schemas.microsoft.com/office/drawing/2014/main" id="{FEAD6893-44C7-8149-C401-BCC757207B02}"/>
              </a:ext>
            </a:extLst>
          </p:cNvPr>
          <p:cNvSpPr/>
          <p:nvPr/>
        </p:nvSpPr>
        <p:spPr>
          <a:xfrm>
            <a:off x="883682" y="384623"/>
            <a:ext cx="6733580" cy="603647"/>
          </a:xfrm>
          <a:prstGeom prst="rect">
            <a:avLst/>
          </a:prstGeom>
          <a:noFill/>
          <a:ln/>
        </p:spPr>
        <p:txBody>
          <a:bodyPr wrap="none" lIns="0" tIns="0" rIns="0" bIns="0" rtlCol="0" anchor="t"/>
          <a:lstStyle/>
          <a:p>
            <a:pPr marL="0" indent="0">
              <a:lnSpc>
                <a:spcPts val="4750"/>
              </a:lnSpc>
              <a:buNone/>
            </a:pPr>
            <a:r>
              <a:rPr lang="en-US" sz="4000" dirty="0">
                <a:solidFill>
                  <a:srgbClr val="272D45"/>
                </a:solidFill>
                <a:latin typeface="Kanit Light" panose="020B0604020202020204" charset="-34"/>
                <a:ea typeface="Kanit Light" pitchFamily="34" charset="-122"/>
                <a:cs typeface="Kanit Light" panose="020B0604020202020204" charset="-34"/>
              </a:rPr>
              <a:t>Model </a:t>
            </a:r>
            <a:r>
              <a:rPr lang="en-US" sz="4000" dirty="0" err="1">
                <a:solidFill>
                  <a:srgbClr val="272D45"/>
                </a:solidFill>
                <a:latin typeface="Kanit Light" panose="020B0604020202020204" charset="-34"/>
                <a:ea typeface="Kanit Light" pitchFamily="34" charset="-122"/>
                <a:cs typeface="Kanit Light" panose="020B0604020202020204" charset="-34"/>
              </a:rPr>
              <a:t>Değerlendirme</a:t>
            </a:r>
            <a:r>
              <a:rPr lang="en-US" sz="4000" dirty="0">
                <a:solidFill>
                  <a:srgbClr val="272D45"/>
                </a:solidFill>
                <a:latin typeface="Kanit Light" panose="020B0604020202020204" charset="-34"/>
                <a:ea typeface="Kanit Light" pitchFamily="34" charset="-122"/>
                <a:cs typeface="Kanit Light" panose="020B0604020202020204" charset="-34"/>
              </a:rPr>
              <a:t> Süreci</a:t>
            </a:r>
            <a:endParaRPr lang="en-US" sz="4000" dirty="0">
              <a:latin typeface="Kanit Light" panose="020B0604020202020204" charset="-34"/>
            </a:endParaRPr>
          </a:p>
        </p:txBody>
      </p:sp>
      <p:sp>
        <p:nvSpPr>
          <p:cNvPr id="13" name="Metin kutusu 12">
            <a:extLst>
              <a:ext uri="{FF2B5EF4-FFF2-40B4-BE49-F238E27FC236}">
                <a16:creationId xmlns:a16="http://schemas.microsoft.com/office/drawing/2014/main" id="{521714F1-E514-095D-6E41-DC5BC87E2B53}"/>
              </a:ext>
            </a:extLst>
          </p:cNvPr>
          <p:cNvSpPr txBox="1"/>
          <p:nvPr/>
        </p:nvSpPr>
        <p:spPr>
          <a:xfrm>
            <a:off x="7754112" y="4729333"/>
            <a:ext cx="6489426" cy="2585323"/>
          </a:xfrm>
          <a:prstGeom prst="rect">
            <a:avLst/>
          </a:prstGeom>
          <a:noFill/>
        </p:spPr>
        <p:txBody>
          <a:bodyPr wrap="square">
            <a:spAutoFit/>
          </a:bodyPr>
          <a:lstStyle/>
          <a:p>
            <a:r>
              <a:rPr lang="tr-TR" b="1">
                <a:latin typeface="Kanit Light" panose="020B0604020202020204" charset="-34"/>
              </a:rPr>
              <a:t>ikili Sınıflandırma (Binary Classification)</a:t>
            </a:r>
          </a:p>
          <a:p>
            <a:pPr>
              <a:buFont typeface="Arial" panose="020B0604020202020204" pitchFamily="34" charset="0"/>
              <a:buChar char="•"/>
            </a:pPr>
            <a:r>
              <a:rPr lang="tr-TR">
                <a:latin typeface="Kanit Light" panose="020B0604020202020204" charset="-34"/>
              </a:rPr>
              <a:t>Sadece </a:t>
            </a:r>
            <a:r>
              <a:rPr lang="tr-TR" b="1">
                <a:latin typeface="Kanit Light" panose="020B0604020202020204" charset="-34"/>
              </a:rPr>
              <a:t>iki sınıf</a:t>
            </a:r>
            <a:r>
              <a:rPr lang="tr-TR">
                <a:latin typeface="Kanit Light" panose="020B0604020202020204" charset="-34"/>
              </a:rPr>
              <a:t> vardır.</a:t>
            </a:r>
          </a:p>
          <a:p>
            <a:pPr>
              <a:buFont typeface="Arial" panose="020B0604020202020204" pitchFamily="34" charset="0"/>
              <a:buChar char="•"/>
            </a:pPr>
            <a:r>
              <a:rPr lang="tr-TR">
                <a:latin typeface="Kanit Light" panose="020B0604020202020204" charset="-34"/>
              </a:rPr>
              <a:t>Model, bir örneğin </a:t>
            </a:r>
            <a:r>
              <a:rPr lang="tr-TR" b="1">
                <a:latin typeface="Kanit Light" panose="020B0604020202020204" charset="-34"/>
              </a:rPr>
              <a:t>hangi iki sınıftan birine ait olduğunu</a:t>
            </a:r>
            <a:r>
              <a:rPr lang="tr-TR">
                <a:latin typeface="Kanit Light" panose="020B0604020202020204" charset="-34"/>
              </a:rPr>
              <a:t> tahmin eder.</a:t>
            </a:r>
          </a:p>
          <a:p>
            <a:pPr>
              <a:buFont typeface="Arial" panose="020B0604020202020204" pitchFamily="34" charset="0"/>
              <a:buChar char="•"/>
            </a:pPr>
            <a:endParaRPr lang="tr-TR">
              <a:latin typeface="Kanit Light" panose="020B0604020202020204" charset="-34"/>
            </a:endParaRPr>
          </a:p>
          <a:p>
            <a:r>
              <a:rPr lang="tr-TR" b="1">
                <a:latin typeface="Kanit Light" panose="020B0604020202020204" charset="-34"/>
              </a:rPr>
              <a:t>Örnek:</a:t>
            </a:r>
            <a:r>
              <a:rPr lang="tr-TR">
                <a:latin typeface="Kanit Light" panose="020B0604020202020204" charset="-34"/>
              </a:rPr>
              <a:t> </a:t>
            </a:r>
          </a:p>
          <a:p>
            <a:pPr marL="742950" lvl="1" indent="-285750">
              <a:buFont typeface="Arial" panose="020B0604020202020204" pitchFamily="34" charset="0"/>
              <a:buChar char="•"/>
            </a:pPr>
            <a:r>
              <a:rPr lang="tr-TR" b="1">
                <a:latin typeface="Kanit Light" panose="020B0604020202020204" charset="-34"/>
              </a:rPr>
              <a:t>Covid-19 var mı, yok mu?</a:t>
            </a:r>
            <a:endParaRPr lang="tr-TR">
              <a:latin typeface="Kanit Light" panose="020B0604020202020204" charset="-34"/>
            </a:endParaRPr>
          </a:p>
          <a:p>
            <a:pPr marL="742950" lvl="1" indent="-285750">
              <a:buFont typeface="Arial" panose="020B0604020202020204" pitchFamily="34" charset="0"/>
              <a:buChar char="•"/>
            </a:pPr>
            <a:r>
              <a:rPr lang="tr-TR" b="1">
                <a:latin typeface="Kanit Light" panose="020B0604020202020204" charset="-34"/>
              </a:rPr>
              <a:t>Spam e-posta mı, değil mi?</a:t>
            </a:r>
            <a:endParaRPr lang="tr-TR">
              <a:latin typeface="Kanit Light" panose="020B0604020202020204" charset="-34"/>
            </a:endParaRPr>
          </a:p>
          <a:p>
            <a:pPr marL="742950" lvl="1" indent="-285750">
              <a:buFont typeface="Arial" panose="020B0604020202020204" pitchFamily="34" charset="0"/>
              <a:buChar char="•"/>
            </a:pPr>
            <a:r>
              <a:rPr lang="tr-TR" b="1">
                <a:latin typeface="Kanit Light" panose="020B0604020202020204" charset="-34"/>
              </a:rPr>
              <a:t>Hasta mı, sağlıklı mı?</a:t>
            </a:r>
            <a:endParaRPr lang="tr-TR">
              <a:latin typeface="Kanit Light" panose="020B0604020202020204" charset="-34"/>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864037" y="1372552"/>
            <a:ext cx="12902326" cy="1035897"/>
          </a:xfrm>
          <a:prstGeom prst="rect">
            <a:avLst/>
          </a:prstGeom>
          <a:noFill/>
          <a:ln/>
        </p:spPr>
        <p:txBody>
          <a:bodyPr wrap="square" lIns="0" tIns="0" rIns="0" bIns="0" rtlCol="0" anchor="t"/>
          <a:lstStyle/>
          <a:p>
            <a:pPr marL="0" indent="0" algn="just">
              <a:buNone/>
            </a:pPr>
            <a:r>
              <a:rPr lang="en-US" dirty="0" err="1">
                <a:solidFill>
                  <a:srgbClr val="2C3249"/>
                </a:solidFill>
                <a:latin typeface="Kanit Light" panose="020B0604020202020204" charset="-34"/>
                <a:ea typeface="Martel Sans" pitchFamily="34" charset="-122"/>
                <a:cs typeface="Kanit Light" panose="020B0604020202020204" charset="-34"/>
              </a:rPr>
              <a:t>Tabloda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alan</a:t>
            </a:r>
            <a:r>
              <a:rPr lang="en-US" dirty="0">
                <a:solidFill>
                  <a:srgbClr val="2C3249"/>
                </a:solidFill>
                <a:latin typeface="Kanit Light" panose="020B0604020202020204" charset="-34"/>
                <a:ea typeface="Martel Sans" pitchFamily="34" charset="-122"/>
                <a:cs typeface="Kanit Light" panose="020B0604020202020204" charset="-34"/>
              </a:rPr>
              <a:t> tahmin ve </a:t>
            </a:r>
            <a:r>
              <a:rPr lang="en-US" dirty="0" err="1">
                <a:solidFill>
                  <a:srgbClr val="2C3249"/>
                </a:solidFill>
                <a:latin typeface="Kanit Light" panose="020B0604020202020204" charset="-34"/>
                <a:ea typeface="Martel Sans" pitchFamily="34" charset="-122"/>
                <a:cs typeface="Kanit Light" panose="020B0604020202020204" charset="-34"/>
              </a:rPr>
              <a:t>gerçek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literatürde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burada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olduğu</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dirty="0" err="1">
                <a:solidFill>
                  <a:srgbClr val="2C3249"/>
                </a:solidFill>
                <a:latin typeface="Kanit Light" panose="020B0604020202020204" charset="-34"/>
                <a:ea typeface="Martel Sans" pitchFamily="34" charset="-122"/>
                <a:cs typeface="Kanit Light" panose="020B0604020202020204" charset="-34"/>
              </a:rPr>
              <a:t>satır-sütun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sütun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satır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düzeninde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verilebilmektedir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değişebilir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nedenle</a:t>
            </a:r>
            <a:r>
              <a:rPr lang="en-US" dirty="0">
                <a:solidFill>
                  <a:srgbClr val="2C3249"/>
                </a:solidFill>
                <a:latin typeface="Kanit Light" panose="020B0604020202020204" charset="-34"/>
                <a:ea typeface="Martel Sans" pitchFamily="34" charset="-122"/>
                <a:cs typeface="Kanit Light" panose="020B0604020202020204" charset="-34"/>
              </a:rPr>
              <a:t> TP, FP, FN ve TN </a:t>
            </a:r>
            <a:r>
              <a:rPr lang="en-US" dirty="0" err="1">
                <a:solidFill>
                  <a:srgbClr val="2C3249"/>
                </a:solidFill>
                <a:latin typeface="Kanit Light" panose="020B0604020202020204" charset="-34"/>
                <a:ea typeface="Martel Sans" pitchFamily="34" charset="-122"/>
                <a:cs typeface="Kanit Light" panose="020B0604020202020204" charset="-34"/>
              </a:rPr>
              <a:t>değerlerinin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yerinin</a:t>
            </a:r>
            <a:r>
              <a:rPr lang="en-US" b="1" u="sng" dirty="0">
                <a:solidFill>
                  <a:srgbClr val="2C3249"/>
                </a:solidFill>
                <a:latin typeface="Kanit Light" panose="020B0604020202020204" charset="-34"/>
                <a:ea typeface="Martel Sans" pitchFamily="34" charset="-122"/>
                <a:cs typeface="Kanit Light" panose="020B0604020202020204" charset="-34"/>
              </a:rPr>
              <a:t> </a:t>
            </a:r>
            <a:r>
              <a:rPr lang="en-US" b="1" u="sng" dirty="0" err="1">
                <a:solidFill>
                  <a:srgbClr val="2C3249"/>
                </a:solidFill>
                <a:latin typeface="Kanit Light" panose="020B0604020202020204" charset="-34"/>
                <a:ea typeface="Martel Sans" pitchFamily="34" charset="-122"/>
                <a:cs typeface="Kanit Light" panose="020B0604020202020204" charset="-34"/>
              </a:rPr>
              <a:t>ezberlenmesi</a:t>
            </a:r>
            <a:r>
              <a:rPr lang="en-US" b="1" u="sng" dirty="0">
                <a:solidFill>
                  <a:srgbClr val="2C3249"/>
                </a:solidFill>
                <a:latin typeface="Kanit Light" panose="020B0604020202020204" charset="-34"/>
                <a:ea typeface="Martel Sans" pitchFamily="34" charset="-122"/>
                <a:cs typeface="Kanit Light" panose="020B0604020202020204" charset="-34"/>
              </a:rPr>
              <a: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bunun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satır</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sütunlarda</a:t>
            </a:r>
            <a:r>
              <a:rPr lang="en-US" dirty="0">
                <a:solidFill>
                  <a:srgbClr val="2C3249"/>
                </a:solidFill>
                <a:latin typeface="Kanit Light" panose="020B0604020202020204" charset="-34"/>
                <a:ea typeface="Martel Sans" pitchFamily="34" charset="-122"/>
                <a:cs typeface="Kanit Light" panose="020B0604020202020204" charset="-34"/>
              </a:rPr>
              <a:t> hangi </a:t>
            </a:r>
            <a:r>
              <a:rPr lang="en-US" dirty="0" err="1">
                <a:solidFill>
                  <a:srgbClr val="2C3249"/>
                </a:solidFill>
                <a:latin typeface="Kanit Light" panose="020B0604020202020204" charset="-34"/>
                <a:ea typeface="Martel Sans" pitchFamily="34" charset="-122"/>
                <a:cs typeface="Kanit Light" panose="020B0604020202020204" charset="-34"/>
              </a:rPr>
              <a:t>değerlerin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olduğu</a:t>
            </a:r>
            <a:r>
              <a:rPr lang="en-US" dirty="0">
                <a:solidFill>
                  <a:srgbClr val="2C3249"/>
                </a:solidFill>
                <a:latin typeface="Kanit Light" panose="020B0604020202020204" charset="-34"/>
                <a:ea typeface="Martel Sans" pitchFamily="34" charset="-122"/>
                <a:cs typeface="Kanit Light" panose="020B0604020202020204" charset="-34"/>
              </a:rPr>
              <a:t> (tahmin </a:t>
            </a:r>
            <a:r>
              <a:rPr lang="en-US" dirty="0" err="1">
                <a:solidFill>
                  <a:srgbClr val="2C3249"/>
                </a:solidFill>
                <a:latin typeface="Kanit Light" panose="020B0604020202020204" charset="-34"/>
                <a:ea typeface="Martel Sans" pitchFamily="34" charset="-122"/>
                <a:cs typeface="Kanit Light" panose="020B0604020202020204" charset="-34"/>
              </a:rPr>
              <a:t>ya</a:t>
            </a:r>
            <a:r>
              <a:rPr lang="en-US" dirty="0">
                <a:solidFill>
                  <a:srgbClr val="2C3249"/>
                </a:solidFill>
                <a:latin typeface="Kanit Light" panose="020B0604020202020204" charset="-34"/>
                <a:ea typeface="Martel Sans" pitchFamily="34" charset="-122"/>
                <a:cs typeface="Kanit Light" panose="020B0604020202020204" charset="-34"/>
              </a:rPr>
              <a:t> da </a:t>
            </a:r>
            <a:r>
              <a:rPr lang="en-US" dirty="0" err="1">
                <a:solidFill>
                  <a:srgbClr val="2C3249"/>
                </a:solidFill>
                <a:latin typeface="Kanit Light" panose="020B0604020202020204" charset="-34"/>
                <a:ea typeface="Martel Sans" pitchFamily="34" charset="-122"/>
                <a:cs typeface="Kanit Light" panose="020B0604020202020204" charset="-34"/>
              </a:rPr>
              <a:t>gerçek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önüne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alınarak</a:t>
            </a:r>
            <a:r>
              <a:rPr lang="en-US" dirty="0">
                <a:solidFill>
                  <a:srgbClr val="2C3249"/>
                </a:solidFill>
                <a:latin typeface="Kanit Light" panose="020B0604020202020204" charset="-34"/>
                <a:ea typeface="Martel Sans" pitchFamily="34" charset="-122"/>
                <a:cs typeface="Kanit Light" panose="020B0604020202020204" charset="-34"/>
              </a:rPr>
              <a:t> TP, FN ve TN </a:t>
            </a:r>
            <a:r>
              <a:rPr lang="en-US" dirty="0" err="1">
                <a:solidFill>
                  <a:srgbClr val="2C3249"/>
                </a:solidFill>
                <a:latin typeface="Kanit Light" panose="020B0604020202020204" charset="-34"/>
                <a:ea typeface="Martel Sans" pitchFamily="34" charset="-122"/>
                <a:cs typeface="Kanit Light" panose="020B0604020202020204" charset="-34"/>
              </a:rPr>
              <a:t>değerlerinin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tabloya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yerleştirilmesi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tavsiye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edilmektedir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Karmaşıklık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matrisinin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oluşturulmasına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ilişkin</a:t>
            </a:r>
            <a:r>
              <a:rPr lang="en-US" dirty="0">
                <a:solidFill>
                  <a:srgbClr val="2C3249"/>
                </a:solidFill>
                <a:latin typeface="Kanit Light" panose="020B0604020202020204" charset="-34"/>
                <a:ea typeface="Martel Sans" pitchFamily="34" charset="-122"/>
                <a:cs typeface="Kanit Light" panose="020B0604020202020204" charset="-34"/>
              </a:rPr>
              <a:t> Tablo 10'da </a:t>
            </a:r>
            <a:r>
              <a:rPr lang="en-US" dirty="0" err="1">
                <a:solidFill>
                  <a:srgbClr val="2C3249"/>
                </a:solidFill>
                <a:latin typeface="Kanit Light" panose="020B0604020202020204" charset="-34"/>
                <a:ea typeface="Martel Sans" pitchFamily="34" charset="-122"/>
                <a:cs typeface="Kanit Light" panose="020B0604020202020204" charset="-34"/>
              </a:rPr>
              <a:t>verilen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incelenebilir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4" name="Text 2"/>
          <p:cNvSpPr/>
          <p:nvPr/>
        </p:nvSpPr>
        <p:spPr>
          <a:xfrm>
            <a:off x="1229983" y="2572151"/>
            <a:ext cx="12724805" cy="202406"/>
          </a:xfrm>
          <a:prstGeom prst="rect">
            <a:avLst/>
          </a:prstGeom>
          <a:noFill/>
          <a:ln/>
        </p:spPr>
        <p:txBody>
          <a:bodyPr wrap="none" lIns="0" tIns="0" rIns="0" bIns="0" rtlCol="0" anchor="t"/>
          <a:lstStyle/>
          <a:p>
            <a:pPr marL="0" indent="0">
              <a:lnSpc>
                <a:spcPts val="1550"/>
              </a:lnSpc>
              <a:buNone/>
            </a:pPr>
            <a:r>
              <a:rPr lang="tr-TR" b="1" dirty="0">
                <a:solidFill>
                  <a:srgbClr val="2C3249"/>
                </a:solidFill>
                <a:latin typeface="Kanit Light" panose="020B0604020202020204" charset="-34"/>
                <a:ea typeface="Martel Sans" pitchFamily="34" charset="-122"/>
                <a:cs typeface="Kanit Light" panose="020B0604020202020204" charset="-34"/>
              </a:rPr>
              <a:t>Karmaşıklık Matrisi: </a:t>
            </a:r>
            <a:r>
              <a:rPr lang="en-US" sz="1600" dirty="0">
                <a:solidFill>
                  <a:srgbClr val="2C3249"/>
                </a:solidFill>
                <a:latin typeface="Kanit Light" panose="020B0604020202020204" charset="-34"/>
                <a:ea typeface="Martel Sans" pitchFamily="34" charset="-122"/>
                <a:cs typeface="Kanit Light" panose="020B0604020202020204" charset="-34"/>
              </a:rPr>
              <a:t>Test veri </a:t>
            </a:r>
            <a:r>
              <a:rPr lang="en-US" sz="1600" dirty="0" err="1">
                <a:solidFill>
                  <a:srgbClr val="2C3249"/>
                </a:solidFill>
                <a:latin typeface="Kanit Light" panose="020B0604020202020204" charset="-34"/>
                <a:ea typeface="Martel Sans" pitchFamily="34" charset="-122"/>
                <a:cs typeface="Kanit Light" panose="020B0604020202020204" charset="-34"/>
              </a:rPr>
              <a:t>setindeki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hedef</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niteliğin</a:t>
            </a:r>
            <a:r>
              <a:rPr lang="en-US" sz="1600" dirty="0">
                <a:solidFill>
                  <a:srgbClr val="2C3249"/>
                </a:solidFill>
                <a:latin typeface="Kanit Light" panose="020B0604020202020204" charset="-34"/>
                <a:ea typeface="Martel Sans" pitchFamily="34" charset="-122"/>
                <a:cs typeface="Kanit Light" panose="020B0604020202020204" charset="-34"/>
              </a:rPr>
              <a:t> model tahminleri ile </a:t>
            </a:r>
            <a:r>
              <a:rPr lang="en-US" sz="1600" dirty="0" err="1">
                <a:solidFill>
                  <a:srgbClr val="2C3249"/>
                </a:solidFill>
                <a:latin typeface="Kanit Light" panose="020B0604020202020204" charset="-34"/>
                <a:ea typeface="Martel Sans" pitchFamily="34" charset="-122"/>
                <a:cs typeface="Kanit Light" panose="020B0604020202020204" charset="-34"/>
              </a:rPr>
              <a:t>karsılaştırılması</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pic>
        <p:nvPicPr>
          <p:cNvPr id="5" name="Image 0" descr="preencoded.png"/>
          <p:cNvPicPr>
            <a:picLocks noChangeAspect="1"/>
          </p:cNvPicPr>
          <p:nvPr/>
        </p:nvPicPr>
        <p:blipFill>
          <a:blip r:embed="rId3"/>
          <a:stretch>
            <a:fillRect/>
          </a:stretch>
        </p:blipFill>
        <p:spPr>
          <a:xfrm>
            <a:off x="1147395" y="2737789"/>
            <a:ext cx="5408652" cy="2854523"/>
          </a:xfrm>
          <a:prstGeom prst="rect">
            <a:avLst/>
          </a:prstGeom>
        </p:spPr>
      </p:pic>
      <p:sp>
        <p:nvSpPr>
          <p:cNvPr id="6" name="Text 3"/>
          <p:cNvSpPr/>
          <p:nvPr/>
        </p:nvSpPr>
        <p:spPr>
          <a:xfrm>
            <a:off x="1181694" y="5167783"/>
            <a:ext cx="12724805" cy="202406"/>
          </a:xfrm>
          <a:prstGeom prst="rect">
            <a:avLst/>
          </a:prstGeom>
          <a:noFill/>
          <a:ln/>
        </p:spPr>
        <p:txBody>
          <a:bodyPr wrap="none" lIns="0" tIns="0" rIns="0" bIns="0" rtlCol="0" anchor="t"/>
          <a:lstStyle/>
          <a:p>
            <a:pPr marL="0" indent="0">
              <a:lnSpc>
                <a:spcPts val="1550"/>
              </a:lnSpc>
              <a:buNone/>
            </a:pPr>
            <a:endParaRPr lang="en-US" sz="950">
              <a:latin typeface="Kanit Light" panose="020B0604020202020204" charset="-34"/>
            </a:endParaRPr>
          </a:p>
        </p:txBody>
      </p:sp>
      <p:sp>
        <p:nvSpPr>
          <p:cNvPr id="7" name="Text 4"/>
          <p:cNvSpPr/>
          <p:nvPr/>
        </p:nvSpPr>
        <p:spPr>
          <a:xfrm>
            <a:off x="1147395" y="5942596"/>
            <a:ext cx="3717213" cy="208047"/>
          </a:xfrm>
          <a:prstGeom prst="rect">
            <a:avLst/>
          </a:prstGeom>
          <a:noFill/>
          <a:ln/>
        </p:spPr>
        <p:txBody>
          <a:bodyPr wrap="none" lIns="0" tIns="0" rIns="0" bIns="0" rtlCol="0" anchor="t"/>
          <a:lstStyle/>
          <a:p>
            <a:pPr marL="0" indent="0">
              <a:lnSpc>
                <a:spcPts val="1550"/>
              </a:lnSpc>
              <a:buNone/>
            </a:pPr>
            <a:r>
              <a:rPr lang="en-US" b="1">
                <a:solidFill>
                  <a:srgbClr val="2C3249"/>
                </a:solidFill>
                <a:latin typeface="Kanit Light" panose="020B0604020202020204" charset="-34"/>
                <a:ea typeface="Martel Sans" pitchFamily="34" charset="-122"/>
                <a:cs typeface="Kanit Light" panose="020B0604020202020204" charset="-34"/>
              </a:rPr>
              <a:t>Kontenjans tablosu</a:t>
            </a:r>
            <a:endParaRPr lang="en-US">
              <a:latin typeface="Kanit Light" panose="020B0604020202020204" charset="-34"/>
            </a:endParaRPr>
          </a:p>
        </p:txBody>
      </p:sp>
      <p:sp>
        <p:nvSpPr>
          <p:cNvPr id="10" name="Text 7"/>
          <p:cNvSpPr/>
          <p:nvPr/>
        </p:nvSpPr>
        <p:spPr>
          <a:xfrm>
            <a:off x="1315997" y="5948238"/>
            <a:ext cx="2285167" cy="202406"/>
          </a:xfrm>
          <a:prstGeom prst="rect">
            <a:avLst/>
          </a:prstGeom>
          <a:noFill/>
          <a:ln/>
        </p:spPr>
        <p:txBody>
          <a:bodyPr wrap="none" lIns="0" tIns="0" rIns="0" bIns="0" rtlCol="0" anchor="t"/>
          <a:lstStyle/>
          <a:p>
            <a:pPr marL="0" indent="0">
              <a:lnSpc>
                <a:spcPts val="1550"/>
              </a:lnSpc>
              <a:buNone/>
            </a:pPr>
            <a:endParaRPr lang="en-US" sz="1600">
              <a:latin typeface="Kanit Light" panose="020B0604020202020204" charset="-34"/>
            </a:endParaRPr>
          </a:p>
        </p:txBody>
      </p:sp>
      <p:sp>
        <p:nvSpPr>
          <p:cNvPr id="11" name="Text 8"/>
          <p:cNvSpPr/>
          <p:nvPr/>
        </p:nvSpPr>
        <p:spPr>
          <a:xfrm>
            <a:off x="3861672" y="5948238"/>
            <a:ext cx="2281357" cy="202406"/>
          </a:xfrm>
          <a:prstGeom prst="rect">
            <a:avLst/>
          </a:prstGeom>
          <a:noFill/>
          <a:ln/>
        </p:spPr>
        <p:txBody>
          <a:bodyPr wrap="none" lIns="0" tIns="0" rIns="0" bIns="0" rtlCol="0" anchor="t"/>
          <a:lstStyle/>
          <a:p>
            <a:pPr marL="0" indent="0">
              <a:lnSpc>
                <a:spcPts val="1550"/>
              </a:lnSpc>
              <a:buNone/>
            </a:pPr>
            <a:endParaRPr lang="en-US" sz="1600">
              <a:latin typeface="Kanit Light" panose="020B0604020202020204" charset="-34"/>
            </a:endParaRPr>
          </a:p>
        </p:txBody>
      </p:sp>
      <p:pic>
        <p:nvPicPr>
          <p:cNvPr id="38" name="Image 1" descr="preencoded.png"/>
          <p:cNvPicPr>
            <a:picLocks noChangeAspect="1"/>
          </p:cNvPicPr>
          <p:nvPr/>
        </p:nvPicPr>
        <p:blipFill>
          <a:blip r:embed="rId4"/>
          <a:stretch>
            <a:fillRect/>
          </a:stretch>
        </p:blipFill>
        <p:spPr>
          <a:xfrm>
            <a:off x="13525500" y="228600"/>
            <a:ext cx="876300" cy="540306"/>
          </a:xfrm>
          <a:prstGeom prst="rect">
            <a:avLst/>
          </a:prstGeom>
        </p:spPr>
      </p:pic>
      <p:sp>
        <p:nvSpPr>
          <p:cNvPr id="41" name="Text 0">
            <a:extLst>
              <a:ext uri="{FF2B5EF4-FFF2-40B4-BE49-F238E27FC236}">
                <a16:creationId xmlns:a16="http://schemas.microsoft.com/office/drawing/2014/main" id="{6BDAE42B-4459-07FE-323E-435A285F248E}"/>
              </a:ext>
            </a:extLst>
          </p:cNvPr>
          <p:cNvSpPr/>
          <p:nvPr/>
        </p:nvSpPr>
        <p:spPr>
          <a:xfrm>
            <a:off x="864037" y="897243"/>
            <a:ext cx="8567499" cy="489466"/>
          </a:xfrm>
          <a:prstGeom prst="rect">
            <a:avLst/>
          </a:prstGeom>
          <a:noFill/>
          <a:ln/>
        </p:spPr>
        <p:txBody>
          <a:bodyPr wrap="none" lIns="0" tIns="0" rIns="0" bIns="0" rtlCol="0" anchor="t"/>
          <a:lstStyle/>
          <a:p>
            <a:pPr marL="0" indent="0">
              <a:lnSpc>
                <a:spcPts val="3650"/>
              </a:lnSpc>
              <a:buNone/>
            </a:pPr>
            <a:r>
              <a:rPr lang="en-US" sz="3200" dirty="0" err="1">
                <a:solidFill>
                  <a:srgbClr val="272D45"/>
                </a:solidFill>
                <a:latin typeface="Kanit Light" panose="020B0604020202020204" charset="-34"/>
                <a:ea typeface="Kanit Light" pitchFamily="34" charset="-122"/>
                <a:cs typeface="Kanit Light" panose="020B0604020202020204" charset="-34"/>
              </a:rPr>
              <a:t>İkili</a:t>
            </a:r>
            <a:r>
              <a:rPr lang="en-US" sz="3200" dirty="0">
                <a:solidFill>
                  <a:srgbClr val="272D45"/>
                </a:solidFill>
                <a:latin typeface="Kanit Light" panose="020B0604020202020204" charset="-34"/>
                <a:ea typeface="Kanit Light" pitchFamily="34" charset="-122"/>
                <a:cs typeface="Kanit Light" panose="020B0604020202020204" charset="-34"/>
              </a:rPr>
              <a:t> Sınıflandırma </a:t>
            </a:r>
            <a:r>
              <a:rPr lang="en-US" sz="3200" dirty="0" err="1">
                <a:solidFill>
                  <a:srgbClr val="272D45"/>
                </a:solidFill>
                <a:latin typeface="Kanit Light" panose="020B0604020202020204" charset="-34"/>
                <a:ea typeface="Kanit Light" pitchFamily="34" charset="-122"/>
                <a:cs typeface="Kanit Light" panose="020B0604020202020204" charset="-34"/>
              </a:rPr>
              <a:t>Performansının</a:t>
            </a:r>
            <a:r>
              <a:rPr lang="en-US" sz="3200" dirty="0">
                <a:solidFill>
                  <a:srgbClr val="272D45"/>
                </a:solidFill>
                <a:latin typeface="Kanit Light" panose="020B0604020202020204" charset="-34"/>
                <a:ea typeface="Kanit Light" pitchFamily="34" charset="-122"/>
                <a:cs typeface="Kanit Light" panose="020B0604020202020204" charset="-34"/>
              </a:rPr>
              <a:t> </a:t>
            </a:r>
            <a:r>
              <a:rPr lang="en-US" sz="3200" dirty="0" err="1">
                <a:solidFill>
                  <a:srgbClr val="272D45"/>
                </a:solidFill>
                <a:latin typeface="Kanit Light" panose="020B0604020202020204" charset="-34"/>
                <a:ea typeface="Kanit Light" pitchFamily="34" charset="-122"/>
                <a:cs typeface="Kanit Light" panose="020B0604020202020204" charset="-34"/>
              </a:rPr>
              <a:t>Değerlendirilmesi</a:t>
            </a:r>
            <a:endParaRPr lang="en-US" sz="3200" dirty="0">
              <a:latin typeface="Kanit Light" panose="020B0604020202020204" charset="-34"/>
            </a:endParaRPr>
          </a:p>
        </p:txBody>
      </p:sp>
      <p:sp>
        <p:nvSpPr>
          <p:cNvPr id="42" name="Text 0">
            <a:extLst>
              <a:ext uri="{FF2B5EF4-FFF2-40B4-BE49-F238E27FC236}">
                <a16:creationId xmlns:a16="http://schemas.microsoft.com/office/drawing/2014/main" id="{944FE2BB-A852-2267-9C33-BB40846C1987}"/>
              </a:ext>
            </a:extLst>
          </p:cNvPr>
          <p:cNvSpPr/>
          <p:nvPr/>
        </p:nvSpPr>
        <p:spPr>
          <a:xfrm>
            <a:off x="864037" y="314679"/>
            <a:ext cx="6733580" cy="603647"/>
          </a:xfrm>
          <a:prstGeom prst="rect">
            <a:avLst/>
          </a:prstGeom>
          <a:noFill/>
          <a:ln/>
        </p:spPr>
        <p:txBody>
          <a:bodyPr wrap="none" lIns="0" tIns="0" rIns="0" bIns="0" rtlCol="0" anchor="t"/>
          <a:lstStyle/>
          <a:p>
            <a:pPr marL="0" indent="0">
              <a:lnSpc>
                <a:spcPts val="4750"/>
              </a:lnSpc>
              <a:buNone/>
            </a:pPr>
            <a:r>
              <a:rPr lang="en-US" sz="4000" dirty="0">
                <a:solidFill>
                  <a:srgbClr val="272D45"/>
                </a:solidFill>
                <a:latin typeface="Kanit Light" panose="020B0604020202020204" charset="-34"/>
                <a:ea typeface="Kanit Light" pitchFamily="34" charset="-122"/>
                <a:cs typeface="Kanit Light" panose="020B0604020202020204" charset="-34"/>
              </a:rPr>
              <a:t>Model </a:t>
            </a:r>
            <a:r>
              <a:rPr lang="en-US" sz="4000" dirty="0" err="1">
                <a:solidFill>
                  <a:srgbClr val="272D45"/>
                </a:solidFill>
                <a:latin typeface="Kanit Light" panose="020B0604020202020204" charset="-34"/>
                <a:ea typeface="Kanit Light" pitchFamily="34" charset="-122"/>
                <a:cs typeface="Kanit Light" panose="020B0604020202020204" charset="-34"/>
              </a:rPr>
              <a:t>Değerlendirme</a:t>
            </a:r>
            <a:r>
              <a:rPr lang="en-US" sz="4000" dirty="0">
                <a:solidFill>
                  <a:srgbClr val="272D45"/>
                </a:solidFill>
                <a:latin typeface="Kanit Light" panose="020B0604020202020204" charset="-34"/>
                <a:ea typeface="Kanit Light" pitchFamily="34" charset="-122"/>
                <a:cs typeface="Kanit Light" panose="020B0604020202020204" charset="-34"/>
              </a:rPr>
              <a:t> Süreci</a:t>
            </a:r>
            <a:endParaRPr lang="en-US" sz="4000" dirty="0">
              <a:latin typeface="Kanit Light" panose="020B0604020202020204" charset="-34"/>
            </a:endParaRPr>
          </a:p>
        </p:txBody>
      </p:sp>
      <p:graphicFrame>
        <p:nvGraphicFramePr>
          <p:cNvPr id="46" name="Tablo 45">
            <a:extLst>
              <a:ext uri="{FF2B5EF4-FFF2-40B4-BE49-F238E27FC236}">
                <a16:creationId xmlns:a16="http://schemas.microsoft.com/office/drawing/2014/main" id="{9814A0C8-FA39-5236-1E58-CE3BC138FFB0}"/>
              </a:ext>
            </a:extLst>
          </p:cNvPr>
          <p:cNvGraphicFramePr>
            <a:graphicFrameLocks noGrp="1"/>
          </p:cNvGraphicFramePr>
          <p:nvPr>
            <p:extLst>
              <p:ext uri="{D42A27DB-BD31-4B8C-83A1-F6EECF244321}">
                <p14:modId xmlns:p14="http://schemas.microsoft.com/office/powerpoint/2010/main" val="1814989272"/>
              </p:ext>
            </p:extLst>
          </p:nvPr>
        </p:nvGraphicFramePr>
        <p:xfrm>
          <a:off x="1181694" y="6192804"/>
          <a:ext cx="4559808" cy="1571625"/>
        </p:xfrm>
        <a:graphic>
          <a:graphicData uri="http://schemas.openxmlformats.org/drawingml/2006/table">
            <a:tbl>
              <a:tblPr>
                <a:tableStyleId>{5940675A-B579-460E-94D1-54222C63F5DA}</a:tableStyleId>
              </a:tblPr>
              <a:tblGrid>
                <a:gridCol w="1139952">
                  <a:extLst>
                    <a:ext uri="{9D8B030D-6E8A-4147-A177-3AD203B41FA5}">
                      <a16:colId xmlns:a16="http://schemas.microsoft.com/office/drawing/2014/main" val="1801521834"/>
                    </a:ext>
                  </a:extLst>
                </a:gridCol>
                <a:gridCol w="1139952">
                  <a:extLst>
                    <a:ext uri="{9D8B030D-6E8A-4147-A177-3AD203B41FA5}">
                      <a16:colId xmlns:a16="http://schemas.microsoft.com/office/drawing/2014/main" val="1044732670"/>
                    </a:ext>
                  </a:extLst>
                </a:gridCol>
                <a:gridCol w="1139952">
                  <a:extLst>
                    <a:ext uri="{9D8B030D-6E8A-4147-A177-3AD203B41FA5}">
                      <a16:colId xmlns:a16="http://schemas.microsoft.com/office/drawing/2014/main" val="3959040450"/>
                    </a:ext>
                  </a:extLst>
                </a:gridCol>
                <a:gridCol w="1139952">
                  <a:extLst>
                    <a:ext uri="{9D8B030D-6E8A-4147-A177-3AD203B41FA5}">
                      <a16:colId xmlns:a16="http://schemas.microsoft.com/office/drawing/2014/main" val="835012891"/>
                    </a:ext>
                  </a:extLst>
                </a:gridCol>
              </a:tblGrid>
              <a:tr h="80917">
                <a:tc>
                  <a:txBody>
                    <a:bodyPr/>
                    <a:lstStyle/>
                    <a:p>
                      <a:pPr algn="l" fontAlgn="b"/>
                      <a:endParaRPr lang="tr-TR" sz="2000" b="0" i="0" u="none" strike="noStrike">
                        <a:solidFill>
                          <a:srgbClr val="000000"/>
                        </a:solidFill>
                        <a:effectLst/>
                        <a:latin typeface="Kanit Light" panose="020B0604020202020204" charset="-34"/>
                      </a:endParaRPr>
                    </a:p>
                  </a:txBody>
                  <a:tcPr marL="9525" marR="9525" marT="9525" marB="0" anchor="b"/>
                </a:tc>
                <a:tc gridSpan="3">
                  <a:txBody>
                    <a:bodyPr/>
                    <a:lstStyle/>
                    <a:p>
                      <a:pPr algn="ctr" fontAlgn="b"/>
                      <a:r>
                        <a:rPr lang="tr-TR" sz="2000" b="1" u="none" strike="noStrike">
                          <a:effectLst/>
                          <a:latin typeface="Kanit Light" panose="020B0604020202020204" charset="-34"/>
                        </a:rPr>
                        <a:t>GERÇEK</a:t>
                      </a:r>
                      <a:endParaRPr lang="tr-TR" sz="2000" b="1" i="0" u="none" strike="noStrike">
                        <a:solidFill>
                          <a:srgbClr val="000000"/>
                        </a:solidFill>
                        <a:effectLst/>
                        <a:latin typeface="Kanit Light" panose="020B0604020202020204" charset="-34"/>
                      </a:endParaRPr>
                    </a:p>
                  </a:txBody>
                  <a:tcPr marL="9525" marR="9525" marT="9525" marB="0" anchor="b"/>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2547037850"/>
                  </a:ext>
                </a:extLst>
              </a:tr>
              <a:tr h="190500">
                <a:tc>
                  <a:txBody>
                    <a:bodyPr/>
                    <a:lstStyle/>
                    <a:p>
                      <a:pPr algn="ctr" fontAlgn="ctr"/>
                      <a:r>
                        <a:rPr lang="tr-TR" sz="2000" b="1" u="none" strike="noStrike">
                          <a:effectLst/>
                          <a:latin typeface="Kanit Light" panose="020B0604020202020204" charset="-34"/>
                        </a:rPr>
                        <a:t>TAHMİN</a:t>
                      </a:r>
                      <a:endParaRPr lang="tr-TR" sz="2000" b="1" i="0" u="none" strike="noStrike">
                        <a:solidFill>
                          <a:srgbClr val="000000"/>
                        </a:solidFill>
                        <a:effectLst/>
                        <a:latin typeface="Kanit Light" panose="020B0604020202020204" charset="-34"/>
                      </a:endParaRPr>
                    </a:p>
                  </a:txBody>
                  <a:tcPr marL="9525" marR="9525" marT="9525" marB="0" anchor="ctr"/>
                </a:tc>
                <a:tc>
                  <a:txBody>
                    <a:bodyPr/>
                    <a:lstStyle/>
                    <a:p>
                      <a:pPr algn="ctr" fontAlgn="ctr"/>
                      <a:r>
                        <a:rPr lang="tr-TR" sz="2000" u="none" strike="noStrike">
                          <a:effectLst/>
                          <a:latin typeface="Kanit Light" panose="020B0604020202020204" charset="-34"/>
                        </a:rPr>
                        <a:t>Covid-19</a:t>
                      </a:r>
                      <a:endParaRPr lang="tr-TR" sz="2000" b="1" i="0" u="none" strike="noStrike">
                        <a:solidFill>
                          <a:srgbClr val="000000"/>
                        </a:solidFill>
                        <a:effectLst/>
                        <a:latin typeface="Kanit Light" panose="020B0604020202020204" charset="-34"/>
                      </a:endParaRPr>
                    </a:p>
                  </a:txBody>
                  <a:tcPr marL="9525" marR="9525" marT="9525" marB="0" anchor="ctr"/>
                </a:tc>
                <a:tc>
                  <a:txBody>
                    <a:bodyPr/>
                    <a:lstStyle/>
                    <a:p>
                      <a:pPr algn="ctr" fontAlgn="ctr"/>
                      <a:r>
                        <a:rPr lang="tr-TR" sz="2000" u="none" strike="noStrike">
                          <a:effectLst/>
                          <a:latin typeface="Kanit Light" panose="020B0604020202020204" charset="-34"/>
                        </a:rPr>
                        <a:t>Grip</a:t>
                      </a:r>
                      <a:endParaRPr lang="tr-TR" sz="2000" b="1" i="0" u="none" strike="noStrike">
                        <a:solidFill>
                          <a:srgbClr val="000000"/>
                        </a:solidFill>
                        <a:effectLst/>
                        <a:latin typeface="Kanit Light" panose="020B0604020202020204" charset="-34"/>
                      </a:endParaRPr>
                    </a:p>
                  </a:txBody>
                  <a:tcPr marL="9525" marR="9525" marT="9525" marB="0" anchor="ctr"/>
                </a:tc>
                <a:tc>
                  <a:txBody>
                    <a:bodyPr/>
                    <a:lstStyle/>
                    <a:p>
                      <a:pPr algn="ctr" fontAlgn="ctr"/>
                      <a:r>
                        <a:rPr lang="tr-TR" sz="2000" u="none" strike="noStrike">
                          <a:effectLst/>
                          <a:latin typeface="Kanit Light" panose="020B0604020202020204" charset="-34"/>
                        </a:rPr>
                        <a:t>Toplam</a:t>
                      </a:r>
                      <a:endParaRPr lang="tr-TR" sz="2000" b="1" i="0" u="none" strike="noStrike">
                        <a:solidFill>
                          <a:srgbClr val="000000"/>
                        </a:solidFill>
                        <a:effectLst/>
                        <a:latin typeface="Kanit Light" panose="020B0604020202020204" charset="-34"/>
                      </a:endParaRPr>
                    </a:p>
                  </a:txBody>
                  <a:tcPr marL="9525" marR="9525" marT="9525" marB="0" anchor="ctr"/>
                </a:tc>
                <a:extLst>
                  <a:ext uri="{0D108BD9-81ED-4DB2-BD59-A6C34878D82A}">
                    <a16:rowId xmlns:a16="http://schemas.microsoft.com/office/drawing/2014/main" val="1840155315"/>
                  </a:ext>
                </a:extLst>
              </a:tr>
              <a:tr h="190500">
                <a:tc>
                  <a:txBody>
                    <a:bodyPr/>
                    <a:lstStyle/>
                    <a:p>
                      <a:pPr algn="l" fontAlgn="ctr"/>
                      <a:r>
                        <a:rPr lang="tr-TR" sz="2000" u="none" strike="noStrike">
                          <a:effectLst/>
                          <a:latin typeface="Kanit Light" panose="020B0604020202020204" charset="-34"/>
                        </a:rPr>
                        <a:t>Covid-19</a:t>
                      </a:r>
                      <a:endParaRPr lang="tr-TR" sz="2000" b="0" i="0" u="none" strike="noStrike">
                        <a:solidFill>
                          <a:srgbClr val="000000"/>
                        </a:solidFill>
                        <a:effectLst/>
                        <a:latin typeface="Kanit Light" panose="020B0604020202020204" charset="-34"/>
                      </a:endParaRPr>
                    </a:p>
                  </a:txBody>
                  <a:tcPr marL="9525" marR="9525" marT="9525" marB="0" anchor="ctr"/>
                </a:tc>
                <a:tc>
                  <a:txBody>
                    <a:bodyPr/>
                    <a:lstStyle/>
                    <a:p>
                      <a:pPr algn="ctr" fontAlgn="ctr"/>
                      <a:r>
                        <a:rPr lang="tr-TR" sz="2000" u="none" strike="noStrike">
                          <a:effectLst/>
                          <a:latin typeface="Kanit Light" panose="020B0604020202020204" charset="-34"/>
                        </a:rPr>
                        <a:t>4</a:t>
                      </a:r>
                      <a:endParaRPr lang="tr-TR" sz="2000" b="0" i="0" u="none" strike="noStrike">
                        <a:solidFill>
                          <a:srgbClr val="000000"/>
                        </a:solidFill>
                        <a:effectLst/>
                        <a:latin typeface="Kanit Light" panose="020B0604020202020204" charset="-34"/>
                      </a:endParaRPr>
                    </a:p>
                  </a:txBody>
                  <a:tcPr marL="9525" marR="9525" marT="9525" marB="0" anchor="ctr"/>
                </a:tc>
                <a:tc>
                  <a:txBody>
                    <a:bodyPr/>
                    <a:lstStyle/>
                    <a:p>
                      <a:pPr algn="ctr" fontAlgn="ctr"/>
                      <a:r>
                        <a:rPr lang="tr-TR" sz="2000" u="none" strike="noStrike">
                          <a:effectLst/>
                          <a:latin typeface="Kanit Light" panose="020B0604020202020204" charset="-34"/>
                        </a:rPr>
                        <a:t>2</a:t>
                      </a:r>
                      <a:endParaRPr lang="tr-TR" sz="2000" b="0" i="0" u="none" strike="noStrike">
                        <a:solidFill>
                          <a:srgbClr val="000000"/>
                        </a:solidFill>
                        <a:effectLst/>
                        <a:latin typeface="Kanit Light" panose="020B0604020202020204" charset="-34"/>
                      </a:endParaRPr>
                    </a:p>
                  </a:txBody>
                  <a:tcPr marL="9525" marR="9525" marT="9525" marB="0" anchor="ctr"/>
                </a:tc>
                <a:tc>
                  <a:txBody>
                    <a:bodyPr/>
                    <a:lstStyle/>
                    <a:p>
                      <a:pPr algn="ctr" fontAlgn="ctr"/>
                      <a:r>
                        <a:rPr lang="tr-TR" sz="2000" u="none" strike="noStrike">
                          <a:effectLst/>
                          <a:latin typeface="Kanit Light" panose="020B0604020202020204" charset="-34"/>
                        </a:rPr>
                        <a:t>6</a:t>
                      </a:r>
                      <a:endParaRPr lang="tr-TR" sz="2000" b="0" i="0" u="none" strike="noStrike">
                        <a:solidFill>
                          <a:srgbClr val="000000"/>
                        </a:solidFill>
                        <a:effectLst/>
                        <a:latin typeface="Kanit Light" panose="020B0604020202020204" charset="-34"/>
                      </a:endParaRPr>
                    </a:p>
                  </a:txBody>
                  <a:tcPr marL="9525" marR="9525" marT="9525" marB="0" anchor="ctr"/>
                </a:tc>
                <a:extLst>
                  <a:ext uri="{0D108BD9-81ED-4DB2-BD59-A6C34878D82A}">
                    <a16:rowId xmlns:a16="http://schemas.microsoft.com/office/drawing/2014/main" val="607324691"/>
                  </a:ext>
                </a:extLst>
              </a:tr>
              <a:tr h="190500">
                <a:tc>
                  <a:txBody>
                    <a:bodyPr/>
                    <a:lstStyle/>
                    <a:p>
                      <a:pPr algn="l" fontAlgn="ctr"/>
                      <a:r>
                        <a:rPr lang="tr-TR" sz="2000" u="none" strike="noStrike">
                          <a:effectLst/>
                          <a:latin typeface="Kanit Light" panose="020B0604020202020204" charset="-34"/>
                        </a:rPr>
                        <a:t>Grip</a:t>
                      </a:r>
                      <a:endParaRPr lang="tr-TR" sz="2000" b="0" i="0" u="none" strike="noStrike">
                        <a:solidFill>
                          <a:srgbClr val="000000"/>
                        </a:solidFill>
                        <a:effectLst/>
                        <a:latin typeface="Kanit Light" panose="020B0604020202020204" charset="-34"/>
                      </a:endParaRPr>
                    </a:p>
                  </a:txBody>
                  <a:tcPr marL="9525" marR="9525" marT="9525" marB="0" anchor="ctr"/>
                </a:tc>
                <a:tc>
                  <a:txBody>
                    <a:bodyPr/>
                    <a:lstStyle/>
                    <a:p>
                      <a:pPr algn="ctr" fontAlgn="ctr"/>
                      <a:r>
                        <a:rPr lang="tr-TR" sz="2000" u="none" strike="noStrike">
                          <a:effectLst/>
                          <a:latin typeface="Kanit Light" panose="020B0604020202020204" charset="-34"/>
                        </a:rPr>
                        <a:t>1</a:t>
                      </a:r>
                      <a:endParaRPr lang="tr-TR" sz="2000" b="0" i="0" u="none" strike="noStrike">
                        <a:solidFill>
                          <a:srgbClr val="000000"/>
                        </a:solidFill>
                        <a:effectLst/>
                        <a:latin typeface="Kanit Light" panose="020B0604020202020204" charset="-34"/>
                      </a:endParaRPr>
                    </a:p>
                  </a:txBody>
                  <a:tcPr marL="9525" marR="9525" marT="9525" marB="0" anchor="ctr"/>
                </a:tc>
                <a:tc>
                  <a:txBody>
                    <a:bodyPr/>
                    <a:lstStyle/>
                    <a:p>
                      <a:pPr algn="ctr" fontAlgn="ctr"/>
                      <a:r>
                        <a:rPr lang="tr-TR" sz="2000" u="none" strike="noStrike">
                          <a:effectLst/>
                          <a:latin typeface="Kanit Light" panose="020B0604020202020204" charset="-34"/>
                        </a:rPr>
                        <a:t>3</a:t>
                      </a:r>
                      <a:endParaRPr lang="tr-TR" sz="2000" b="0" i="0" u="none" strike="noStrike">
                        <a:solidFill>
                          <a:srgbClr val="000000"/>
                        </a:solidFill>
                        <a:effectLst/>
                        <a:latin typeface="Kanit Light" panose="020B0604020202020204" charset="-34"/>
                      </a:endParaRPr>
                    </a:p>
                  </a:txBody>
                  <a:tcPr marL="9525" marR="9525" marT="9525" marB="0" anchor="ctr"/>
                </a:tc>
                <a:tc>
                  <a:txBody>
                    <a:bodyPr/>
                    <a:lstStyle/>
                    <a:p>
                      <a:pPr algn="ctr" fontAlgn="ctr"/>
                      <a:r>
                        <a:rPr lang="tr-TR" sz="2000" u="none" strike="noStrike">
                          <a:effectLst/>
                          <a:latin typeface="Kanit Light" panose="020B0604020202020204" charset="-34"/>
                        </a:rPr>
                        <a:t>4</a:t>
                      </a:r>
                      <a:endParaRPr lang="tr-TR" sz="2000" b="0" i="0" u="none" strike="noStrike">
                        <a:solidFill>
                          <a:srgbClr val="000000"/>
                        </a:solidFill>
                        <a:effectLst/>
                        <a:latin typeface="Kanit Light" panose="020B0604020202020204" charset="-34"/>
                      </a:endParaRPr>
                    </a:p>
                  </a:txBody>
                  <a:tcPr marL="9525" marR="9525" marT="9525" marB="0" anchor="ctr"/>
                </a:tc>
                <a:extLst>
                  <a:ext uri="{0D108BD9-81ED-4DB2-BD59-A6C34878D82A}">
                    <a16:rowId xmlns:a16="http://schemas.microsoft.com/office/drawing/2014/main" val="665880035"/>
                  </a:ext>
                </a:extLst>
              </a:tr>
              <a:tr h="190500">
                <a:tc>
                  <a:txBody>
                    <a:bodyPr/>
                    <a:lstStyle/>
                    <a:p>
                      <a:pPr algn="l" fontAlgn="ctr"/>
                      <a:r>
                        <a:rPr lang="tr-TR" sz="2000" u="none" strike="noStrike">
                          <a:effectLst/>
                          <a:latin typeface="Kanit Light" panose="020B0604020202020204" charset="-34"/>
                        </a:rPr>
                        <a:t>Toplam</a:t>
                      </a:r>
                      <a:endParaRPr lang="tr-TR" sz="2000" b="0" i="0" u="none" strike="noStrike">
                        <a:solidFill>
                          <a:srgbClr val="000000"/>
                        </a:solidFill>
                        <a:effectLst/>
                        <a:latin typeface="Kanit Light" panose="020B0604020202020204" charset="-34"/>
                      </a:endParaRPr>
                    </a:p>
                  </a:txBody>
                  <a:tcPr marL="9525" marR="9525" marT="9525" marB="0" anchor="ctr"/>
                </a:tc>
                <a:tc>
                  <a:txBody>
                    <a:bodyPr/>
                    <a:lstStyle/>
                    <a:p>
                      <a:pPr algn="ctr" fontAlgn="ctr"/>
                      <a:r>
                        <a:rPr lang="tr-TR" sz="2000" u="none" strike="noStrike">
                          <a:effectLst/>
                          <a:latin typeface="Kanit Light" panose="020B0604020202020204" charset="-34"/>
                        </a:rPr>
                        <a:t>5</a:t>
                      </a:r>
                      <a:endParaRPr lang="tr-TR" sz="2000" b="0" i="0" u="none" strike="noStrike">
                        <a:solidFill>
                          <a:srgbClr val="000000"/>
                        </a:solidFill>
                        <a:effectLst/>
                        <a:latin typeface="Kanit Light" panose="020B0604020202020204" charset="-34"/>
                      </a:endParaRPr>
                    </a:p>
                  </a:txBody>
                  <a:tcPr marL="9525" marR="9525" marT="9525" marB="0" anchor="ctr"/>
                </a:tc>
                <a:tc>
                  <a:txBody>
                    <a:bodyPr/>
                    <a:lstStyle/>
                    <a:p>
                      <a:pPr algn="ctr" fontAlgn="ctr"/>
                      <a:r>
                        <a:rPr lang="tr-TR" sz="2000" u="none" strike="noStrike">
                          <a:effectLst/>
                          <a:latin typeface="Kanit Light" panose="020B0604020202020204" charset="-34"/>
                        </a:rPr>
                        <a:t>5</a:t>
                      </a:r>
                      <a:endParaRPr lang="tr-TR" sz="2000" b="0" i="0" u="none" strike="noStrike">
                        <a:solidFill>
                          <a:srgbClr val="000000"/>
                        </a:solidFill>
                        <a:effectLst/>
                        <a:latin typeface="Kanit Light" panose="020B0604020202020204" charset="-34"/>
                      </a:endParaRPr>
                    </a:p>
                  </a:txBody>
                  <a:tcPr marL="9525" marR="9525" marT="9525" marB="0" anchor="ctr"/>
                </a:tc>
                <a:tc>
                  <a:txBody>
                    <a:bodyPr/>
                    <a:lstStyle/>
                    <a:p>
                      <a:pPr algn="ctr" fontAlgn="ctr"/>
                      <a:r>
                        <a:rPr lang="tr-TR" sz="2000" u="none" strike="noStrike">
                          <a:effectLst/>
                          <a:latin typeface="Kanit Light" panose="020B0604020202020204" charset="-34"/>
                        </a:rPr>
                        <a:t>10</a:t>
                      </a:r>
                      <a:endParaRPr lang="tr-TR" sz="2000" b="0" i="0" u="none" strike="noStrike">
                        <a:solidFill>
                          <a:srgbClr val="000000"/>
                        </a:solidFill>
                        <a:effectLst/>
                        <a:latin typeface="Kanit Light" panose="020B0604020202020204" charset="-34"/>
                      </a:endParaRPr>
                    </a:p>
                  </a:txBody>
                  <a:tcPr marL="9525" marR="9525" marT="9525" marB="0" anchor="ctr"/>
                </a:tc>
                <a:extLst>
                  <a:ext uri="{0D108BD9-81ED-4DB2-BD59-A6C34878D82A}">
                    <a16:rowId xmlns:a16="http://schemas.microsoft.com/office/drawing/2014/main" val="3585692271"/>
                  </a:ext>
                </a:extLst>
              </a:tr>
            </a:tbl>
          </a:graphicData>
        </a:graphic>
      </p:graphicFrame>
      <p:sp>
        <p:nvSpPr>
          <p:cNvPr id="47" name="Rectangle 1">
            <a:extLst>
              <a:ext uri="{FF2B5EF4-FFF2-40B4-BE49-F238E27FC236}">
                <a16:creationId xmlns:a16="http://schemas.microsoft.com/office/drawing/2014/main" id="{D6FB7C87-87B6-2347-0F17-457229EEC950}"/>
              </a:ext>
            </a:extLst>
          </p:cNvPr>
          <p:cNvSpPr>
            <a:spLocks noChangeArrowheads="1"/>
          </p:cNvSpPr>
          <p:nvPr/>
        </p:nvSpPr>
        <p:spPr bwMode="auto">
          <a:xfrm>
            <a:off x="5741502" y="6663552"/>
            <a:ext cx="9546336" cy="1168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tr-TR" altLang="tr-TR" sz="1600" i="0" u="none" strike="noStrike" cap="none" normalizeH="0" baseline="0">
                <a:ln>
                  <a:noFill/>
                </a:ln>
                <a:solidFill>
                  <a:schemeClr val="tx1"/>
                </a:solidFill>
                <a:effectLst/>
                <a:latin typeface="Kanit Light" panose="020B0604020202020204" charset="-34"/>
                <a:sym typeface="Wingdings" panose="05000000000000000000" pitchFamily="2" charset="2"/>
              </a:rPr>
              <a:t></a:t>
            </a:r>
            <a:r>
              <a:rPr kumimoji="0" lang="tr-TR" altLang="tr-TR" sz="1600" b="1" i="0" u="none" strike="noStrike" cap="none" normalizeH="0" baseline="0">
                <a:ln>
                  <a:noFill/>
                </a:ln>
                <a:solidFill>
                  <a:schemeClr val="tx1"/>
                </a:solidFill>
                <a:effectLst/>
                <a:latin typeface="Kanit Light" panose="020B0604020202020204" charset="-34"/>
              </a:rPr>
              <a:t>Covid-19</a:t>
            </a:r>
            <a:r>
              <a:rPr kumimoji="0" lang="tr-TR" altLang="tr-TR" sz="1600" i="0" u="none" strike="noStrike" cap="none" normalizeH="0" baseline="0">
                <a:ln>
                  <a:noFill/>
                </a:ln>
                <a:solidFill>
                  <a:schemeClr val="tx1"/>
                </a:solidFill>
                <a:effectLst/>
                <a:latin typeface="Kanit Light" panose="020B0604020202020204" charset="-34"/>
              </a:rPr>
              <a:t> olduğunu tahmin ettiği kişilerden 4 tanesi gerçekten </a:t>
            </a:r>
            <a:r>
              <a:rPr kumimoji="0" lang="tr-TR" altLang="tr-TR" sz="1600" b="1" i="0" u="none" strike="noStrike" cap="none" normalizeH="0" baseline="0">
                <a:ln>
                  <a:noFill/>
                </a:ln>
                <a:solidFill>
                  <a:schemeClr val="tx1"/>
                </a:solidFill>
                <a:effectLst/>
                <a:latin typeface="Kanit Light" panose="020B0604020202020204" charset="-34"/>
              </a:rPr>
              <a:t>Covid-19, </a:t>
            </a:r>
            <a:r>
              <a:rPr kumimoji="0" lang="tr-TR" altLang="tr-TR" sz="1600" i="0" u="none" strike="noStrike" cap="none" normalizeH="0" baseline="0">
                <a:ln>
                  <a:noFill/>
                </a:ln>
                <a:solidFill>
                  <a:schemeClr val="tx1"/>
                </a:solidFill>
                <a:effectLst/>
                <a:latin typeface="Kanit Light" panose="020B0604020202020204" charset="-34"/>
              </a:rPr>
              <a:t>2 tanesi aslında </a:t>
            </a:r>
            <a:r>
              <a:rPr kumimoji="0" lang="tr-TR" altLang="tr-TR" sz="1600" b="1" i="0" u="none" strike="noStrike" cap="none" normalizeH="0" baseline="0">
                <a:ln>
                  <a:noFill/>
                </a:ln>
                <a:solidFill>
                  <a:schemeClr val="tx1"/>
                </a:solidFill>
                <a:effectLst/>
                <a:latin typeface="Kanit Light" panose="020B0604020202020204" charset="-34"/>
              </a:rPr>
              <a:t>Grip</a:t>
            </a:r>
            <a:r>
              <a:rPr kumimoji="0" lang="tr-TR" altLang="tr-TR" sz="1600" i="0" u="none" strike="noStrike" cap="none" normalizeH="0" baseline="0">
                <a:ln>
                  <a:noFill/>
                </a:ln>
                <a:solidFill>
                  <a:schemeClr val="tx1"/>
                </a:solidFill>
                <a:effectLst/>
                <a:latin typeface="Kanit Light" panose="020B0604020202020204" charset="-34"/>
              </a:rPr>
              <a:t>. </a:t>
            </a:r>
          </a:p>
          <a:p>
            <a:pPr marL="0" marR="0" lvl="0" indent="0" algn="l" defTabSz="914400" rtl="0" eaLnBrk="0" fontAlgn="base" latinLnBrk="0" hangingPunct="0">
              <a:lnSpc>
                <a:spcPct val="150000"/>
              </a:lnSpc>
              <a:spcBef>
                <a:spcPct val="0"/>
              </a:spcBef>
              <a:spcAft>
                <a:spcPct val="0"/>
              </a:spcAft>
              <a:buClrTx/>
              <a:buSzTx/>
              <a:tabLst/>
            </a:pPr>
            <a:r>
              <a:rPr kumimoji="0" lang="tr-TR" altLang="tr-TR" sz="1600" i="0" u="none" strike="noStrike" cap="none" normalizeH="0" baseline="0">
                <a:ln>
                  <a:noFill/>
                </a:ln>
                <a:solidFill>
                  <a:schemeClr val="tx1"/>
                </a:solidFill>
                <a:effectLst/>
                <a:latin typeface="Kanit Light" panose="020B0604020202020204" charset="-34"/>
                <a:sym typeface="Wingdings" panose="05000000000000000000" pitchFamily="2" charset="2"/>
              </a:rPr>
              <a:t></a:t>
            </a:r>
            <a:r>
              <a:rPr kumimoji="0" lang="tr-TR" altLang="tr-TR" sz="1600" b="1" i="0" u="none" strike="noStrike" cap="none" normalizeH="0" baseline="0">
                <a:ln>
                  <a:noFill/>
                </a:ln>
                <a:solidFill>
                  <a:schemeClr val="tx1"/>
                </a:solidFill>
                <a:effectLst/>
                <a:latin typeface="Kanit Light" panose="020B0604020202020204" charset="-34"/>
              </a:rPr>
              <a:t>Grip</a:t>
            </a:r>
            <a:r>
              <a:rPr kumimoji="0" lang="tr-TR" altLang="tr-TR" sz="1600" i="0" u="none" strike="noStrike" cap="none" normalizeH="0" baseline="0">
                <a:ln>
                  <a:noFill/>
                </a:ln>
                <a:solidFill>
                  <a:schemeClr val="tx1"/>
                </a:solidFill>
                <a:effectLst/>
                <a:latin typeface="Kanit Light" panose="020B0604020202020204" charset="-34"/>
              </a:rPr>
              <a:t> olduğunu tahmin ettiği kişilerden 3 tanesi gerçekten </a:t>
            </a:r>
            <a:r>
              <a:rPr kumimoji="0" lang="tr-TR" altLang="tr-TR" sz="1600" b="1" i="0" u="none" strike="noStrike" cap="none" normalizeH="0" baseline="0">
                <a:ln>
                  <a:noFill/>
                </a:ln>
                <a:solidFill>
                  <a:schemeClr val="tx1"/>
                </a:solidFill>
                <a:effectLst/>
                <a:latin typeface="Kanit Light" panose="020B0604020202020204" charset="-34"/>
              </a:rPr>
              <a:t>Grip</a:t>
            </a:r>
            <a:r>
              <a:rPr kumimoji="0" lang="tr-TR" altLang="tr-TR" sz="1600" i="0" u="none" strike="noStrike" cap="none" normalizeH="0" baseline="0">
                <a:ln>
                  <a:noFill/>
                </a:ln>
                <a:solidFill>
                  <a:schemeClr val="tx1"/>
                </a:solidFill>
                <a:effectLst/>
                <a:latin typeface="Kanit Light" panose="020B0604020202020204" charset="-34"/>
              </a:rPr>
              <a:t>, 1 tanesi aslında </a:t>
            </a:r>
            <a:r>
              <a:rPr kumimoji="0" lang="tr-TR" altLang="tr-TR" sz="1600" b="1" i="0" u="none" strike="noStrike" cap="none" normalizeH="0" baseline="0">
                <a:ln>
                  <a:noFill/>
                </a:ln>
                <a:solidFill>
                  <a:schemeClr val="tx1"/>
                </a:solidFill>
                <a:effectLst/>
                <a:latin typeface="Kanit Light" panose="020B0604020202020204" charset="-34"/>
              </a:rPr>
              <a:t>Covid-19</a:t>
            </a:r>
            <a:r>
              <a:rPr kumimoji="0" lang="tr-TR" altLang="tr-TR" sz="1600" i="0" u="none" strike="noStrike" cap="none" normalizeH="0" baseline="0">
                <a:ln>
                  <a:noFill/>
                </a:ln>
                <a:solidFill>
                  <a:schemeClr val="tx1"/>
                </a:solidFill>
                <a:effectLst/>
                <a:latin typeface="Kanit Light" panose="020B0604020202020204" charset="-34"/>
              </a:rPr>
              <a:t>. </a:t>
            </a:r>
          </a:p>
          <a:p>
            <a:pPr marL="0" marR="0" lvl="0" indent="0" algn="l" defTabSz="914400" rtl="0" eaLnBrk="0" fontAlgn="base" latinLnBrk="0" hangingPunct="0">
              <a:lnSpc>
                <a:spcPct val="150000"/>
              </a:lnSpc>
              <a:spcBef>
                <a:spcPct val="0"/>
              </a:spcBef>
              <a:spcAft>
                <a:spcPct val="0"/>
              </a:spcAft>
              <a:buClrTx/>
              <a:buSzTx/>
              <a:tabLst/>
            </a:pPr>
            <a:r>
              <a:rPr kumimoji="0" lang="tr-TR" altLang="tr-TR" sz="1600" i="0" u="none" strike="noStrike" cap="none" normalizeH="0" baseline="0">
                <a:ln>
                  <a:noFill/>
                </a:ln>
                <a:solidFill>
                  <a:schemeClr val="tx1"/>
                </a:solidFill>
                <a:effectLst/>
                <a:latin typeface="Kanit Light" panose="020B0604020202020204" charset="-34"/>
                <a:sym typeface="Wingdings" panose="05000000000000000000" pitchFamily="2" charset="2"/>
              </a:rPr>
              <a:t></a:t>
            </a:r>
            <a:r>
              <a:rPr kumimoji="0" lang="tr-TR" altLang="tr-TR" sz="1600" i="0" u="none" strike="noStrike" cap="none" normalizeH="0" baseline="0">
                <a:ln>
                  <a:noFill/>
                </a:ln>
                <a:solidFill>
                  <a:schemeClr val="tx1"/>
                </a:solidFill>
                <a:effectLst/>
                <a:latin typeface="Kanit Light" panose="020B0604020202020204" charset="-34"/>
              </a:rPr>
              <a:t>Toplamda 10 kişi var, 5’i gerçekten </a:t>
            </a:r>
            <a:r>
              <a:rPr kumimoji="0" lang="tr-TR" altLang="tr-TR" sz="1600" b="1" i="0" u="none" strike="noStrike" cap="none" normalizeH="0" baseline="0">
                <a:ln>
                  <a:noFill/>
                </a:ln>
                <a:solidFill>
                  <a:schemeClr val="tx1"/>
                </a:solidFill>
                <a:effectLst/>
                <a:latin typeface="Kanit Light" panose="020B0604020202020204" charset="-34"/>
              </a:rPr>
              <a:t>Covid-19</a:t>
            </a:r>
            <a:r>
              <a:rPr kumimoji="0" lang="tr-TR" altLang="tr-TR" sz="1600" i="0" u="none" strike="noStrike" cap="none" normalizeH="0" baseline="0">
                <a:ln>
                  <a:noFill/>
                </a:ln>
                <a:solidFill>
                  <a:schemeClr val="tx1"/>
                </a:solidFill>
                <a:effectLst/>
                <a:latin typeface="Kanit Light" panose="020B0604020202020204" charset="-34"/>
              </a:rPr>
              <a:t>, 5’i gerçekten </a:t>
            </a:r>
            <a:r>
              <a:rPr kumimoji="0" lang="tr-TR" altLang="tr-TR" sz="1600" b="1" i="0" u="none" strike="noStrike" cap="none" normalizeH="0" baseline="0">
                <a:ln>
                  <a:noFill/>
                </a:ln>
                <a:solidFill>
                  <a:schemeClr val="tx1"/>
                </a:solidFill>
                <a:effectLst/>
                <a:latin typeface="Kanit Light" panose="020B0604020202020204" charset="-34"/>
              </a:rPr>
              <a:t>Grip</a:t>
            </a:r>
            <a:r>
              <a:rPr kumimoji="0" lang="tr-TR" altLang="tr-TR" sz="1600" i="0" u="none" strike="noStrike" cap="none" normalizeH="0" baseline="0">
                <a:ln>
                  <a:noFill/>
                </a:ln>
                <a:solidFill>
                  <a:schemeClr val="tx1"/>
                </a:solidFill>
                <a:effectLst/>
                <a:latin typeface="Kanit Light" panose="020B0604020202020204" charset="-34"/>
              </a:rPr>
              <a:t>. </a:t>
            </a:r>
          </a:p>
        </p:txBody>
      </p:sp>
      <p:sp>
        <p:nvSpPr>
          <p:cNvPr id="49" name="Metin kutusu 48">
            <a:extLst>
              <a:ext uri="{FF2B5EF4-FFF2-40B4-BE49-F238E27FC236}">
                <a16:creationId xmlns:a16="http://schemas.microsoft.com/office/drawing/2014/main" id="{26BD520B-83EF-DB15-CFF2-C84CCD19371E}"/>
              </a:ext>
            </a:extLst>
          </p:cNvPr>
          <p:cNvSpPr txBox="1"/>
          <p:nvPr/>
        </p:nvSpPr>
        <p:spPr>
          <a:xfrm>
            <a:off x="6519471" y="3384100"/>
            <a:ext cx="7644384" cy="338554"/>
          </a:xfrm>
          <a:prstGeom prst="rect">
            <a:avLst/>
          </a:prstGeom>
          <a:noFill/>
        </p:spPr>
        <p:txBody>
          <a:bodyPr wrap="square">
            <a:spAutoFit/>
          </a:bodyPr>
          <a:lstStyle/>
          <a:p>
            <a:r>
              <a:rPr lang="tr-TR" sz="1600">
                <a:latin typeface="Kanit Light" panose="020B0604020202020204" charset="-34"/>
                <a:sym typeface="Wingdings" panose="05000000000000000000" pitchFamily="2" charset="2"/>
              </a:rPr>
              <a:t></a:t>
            </a:r>
            <a:r>
              <a:rPr lang="tr-TR" sz="1600">
                <a:latin typeface="Kanit Light" panose="020B0604020202020204" charset="-34"/>
              </a:rPr>
              <a:t>Bir kişi gerçekten </a:t>
            </a:r>
            <a:r>
              <a:rPr lang="tr-TR" sz="1600" b="1">
                <a:latin typeface="Kanit Light" panose="020B0604020202020204" charset="-34"/>
              </a:rPr>
              <a:t>Grip</a:t>
            </a:r>
            <a:r>
              <a:rPr lang="tr-TR" sz="1600">
                <a:latin typeface="Kanit Light" panose="020B0604020202020204" charset="-34"/>
              </a:rPr>
              <a:t> ama model </a:t>
            </a:r>
            <a:r>
              <a:rPr lang="tr-TR" sz="1600" b="1">
                <a:latin typeface="Kanit Light" panose="020B0604020202020204" charset="-34"/>
              </a:rPr>
              <a:t>Covid-19</a:t>
            </a:r>
            <a:r>
              <a:rPr lang="tr-TR" sz="1600">
                <a:latin typeface="Kanit Light" panose="020B0604020202020204" charset="-34"/>
              </a:rPr>
              <a:t> demiş → </a:t>
            </a:r>
            <a:r>
              <a:rPr lang="tr-TR" sz="1600" b="1">
                <a:latin typeface="Kanit Light" panose="020B0604020202020204" charset="-34"/>
              </a:rPr>
              <a:t>Yanlış Pozitif (FP)</a:t>
            </a:r>
            <a:endParaRPr lang="tr-TR" sz="1600">
              <a:latin typeface="Kanit Light" panose="020B0604020202020204" charset="-34"/>
            </a:endParaRPr>
          </a:p>
        </p:txBody>
      </p:sp>
      <p:sp>
        <p:nvSpPr>
          <p:cNvPr id="51" name="Metin kutusu 50">
            <a:extLst>
              <a:ext uri="{FF2B5EF4-FFF2-40B4-BE49-F238E27FC236}">
                <a16:creationId xmlns:a16="http://schemas.microsoft.com/office/drawing/2014/main" id="{60BBF2C8-7CC0-BDD5-9EAE-0F07C1A79004}"/>
              </a:ext>
            </a:extLst>
          </p:cNvPr>
          <p:cNvSpPr txBox="1"/>
          <p:nvPr/>
        </p:nvSpPr>
        <p:spPr>
          <a:xfrm>
            <a:off x="6519471" y="4385859"/>
            <a:ext cx="7644384" cy="338554"/>
          </a:xfrm>
          <a:prstGeom prst="rect">
            <a:avLst/>
          </a:prstGeom>
          <a:noFill/>
        </p:spPr>
        <p:txBody>
          <a:bodyPr wrap="square">
            <a:spAutoFit/>
          </a:bodyPr>
          <a:lstStyle/>
          <a:p>
            <a:r>
              <a:rPr lang="tr-TR" sz="1600">
                <a:latin typeface="Kanit Light" panose="020B0604020202020204" charset="-34"/>
                <a:sym typeface="Wingdings" panose="05000000000000000000" pitchFamily="2" charset="2"/>
              </a:rPr>
              <a:t></a:t>
            </a:r>
            <a:r>
              <a:rPr lang="tr-TR" sz="1600">
                <a:latin typeface="Kanit Light" panose="020B0604020202020204" charset="-34"/>
              </a:rPr>
              <a:t>Bir kişi gerçekten </a:t>
            </a:r>
            <a:r>
              <a:rPr lang="tr-TR" sz="1600" b="1">
                <a:latin typeface="Kanit Light" panose="020B0604020202020204" charset="-34"/>
              </a:rPr>
              <a:t>Covid-19</a:t>
            </a:r>
            <a:r>
              <a:rPr lang="tr-TR" sz="1600">
                <a:latin typeface="Kanit Light" panose="020B0604020202020204" charset="-34"/>
              </a:rPr>
              <a:t> ve model de </a:t>
            </a:r>
            <a:r>
              <a:rPr lang="tr-TR" sz="1600" b="1">
                <a:latin typeface="Kanit Light" panose="020B0604020202020204" charset="-34"/>
              </a:rPr>
              <a:t>Covid-19</a:t>
            </a:r>
            <a:r>
              <a:rPr lang="tr-TR" sz="1600">
                <a:latin typeface="Kanit Light" panose="020B0604020202020204" charset="-34"/>
              </a:rPr>
              <a:t> demiş → </a:t>
            </a:r>
            <a:r>
              <a:rPr lang="tr-TR" sz="1600" b="1">
                <a:latin typeface="Kanit Light" panose="020B0604020202020204" charset="-34"/>
              </a:rPr>
              <a:t>Doğru Pozitif (TP)</a:t>
            </a:r>
            <a:endParaRPr lang="tr-TR" sz="1600">
              <a:latin typeface="Kanit Light" panose="020B0604020202020204" charset="-34"/>
            </a:endParaRPr>
          </a:p>
        </p:txBody>
      </p:sp>
      <p:sp>
        <p:nvSpPr>
          <p:cNvPr id="53" name="Metin kutusu 52">
            <a:extLst>
              <a:ext uri="{FF2B5EF4-FFF2-40B4-BE49-F238E27FC236}">
                <a16:creationId xmlns:a16="http://schemas.microsoft.com/office/drawing/2014/main" id="{E64273C4-2C9D-6FEF-BB77-3D6BCA1A19D4}"/>
              </a:ext>
            </a:extLst>
          </p:cNvPr>
          <p:cNvSpPr txBox="1"/>
          <p:nvPr/>
        </p:nvSpPr>
        <p:spPr>
          <a:xfrm>
            <a:off x="6461666" y="5258231"/>
            <a:ext cx="7644384" cy="338554"/>
          </a:xfrm>
          <a:prstGeom prst="rect">
            <a:avLst/>
          </a:prstGeom>
          <a:noFill/>
        </p:spPr>
        <p:txBody>
          <a:bodyPr wrap="square">
            <a:spAutoFit/>
          </a:bodyPr>
          <a:lstStyle/>
          <a:p>
            <a:r>
              <a:rPr lang="tr-TR" sz="1600">
                <a:latin typeface="Kanit Light" panose="020B0604020202020204" charset="-34"/>
                <a:sym typeface="Wingdings" panose="05000000000000000000" pitchFamily="2" charset="2"/>
              </a:rPr>
              <a:t></a:t>
            </a:r>
            <a:r>
              <a:rPr lang="tr-TR" sz="1600">
                <a:latin typeface="Kanit Light" panose="020B0604020202020204" charset="-34"/>
              </a:rPr>
              <a:t>Bir kişi gerçekten </a:t>
            </a:r>
            <a:r>
              <a:rPr lang="tr-TR" sz="1600" b="1">
                <a:latin typeface="Kanit Light" panose="020B0604020202020204" charset="-34"/>
              </a:rPr>
              <a:t>Covid-19</a:t>
            </a:r>
            <a:r>
              <a:rPr lang="tr-TR" sz="1600">
                <a:latin typeface="Kanit Light" panose="020B0604020202020204" charset="-34"/>
              </a:rPr>
              <a:t> ve model  </a:t>
            </a:r>
            <a:r>
              <a:rPr lang="tr-TR" sz="1600" b="1">
                <a:latin typeface="Kanit Light" panose="020B0604020202020204" charset="-34"/>
              </a:rPr>
              <a:t>Grip</a:t>
            </a:r>
            <a:r>
              <a:rPr lang="tr-TR" sz="1600">
                <a:latin typeface="Kanit Light" panose="020B0604020202020204" charset="-34"/>
              </a:rPr>
              <a:t> demiş → </a:t>
            </a:r>
            <a:r>
              <a:rPr lang="tr-TR" sz="1600" b="1">
                <a:latin typeface="Kanit Light" panose="020B0604020202020204" charset="-34"/>
              </a:rPr>
              <a:t>Yanlış Negatif (FN)</a:t>
            </a:r>
            <a:endParaRPr lang="tr-TR" sz="1600">
              <a:latin typeface="Kanit Light" panose="020B0604020202020204" charset="-34"/>
            </a:endParaRPr>
          </a:p>
        </p:txBody>
      </p:sp>
      <p:sp>
        <p:nvSpPr>
          <p:cNvPr id="54" name="Metin kutusu 53">
            <a:extLst>
              <a:ext uri="{FF2B5EF4-FFF2-40B4-BE49-F238E27FC236}">
                <a16:creationId xmlns:a16="http://schemas.microsoft.com/office/drawing/2014/main" id="{FE03797E-49E0-D3ED-356A-E1CFE5EBE887}"/>
              </a:ext>
            </a:extLst>
          </p:cNvPr>
          <p:cNvSpPr txBox="1"/>
          <p:nvPr/>
        </p:nvSpPr>
        <p:spPr>
          <a:xfrm>
            <a:off x="6508857" y="3875054"/>
            <a:ext cx="7644384" cy="338554"/>
          </a:xfrm>
          <a:prstGeom prst="rect">
            <a:avLst/>
          </a:prstGeom>
          <a:noFill/>
        </p:spPr>
        <p:txBody>
          <a:bodyPr wrap="square">
            <a:spAutoFit/>
          </a:bodyPr>
          <a:lstStyle/>
          <a:p>
            <a:r>
              <a:rPr lang="tr-TR" sz="1600">
                <a:latin typeface="Kanit Light" panose="020B0604020202020204" charset="-34"/>
                <a:sym typeface="Wingdings" panose="05000000000000000000" pitchFamily="2" charset="2"/>
              </a:rPr>
              <a:t></a:t>
            </a:r>
            <a:r>
              <a:rPr lang="tr-TR" sz="1600">
                <a:latin typeface="Kanit Light" panose="020B0604020202020204" charset="-34"/>
              </a:rPr>
              <a:t>Bir kişi gerçekten </a:t>
            </a:r>
            <a:r>
              <a:rPr lang="tr-TR" sz="1600" b="1">
                <a:latin typeface="Kanit Light" panose="020B0604020202020204" charset="-34"/>
              </a:rPr>
              <a:t>Grip</a:t>
            </a:r>
            <a:r>
              <a:rPr lang="tr-TR" sz="1600">
                <a:latin typeface="Kanit Light" panose="020B0604020202020204" charset="-34"/>
              </a:rPr>
              <a:t> ama model de </a:t>
            </a:r>
            <a:r>
              <a:rPr lang="tr-TR" sz="1600" b="1">
                <a:latin typeface="Kanit Light" panose="020B0604020202020204" charset="-34"/>
              </a:rPr>
              <a:t>Girip </a:t>
            </a:r>
            <a:r>
              <a:rPr lang="tr-TR" sz="1600">
                <a:latin typeface="Kanit Light" panose="020B0604020202020204" charset="-34"/>
              </a:rPr>
              <a:t>demiş → </a:t>
            </a:r>
            <a:r>
              <a:rPr lang="tr-TR" sz="1600" b="1">
                <a:latin typeface="Kanit Light" panose="020B0604020202020204" charset="-34"/>
              </a:rPr>
              <a:t>Doğru Negatif (TN)</a:t>
            </a:r>
            <a:endParaRPr lang="tr-TR" sz="1600">
              <a:latin typeface="Kanit Light" panose="020B0604020202020204" charset="-34"/>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3" descr="preencoded.png"/>
          <p:cNvPicPr>
            <a:picLocks noChangeAspect="1"/>
          </p:cNvPicPr>
          <p:nvPr/>
        </p:nvPicPr>
        <p:blipFill>
          <a:blip r:embed="rId3"/>
          <a:stretch>
            <a:fillRect/>
          </a:stretch>
        </p:blipFill>
        <p:spPr>
          <a:xfrm>
            <a:off x="7225546" y="6683573"/>
            <a:ext cx="5524024" cy="786884"/>
          </a:xfrm>
          <a:prstGeom prst="rect">
            <a:avLst/>
          </a:prstGeom>
        </p:spPr>
      </p:pic>
      <p:pic>
        <p:nvPicPr>
          <p:cNvPr id="12" name="Image 2" descr="preencoded.png"/>
          <p:cNvPicPr>
            <a:picLocks noChangeAspect="1"/>
          </p:cNvPicPr>
          <p:nvPr/>
        </p:nvPicPr>
        <p:blipFill>
          <a:blip r:embed="rId4"/>
          <a:stretch>
            <a:fillRect/>
          </a:stretch>
        </p:blipFill>
        <p:spPr>
          <a:xfrm>
            <a:off x="6888777" y="4740383"/>
            <a:ext cx="5169218" cy="918091"/>
          </a:xfrm>
          <a:prstGeom prst="rect">
            <a:avLst/>
          </a:prstGeom>
        </p:spPr>
      </p:pic>
      <p:sp>
        <p:nvSpPr>
          <p:cNvPr id="3" name="Text 1"/>
          <p:cNvSpPr/>
          <p:nvPr/>
        </p:nvSpPr>
        <p:spPr>
          <a:xfrm>
            <a:off x="800695" y="1396186"/>
            <a:ext cx="12724805" cy="197525"/>
          </a:xfrm>
          <a:prstGeom prst="rect">
            <a:avLst/>
          </a:prstGeom>
          <a:noFill/>
          <a:ln/>
        </p:spPr>
        <p:txBody>
          <a:bodyPr wrap="none" lIns="0" tIns="0" rIns="0" bIns="0" rtlCol="0" anchor="t"/>
          <a:lstStyle/>
          <a:p>
            <a:pPr marL="0" indent="0">
              <a:lnSpc>
                <a:spcPts val="1550"/>
              </a:lnSpc>
              <a:buNone/>
            </a:pPr>
            <a:r>
              <a:rPr lang="en-US" sz="1600" dirty="0">
                <a:solidFill>
                  <a:srgbClr val="2C3249"/>
                </a:solidFill>
                <a:latin typeface="Kanit Light" panose="020B0604020202020204" charset="-34"/>
                <a:ea typeface="Martel Sans" pitchFamily="34" charset="-122"/>
                <a:cs typeface="Kanit Light" panose="020B0604020202020204" charset="-34"/>
              </a:rPr>
              <a:t>Tablo 11'deki </a:t>
            </a:r>
            <a:r>
              <a:rPr lang="en-US" sz="1600" dirty="0" err="1">
                <a:solidFill>
                  <a:srgbClr val="2C3249"/>
                </a:solidFill>
                <a:latin typeface="Kanit Light" panose="020B0604020202020204" charset="-34"/>
                <a:ea typeface="Martel Sans" pitchFamily="34" charset="-122"/>
                <a:cs typeface="Kanit Light" panose="020B0604020202020204" charset="-34"/>
              </a:rPr>
              <a:t>kontenjans</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tablosu</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elde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edildikten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sonra</a:t>
            </a:r>
            <a:r>
              <a:rPr lang="en-US" sz="1600" dirty="0">
                <a:solidFill>
                  <a:srgbClr val="2C3249"/>
                </a:solidFill>
                <a:latin typeface="Kanit Light" panose="020B0604020202020204" charset="-34"/>
                <a:ea typeface="Martel Sans" pitchFamily="34" charset="-122"/>
                <a:cs typeface="Kanit Light" panose="020B0604020202020204" charset="-34"/>
              </a:rPr>
              <a:t> bu </a:t>
            </a:r>
            <a:r>
              <a:rPr lang="en-US" sz="1600" dirty="0" err="1">
                <a:solidFill>
                  <a:srgbClr val="2C3249"/>
                </a:solidFill>
                <a:latin typeface="Kanit Light" panose="020B0604020202020204" charset="-34"/>
                <a:ea typeface="Martel Sans" pitchFamily="34" charset="-122"/>
                <a:cs typeface="Kanit Light" panose="020B0604020202020204" charset="-34"/>
              </a:rPr>
              <a:t>tabloya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ilişkin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performans</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değerlendirme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ölçütleri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hesaplanabilecektir</a:t>
            </a:r>
            <a:endParaRPr lang="en-US" sz="1600" dirty="0">
              <a:latin typeface="Kanit Light" panose="020B0604020202020204" charset="-34"/>
            </a:endParaRPr>
          </a:p>
        </p:txBody>
      </p:sp>
      <p:sp>
        <p:nvSpPr>
          <p:cNvPr id="4" name="Text 2"/>
          <p:cNvSpPr/>
          <p:nvPr/>
        </p:nvSpPr>
        <p:spPr>
          <a:xfrm>
            <a:off x="800695" y="1732538"/>
            <a:ext cx="12724805" cy="197525"/>
          </a:xfrm>
          <a:prstGeom prst="rect">
            <a:avLst/>
          </a:prstGeom>
          <a:noFill/>
          <a:ln/>
        </p:spPr>
        <p:txBody>
          <a:bodyPr wrap="none" lIns="0" tIns="0" rIns="0" bIns="0" rtlCol="0" anchor="t"/>
          <a:lstStyle/>
          <a:p>
            <a:pPr marL="0" indent="0">
              <a:lnSpc>
                <a:spcPts val="1550"/>
              </a:lnSpc>
              <a:buNone/>
            </a:pPr>
            <a:endParaRPr lang="en-US" sz="1600">
              <a:latin typeface="Kanit Light" panose="020B0604020202020204" charset="-34"/>
            </a:endParaRPr>
          </a:p>
        </p:txBody>
      </p:sp>
      <p:sp>
        <p:nvSpPr>
          <p:cNvPr id="5" name="Text 3"/>
          <p:cNvSpPr/>
          <p:nvPr/>
        </p:nvSpPr>
        <p:spPr>
          <a:xfrm>
            <a:off x="800694" y="2193156"/>
            <a:ext cx="12724805" cy="197525"/>
          </a:xfrm>
          <a:prstGeom prst="rect">
            <a:avLst/>
          </a:prstGeom>
          <a:noFill/>
          <a:ln/>
        </p:spPr>
        <p:txBody>
          <a:bodyPr wrap="none" lIns="0" tIns="0" rIns="0" bIns="0" rtlCol="0" anchor="t"/>
          <a:lstStyle/>
          <a:p>
            <a:pPr marL="0" indent="0">
              <a:lnSpc>
                <a:spcPts val="1550"/>
              </a:lnSpc>
              <a:buNone/>
            </a:pPr>
            <a:r>
              <a:rPr lang="en-US" sz="1600" b="1" dirty="0" err="1">
                <a:solidFill>
                  <a:srgbClr val="2C3249"/>
                </a:solidFill>
                <a:latin typeface="Kanit Light" panose="020B0604020202020204" charset="-34"/>
                <a:ea typeface="Martel Sans" pitchFamily="34" charset="-122"/>
                <a:cs typeface="Kanit Light" panose="020B0604020202020204" charset="-34"/>
              </a:rPr>
              <a:t>Doğruluk</a:t>
            </a:r>
            <a:r>
              <a:rPr lang="en-US" sz="1600" b="1" dirty="0">
                <a:solidFill>
                  <a:srgbClr val="2C3249"/>
                </a:solidFill>
                <a:latin typeface="Kanit Light" panose="020B0604020202020204" charset="-34"/>
                <a:ea typeface="Martel Sans" pitchFamily="34" charset="-122"/>
                <a:cs typeface="Kanit Light" panose="020B0604020202020204" charset="-34"/>
              </a:rPr>
              <a:t> (accuracy)</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doğru</a:t>
            </a:r>
            <a:r>
              <a:rPr lang="en-US" sz="1600" dirty="0">
                <a:solidFill>
                  <a:srgbClr val="2C3249"/>
                </a:solidFill>
                <a:latin typeface="Kanit Light" panose="020B0604020202020204" charset="-34"/>
                <a:ea typeface="Martel Sans" pitchFamily="34" charset="-122"/>
                <a:cs typeface="Kanit Light" panose="020B0604020202020204" charset="-34"/>
              </a:rPr>
              <a:t> tahmin </a:t>
            </a:r>
            <a:r>
              <a:rPr lang="en-US" sz="1600" dirty="0" err="1">
                <a:solidFill>
                  <a:srgbClr val="2C3249"/>
                </a:solidFill>
                <a:latin typeface="Kanit Light" panose="020B0604020202020204" charset="-34"/>
                <a:ea typeface="Martel Sans" pitchFamily="34" charset="-122"/>
                <a:cs typeface="Kanit Light" panose="020B0604020202020204" charset="-34"/>
              </a:rPr>
              <a:t>edilen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örneklerin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toplam</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örnek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sayısına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oranını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ifade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eder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pic>
        <p:nvPicPr>
          <p:cNvPr id="6" name="Image 0" descr="preencoded.png"/>
          <p:cNvPicPr>
            <a:picLocks noChangeAspect="1"/>
          </p:cNvPicPr>
          <p:nvPr/>
        </p:nvPicPr>
        <p:blipFill>
          <a:blip r:embed="rId5"/>
          <a:stretch>
            <a:fillRect/>
          </a:stretch>
        </p:blipFill>
        <p:spPr>
          <a:xfrm>
            <a:off x="9987558" y="1839160"/>
            <a:ext cx="3842147" cy="779145"/>
          </a:xfrm>
          <a:prstGeom prst="rect">
            <a:avLst/>
          </a:prstGeom>
        </p:spPr>
      </p:pic>
      <p:sp>
        <p:nvSpPr>
          <p:cNvPr id="7" name="Text 4"/>
          <p:cNvSpPr/>
          <p:nvPr/>
        </p:nvSpPr>
        <p:spPr>
          <a:xfrm>
            <a:off x="800695" y="3323213"/>
            <a:ext cx="12724805" cy="197525"/>
          </a:xfrm>
          <a:prstGeom prst="rect">
            <a:avLst/>
          </a:prstGeom>
          <a:noFill/>
          <a:ln/>
        </p:spPr>
        <p:txBody>
          <a:bodyPr wrap="none" lIns="0" tIns="0" rIns="0" bIns="0" rtlCol="0" anchor="t"/>
          <a:lstStyle/>
          <a:p>
            <a:pPr marL="0" indent="0">
              <a:lnSpc>
                <a:spcPts val="1550"/>
              </a:lnSpc>
              <a:buNone/>
            </a:pPr>
            <a:endParaRPr lang="en-US" sz="1600">
              <a:latin typeface="Kanit Light" panose="020B0604020202020204" charset="-34"/>
            </a:endParaRPr>
          </a:p>
        </p:txBody>
      </p:sp>
      <p:sp>
        <p:nvSpPr>
          <p:cNvPr id="8" name="Text 5"/>
          <p:cNvSpPr/>
          <p:nvPr/>
        </p:nvSpPr>
        <p:spPr>
          <a:xfrm>
            <a:off x="800695" y="3558167"/>
            <a:ext cx="12724805" cy="197525"/>
          </a:xfrm>
          <a:prstGeom prst="rect">
            <a:avLst/>
          </a:prstGeom>
          <a:noFill/>
          <a:ln/>
        </p:spPr>
        <p:txBody>
          <a:bodyPr wrap="none" lIns="0" tIns="0" rIns="0" bIns="0" rtlCol="0" anchor="t"/>
          <a:lstStyle/>
          <a:p>
            <a:pPr marL="0" indent="0">
              <a:lnSpc>
                <a:spcPts val="1550"/>
              </a:lnSpc>
              <a:buNone/>
            </a:pPr>
            <a:r>
              <a:rPr lang="en-US" sz="1600" b="1" dirty="0">
                <a:solidFill>
                  <a:srgbClr val="2C3249"/>
                </a:solidFill>
                <a:latin typeface="Kanit Light" panose="020B0604020202020204" charset="-34"/>
                <a:ea typeface="Martel Sans" pitchFamily="34" charset="-122"/>
                <a:cs typeface="Kanit Light" panose="020B0604020202020204" charset="-34"/>
              </a:rPr>
              <a:t>Hata </a:t>
            </a:r>
            <a:r>
              <a:rPr lang="en-US" sz="1600" b="1" dirty="0" err="1">
                <a:solidFill>
                  <a:srgbClr val="2C3249"/>
                </a:solidFill>
                <a:latin typeface="Kanit Light" panose="020B0604020202020204" charset="-34"/>
                <a:ea typeface="Martel Sans" pitchFamily="34" charset="-122"/>
                <a:cs typeface="Kanit Light" panose="020B0604020202020204" charset="-34"/>
              </a:rPr>
              <a:t>oranı</a:t>
            </a:r>
            <a:r>
              <a:rPr lang="en-US" sz="1600" b="1" dirty="0">
                <a:solidFill>
                  <a:srgbClr val="2C3249"/>
                </a:solidFill>
                <a:latin typeface="Kanit Light" panose="020B0604020202020204" charset="-34"/>
                <a:ea typeface="Martel Sans" pitchFamily="34" charset="-122"/>
                <a:cs typeface="Kanit Light" panose="020B0604020202020204" charset="-34"/>
              </a:rPr>
              <a:t> (error rate)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yanlış</a:t>
            </a:r>
            <a:r>
              <a:rPr lang="en-US" sz="1600" dirty="0">
                <a:solidFill>
                  <a:srgbClr val="2C3249"/>
                </a:solidFill>
                <a:latin typeface="Kanit Light" panose="020B0604020202020204" charset="-34"/>
                <a:ea typeface="Martel Sans" pitchFamily="34" charset="-122"/>
                <a:cs typeface="Kanit Light" panose="020B0604020202020204" charset="-34"/>
              </a:rPr>
              <a:t> tahmin </a:t>
            </a:r>
            <a:r>
              <a:rPr lang="en-US" sz="1600" dirty="0" err="1">
                <a:solidFill>
                  <a:srgbClr val="2C3249"/>
                </a:solidFill>
                <a:latin typeface="Kanit Light" panose="020B0604020202020204" charset="-34"/>
                <a:ea typeface="Martel Sans" pitchFamily="34" charset="-122"/>
                <a:cs typeface="Kanit Light" panose="020B0604020202020204" charset="-34"/>
              </a:rPr>
              <a:t>edilen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örneklerin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toplam</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örnek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sayısına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oranını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ifade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eder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pic>
        <p:nvPicPr>
          <p:cNvPr id="9" name="Image 1" descr="preencoded.png"/>
          <p:cNvPicPr>
            <a:picLocks noChangeAspect="1"/>
          </p:cNvPicPr>
          <p:nvPr/>
        </p:nvPicPr>
        <p:blipFill>
          <a:blip r:embed="rId6"/>
          <a:stretch>
            <a:fillRect/>
          </a:stretch>
        </p:blipFill>
        <p:spPr>
          <a:xfrm>
            <a:off x="10152340" y="3352777"/>
            <a:ext cx="3811310" cy="539948"/>
          </a:xfrm>
          <a:prstGeom prst="rect">
            <a:avLst/>
          </a:prstGeom>
        </p:spPr>
      </p:pic>
      <p:sp>
        <p:nvSpPr>
          <p:cNvPr id="10" name="Text 6"/>
          <p:cNvSpPr/>
          <p:nvPr/>
        </p:nvSpPr>
        <p:spPr>
          <a:xfrm>
            <a:off x="800695" y="4674691"/>
            <a:ext cx="12724805" cy="197525"/>
          </a:xfrm>
          <a:prstGeom prst="rect">
            <a:avLst/>
          </a:prstGeom>
          <a:noFill/>
          <a:ln/>
        </p:spPr>
        <p:txBody>
          <a:bodyPr wrap="none" lIns="0" tIns="0" rIns="0" bIns="0" rtlCol="0" anchor="t"/>
          <a:lstStyle/>
          <a:p>
            <a:pPr marL="0" indent="0">
              <a:lnSpc>
                <a:spcPts val="1550"/>
              </a:lnSpc>
              <a:buNone/>
            </a:pPr>
            <a:endParaRPr lang="en-US" sz="1600">
              <a:latin typeface="Kanit Light" panose="020B0604020202020204" charset="-34"/>
            </a:endParaRPr>
          </a:p>
        </p:txBody>
      </p:sp>
      <p:sp>
        <p:nvSpPr>
          <p:cNvPr id="11" name="Text 7"/>
          <p:cNvSpPr/>
          <p:nvPr/>
        </p:nvSpPr>
        <p:spPr>
          <a:xfrm>
            <a:off x="800693" y="4741658"/>
            <a:ext cx="12724805" cy="258484"/>
          </a:xfrm>
          <a:prstGeom prst="rect">
            <a:avLst/>
          </a:prstGeom>
          <a:noFill/>
          <a:ln/>
        </p:spPr>
        <p:txBody>
          <a:bodyPr wrap="none" lIns="0" tIns="0" rIns="0" bIns="0" rtlCol="0" anchor="t"/>
          <a:lstStyle/>
          <a:p>
            <a:pPr marL="0" indent="0">
              <a:lnSpc>
                <a:spcPts val="1550"/>
              </a:lnSpc>
              <a:buNone/>
            </a:pPr>
            <a:r>
              <a:rPr lang="en-US" sz="1600" b="1" dirty="0" err="1">
                <a:solidFill>
                  <a:srgbClr val="2C3249"/>
                </a:solidFill>
                <a:latin typeface="Kanit Light" panose="020B0604020202020204" charset="-34"/>
                <a:ea typeface="Martel Sans" pitchFamily="34" charset="-122"/>
                <a:cs typeface="Kanit Light" panose="020B0604020202020204" charset="-34"/>
              </a:rPr>
              <a:t>Duvarlılık</a:t>
            </a:r>
            <a:r>
              <a:rPr lang="en-US" sz="1600" b="1" dirty="0">
                <a:solidFill>
                  <a:srgbClr val="2C3249"/>
                </a:solidFill>
                <a:latin typeface="Kanit Light" panose="020B0604020202020204" charset="-34"/>
                <a:ea typeface="Martel Sans" pitchFamily="34" charset="-122"/>
                <a:cs typeface="Kanit Light" panose="020B0604020202020204" charset="-34"/>
              </a:rPr>
              <a:t> (sensitivity, recall, True Positive Rate-TPR)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gercek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pozitif</a:t>
            </a:r>
            <a:r>
              <a:rPr lang="en-US" sz="1600" dirty="0">
                <a:solidFill>
                  <a:srgbClr val="2C3249"/>
                </a:solidFill>
                <a:latin typeface="Kanit Light" panose="020B0604020202020204" charset="-34"/>
                <a:ea typeface="Martel Sans" pitchFamily="34" charset="-122"/>
                <a:cs typeface="Kanit Light" panose="020B0604020202020204" charset="-34"/>
              </a:rPr>
              <a:t> (TP) </a:t>
            </a:r>
            <a:r>
              <a:rPr lang="en-US" sz="1600" dirty="0" err="1">
                <a:solidFill>
                  <a:srgbClr val="2C3249"/>
                </a:solidFill>
                <a:latin typeface="Kanit Light" panose="020B0604020202020204" charset="-34"/>
                <a:ea typeface="Martel Sans" pitchFamily="34" charset="-122"/>
                <a:cs typeface="Kanit Light" panose="020B0604020202020204" charset="-34"/>
              </a:rPr>
              <a:t>tahminlerin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toplam</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pozitif</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örnek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sayısına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oranını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ifade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eder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tr-TR" sz="1600" dirty="0">
              <a:solidFill>
                <a:srgbClr val="2C3249"/>
              </a:solidFill>
              <a:latin typeface="Kanit Light" panose="020B0604020202020204" charset="-34"/>
              <a:ea typeface="Martel Sans" pitchFamily="34" charset="-122"/>
              <a:cs typeface="Kanit Light" panose="020B0604020202020204" charset="-34"/>
            </a:endParaRPr>
          </a:p>
          <a:p>
            <a:pPr marL="0" indent="0">
              <a:lnSpc>
                <a:spcPts val="1550"/>
              </a:lnSpc>
              <a:buNone/>
            </a:pP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Duyarlılık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pozitif</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sınıfın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doğru</a:t>
            </a:r>
            <a:r>
              <a:rPr lang="en-US" sz="1600" dirty="0">
                <a:solidFill>
                  <a:srgbClr val="2C3249"/>
                </a:solidFill>
                <a:latin typeface="Kanit Light" panose="020B0604020202020204" charset="-34"/>
                <a:ea typeface="Martel Sans" pitchFamily="34" charset="-122"/>
                <a:cs typeface="Kanit Light" panose="020B0604020202020204" charset="-34"/>
              </a:rPr>
              <a:t> tahmin </a:t>
            </a:r>
            <a:r>
              <a:rPr lang="en-US" sz="1600" dirty="0" err="1">
                <a:solidFill>
                  <a:srgbClr val="2C3249"/>
                </a:solidFill>
                <a:latin typeface="Kanit Light" panose="020B0604020202020204" charset="-34"/>
                <a:ea typeface="Martel Sans" pitchFamily="34" charset="-122"/>
                <a:cs typeface="Kanit Light" panose="020B0604020202020204" charset="-34"/>
              </a:rPr>
              <a:t>edilme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başarısını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ölçer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sp>
        <p:nvSpPr>
          <p:cNvPr id="13" name="Text 8"/>
          <p:cNvSpPr/>
          <p:nvPr/>
        </p:nvSpPr>
        <p:spPr>
          <a:xfrm>
            <a:off x="800695" y="6404312"/>
            <a:ext cx="12724805" cy="197525"/>
          </a:xfrm>
          <a:prstGeom prst="rect">
            <a:avLst/>
          </a:prstGeom>
          <a:noFill/>
          <a:ln/>
        </p:spPr>
        <p:txBody>
          <a:bodyPr wrap="none" lIns="0" tIns="0" rIns="0" bIns="0" rtlCol="0" anchor="t"/>
          <a:lstStyle/>
          <a:p>
            <a:pPr marL="0" indent="0">
              <a:lnSpc>
                <a:spcPts val="1550"/>
              </a:lnSpc>
              <a:buNone/>
            </a:pPr>
            <a:endParaRPr lang="en-US" sz="1600">
              <a:latin typeface="Kanit Light" panose="020B0604020202020204" charset="-34"/>
            </a:endParaRPr>
          </a:p>
        </p:txBody>
      </p:sp>
      <p:sp>
        <p:nvSpPr>
          <p:cNvPr id="14" name="Text 9"/>
          <p:cNvSpPr/>
          <p:nvPr/>
        </p:nvSpPr>
        <p:spPr>
          <a:xfrm>
            <a:off x="800692" y="6550907"/>
            <a:ext cx="12724805" cy="1107013"/>
          </a:xfrm>
          <a:prstGeom prst="rect">
            <a:avLst/>
          </a:prstGeom>
          <a:noFill/>
          <a:ln/>
        </p:spPr>
        <p:txBody>
          <a:bodyPr wrap="none" lIns="0" tIns="0" rIns="0" bIns="0" rtlCol="0" anchor="t"/>
          <a:lstStyle/>
          <a:p>
            <a:pPr marL="0" indent="0">
              <a:lnSpc>
                <a:spcPts val="1550"/>
              </a:lnSpc>
              <a:buNone/>
            </a:pPr>
            <a:r>
              <a:rPr lang="en-US" sz="1600" dirty="0" err="1">
                <a:solidFill>
                  <a:srgbClr val="2C3249"/>
                </a:solidFill>
                <a:latin typeface="Kanit Light" panose="020B0604020202020204" charset="-34"/>
                <a:ea typeface="Martel Sans" pitchFamily="34" charset="-122"/>
                <a:cs typeface="Kanit Light" panose="020B0604020202020204" charset="-34"/>
              </a:rPr>
              <a:t>Belirleyicili</a:t>
            </a:r>
            <a:r>
              <a:rPr lang="en-US" sz="1600" b="1" dirty="0" err="1">
                <a:solidFill>
                  <a:srgbClr val="2C3249"/>
                </a:solidFill>
                <a:latin typeface="Kanit Light" panose="020B0604020202020204" charset="-34"/>
                <a:ea typeface="Martel Sans" pitchFamily="34" charset="-122"/>
                <a:cs typeface="Kanit Light" panose="020B0604020202020204" charset="-34"/>
              </a:rPr>
              <a:t>k</a:t>
            </a:r>
            <a:r>
              <a:rPr lang="en-US" sz="1600" b="1" dirty="0">
                <a:solidFill>
                  <a:srgbClr val="2C3249"/>
                </a:solidFill>
                <a:latin typeface="Kanit Light" panose="020B0604020202020204" charset="-34"/>
                <a:ea typeface="Martel Sans" pitchFamily="34" charset="-122"/>
                <a:cs typeface="Kanit Light" panose="020B0604020202020204" charset="-34"/>
              </a:rPr>
              <a:t> (specificity, True Negative Rate- TNR)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gerçek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negatif</a:t>
            </a:r>
            <a:r>
              <a:rPr lang="en-US" sz="1600" dirty="0">
                <a:solidFill>
                  <a:srgbClr val="2C3249"/>
                </a:solidFill>
                <a:latin typeface="Kanit Light" panose="020B0604020202020204" charset="-34"/>
                <a:ea typeface="Martel Sans" pitchFamily="34" charset="-122"/>
                <a:cs typeface="Kanit Light" panose="020B0604020202020204" charset="-34"/>
              </a:rPr>
              <a:t> (TN) </a:t>
            </a:r>
            <a:r>
              <a:rPr lang="en-US" sz="1600" dirty="0" err="1">
                <a:solidFill>
                  <a:srgbClr val="2C3249"/>
                </a:solidFill>
                <a:latin typeface="Kanit Light" panose="020B0604020202020204" charset="-34"/>
                <a:ea typeface="Martel Sans" pitchFamily="34" charset="-122"/>
                <a:cs typeface="Kanit Light" panose="020B0604020202020204" charset="-34"/>
              </a:rPr>
              <a:t>tahminlerin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toplam</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negatif</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örnek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sayısına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oranını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ifade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eder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tr-TR" sz="1600" dirty="0">
              <a:solidFill>
                <a:srgbClr val="2C3249"/>
              </a:solidFill>
              <a:latin typeface="Kanit Light" panose="020B0604020202020204" charset="-34"/>
              <a:ea typeface="Martel Sans" pitchFamily="34" charset="-122"/>
              <a:cs typeface="Kanit Light" panose="020B0604020202020204" charset="-34"/>
            </a:endParaRPr>
          </a:p>
          <a:p>
            <a:pPr marL="0" indent="0">
              <a:lnSpc>
                <a:spcPts val="1550"/>
              </a:lnSpc>
              <a:buNone/>
            </a:pP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Belirleyicilik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negatif</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sınıfın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doğru</a:t>
            </a:r>
            <a:r>
              <a:rPr lang="en-US" sz="1600" dirty="0">
                <a:solidFill>
                  <a:srgbClr val="2C3249"/>
                </a:solidFill>
                <a:latin typeface="Kanit Light" panose="020B0604020202020204" charset="-34"/>
                <a:ea typeface="Martel Sans" pitchFamily="34" charset="-122"/>
                <a:cs typeface="Kanit Light" panose="020B0604020202020204" charset="-34"/>
              </a:rPr>
              <a:t> tahmin </a:t>
            </a:r>
            <a:r>
              <a:rPr lang="en-US" sz="1600" dirty="0" err="1">
                <a:solidFill>
                  <a:srgbClr val="2C3249"/>
                </a:solidFill>
                <a:latin typeface="Kanit Light" panose="020B0604020202020204" charset="-34"/>
                <a:ea typeface="Martel Sans" pitchFamily="34" charset="-122"/>
                <a:cs typeface="Kanit Light" panose="020B0604020202020204" charset="-34"/>
              </a:rPr>
              <a:t>edilme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başarısını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ölçer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pic>
        <p:nvPicPr>
          <p:cNvPr id="16" name="Image 4" descr="preencoded.png"/>
          <p:cNvPicPr>
            <a:picLocks noChangeAspect="1"/>
          </p:cNvPicPr>
          <p:nvPr/>
        </p:nvPicPr>
        <p:blipFill>
          <a:blip r:embed="rId7"/>
          <a:stretch>
            <a:fillRect/>
          </a:stretch>
        </p:blipFill>
        <p:spPr>
          <a:xfrm>
            <a:off x="13525500" y="228600"/>
            <a:ext cx="876300" cy="540306"/>
          </a:xfrm>
          <a:prstGeom prst="rect">
            <a:avLst/>
          </a:prstGeom>
        </p:spPr>
      </p:pic>
      <p:sp>
        <p:nvSpPr>
          <p:cNvPr id="17" name="Text 0">
            <a:extLst>
              <a:ext uri="{FF2B5EF4-FFF2-40B4-BE49-F238E27FC236}">
                <a16:creationId xmlns:a16="http://schemas.microsoft.com/office/drawing/2014/main" id="{DE8D7A95-AC65-641D-F6F9-F167B8E2F4B0}"/>
              </a:ext>
            </a:extLst>
          </p:cNvPr>
          <p:cNvSpPr/>
          <p:nvPr/>
        </p:nvSpPr>
        <p:spPr>
          <a:xfrm>
            <a:off x="864037" y="768906"/>
            <a:ext cx="8567499" cy="489466"/>
          </a:xfrm>
          <a:prstGeom prst="rect">
            <a:avLst/>
          </a:prstGeom>
          <a:noFill/>
          <a:ln/>
        </p:spPr>
        <p:txBody>
          <a:bodyPr wrap="none" lIns="0" tIns="0" rIns="0" bIns="0" rtlCol="0" anchor="t"/>
          <a:lstStyle/>
          <a:p>
            <a:pPr marL="0" indent="0">
              <a:lnSpc>
                <a:spcPts val="3650"/>
              </a:lnSpc>
              <a:buNone/>
            </a:pPr>
            <a:r>
              <a:rPr lang="en-US" sz="2800" dirty="0" err="1">
                <a:solidFill>
                  <a:srgbClr val="272D45"/>
                </a:solidFill>
                <a:latin typeface="Kanit Light" panose="020B0604020202020204" charset="-34"/>
                <a:ea typeface="Kanit Light" pitchFamily="34" charset="-122"/>
                <a:cs typeface="Kanit Light" panose="020B0604020202020204" charset="-34"/>
              </a:rPr>
              <a:t>İkili</a:t>
            </a:r>
            <a:r>
              <a:rPr lang="en-US" sz="2800" dirty="0">
                <a:solidFill>
                  <a:srgbClr val="272D45"/>
                </a:solidFill>
                <a:latin typeface="Kanit Light" panose="020B0604020202020204" charset="-34"/>
                <a:ea typeface="Kanit Light" pitchFamily="34" charset="-122"/>
                <a:cs typeface="Kanit Light" panose="020B0604020202020204" charset="-34"/>
              </a:rPr>
              <a:t> Sınıflandırma </a:t>
            </a:r>
            <a:r>
              <a:rPr lang="en-US" sz="2800" dirty="0" err="1">
                <a:solidFill>
                  <a:srgbClr val="272D45"/>
                </a:solidFill>
                <a:latin typeface="Kanit Light" panose="020B0604020202020204" charset="-34"/>
                <a:ea typeface="Kanit Light" pitchFamily="34" charset="-122"/>
                <a:cs typeface="Kanit Light" panose="020B0604020202020204" charset="-34"/>
              </a:rPr>
              <a:t>Performansının</a:t>
            </a:r>
            <a:r>
              <a:rPr lang="en-US" sz="2800" dirty="0">
                <a:solidFill>
                  <a:srgbClr val="272D45"/>
                </a:solidFill>
                <a:latin typeface="Kanit Light" panose="020B0604020202020204" charset="-34"/>
                <a:ea typeface="Kanit Light" pitchFamily="34" charset="-122"/>
                <a:cs typeface="Kanit Light" panose="020B0604020202020204" charset="-34"/>
              </a:rPr>
              <a:t> </a:t>
            </a:r>
            <a:r>
              <a:rPr lang="en-US" sz="2800" dirty="0" err="1">
                <a:solidFill>
                  <a:srgbClr val="272D45"/>
                </a:solidFill>
                <a:latin typeface="Kanit Light" panose="020B0604020202020204" charset="-34"/>
                <a:ea typeface="Kanit Light" pitchFamily="34" charset="-122"/>
                <a:cs typeface="Kanit Light" panose="020B0604020202020204" charset="-34"/>
              </a:rPr>
              <a:t>Değerlendirilmesi</a:t>
            </a:r>
            <a:endParaRPr lang="en-US" sz="2800" dirty="0">
              <a:latin typeface="Kanit Light" panose="020B0604020202020204" charset="-34"/>
            </a:endParaRPr>
          </a:p>
        </p:txBody>
      </p:sp>
      <p:sp>
        <p:nvSpPr>
          <p:cNvPr id="18" name="Text 0">
            <a:extLst>
              <a:ext uri="{FF2B5EF4-FFF2-40B4-BE49-F238E27FC236}">
                <a16:creationId xmlns:a16="http://schemas.microsoft.com/office/drawing/2014/main" id="{82A008DD-D583-BDD8-65FB-A77FD6B45C10}"/>
              </a:ext>
            </a:extLst>
          </p:cNvPr>
          <p:cNvSpPr/>
          <p:nvPr/>
        </p:nvSpPr>
        <p:spPr>
          <a:xfrm>
            <a:off x="864037" y="196929"/>
            <a:ext cx="6733580" cy="603647"/>
          </a:xfrm>
          <a:prstGeom prst="rect">
            <a:avLst/>
          </a:prstGeom>
          <a:noFill/>
          <a:ln/>
        </p:spPr>
        <p:txBody>
          <a:bodyPr wrap="none" lIns="0" tIns="0" rIns="0" bIns="0" rtlCol="0" anchor="t"/>
          <a:lstStyle/>
          <a:p>
            <a:pPr marL="0" indent="0">
              <a:lnSpc>
                <a:spcPts val="4750"/>
              </a:lnSpc>
              <a:buNone/>
            </a:pPr>
            <a:r>
              <a:rPr lang="en-US" sz="3600" dirty="0">
                <a:solidFill>
                  <a:srgbClr val="272D45"/>
                </a:solidFill>
                <a:latin typeface="Kanit Light" panose="020B0604020202020204" charset="-34"/>
                <a:ea typeface="Kanit Light" pitchFamily="34" charset="-122"/>
                <a:cs typeface="Kanit Light" panose="020B0604020202020204" charset="-34"/>
              </a:rPr>
              <a:t>Model </a:t>
            </a:r>
            <a:r>
              <a:rPr lang="en-US" sz="3600" dirty="0" err="1">
                <a:solidFill>
                  <a:srgbClr val="272D45"/>
                </a:solidFill>
                <a:latin typeface="Kanit Light" panose="020B0604020202020204" charset="-34"/>
                <a:ea typeface="Kanit Light" pitchFamily="34" charset="-122"/>
                <a:cs typeface="Kanit Light" panose="020B0604020202020204" charset="-34"/>
              </a:rPr>
              <a:t>Değerlendirme</a:t>
            </a:r>
            <a:r>
              <a:rPr lang="en-US" sz="3600" dirty="0">
                <a:solidFill>
                  <a:srgbClr val="272D45"/>
                </a:solidFill>
                <a:latin typeface="Kanit Light" panose="020B0604020202020204" charset="-34"/>
                <a:ea typeface="Kanit Light" pitchFamily="34" charset="-122"/>
                <a:cs typeface="Kanit Light" panose="020B0604020202020204" charset="-34"/>
              </a:rPr>
              <a:t> Süreci</a:t>
            </a:r>
            <a:endParaRPr lang="en-US" sz="3600" dirty="0">
              <a:latin typeface="Kanit Light" panose="020B0604020202020204" charset="-34"/>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4" descr="preencoded.png"/>
          <p:cNvPicPr>
            <a:picLocks noChangeAspect="1"/>
          </p:cNvPicPr>
          <p:nvPr/>
        </p:nvPicPr>
        <p:blipFill>
          <a:blip r:embed="rId3"/>
          <a:stretch>
            <a:fillRect/>
          </a:stretch>
        </p:blipFill>
        <p:spPr>
          <a:xfrm>
            <a:off x="6319752" y="7319010"/>
            <a:ext cx="6362343" cy="713661"/>
          </a:xfrm>
          <a:prstGeom prst="rect">
            <a:avLst/>
          </a:prstGeom>
        </p:spPr>
      </p:pic>
      <p:pic>
        <p:nvPicPr>
          <p:cNvPr id="13" name="Image 3" descr="preencoded.png"/>
          <p:cNvPicPr>
            <a:picLocks noChangeAspect="1"/>
          </p:cNvPicPr>
          <p:nvPr/>
        </p:nvPicPr>
        <p:blipFill>
          <a:blip r:embed="rId4"/>
          <a:stretch>
            <a:fillRect/>
          </a:stretch>
        </p:blipFill>
        <p:spPr>
          <a:xfrm>
            <a:off x="6610038" y="5813299"/>
            <a:ext cx="6362343" cy="645557"/>
          </a:xfrm>
          <a:prstGeom prst="rect">
            <a:avLst/>
          </a:prstGeom>
        </p:spPr>
      </p:pic>
      <p:pic>
        <p:nvPicPr>
          <p:cNvPr id="10" name="Image 2" descr="preencoded.png"/>
          <p:cNvPicPr>
            <a:picLocks noChangeAspect="1"/>
          </p:cNvPicPr>
          <p:nvPr/>
        </p:nvPicPr>
        <p:blipFill>
          <a:blip r:embed="rId5"/>
          <a:stretch>
            <a:fillRect/>
          </a:stretch>
        </p:blipFill>
        <p:spPr>
          <a:xfrm>
            <a:off x="6471111" y="4258579"/>
            <a:ext cx="5238631" cy="725210"/>
          </a:xfrm>
          <a:prstGeom prst="rect">
            <a:avLst/>
          </a:prstGeom>
        </p:spPr>
      </p:pic>
      <p:pic>
        <p:nvPicPr>
          <p:cNvPr id="7" name="Image 1" descr="preencoded.png"/>
          <p:cNvPicPr>
            <a:picLocks noChangeAspect="1"/>
          </p:cNvPicPr>
          <p:nvPr/>
        </p:nvPicPr>
        <p:blipFill>
          <a:blip r:embed="rId6"/>
          <a:stretch>
            <a:fillRect/>
          </a:stretch>
        </p:blipFill>
        <p:spPr>
          <a:xfrm>
            <a:off x="6432535" y="2738935"/>
            <a:ext cx="5277207" cy="524589"/>
          </a:xfrm>
          <a:prstGeom prst="rect">
            <a:avLst/>
          </a:prstGeom>
        </p:spPr>
      </p:pic>
      <p:pic>
        <p:nvPicPr>
          <p:cNvPr id="4" name="Image 0" descr="preencoded.png"/>
          <p:cNvPicPr>
            <a:picLocks noChangeAspect="1"/>
          </p:cNvPicPr>
          <p:nvPr/>
        </p:nvPicPr>
        <p:blipFill>
          <a:blip r:embed="rId7"/>
          <a:stretch>
            <a:fillRect/>
          </a:stretch>
        </p:blipFill>
        <p:spPr>
          <a:xfrm>
            <a:off x="6432535" y="1608080"/>
            <a:ext cx="4968597" cy="516850"/>
          </a:xfrm>
          <a:prstGeom prst="rect">
            <a:avLst/>
          </a:prstGeom>
        </p:spPr>
      </p:pic>
      <p:sp>
        <p:nvSpPr>
          <p:cNvPr id="3" name="Text 1"/>
          <p:cNvSpPr/>
          <p:nvPr/>
        </p:nvSpPr>
        <p:spPr>
          <a:xfrm>
            <a:off x="818838" y="1545134"/>
            <a:ext cx="12724805" cy="197525"/>
          </a:xfrm>
          <a:prstGeom prst="rect">
            <a:avLst/>
          </a:prstGeom>
          <a:noFill/>
          <a:ln/>
        </p:spPr>
        <p:txBody>
          <a:bodyPr wrap="none" lIns="0" tIns="0" rIns="0" bIns="0" rtlCol="0" anchor="t"/>
          <a:lstStyle/>
          <a:p>
            <a:pPr marL="0" indent="0">
              <a:lnSpc>
                <a:spcPts val="1550"/>
              </a:lnSpc>
              <a:buNone/>
            </a:pPr>
            <a:r>
              <a:rPr lang="en-US" sz="1600" dirty="0" err="1">
                <a:solidFill>
                  <a:srgbClr val="2C3249"/>
                </a:solidFill>
                <a:latin typeface="Kanit Light" panose="020B0604020202020204" charset="-34"/>
                <a:ea typeface="Martel Sans" pitchFamily="34" charset="-122"/>
                <a:cs typeface="Kanit Light" panose="020B0604020202020204" charset="-34"/>
              </a:rPr>
              <a:t>Yanlış</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Negatif</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Oranı</a:t>
            </a:r>
            <a:r>
              <a:rPr lang="en-US" sz="1600" dirty="0">
                <a:solidFill>
                  <a:srgbClr val="2C3249"/>
                </a:solidFill>
                <a:latin typeface="Kanit Light" panose="020B0604020202020204" charset="-34"/>
                <a:ea typeface="Martel Sans" pitchFamily="34" charset="-122"/>
                <a:cs typeface="Kanit Light" panose="020B0604020202020204" charset="-34"/>
              </a:rPr>
              <a:t> (Miss rate, False Negative Rate- FNR), </a:t>
            </a:r>
            <a:r>
              <a:rPr lang="en-US" sz="1600" dirty="0" err="1">
                <a:solidFill>
                  <a:srgbClr val="2C3249"/>
                </a:solidFill>
                <a:latin typeface="Kanit Light" panose="020B0604020202020204" charset="-34"/>
                <a:ea typeface="Martel Sans" pitchFamily="34" charset="-122"/>
                <a:cs typeface="Kanit Light" panose="020B0604020202020204" charset="-34"/>
              </a:rPr>
              <a:t>gerçek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pozitif</a:t>
            </a:r>
            <a:r>
              <a:rPr lang="en-US" sz="1600" dirty="0">
                <a:solidFill>
                  <a:srgbClr val="2C3249"/>
                </a:solidFill>
                <a:latin typeface="Kanit Light" panose="020B0604020202020204" charset="-34"/>
                <a:ea typeface="Martel Sans" pitchFamily="34" charset="-122"/>
                <a:cs typeface="Kanit Light" panose="020B0604020202020204" charset="-34"/>
              </a:rPr>
              <a:t> (TP) </a:t>
            </a:r>
            <a:r>
              <a:rPr lang="en-US" sz="1600" dirty="0" err="1">
                <a:solidFill>
                  <a:srgbClr val="2C3249"/>
                </a:solidFill>
                <a:latin typeface="Kanit Light" panose="020B0604020202020204" charset="-34"/>
                <a:ea typeface="Martel Sans" pitchFamily="34" charset="-122"/>
                <a:cs typeface="Kanit Light" panose="020B0604020202020204" charset="-34"/>
              </a:rPr>
              <a:t>tahminlerin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toplam</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pozitif</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örnek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sayısına</a:t>
            </a:r>
            <a:r>
              <a:rPr lang="en-US" sz="1600" dirty="0">
                <a:solidFill>
                  <a:srgbClr val="2C3249"/>
                </a:solidFill>
                <a:latin typeface="Kanit Light" panose="020B0604020202020204" charset="-34"/>
                <a:ea typeface="Martel Sans" pitchFamily="34" charset="-122"/>
                <a:cs typeface="Kanit Light" panose="020B0604020202020204" charset="-34"/>
              </a:rPr>
              <a:t> (pos) </a:t>
            </a:r>
            <a:r>
              <a:rPr lang="en-US" sz="1600" dirty="0" err="1">
                <a:solidFill>
                  <a:srgbClr val="2C3249"/>
                </a:solidFill>
                <a:latin typeface="Kanit Light" panose="020B0604020202020204" charset="-34"/>
                <a:ea typeface="Martel Sans" pitchFamily="34" charset="-122"/>
                <a:cs typeface="Kanit Light" panose="020B0604020202020204" charset="-34"/>
              </a:rPr>
              <a:t>oranını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ifade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eder</a:t>
            </a:r>
            <a:endParaRPr lang="tr-TR" sz="1600" dirty="0">
              <a:solidFill>
                <a:srgbClr val="2C3249"/>
              </a:solidFill>
              <a:latin typeface="Kanit Light" panose="020B0604020202020204" charset="-34"/>
              <a:ea typeface="Martel Sans" pitchFamily="34" charset="-122"/>
              <a:cs typeface="Kanit Light" panose="020B0604020202020204" charset="-34"/>
            </a:endParaRPr>
          </a:p>
          <a:p>
            <a:pPr marL="0" indent="0">
              <a:lnSpc>
                <a:spcPts val="1550"/>
              </a:lnSpc>
              <a:buNone/>
            </a:pPr>
            <a:r>
              <a:rPr lang="en-US" sz="1600" dirty="0">
                <a:solidFill>
                  <a:srgbClr val="2C3249"/>
                </a:solidFill>
                <a:latin typeface="Kanit Light" panose="020B0604020202020204" charset="-34"/>
                <a:ea typeface="Martel Sans" pitchFamily="34" charset="-122"/>
                <a:cs typeface="Kanit Light" panose="020B0604020202020204" charset="-34"/>
              </a:rPr>
              <a:t>. FNR, </a:t>
            </a:r>
            <a:r>
              <a:rPr lang="en-US" sz="1600" dirty="0" err="1">
                <a:solidFill>
                  <a:srgbClr val="2C3249"/>
                </a:solidFill>
                <a:latin typeface="Kanit Light" panose="020B0604020202020204" charset="-34"/>
                <a:ea typeface="Martel Sans" pitchFamily="34" charset="-122"/>
                <a:cs typeface="Kanit Light" panose="020B0604020202020204" charset="-34"/>
              </a:rPr>
              <a:t>pozitif</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sınıfın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yanlış</a:t>
            </a:r>
            <a:r>
              <a:rPr lang="en-US" sz="1600" dirty="0">
                <a:solidFill>
                  <a:srgbClr val="2C3249"/>
                </a:solidFill>
                <a:latin typeface="Kanit Light" panose="020B0604020202020204" charset="-34"/>
                <a:ea typeface="Martel Sans" pitchFamily="34" charset="-122"/>
                <a:cs typeface="Kanit Light" panose="020B0604020202020204" charset="-34"/>
              </a:rPr>
              <a:t> tahmin </a:t>
            </a:r>
            <a:r>
              <a:rPr lang="en-US" sz="1600" dirty="0" err="1">
                <a:solidFill>
                  <a:srgbClr val="2C3249"/>
                </a:solidFill>
                <a:latin typeface="Kanit Light" panose="020B0604020202020204" charset="-34"/>
                <a:ea typeface="Martel Sans" pitchFamily="34" charset="-122"/>
                <a:cs typeface="Kanit Light" panose="020B0604020202020204" charset="-34"/>
              </a:rPr>
              <a:t>edilme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oranını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ölcer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sp>
        <p:nvSpPr>
          <p:cNvPr id="5" name="Text 2"/>
          <p:cNvSpPr/>
          <p:nvPr/>
        </p:nvSpPr>
        <p:spPr>
          <a:xfrm>
            <a:off x="818838" y="2145328"/>
            <a:ext cx="12724805" cy="197525"/>
          </a:xfrm>
          <a:prstGeom prst="rect">
            <a:avLst/>
          </a:prstGeom>
          <a:noFill/>
          <a:ln/>
        </p:spPr>
        <p:txBody>
          <a:bodyPr wrap="none" lIns="0" tIns="0" rIns="0" bIns="0" rtlCol="0" anchor="t"/>
          <a:lstStyle/>
          <a:p>
            <a:pPr marL="0" indent="0">
              <a:lnSpc>
                <a:spcPts val="1550"/>
              </a:lnSpc>
              <a:buNone/>
            </a:pPr>
            <a:endParaRPr lang="en-US" sz="1600">
              <a:latin typeface="Kanit Light" panose="020B0604020202020204" charset="-34"/>
            </a:endParaRPr>
          </a:p>
        </p:txBody>
      </p:sp>
      <p:sp>
        <p:nvSpPr>
          <p:cNvPr id="6" name="Text 3"/>
          <p:cNvSpPr/>
          <p:nvPr/>
        </p:nvSpPr>
        <p:spPr>
          <a:xfrm>
            <a:off x="800694" y="2704315"/>
            <a:ext cx="12724805" cy="197525"/>
          </a:xfrm>
          <a:prstGeom prst="rect">
            <a:avLst/>
          </a:prstGeom>
          <a:noFill/>
          <a:ln/>
        </p:spPr>
        <p:txBody>
          <a:bodyPr wrap="none" lIns="0" tIns="0" rIns="0" bIns="0" rtlCol="0" anchor="t"/>
          <a:lstStyle/>
          <a:p>
            <a:pPr marL="0" indent="0">
              <a:lnSpc>
                <a:spcPts val="1550"/>
              </a:lnSpc>
              <a:buNone/>
            </a:pPr>
            <a:r>
              <a:rPr lang="en-US" sz="1600" b="1" dirty="0" err="1">
                <a:solidFill>
                  <a:srgbClr val="2C3249"/>
                </a:solidFill>
                <a:latin typeface="Kanit Light" panose="020B0604020202020204" charset="-34"/>
                <a:ea typeface="Martel Sans" pitchFamily="34" charset="-122"/>
                <a:cs typeface="Kanit Light" panose="020B0604020202020204" charset="-34"/>
              </a:rPr>
              <a:t>Yanlış</a:t>
            </a:r>
            <a:r>
              <a:rPr lang="en-US" sz="1600" b="1" dirty="0">
                <a:solidFill>
                  <a:srgbClr val="2C3249"/>
                </a:solidFill>
                <a:latin typeface="Kanit Light" panose="020B0604020202020204" charset="-34"/>
                <a:ea typeface="Martel Sans" pitchFamily="34" charset="-122"/>
                <a:cs typeface="Kanit Light" panose="020B0604020202020204" charset="-34"/>
              </a:rPr>
              <a:t> </a:t>
            </a:r>
            <a:r>
              <a:rPr lang="en-US" sz="1600" b="1" dirty="0" err="1">
                <a:solidFill>
                  <a:srgbClr val="2C3249"/>
                </a:solidFill>
                <a:latin typeface="Kanit Light" panose="020B0604020202020204" charset="-34"/>
                <a:ea typeface="Martel Sans" pitchFamily="34" charset="-122"/>
                <a:cs typeface="Kanit Light" panose="020B0604020202020204" charset="-34"/>
              </a:rPr>
              <a:t>Pozitif</a:t>
            </a:r>
            <a:r>
              <a:rPr lang="en-US" sz="1600" b="1" dirty="0">
                <a:solidFill>
                  <a:srgbClr val="2C3249"/>
                </a:solidFill>
                <a:latin typeface="Kanit Light" panose="020B0604020202020204" charset="-34"/>
                <a:ea typeface="Martel Sans" pitchFamily="34" charset="-122"/>
                <a:cs typeface="Kanit Light" panose="020B0604020202020204" charset="-34"/>
              </a:rPr>
              <a:t> </a:t>
            </a:r>
            <a:r>
              <a:rPr lang="en-US" sz="1600" b="1" dirty="0" err="1">
                <a:solidFill>
                  <a:srgbClr val="2C3249"/>
                </a:solidFill>
                <a:latin typeface="Kanit Light" panose="020B0604020202020204" charset="-34"/>
                <a:ea typeface="Martel Sans" pitchFamily="34" charset="-122"/>
                <a:cs typeface="Kanit Light" panose="020B0604020202020204" charset="-34"/>
              </a:rPr>
              <a:t>Oranı</a:t>
            </a:r>
            <a:r>
              <a:rPr lang="en-US" sz="1600" b="1" dirty="0">
                <a:solidFill>
                  <a:srgbClr val="2C3249"/>
                </a:solidFill>
                <a:latin typeface="Kanit Light" panose="020B0604020202020204" charset="-34"/>
                <a:ea typeface="Martel Sans" pitchFamily="34" charset="-122"/>
                <a:cs typeface="Kanit Light" panose="020B0604020202020204" charset="-34"/>
              </a:rPr>
              <a:t> (Fall-out, False Positive Rate- FPR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gerçek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negatif</a:t>
            </a:r>
            <a:r>
              <a:rPr lang="en-US" sz="1600" dirty="0">
                <a:solidFill>
                  <a:srgbClr val="2C3249"/>
                </a:solidFill>
                <a:latin typeface="Kanit Light" panose="020B0604020202020204" charset="-34"/>
                <a:ea typeface="Martel Sans" pitchFamily="34" charset="-122"/>
                <a:cs typeface="Kanit Light" panose="020B0604020202020204" charset="-34"/>
              </a:rPr>
              <a:t> (TN) </a:t>
            </a:r>
            <a:r>
              <a:rPr lang="en-US" sz="1600" dirty="0" err="1">
                <a:solidFill>
                  <a:srgbClr val="2C3249"/>
                </a:solidFill>
                <a:latin typeface="Kanit Light" panose="020B0604020202020204" charset="-34"/>
                <a:ea typeface="Martel Sans" pitchFamily="34" charset="-122"/>
                <a:cs typeface="Kanit Light" panose="020B0604020202020204" charset="-34"/>
              </a:rPr>
              <a:t>tahminlerin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toplam</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negatif</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örnek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sayısına</a:t>
            </a:r>
            <a:r>
              <a:rPr lang="en-US" sz="1600" dirty="0">
                <a:solidFill>
                  <a:srgbClr val="2C3249"/>
                </a:solidFill>
                <a:latin typeface="Kanit Light" panose="020B0604020202020204" charset="-34"/>
                <a:ea typeface="Martel Sans" pitchFamily="34" charset="-122"/>
                <a:cs typeface="Kanit Light" panose="020B0604020202020204" charset="-34"/>
              </a:rPr>
              <a:t> (neg) </a:t>
            </a:r>
            <a:r>
              <a:rPr lang="en-US" sz="1600" dirty="0" err="1">
                <a:solidFill>
                  <a:srgbClr val="2C3249"/>
                </a:solidFill>
                <a:latin typeface="Kanit Light" panose="020B0604020202020204" charset="-34"/>
                <a:ea typeface="Martel Sans" pitchFamily="34" charset="-122"/>
                <a:cs typeface="Kanit Light" panose="020B0604020202020204" charset="-34"/>
              </a:rPr>
              <a:t>oranını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ifade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eder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tr-TR" sz="1600" dirty="0">
              <a:solidFill>
                <a:srgbClr val="2C3249"/>
              </a:solidFill>
              <a:latin typeface="Kanit Light" panose="020B0604020202020204" charset="-34"/>
              <a:ea typeface="Martel Sans" pitchFamily="34" charset="-122"/>
              <a:cs typeface="Kanit Light" panose="020B0604020202020204" charset="-34"/>
            </a:endParaRPr>
          </a:p>
          <a:p>
            <a:pPr marL="0" indent="0">
              <a:lnSpc>
                <a:spcPts val="1550"/>
              </a:lnSpc>
              <a:buNone/>
            </a:pPr>
            <a:r>
              <a:rPr lang="en-US" sz="1600" dirty="0">
                <a:solidFill>
                  <a:srgbClr val="2C3249"/>
                </a:solidFill>
                <a:latin typeface="Kanit Light" panose="020B0604020202020204" charset="-34"/>
                <a:ea typeface="Martel Sans" pitchFamily="34" charset="-122"/>
                <a:cs typeface="Kanit Light" panose="020B0604020202020204" charset="-34"/>
              </a:rPr>
              <a:t> FPR, </a:t>
            </a:r>
            <a:r>
              <a:rPr lang="en-US" sz="1600" dirty="0" err="1">
                <a:solidFill>
                  <a:srgbClr val="2C3249"/>
                </a:solidFill>
                <a:latin typeface="Kanit Light" panose="020B0604020202020204" charset="-34"/>
                <a:ea typeface="Martel Sans" pitchFamily="34" charset="-122"/>
                <a:cs typeface="Kanit Light" panose="020B0604020202020204" charset="-34"/>
              </a:rPr>
              <a:t>negatif</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sınıfın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yanlış</a:t>
            </a:r>
            <a:r>
              <a:rPr lang="en-US" sz="1600" dirty="0">
                <a:solidFill>
                  <a:srgbClr val="2C3249"/>
                </a:solidFill>
                <a:latin typeface="Kanit Light" panose="020B0604020202020204" charset="-34"/>
                <a:ea typeface="Martel Sans" pitchFamily="34" charset="-122"/>
                <a:cs typeface="Kanit Light" panose="020B0604020202020204" charset="-34"/>
              </a:rPr>
              <a:t> tahmin </a:t>
            </a:r>
            <a:r>
              <a:rPr lang="en-US" sz="1600" dirty="0" err="1">
                <a:solidFill>
                  <a:srgbClr val="2C3249"/>
                </a:solidFill>
                <a:latin typeface="Kanit Light" panose="020B0604020202020204" charset="-34"/>
                <a:ea typeface="Martel Sans" pitchFamily="34" charset="-122"/>
                <a:cs typeface="Kanit Light" panose="020B0604020202020204" charset="-34"/>
              </a:rPr>
              <a:t>edilme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oranını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ölçer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sp>
        <p:nvSpPr>
          <p:cNvPr id="8" name="Text 4"/>
          <p:cNvSpPr/>
          <p:nvPr/>
        </p:nvSpPr>
        <p:spPr>
          <a:xfrm>
            <a:off x="818838" y="3481447"/>
            <a:ext cx="12724805" cy="197525"/>
          </a:xfrm>
          <a:prstGeom prst="rect">
            <a:avLst/>
          </a:prstGeom>
          <a:noFill/>
          <a:ln/>
        </p:spPr>
        <p:txBody>
          <a:bodyPr wrap="none" lIns="0" tIns="0" rIns="0" bIns="0" rtlCol="0" anchor="t"/>
          <a:lstStyle/>
          <a:p>
            <a:pPr marL="0" indent="0">
              <a:lnSpc>
                <a:spcPts val="1550"/>
              </a:lnSpc>
              <a:buNone/>
            </a:pPr>
            <a:endParaRPr lang="en-US" sz="1600">
              <a:latin typeface="Kanit Light" panose="020B0604020202020204" charset="-34"/>
            </a:endParaRPr>
          </a:p>
        </p:txBody>
      </p:sp>
      <p:sp>
        <p:nvSpPr>
          <p:cNvPr id="9" name="Text 5"/>
          <p:cNvSpPr/>
          <p:nvPr/>
        </p:nvSpPr>
        <p:spPr>
          <a:xfrm>
            <a:off x="818838" y="3928709"/>
            <a:ext cx="12724805" cy="395049"/>
          </a:xfrm>
          <a:prstGeom prst="rect">
            <a:avLst/>
          </a:prstGeom>
          <a:noFill/>
          <a:ln/>
        </p:spPr>
        <p:txBody>
          <a:bodyPr wrap="square" lIns="0" tIns="0" rIns="0" bIns="0" rtlCol="0" anchor="t"/>
          <a:lstStyle/>
          <a:p>
            <a:pPr marL="0" indent="0">
              <a:lnSpc>
                <a:spcPts val="1550"/>
              </a:lnSpc>
              <a:buNone/>
            </a:pPr>
            <a:r>
              <a:rPr lang="en-US" sz="1600" b="1" dirty="0" err="1">
                <a:solidFill>
                  <a:srgbClr val="2C3249"/>
                </a:solidFill>
                <a:latin typeface="Kanit Light" panose="020B0604020202020204" charset="-34"/>
                <a:ea typeface="Martel Sans" pitchFamily="34" charset="-122"/>
                <a:cs typeface="Kanit Light" panose="020B0604020202020204" charset="-34"/>
              </a:rPr>
              <a:t>Kesinlik</a:t>
            </a:r>
            <a:r>
              <a:rPr lang="en-US" sz="1600" b="1" dirty="0">
                <a:solidFill>
                  <a:srgbClr val="2C3249"/>
                </a:solidFill>
                <a:latin typeface="Kanit Light" panose="020B0604020202020204" charset="-34"/>
                <a:ea typeface="Martel Sans" pitchFamily="34" charset="-122"/>
                <a:cs typeface="Kanit Light" panose="020B0604020202020204" charset="-34"/>
              </a:rPr>
              <a:t> (Positive Predictive Value- PV, precision)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gerçek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pozitif</a:t>
            </a:r>
            <a:r>
              <a:rPr lang="en-US" sz="1600" dirty="0">
                <a:solidFill>
                  <a:srgbClr val="2C3249"/>
                </a:solidFill>
                <a:latin typeface="Kanit Light" panose="020B0604020202020204" charset="-34"/>
                <a:ea typeface="Martel Sans" pitchFamily="34" charset="-122"/>
                <a:cs typeface="Kanit Light" panose="020B0604020202020204" charset="-34"/>
              </a:rPr>
              <a:t> (TP) </a:t>
            </a:r>
            <a:r>
              <a:rPr lang="en-US" sz="1600" dirty="0" err="1">
                <a:solidFill>
                  <a:srgbClr val="2C3249"/>
                </a:solidFill>
                <a:latin typeface="Kanit Light" panose="020B0604020202020204" charset="-34"/>
                <a:ea typeface="Martel Sans" pitchFamily="34" charset="-122"/>
                <a:cs typeface="Kanit Light" panose="020B0604020202020204" charset="-34"/>
              </a:rPr>
              <a:t>tahminlerin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toplam</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pozitif</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tahminler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tpos</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sayısına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oranını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ifade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eder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Kesinlik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pozitif</a:t>
            </a:r>
            <a:r>
              <a:rPr lang="en-US" sz="1600" dirty="0">
                <a:solidFill>
                  <a:srgbClr val="2C3249"/>
                </a:solidFill>
                <a:latin typeface="Kanit Light" panose="020B0604020202020204" charset="-34"/>
                <a:ea typeface="Martel Sans" pitchFamily="34" charset="-122"/>
                <a:cs typeface="Kanit Light" panose="020B0604020202020204" charset="-34"/>
              </a:rPr>
              <a:t> olarak tahmin </a:t>
            </a:r>
            <a:r>
              <a:rPr lang="en-US" sz="1600" dirty="0" err="1">
                <a:solidFill>
                  <a:srgbClr val="2C3249"/>
                </a:solidFill>
                <a:latin typeface="Kanit Light" panose="020B0604020202020204" charset="-34"/>
                <a:ea typeface="Martel Sans" pitchFamily="34" charset="-122"/>
                <a:cs typeface="Kanit Light" panose="020B0604020202020204" charset="-34"/>
              </a:rPr>
              <a:t>edilen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örneklerin</a:t>
            </a:r>
            <a:r>
              <a:rPr lang="en-US" sz="1600" dirty="0">
                <a:solidFill>
                  <a:srgbClr val="2C3249"/>
                </a:solidFill>
                <a:latin typeface="Kanit Light" panose="020B0604020202020204" charset="-34"/>
                <a:ea typeface="Martel Sans" pitchFamily="34" charset="-122"/>
                <a:cs typeface="Kanit Light" panose="020B0604020202020204" charset="-34"/>
              </a:rPr>
              <a:t> ne </a:t>
            </a:r>
            <a:r>
              <a:rPr lang="en-US" sz="1600" dirty="0" err="1">
                <a:solidFill>
                  <a:srgbClr val="2C3249"/>
                </a:solidFill>
                <a:latin typeface="Kanit Light" panose="020B0604020202020204" charset="-34"/>
                <a:ea typeface="Martel Sans" pitchFamily="34" charset="-122"/>
                <a:cs typeface="Kanit Light" panose="020B0604020202020204" charset="-34"/>
              </a:rPr>
              <a:t>kadarının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gerçekten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pozitif</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olduğunu</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ölçer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sp>
        <p:nvSpPr>
          <p:cNvPr id="11" name="Text 6"/>
          <p:cNvSpPr/>
          <p:nvPr/>
        </p:nvSpPr>
        <p:spPr>
          <a:xfrm>
            <a:off x="818838" y="5215711"/>
            <a:ext cx="12724805" cy="197525"/>
          </a:xfrm>
          <a:prstGeom prst="rect">
            <a:avLst/>
          </a:prstGeom>
          <a:noFill/>
          <a:ln/>
        </p:spPr>
        <p:txBody>
          <a:bodyPr wrap="none" lIns="0" tIns="0" rIns="0" bIns="0" rtlCol="0" anchor="t"/>
          <a:lstStyle/>
          <a:p>
            <a:pPr marL="0" indent="0">
              <a:lnSpc>
                <a:spcPts val="1550"/>
              </a:lnSpc>
              <a:buNone/>
            </a:pPr>
            <a:endParaRPr lang="en-US" sz="1600">
              <a:latin typeface="Kanit Light" panose="020B0604020202020204" charset="-34"/>
            </a:endParaRPr>
          </a:p>
        </p:txBody>
      </p:sp>
      <p:sp>
        <p:nvSpPr>
          <p:cNvPr id="12" name="Text 7"/>
          <p:cNvSpPr/>
          <p:nvPr/>
        </p:nvSpPr>
        <p:spPr>
          <a:xfrm>
            <a:off x="800695" y="5466873"/>
            <a:ext cx="12724805" cy="395049"/>
          </a:xfrm>
          <a:prstGeom prst="rect">
            <a:avLst/>
          </a:prstGeom>
          <a:noFill/>
          <a:ln/>
        </p:spPr>
        <p:txBody>
          <a:bodyPr wrap="square" lIns="0" tIns="0" rIns="0" bIns="0" rtlCol="0" anchor="t"/>
          <a:lstStyle/>
          <a:p>
            <a:pPr marL="0" indent="0">
              <a:lnSpc>
                <a:spcPts val="1550"/>
              </a:lnSpc>
              <a:buNone/>
            </a:pPr>
            <a:r>
              <a:rPr lang="en-US" sz="1600" b="1" dirty="0" err="1">
                <a:solidFill>
                  <a:srgbClr val="2C3249"/>
                </a:solidFill>
                <a:latin typeface="Kanit Light" panose="020B0604020202020204" charset="-34"/>
                <a:ea typeface="Martel Sans" pitchFamily="34" charset="-122"/>
                <a:cs typeface="Kanit Light" panose="020B0604020202020204" charset="-34"/>
              </a:rPr>
              <a:t>Negatif</a:t>
            </a:r>
            <a:r>
              <a:rPr lang="en-US" sz="1600" b="1" dirty="0">
                <a:solidFill>
                  <a:srgbClr val="2C3249"/>
                </a:solidFill>
                <a:latin typeface="Kanit Light" panose="020B0604020202020204" charset="-34"/>
                <a:ea typeface="Martel Sans" pitchFamily="34" charset="-122"/>
                <a:cs typeface="Kanit Light" panose="020B0604020202020204" charset="-34"/>
              </a:rPr>
              <a:t> </a:t>
            </a:r>
            <a:r>
              <a:rPr lang="en-US" sz="1600" b="1" dirty="0" err="1">
                <a:solidFill>
                  <a:srgbClr val="2C3249"/>
                </a:solidFill>
                <a:latin typeface="Kanit Light" panose="020B0604020202020204" charset="-34"/>
                <a:ea typeface="Martel Sans" pitchFamily="34" charset="-122"/>
                <a:cs typeface="Kanit Light" panose="020B0604020202020204" charset="-34"/>
              </a:rPr>
              <a:t>Öngörü</a:t>
            </a:r>
            <a:r>
              <a:rPr lang="en-US" sz="1600" b="1" dirty="0">
                <a:solidFill>
                  <a:srgbClr val="2C3249"/>
                </a:solidFill>
                <a:latin typeface="Kanit Light" panose="020B0604020202020204" charset="-34"/>
                <a:ea typeface="Martel Sans" pitchFamily="34" charset="-122"/>
                <a:cs typeface="Kanit Light" panose="020B0604020202020204" charset="-34"/>
              </a:rPr>
              <a:t> </a:t>
            </a:r>
            <a:r>
              <a:rPr lang="en-US" sz="1600" b="1" dirty="0" err="1">
                <a:solidFill>
                  <a:srgbClr val="2C3249"/>
                </a:solidFill>
                <a:latin typeface="Kanit Light" panose="020B0604020202020204" charset="-34"/>
                <a:ea typeface="Martel Sans" pitchFamily="34" charset="-122"/>
                <a:cs typeface="Kanit Light" panose="020B0604020202020204" charset="-34"/>
              </a:rPr>
              <a:t>Değeri</a:t>
            </a:r>
            <a:r>
              <a:rPr lang="en-US" sz="1600" b="1" dirty="0">
                <a:solidFill>
                  <a:srgbClr val="2C3249"/>
                </a:solidFill>
                <a:latin typeface="Kanit Light" panose="020B0604020202020204" charset="-34"/>
                <a:ea typeface="Martel Sans" pitchFamily="34" charset="-122"/>
                <a:cs typeface="Kanit Light" panose="020B0604020202020204" charset="-34"/>
              </a:rPr>
              <a:t> (Negative Value- NPV)</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gerçek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negatif</a:t>
            </a:r>
            <a:r>
              <a:rPr lang="en-US" sz="1600" dirty="0">
                <a:solidFill>
                  <a:srgbClr val="2C3249"/>
                </a:solidFill>
                <a:latin typeface="Kanit Light" panose="020B0604020202020204" charset="-34"/>
                <a:ea typeface="Martel Sans" pitchFamily="34" charset="-122"/>
                <a:cs typeface="Kanit Light" panose="020B0604020202020204" charset="-34"/>
              </a:rPr>
              <a:t> (TN) </a:t>
            </a:r>
            <a:r>
              <a:rPr lang="en-US" sz="1600" dirty="0" err="1">
                <a:solidFill>
                  <a:srgbClr val="2C3249"/>
                </a:solidFill>
                <a:latin typeface="Kanit Light" panose="020B0604020202020204" charset="-34"/>
                <a:ea typeface="Martel Sans" pitchFamily="34" charset="-122"/>
                <a:cs typeface="Kanit Light" panose="020B0604020202020204" charset="-34"/>
              </a:rPr>
              <a:t>tahminlerin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toplam</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negatif</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tahminler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tneg</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sayısına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oranını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ifade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eder</a:t>
            </a:r>
            <a:r>
              <a:rPr lang="en-US" sz="1600" dirty="0">
                <a:solidFill>
                  <a:srgbClr val="2C3249"/>
                </a:solidFill>
                <a:latin typeface="Kanit Light" panose="020B0604020202020204" charset="-34"/>
                <a:ea typeface="Martel Sans" pitchFamily="34" charset="-122"/>
                <a:cs typeface="Kanit Light" panose="020B0604020202020204" charset="-34"/>
              </a:rPr>
              <a:t>. NPV, </a:t>
            </a:r>
            <a:r>
              <a:rPr lang="en-US" sz="1600" dirty="0" err="1">
                <a:solidFill>
                  <a:srgbClr val="2C3249"/>
                </a:solidFill>
                <a:latin typeface="Kanit Light" panose="020B0604020202020204" charset="-34"/>
                <a:ea typeface="Martel Sans" pitchFamily="34" charset="-122"/>
                <a:cs typeface="Kanit Light" panose="020B0604020202020204" charset="-34"/>
              </a:rPr>
              <a:t>negatif</a:t>
            </a:r>
            <a:r>
              <a:rPr lang="en-US" sz="1600" dirty="0">
                <a:solidFill>
                  <a:srgbClr val="2C3249"/>
                </a:solidFill>
                <a:latin typeface="Kanit Light" panose="020B0604020202020204" charset="-34"/>
                <a:ea typeface="Martel Sans" pitchFamily="34" charset="-122"/>
                <a:cs typeface="Kanit Light" panose="020B0604020202020204" charset="-34"/>
              </a:rPr>
              <a:t> olarak tahmin </a:t>
            </a:r>
            <a:r>
              <a:rPr lang="en-US" sz="1600" dirty="0" err="1">
                <a:solidFill>
                  <a:srgbClr val="2C3249"/>
                </a:solidFill>
                <a:latin typeface="Kanit Light" panose="020B0604020202020204" charset="-34"/>
                <a:ea typeface="Martel Sans" pitchFamily="34" charset="-122"/>
                <a:cs typeface="Kanit Light" panose="020B0604020202020204" charset="-34"/>
              </a:rPr>
              <a:t>edilen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örneklerin</a:t>
            </a:r>
            <a:r>
              <a:rPr lang="en-US" sz="1600" dirty="0">
                <a:solidFill>
                  <a:srgbClr val="2C3249"/>
                </a:solidFill>
                <a:latin typeface="Kanit Light" panose="020B0604020202020204" charset="-34"/>
                <a:ea typeface="Martel Sans" pitchFamily="34" charset="-122"/>
                <a:cs typeface="Kanit Light" panose="020B0604020202020204" charset="-34"/>
              </a:rPr>
              <a:t> ne </a:t>
            </a:r>
            <a:r>
              <a:rPr lang="en-US" sz="1600" dirty="0" err="1">
                <a:solidFill>
                  <a:srgbClr val="2C3249"/>
                </a:solidFill>
                <a:latin typeface="Kanit Light" panose="020B0604020202020204" charset="-34"/>
                <a:ea typeface="Martel Sans" pitchFamily="34" charset="-122"/>
                <a:cs typeface="Kanit Light" panose="020B0604020202020204" charset="-34"/>
              </a:rPr>
              <a:t>kadarının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gercekten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negatif</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olduğunu</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ölcer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sp>
        <p:nvSpPr>
          <p:cNvPr id="14" name="Text 8"/>
          <p:cNvSpPr/>
          <p:nvPr/>
        </p:nvSpPr>
        <p:spPr>
          <a:xfrm>
            <a:off x="818838" y="6870323"/>
            <a:ext cx="12724805" cy="197525"/>
          </a:xfrm>
          <a:prstGeom prst="rect">
            <a:avLst/>
          </a:prstGeom>
          <a:noFill/>
          <a:ln/>
        </p:spPr>
        <p:txBody>
          <a:bodyPr wrap="none" lIns="0" tIns="0" rIns="0" bIns="0" rtlCol="0" anchor="t"/>
          <a:lstStyle/>
          <a:p>
            <a:pPr marL="0" indent="0">
              <a:lnSpc>
                <a:spcPts val="1550"/>
              </a:lnSpc>
              <a:buNone/>
            </a:pPr>
            <a:endParaRPr lang="en-US" sz="1600">
              <a:latin typeface="Kanit Light" panose="020B0604020202020204" charset="-34"/>
            </a:endParaRPr>
          </a:p>
        </p:txBody>
      </p:sp>
      <p:sp>
        <p:nvSpPr>
          <p:cNvPr id="15" name="Text 9"/>
          <p:cNvSpPr/>
          <p:nvPr/>
        </p:nvSpPr>
        <p:spPr>
          <a:xfrm>
            <a:off x="800695" y="6928327"/>
            <a:ext cx="12724805" cy="713661"/>
          </a:xfrm>
          <a:prstGeom prst="rect">
            <a:avLst/>
          </a:prstGeom>
          <a:noFill/>
          <a:ln/>
        </p:spPr>
        <p:txBody>
          <a:bodyPr wrap="square" lIns="0" tIns="0" rIns="0" bIns="0" rtlCol="0" anchor="t"/>
          <a:lstStyle/>
          <a:p>
            <a:pPr marL="0" indent="0" algn="just">
              <a:buNone/>
            </a:pPr>
            <a:r>
              <a:rPr lang="en-US" sz="1600" b="1" dirty="0">
                <a:solidFill>
                  <a:srgbClr val="2C3249"/>
                </a:solidFill>
                <a:latin typeface="Kanit Light" panose="020B0604020202020204" charset="-34"/>
                <a:ea typeface="Martel Sans" pitchFamily="34" charset="-122"/>
                <a:cs typeface="Kanit Light" panose="020B0604020202020204" charset="-34"/>
              </a:rPr>
              <a:t>F-</a:t>
            </a:r>
            <a:r>
              <a:rPr lang="en-US" sz="1600" b="1" dirty="0" err="1">
                <a:solidFill>
                  <a:srgbClr val="2C3249"/>
                </a:solidFill>
                <a:latin typeface="Kanit Light" panose="020B0604020202020204" charset="-34"/>
                <a:ea typeface="Martel Sans" pitchFamily="34" charset="-122"/>
                <a:cs typeface="Kanit Light" panose="020B0604020202020204" charset="-34"/>
              </a:rPr>
              <a:t>Ölcüsü</a:t>
            </a:r>
            <a:r>
              <a:rPr lang="en-US" sz="1600" b="1" dirty="0">
                <a:solidFill>
                  <a:srgbClr val="2C3249"/>
                </a:solidFill>
                <a:latin typeface="Kanit Light" panose="020B0604020202020204" charset="-34"/>
                <a:ea typeface="Martel Sans" pitchFamily="34" charset="-122"/>
                <a:cs typeface="Kanit Light" panose="020B0604020202020204" charset="-34"/>
              </a:rPr>
              <a:t> (F1-Score, F-Measure)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kesinlik</a:t>
            </a:r>
            <a:r>
              <a:rPr lang="en-US" sz="1600" dirty="0">
                <a:solidFill>
                  <a:srgbClr val="2C3249"/>
                </a:solidFill>
                <a:latin typeface="Kanit Light" panose="020B0604020202020204" charset="-34"/>
                <a:ea typeface="Martel Sans" pitchFamily="34" charset="-122"/>
                <a:cs typeface="Kanit Light" panose="020B0604020202020204" charset="-34"/>
              </a:rPr>
              <a:t> ye </a:t>
            </a:r>
            <a:r>
              <a:rPr lang="en-US" sz="1600" dirty="0" err="1">
                <a:solidFill>
                  <a:srgbClr val="2C3249"/>
                </a:solidFill>
                <a:latin typeface="Kanit Light" panose="020B0604020202020204" charset="-34"/>
                <a:ea typeface="Martel Sans" pitchFamily="34" charset="-122"/>
                <a:cs typeface="Kanit Light" panose="020B0604020202020204" charset="-34"/>
              </a:rPr>
              <a:t>duyarlılık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metriklerinin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harmonik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ortalamasıdır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Kapsayıcı</a:t>
            </a:r>
            <a:r>
              <a:rPr lang="en-US" sz="1600" dirty="0">
                <a:solidFill>
                  <a:srgbClr val="2C3249"/>
                </a:solidFill>
                <a:latin typeface="Kanit Light" panose="020B0604020202020204" charset="-34"/>
                <a:ea typeface="Martel Sans" pitchFamily="34" charset="-122"/>
                <a:cs typeface="Kanit Light" panose="020B0604020202020204" charset="-34"/>
              </a:rPr>
              <a:t> ve bu </a:t>
            </a:r>
            <a:r>
              <a:rPr lang="en-US" sz="1600" dirty="0" err="1">
                <a:solidFill>
                  <a:srgbClr val="2C3249"/>
                </a:solidFill>
                <a:latin typeface="Kanit Light" panose="020B0604020202020204" charset="-34"/>
                <a:ea typeface="Martel Sans" pitchFamily="34" charset="-122"/>
                <a:cs typeface="Kanit Light" panose="020B0604020202020204" charset="-34"/>
              </a:rPr>
              <a:t>iki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metriğin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dengeleyici</a:t>
            </a:r>
            <a:r>
              <a:rPr lang="en-US" sz="1600" dirty="0">
                <a:solidFill>
                  <a:srgbClr val="2C3249"/>
                </a:solidFill>
                <a:latin typeface="Kanit Light" panose="020B0604020202020204" charset="-34"/>
                <a:ea typeface="Martel Sans" pitchFamily="34" charset="-122"/>
                <a:cs typeface="Kanit Light" panose="020B0604020202020204" charset="-34"/>
              </a:rPr>
              <a:t> bir </a:t>
            </a:r>
            <a:r>
              <a:rPr lang="en-US" sz="1600" dirty="0" err="1">
                <a:solidFill>
                  <a:srgbClr val="2C3249"/>
                </a:solidFill>
                <a:latin typeface="Kanit Light" panose="020B0604020202020204" charset="-34"/>
                <a:ea typeface="Martel Sans" pitchFamily="34" charset="-122"/>
                <a:cs typeface="Kanit Light" panose="020B0604020202020204" charset="-34"/>
              </a:rPr>
              <a:t>ölçüsünü</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sunar</a:t>
            </a:r>
            <a:r>
              <a:rPr lang="en-US" sz="1600" dirty="0">
                <a:solidFill>
                  <a:srgbClr val="2C3249"/>
                </a:solidFill>
                <a:latin typeface="Kanit Light" panose="020B0604020202020204" charset="-34"/>
                <a:ea typeface="Martel Sans" pitchFamily="34" charset="-122"/>
                <a:cs typeface="Kanit Light" panose="020B0604020202020204" charset="-34"/>
              </a:rPr>
              <a:t>. F-</a:t>
            </a:r>
            <a:r>
              <a:rPr lang="en-US" sz="1600" dirty="0" err="1">
                <a:solidFill>
                  <a:srgbClr val="2C3249"/>
                </a:solidFill>
                <a:latin typeface="Kanit Light" panose="020B0604020202020204" charset="-34"/>
                <a:ea typeface="Martel Sans" pitchFamily="34" charset="-122"/>
                <a:cs typeface="Kanit Light" panose="020B0604020202020204" charset="-34"/>
              </a:rPr>
              <a:t>Ölçüsü</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özellikle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dengesiz</a:t>
            </a:r>
            <a:r>
              <a:rPr lang="en-US" sz="1600" dirty="0">
                <a:solidFill>
                  <a:srgbClr val="2C3249"/>
                </a:solidFill>
                <a:latin typeface="Kanit Light" panose="020B0604020202020204" charset="-34"/>
                <a:ea typeface="Martel Sans" pitchFamily="34" charset="-122"/>
                <a:cs typeface="Kanit Light" panose="020B0604020202020204" charset="-34"/>
              </a:rPr>
              <a:t> sınıflandırma </a:t>
            </a:r>
            <a:r>
              <a:rPr lang="en-US" sz="1600" dirty="0" err="1">
                <a:solidFill>
                  <a:srgbClr val="2C3249"/>
                </a:solidFill>
                <a:latin typeface="Kanit Light" panose="020B0604020202020204" charset="-34"/>
                <a:ea typeface="Martel Sans" pitchFamily="34" charset="-122"/>
                <a:cs typeface="Kanit Light" panose="020B0604020202020204" charset="-34"/>
              </a:rPr>
              <a:t>problemlerinde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kullanılır</a:t>
            </a:r>
            <a:r>
              <a:rPr lang="en-US" sz="1600" dirty="0">
                <a:solidFill>
                  <a:srgbClr val="2C3249"/>
                </a:solidFill>
                <a:latin typeface="Kanit Light" panose="020B0604020202020204" charset="-34"/>
                <a:ea typeface="Martel Sans" pitchFamily="34" charset="-122"/>
                <a:cs typeface="Kanit Light" panose="020B0604020202020204" charset="-34"/>
              </a:rPr>
              <a:t> ve hem </a:t>
            </a:r>
            <a:r>
              <a:rPr lang="en-US" sz="1600" dirty="0" err="1">
                <a:solidFill>
                  <a:srgbClr val="2C3249"/>
                </a:solidFill>
                <a:latin typeface="Kanit Light" panose="020B0604020202020204" charset="-34"/>
                <a:ea typeface="Martel Sans" pitchFamily="34" charset="-122"/>
                <a:cs typeface="Kanit Light" panose="020B0604020202020204" charset="-34"/>
              </a:rPr>
              <a:t>yanlış</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pozitifleri</a:t>
            </a:r>
            <a:r>
              <a:rPr lang="en-US" sz="1600" dirty="0">
                <a:solidFill>
                  <a:srgbClr val="2C3249"/>
                </a:solidFill>
                <a:latin typeface="Kanit Light" panose="020B0604020202020204" charset="-34"/>
                <a:ea typeface="Martel Sans" pitchFamily="34" charset="-122"/>
                <a:cs typeface="Kanit Light" panose="020B0604020202020204" charset="-34"/>
              </a:rPr>
              <a:t> hem de </a:t>
            </a:r>
            <a:r>
              <a:rPr lang="en-US" sz="1600" dirty="0" err="1">
                <a:solidFill>
                  <a:srgbClr val="2C3249"/>
                </a:solidFill>
                <a:latin typeface="Kanit Light" panose="020B0604020202020204" charset="-34"/>
                <a:ea typeface="Martel Sans" pitchFamily="34" charset="-122"/>
                <a:cs typeface="Kanit Light" panose="020B0604020202020204" charset="-34"/>
              </a:rPr>
              <a:t>yanlış</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negatifleri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dikkate</a:t>
            </a:r>
            <a:r>
              <a:rPr lang="en-US" sz="1600" dirty="0">
                <a:solidFill>
                  <a:srgbClr val="2C3249"/>
                </a:solidFill>
                <a:latin typeface="Kanit Light" panose="020B0604020202020204" charset="-34"/>
                <a:ea typeface="Martel Sans" pitchFamily="34" charset="-122"/>
                <a:cs typeface="Kanit Light" panose="020B0604020202020204" charset="-34"/>
              </a:rPr>
              <a:t> alır.</a:t>
            </a:r>
            <a:endParaRPr lang="en-US" sz="1600" dirty="0">
              <a:latin typeface="Kanit Light" panose="020B0604020202020204" charset="-34"/>
            </a:endParaRPr>
          </a:p>
        </p:txBody>
      </p:sp>
      <p:pic>
        <p:nvPicPr>
          <p:cNvPr id="17" name="Image 5" descr="preencoded.png"/>
          <p:cNvPicPr>
            <a:picLocks noChangeAspect="1"/>
          </p:cNvPicPr>
          <p:nvPr/>
        </p:nvPicPr>
        <p:blipFill>
          <a:blip r:embed="rId8"/>
          <a:stretch>
            <a:fillRect/>
          </a:stretch>
        </p:blipFill>
        <p:spPr>
          <a:xfrm>
            <a:off x="13525500" y="228600"/>
            <a:ext cx="876300" cy="540306"/>
          </a:xfrm>
          <a:prstGeom prst="rect">
            <a:avLst/>
          </a:prstGeom>
        </p:spPr>
      </p:pic>
      <p:sp>
        <p:nvSpPr>
          <p:cNvPr id="18" name="Text 0">
            <a:extLst>
              <a:ext uri="{FF2B5EF4-FFF2-40B4-BE49-F238E27FC236}">
                <a16:creationId xmlns:a16="http://schemas.microsoft.com/office/drawing/2014/main" id="{E2A846C5-E5BF-2394-8E1B-99FC86F882BE}"/>
              </a:ext>
            </a:extLst>
          </p:cNvPr>
          <p:cNvSpPr/>
          <p:nvPr/>
        </p:nvSpPr>
        <p:spPr>
          <a:xfrm>
            <a:off x="864037" y="768906"/>
            <a:ext cx="8567499" cy="489466"/>
          </a:xfrm>
          <a:prstGeom prst="rect">
            <a:avLst/>
          </a:prstGeom>
          <a:noFill/>
          <a:ln/>
        </p:spPr>
        <p:txBody>
          <a:bodyPr wrap="none" lIns="0" tIns="0" rIns="0" bIns="0" rtlCol="0" anchor="t"/>
          <a:lstStyle/>
          <a:p>
            <a:pPr marL="0" indent="0">
              <a:lnSpc>
                <a:spcPts val="3650"/>
              </a:lnSpc>
              <a:buNone/>
            </a:pPr>
            <a:r>
              <a:rPr lang="en-US" sz="2800" dirty="0">
                <a:solidFill>
                  <a:srgbClr val="272D45"/>
                </a:solidFill>
                <a:latin typeface="Kanit Light" panose="020B0604020202020204" charset="-34"/>
                <a:ea typeface="Kanit Light" pitchFamily="34" charset="-122"/>
                <a:cs typeface="Kanit Light" panose="020B0604020202020204" charset="-34"/>
              </a:rPr>
              <a:t>2.7.2. </a:t>
            </a:r>
            <a:r>
              <a:rPr lang="en-US" sz="2800" dirty="0" err="1">
                <a:solidFill>
                  <a:srgbClr val="272D45"/>
                </a:solidFill>
                <a:latin typeface="Kanit Light" panose="020B0604020202020204" charset="-34"/>
                <a:ea typeface="Kanit Light" pitchFamily="34" charset="-122"/>
                <a:cs typeface="Kanit Light" panose="020B0604020202020204" charset="-34"/>
              </a:rPr>
              <a:t>İkili</a:t>
            </a:r>
            <a:r>
              <a:rPr lang="en-US" sz="2800" dirty="0">
                <a:solidFill>
                  <a:srgbClr val="272D45"/>
                </a:solidFill>
                <a:latin typeface="Kanit Light" panose="020B0604020202020204" charset="-34"/>
                <a:ea typeface="Kanit Light" pitchFamily="34" charset="-122"/>
                <a:cs typeface="Kanit Light" panose="020B0604020202020204" charset="-34"/>
              </a:rPr>
              <a:t> Sınıflandırma </a:t>
            </a:r>
            <a:r>
              <a:rPr lang="en-US" sz="2800" dirty="0" err="1">
                <a:solidFill>
                  <a:srgbClr val="272D45"/>
                </a:solidFill>
                <a:latin typeface="Kanit Light" panose="020B0604020202020204" charset="-34"/>
                <a:ea typeface="Kanit Light" pitchFamily="34" charset="-122"/>
                <a:cs typeface="Kanit Light" panose="020B0604020202020204" charset="-34"/>
              </a:rPr>
              <a:t>Performansının</a:t>
            </a:r>
            <a:r>
              <a:rPr lang="en-US" sz="2800" dirty="0">
                <a:solidFill>
                  <a:srgbClr val="272D45"/>
                </a:solidFill>
                <a:latin typeface="Kanit Light" panose="020B0604020202020204" charset="-34"/>
                <a:ea typeface="Kanit Light" pitchFamily="34" charset="-122"/>
                <a:cs typeface="Kanit Light" panose="020B0604020202020204" charset="-34"/>
              </a:rPr>
              <a:t> </a:t>
            </a:r>
            <a:r>
              <a:rPr lang="en-US" sz="2800" dirty="0" err="1">
                <a:solidFill>
                  <a:srgbClr val="272D45"/>
                </a:solidFill>
                <a:latin typeface="Kanit Light" panose="020B0604020202020204" charset="-34"/>
                <a:ea typeface="Kanit Light" pitchFamily="34" charset="-122"/>
                <a:cs typeface="Kanit Light" panose="020B0604020202020204" charset="-34"/>
              </a:rPr>
              <a:t>Değerlendirilmesi</a:t>
            </a:r>
            <a:endParaRPr lang="en-US" sz="2800" dirty="0">
              <a:latin typeface="Kanit Light" panose="020B0604020202020204" charset="-34"/>
            </a:endParaRPr>
          </a:p>
        </p:txBody>
      </p:sp>
      <p:sp>
        <p:nvSpPr>
          <p:cNvPr id="19" name="Text 0">
            <a:extLst>
              <a:ext uri="{FF2B5EF4-FFF2-40B4-BE49-F238E27FC236}">
                <a16:creationId xmlns:a16="http://schemas.microsoft.com/office/drawing/2014/main" id="{6E0D711B-1CB6-7D05-9E5C-DBBD3DDEFF27}"/>
              </a:ext>
            </a:extLst>
          </p:cNvPr>
          <p:cNvSpPr/>
          <p:nvPr/>
        </p:nvSpPr>
        <p:spPr>
          <a:xfrm>
            <a:off x="864037" y="196929"/>
            <a:ext cx="6733580" cy="603647"/>
          </a:xfrm>
          <a:prstGeom prst="rect">
            <a:avLst/>
          </a:prstGeom>
          <a:noFill/>
          <a:ln/>
        </p:spPr>
        <p:txBody>
          <a:bodyPr wrap="none" lIns="0" tIns="0" rIns="0" bIns="0" rtlCol="0" anchor="t"/>
          <a:lstStyle/>
          <a:p>
            <a:pPr marL="0" indent="0">
              <a:lnSpc>
                <a:spcPts val="4750"/>
              </a:lnSpc>
              <a:buNone/>
            </a:pPr>
            <a:r>
              <a:rPr lang="en-US" sz="3600" dirty="0">
                <a:solidFill>
                  <a:srgbClr val="272D45"/>
                </a:solidFill>
                <a:latin typeface="Kanit Light" panose="020B0604020202020204" charset="-34"/>
                <a:ea typeface="Kanit Light" pitchFamily="34" charset="-122"/>
                <a:cs typeface="Kanit Light" panose="020B0604020202020204" charset="-34"/>
              </a:rPr>
              <a:t>2.7. Model </a:t>
            </a:r>
            <a:r>
              <a:rPr lang="en-US" sz="3600" dirty="0" err="1">
                <a:solidFill>
                  <a:srgbClr val="272D45"/>
                </a:solidFill>
                <a:latin typeface="Kanit Light" panose="020B0604020202020204" charset="-34"/>
                <a:ea typeface="Kanit Light" pitchFamily="34" charset="-122"/>
                <a:cs typeface="Kanit Light" panose="020B0604020202020204" charset="-34"/>
              </a:rPr>
              <a:t>Değerlendirme</a:t>
            </a:r>
            <a:r>
              <a:rPr lang="en-US" sz="3600" dirty="0">
                <a:solidFill>
                  <a:srgbClr val="272D45"/>
                </a:solidFill>
                <a:latin typeface="Kanit Light" panose="020B0604020202020204" charset="-34"/>
                <a:ea typeface="Kanit Light" pitchFamily="34" charset="-122"/>
                <a:cs typeface="Kanit Light" panose="020B0604020202020204" charset="-34"/>
              </a:rPr>
              <a:t> Süreci</a:t>
            </a:r>
            <a:endParaRPr lang="en-US" sz="3600" dirty="0">
              <a:latin typeface="Kanit Light" panose="020B0604020202020204" charset="-34"/>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0" descr="preencoded.png"/>
          <p:cNvPicPr>
            <a:picLocks noChangeAspect="1"/>
          </p:cNvPicPr>
          <p:nvPr/>
        </p:nvPicPr>
        <p:blipFill>
          <a:blip r:embed="rId3"/>
          <a:stretch>
            <a:fillRect/>
          </a:stretch>
        </p:blipFill>
        <p:spPr>
          <a:xfrm>
            <a:off x="722965" y="5924658"/>
            <a:ext cx="5924389" cy="1100971"/>
          </a:xfrm>
          <a:prstGeom prst="rect">
            <a:avLst/>
          </a:prstGeom>
        </p:spPr>
      </p:pic>
      <p:sp>
        <p:nvSpPr>
          <p:cNvPr id="3" name="Text 1"/>
          <p:cNvSpPr/>
          <p:nvPr/>
        </p:nvSpPr>
        <p:spPr>
          <a:xfrm>
            <a:off x="864036" y="1507429"/>
            <a:ext cx="12813567" cy="1004280"/>
          </a:xfrm>
          <a:prstGeom prst="rect">
            <a:avLst/>
          </a:prstGeom>
          <a:noFill/>
          <a:ln/>
        </p:spPr>
        <p:txBody>
          <a:bodyPr wrap="square" lIns="0" tIns="0" rIns="0" bIns="0" rtlCol="0" anchor="t"/>
          <a:lstStyle/>
          <a:p>
            <a:pPr marL="0" indent="0">
              <a:lnSpc>
                <a:spcPts val="1650"/>
              </a:lnSpc>
              <a:buNone/>
            </a:pPr>
            <a:r>
              <a:rPr lang="en-US" dirty="0" err="1">
                <a:solidFill>
                  <a:srgbClr val="2C3249"/>
                </a:solidFill>
                <a:latin typeface="Kanit Light" panose="020B0604020202020204" charset="-34"/>
                <a:ea typeface="Martel Sans" pitchFamily="34" charset="-122"/>
                <a:cs typeface="Kanit Light" panose="020B0604020202020204" charset="-34"/>
              </a:rPr>
              <a:t>Çoklu-sınıf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sınıflandırmada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hedef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niteliğin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kategorileri</a:t>
            </a:r>
            <a:r>
              <a:rPr lang="en-US" dirty="0">
                <a:solidFill>
                  <a:srgbClr val="2C3249"/>
                </a:solidFill>
                <a:latin typeface="Kanit Light" panose="020B0604020202020204" charset="-34"/>
                <a:ea typeface="Martel Sans" pitchFamily="34" charset="-122"/>
                <a:cs typeface="Kanit Light" panose="020B0604020202020204" charset="-34"/>
              </a:rPr>
              <a:t>/</a:t>
            </a:r>
            <a:r>
              <a:rPr lang="en-US" dirty="0" err="1">
                <a:solidFill>
                  <a:srgbClr val="2C3249"/>
                </a:solidFill>
                <a:latin typeface="Kanit Light" panose="020B0604020202020204" charset="-34"/>
                <a:ea typeface="Martel Sans" pitchFamily="34" charset="-122"/>
                <a:cs typeface="Kanit Light" panose="020B0604020202020204" charset="-34"/>
              </a:rPr>
              <a:t>sınıf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etiketleri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ikiden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fazladır</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nedenle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ikili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sınıflandırmada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olduğu</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dirty="0" err="1">
                <a:solidFill>
                  <a:srgbClr val="2C3249"/>
                </a:solidFill>
                <a:latin typeface="Kanit Light" panose="020B0604020202020204" charset="-34"/>
                <a:ea typeface="Martel Sans" pitchFamily="34" charset="-122"/>
                <a:cs typeface="Kanit Light" panose="020B0604020202020204" charset="-34"/>
              </a:rPr>
              <a:t>yalnızca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pozitif</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negatif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şeklinde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nitelendirilen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iki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sınıf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bulunmamaktadır</a:t>
            </a:r>
            <a:r>
              <a:rPr lang="en-US" dirty="0">
                <a:solidFill>
                  <a:srgbClr val="2C3249"/>
                </a:solidFill>
                <a:latin typeface="Kanit Light" panose="020B0604020202020204" charset="-34"/>
                <a:ea typeface="Martel Sans" pitchFamily="34" charset="-122"/>
                <a:cs typeface="Kanit Light" panose="020B0604020202020204" charset="-34"/>
              </a:rPr>
              <a:t>. Çoklu-</a:t>
            </a:r>
            <a:r>
              <a:rPr lang="en-US" dirty="0" err="1">
                <a:solidFill>
                  <a:srgbClr val="2C3249"/>
                </a:solidFill>
                <a:latin typeface="Kanit Light" panose="020B0604020202020204" charset="-34"/>
                <a:ea typeface="Martel Sans" pitchFamily="34" charset="-122"/>
                <a:cs typeface="Kanit Light" panose="020B0604020202020204" charset="-34"/>
              </a:rPr>
              <a:t>sınıf</a:t>
            </a:r>
            <a:r>
              <a:rPr lang="en-US" dirty="0">
                <a:solidFill>
                  <a:srgbClr val="2C3249"/>
                </a:solidFill>
                <a:latin typeface="Kanit Light" panose="020B0604020202020204" charset="-34"/>
                <a:ea typeface="Martel Sans" pitchFamily="34" charset="-122"/>
                <a:cs typeface="Kanit Light" panose="020B0604020202020204" charset="-34"/>
              </a:rPr>
              <a:t> sınıflandırma için </a:t>
            </a:r>
            <a:r>
              <a:rPr lang="en-US" dirty="0" err="1">
                <a:solidFill>
                  <a:srgbClr val="2C3249"/>
                </a:solidFill>
                <a:latin typeface="Kanit Light" panose="020B0604020202020204" charset="-34"/>
                <a:ea typeface="Martel Sans" pitchFamily="34" charset="-122"/>
                <a:cs typeface="Kanit Light" panose="020B0604020202020204" charset="-34"/>
              </a:rPr>
              <a:t>oluşturulan</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örnek</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kontenjans</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tablosu</a:t>
            </a:r>
            <a:r>
              <a:rPr lang="en-US" dirty="0">
                <a:solidFill>
                  <a:srgbClr val="2C3249"/>
                </a:solidFill>
                <a:latin typeface="Kanit Light" panose="020B0604020202020204" charset="-34"/>
                <a:ea typeface="Martel Sans" pitchFamily="34" charset="-122"/>
                <a:cs typeface="Kanit Light" panose="020B0604020202020204" charset="-34"/>
              </a:rPr>
              <a:t> Tablo</a:t>
            </a:r>
            <a:r>
              <a:rPr lang="tr-TR" dirty="0">
                <a:solidFill>
                  <a:srgbClr val="2C3249"/>
                </a:solidFill>
                <a:latin typeface="Kanit Light" panose="020B0604020202020204" charset="-34"/>
                <a:ea typeface="Martel Sans" pitchFamily="34" charset="-122"/>
                <a:cs typeface="Kanit Light" panose="020B0604020202020204" charset="-34"/>
              </a:rPr>
              <a:t>da </a:t>
            </a:r>
            <a:r>
              <a:rPr lang="en-US" dirty="0" err="1">
                <a:solidFill>
                  <a:srgbClr val="2C3249"/>
                </a:solidFill>
                <a:latin typeface="Kanit Light" panose="020B0604020202020204" charset="-34"/>
                <a:ea typeface="Martel Sans" pitchFamily="34" charset="-122"/>
                <a:cs typeface="Kanit Light" panose="020B0604020202020204" charset="-34"/>
              </a:rPr>
              <a:t>verilmiştir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4" name="Text 2"/>
          <p:cNvSpPr/>
          <p:nvPr/>
        </p:nvSpPr>
        <p:spPr>
          <a:xfrm>
            <a:off x="952797" y="2504002"/>
            <a:ext cx="6161205" cy="214324"/>
          </a:xfrm>
          <a:prstGeom prst="rect">
            <a:avLst/>
          </a:prstGeom>
          <a:noFill/>
          <a:ln/>
        </p:spPr>
        <p:txBody>
          <a:bodyPr wrap="none" lIns="0" tIns="0" rIns="0" bIns="0" rtlCol="0" anchor="t"/>
          <a:lstStyle/>
          <a:p>
            <a:pPr marL="0" indent="0">
              <a:lnSpc>
                <a:spcPts val="1650"/>
              </a:lnSpc>
              <a:buNone/>
            </a:pPr>
            <a:r>
              <a:rPr lang="en-US" b="1" i="1" dirty="0" err="1">
                <a:solidFill>
                  <a:srgbClr val="2C3249"/>
                </a:solidFill>
                <a:latin typeface="Kanit Light" panose="020B0604020202020204" charset="-34"/>
                <a:ea typeface="Martel Sans" pitchFamily="34" charset="-122"/>
                <a:cs typeface="Kanit Light" panose="020B0604020202020204" charset="-34"/>
              </a:rPr>
              <a:t>Coklu-sınıf</a:t>
            </a:r>
            <a:r>
              <a:rPr lang="en-US" b="1" i="1" dirty="0">
                <a:solidFill>
                  <a:srgbClr val="2C3249"/>
                </a:solidFill>
                <a:latin typeface="Kanit Light" panose="020B0604020202020204" charset="-34"/>
                <a:ea typeface="Martel Sans" pitchFamily="34" charset="-122"/>
                <a:cs typeface="Kanit Light" panose="020B0604020202020204" charset="-34"/>
              </a:rPr>
              <a:t> sınıflandırma için </a:t>
            </a:r>
            <a:r>
              <a:rPr lang="en-US" b="1" i="1" dirty="0" err="1">
                <a:solidFill>
                  <a:srgbClr val="2C3249"/>
                </a:solidFill>
                <a:latin typeface="Kanit Light" panose="020B0604020202020204" charset="-34"/>
                <a:ea typeface="Martel Sans" pitchFamily="34" charset="-122"/>
                <a:cs typeface="Kanit Light" panose="020B0604020202020204" charset="-34"/>
              </a:rPr>
              <a:t>kontenjans</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tablosu</a:t>
            </a:r>
            <a:r>
              <a:rPr lang="en-US" b="1" i="1" dirty="0">
                <a:solidFill>
                  <a:srgbClr val="2C3249"/>
                </a:solidFill>
                <a:latin typeface="Kanit Light" panose="020B0604020202020204" charset="-34"/>
                <a:ea typeface="Martel Sans" pitchFamily="34" charset="-122"/>
                <a:cs typeface="Kanit Light" panose="020B0604020202020204" charset="-34"/>
              </a:rPr>
              <a:t>.</a:t>
            </a:r>
            <a:endParaRPr lang="en-US" i="1" dirty="0">
              <a:latin typeface="Kanit Light" panose="020B0604020202020204" charset="-34"/>
            </a:endParaRPr>
          </a:p>
        </p:txBody>
      </p:sp>
      <p:sp>
        <p:nvSpPr>
          <p:cNvPr id="29" name="Text 27"/>
          <p:cNvSpPr/>
          <p:nvPr/>
        </p:nvSpPr>
        <p:spPr>
          <a:xfrm>
            <a:off x="864037" y="5511274"/>
            <a:ext cx="5204163" cy="489466"/>
          </a:xfrm>
          <a:prstGeom prst="rect">
            <a:avLst/>
          </a:prstGeom>
          <a:noFill/>
          <a:ln/>
        </p:spPr>
        <p:txBody>
          <a:bodyPr wrap="none" lIns="0" tIns="0" rIns="0" bIns="0" rtlCol="0" anchor="t"/>
          <a:lstStyle/>
          <a:p>
            <a:pPr marL="0" indent="0">
              <a:lnSpc>
                <a:spcPts val="1650"/>
              </a:lnSpc>
              <a:buNone/>
            </a:pPr>
            <a:r>
              <a:rPr lang="en-US" dirty="0">
                <a:solidFill>
                  <a:srgbClr val="2C3249"/>
                </a:solidFill>
                <a:latin typeface="Kanit Light" panose="020B0604020202020204" charset="-34"/>
                <a:ea typeface="Martel Sans" pitchFamily="34" charset="-122"/>
                <a:cs typeface="Kanit Light" panose="020B0604020202020204" charset="-34"/>
              </a:rPr>
              <a:t>Bu </a:t>
            </a:r>
            <a:r>
              <a:rPr lang="en-US" dirty="0" err="1">
                <a:solidFill>
                  <a:srgbClr val="2C3249"/>
                </a:solidFill>
                <a:latin typeface="Kanit Light" panose="020B0604020202020204" charset="-34"/>
                <a:ea typeface="Martel Sans" pitchFamily="34" charset="-122"/>
                <a:cs typeface="Kanit Light" panose="020B0604020202020204" charset="-34"/>
              </a:rPr>
              <a:t>tabloya</a:t>
            </a:r>
            <a:r>
              <a:rPr lang="en-US" dirty="0">
                <a:solidFill>
                  <a:srgbClr val="2C3249"/>
                </a:solidFill>
                <a:latin typeface="Kanit Light" panose="020B0604020202020204" charset="-34"/>
                <a:ea typeface="Martel Sans" pitchFamily="34" charset="-122"/>
                <a:cs typeface="Kanit Light" panose="020B0604020202020204" charset="-34"/>
              </a:rPr>
              <a:t> göre </a:t>
            </a:r>
            <a:r>
              <a:rPr lang="en-US" dirty="0" err="1">
                <a:solidFill>
                  <a:srgbClr val="2C3249"/>
                </a:solidFill>
                <a:latin typeface="Kanit Light" panose="020B0604020202020204" charset="-34"/>
                <a:ea typeface="Martel Sans" pitchFamily="34" charset="-122"/>
                <a:cs typeface="Kanit Light" panose="020B0604020202020204" charset="-34"/>
              </a:rPr>
              <a:t>doğruluk</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hata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değerleri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ikili</a:t>
            </a:r>
            <a:r>
              <a:rPr lang="en-US" dirty="0">
                <a:solidFill>
                  <a:srgbClr val="2C3249"/>
                </a:solidFill>
                <a:latin typeface="Kanit Light" panose="020B0604020202020204" charset="-34"/>
                <a:ea typeface="Martel Sans" pitchFamily="34" charset="-122"/>
                <a:cs typeface="Kanit Light" panose="020B0604020202020204" charset="-34"/>
              </a:rPr>
              <a:t> </a:t>
            </a:r>
            <a:endParaRPr lang="tr-TR" dirty="0">
              <a:solidFill>
                <a:srgbClr val="2C3249"/>
              </a:solidFill>
              <a:latin typeface="Kanit Light" panose="020B0604020202020204" charset="-34"/>
              <a:ea typeface="Martel Sans" pitchFamily="34" charset="-122"/>
              <a:cs typeface="Kanit Light" panose="020B0604020202020204" charset="-34"/>
            </a:endParaRPr>
          </a:p>
          <a:p>
            <a:pPr marL="0" indent="0">
              <a:lnSpc>
                <a:spcPts val="1650"/>
              </a:lnSpc>
              <a:buNone/>
            </a:pPr>
            <a:r>
              <a:rPr lang="en-US" dirty="0" err="1">
                <a:solidFill>
                  <a:srgbClr val="2C3249"/>
                </a:solidFill>
                <a:latin typeface="Kanit Light" panose="020B0604020202020204" charset="-34"/>
                <a:ea typeface="Martel Sans" pitchFamily="34" charset="-122"/>
                <a:cs typeface="Kanit Light" panose="020B0604020202020204" charset="-34"/>
              </a:rPr>
              <a:t>sınıflandırmada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olduğu</a:t>
            </a:r>
            <a:r>
              <a:rPr lang="en-US" dirty="0">
                <a:solidFill>
                  <a:srgbClr val="2C3249"/>
                </a:solidFill>
                <a:latin typeface="Kanit Light" panose="020B0604020202020204" charset="-34"/>
                <a:ea typeface="Martel Sans" pitchFamily="34" charset="-122"/>
                <a:cs typeface="Kanit Light" panose="020B0604020202020204" charset="-34"/>
              </a:rPr>
              <a:t> gibi </a:t>
            </a:r>
            <a:r>
              <a:rPr lang="en-US" dirty="0" err="1">
                <a:solidFill>
                  <a:srgbClr val="2C3249"/>
                </a:solidFill>
                <a:latin typeface="Kanit Light" panose="020B0604020202020204" charset="-34"/>
                <a:ea typeface="Martel Sans" pitchFamily="34" charset="-122"/>
                <a:cs typeface="Kanit Light" panose="020B0604020202020204" charset="-34"/>
              </a:rPr>
              <a:t>hesaplanır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pic>
        <p:nvPicPr>
          <p:cNvPr id="33" name="Image 1" descr="preencoded.png"/>
          <p:cNvPicPr>
            <a:picLocks noChangeAspect="1"/>
          </p:cNvPicPr>
          <p:nvPr/>
        </p:nvPicPr>
        <p:blipFill>
          <a:blip r:embed="rId4"/>
          <a:stretch>
            <a:fillRect/>
          </a:stretch>
        </p:blipFill>
        <p:spPr>
          <a:xfrm>
            <a:off x="952797" y="2718326"/>
            <a:ext cx="5204163" cy="2391574"/>
          </a:xfrm>
          <a:prstGeom prst="rect">
            <a:avLst/>
          </a:prstGeom>
        </p:spPr>
      </p:pic>
      <p:pic>
        <p:nvPicPr>
          <p:cNvPr id="34" name="Image 2" descr="preencoded.png"/>
          <p:cNvPicPr>
            <a:picLocks noChangeAspect="1"/>
          </p:cNvPicPr>
          <p:nvPr/>
        </p:nvPicPr>
        <p:blipFill>
          <a:blip r:embed="rId5"/>
          <a:stretch>
            <a:fillRect/>
          </a:stretch>
        </p:blipFill>
        <p:spPr>
          <a:xfrm>
            <a:off x="13525500" y="228600"/>
            <a:ext cx="876300" cy="540306"/>
          </a:xfrm>
          <a:prstGeom prst="rect">
            <a:avLst/>
          </a:prstGeom>
        </p:spPr>
      </p:pic>
      <p:sp>
        <p:nvSpPr>
          <p:cNvPr id="35" name="Text 0">
            <a:extLst>
              <a:ext uri="{FF2B5EF4-FFF2-40B4-BE49-F238E27FC236}">
                <a16:creationId xmlns:a16="http://schemas.microsoft.com/office/drawing/2014/main" id="{D7C53BEC-2517-CBC7-EA42-299E50043E11}"/>
              </a:ext>
            </a:extLst>
          </p:cNvPr>
          <p:cNvSpPr/>
          <p:nvPr/>
        </p:nvSpPr>
        <p:spPr>
          <a:xfrm>
            <a:off x="836237" y="1059131"/>
            <a:ext cx="8567499" cy="489466"/>
          </a:xfrm>
          <a:prstGeom prst="rect">
            <a:avLst/>
          </a:prstGeom>
          <a:noFill/>
          <a:ln/>
        </p:spPr>
        <p:txBody>
          <a:bodyPr wrap="none" lIns="0" tIns="0" rIns="0" bIns="0" rtlCol="0" anchor="t"/>
          <a:lstStyle/>
          <a:p>
            <a:pPr marL="0" indent="0">
              <a:lnSpc>
                <a:spcPts val="2600"/>
              </a:lnSpc>
              <a:buNone/>
            </a:pPr>
            <a:r>
              <a:rPr lang="en-US" sz="3200" dirty="0">
                <a:solidFill>
                  <a:srgbClr val="272D45"/>
                </a:solidFill>
                <a:latin typeface="Kanit Light" panose="020B0604020202020204" charset="-34"/>
                <a:ea typeface="Kanit Light" pitchFamily="34" charset="-122"/>
                <a:cs typeface="Kanit Light" panose="020B0604020202020204" charset="-34"/>
              </a:rPr>
              <a:t>Çoklu-</a:t>
            </a:r>
            <a:r>
              <a:rPr lang="en-US" sz="3200" dirty="0" err="1">
                <a:solidFill>
                  <a:srgbClr val="272D45"/>
                </a:solidFill>
                <a:latin typeface="Kanit Light" panose="020B0604020202020204" charset="-34"/>
                <a:ea typeface="Kanit Light" pitchFamily="34" charset="-122"/>
                <a:cs typeface="Kanit Light" panose="020B0604020202020204" charset="-34"/>
              </a:rPr>
              <a:t>Sınıf</a:t>
            </a:r>
            <a:r>
              <a:rPr lang="en-US" sz="3200" dirty="0">
                <a:solidFill>
                  <a:srgbClr val="272D45"/>
                </a:solidFill>
                <a:latin typeface="Kanit Light" panose="020B0604020202020204" charset="-34"/>
                <a:ea typeface="Kanit Light" pitchFamily="34" charset="-122"/>
                <a:cs typeface="Kanit Light" panose="020B0604020202020204" charset="-34"/>
              </a:rPr>
              <a:t> Sınıflandırma </a:t>
            </a:r>
            <a:r>
              <a:rPr lang="en-US" sz="3200" dirty="0" err="1">
                <a:solidFill>
                  <a:srgbClr val="272D45"/>
                </a:solidFill>
                <a:latin typeface="Kanit Light" panose="020B0604020202020204" charset="-34"/>
                <a:ea typeface="Kanit Light" pitchFamily="34" charset="-122"/>
                <a:cs typeface="Kanit Light" panose="020B0604020202020204" charset="-34"/>
              </a:rPr>
              <a:t>Performansının</a:t>
            </a:r>
            <a:r>
              <a:rPr lang="en-US" sz="3200" dirty="0">
                <a:solidFill>
                  <a:srgbClr val="272D45"/>
                </a:solidFill>
                <a:latin typeface="Kanit Light" panose="020B0604020202020204" charset="-34"/>
                <a:ea typeface="Kanit Light" pitchFamily="34" charset="-122"/>
                <a:cs typeface="Kanit Light" panose="020B0604020202020204" charset="-34"/>
              </a:rPr>
              <a:t> </a:t>
            </a:r>
            <a:r>
              <a:rPr lang="en-US" sz="3200" dirty="0" err="1">
                <a:solidFill>
                  <a:srgbClr val="272D45"/>
                </a:solidFill>
                <a:latin typeface="Kanit Light" panose="020B0604020202020204" charset="-34"/>
                <a:ea typeface="Kanit Light" pitchFamily="34" charset="-122"/>
                <a:cs typeface="Kanit Light" panose="020B0604020202020204" charset="-34"/>
              </a:rPr>
              <a:t>Değerlendirilmesi</a:t>
            </a:r>
            <a:endParaRPr lang="en-US" sz="3200" dirty="0">
              <a:latin typeface="Kanit Light" panose="020B0604020202020204" charset="-34"/>
            </a:endParaRPr>
          </a:p>
        </p:txBody>
      </p:sp>
      <p:sp>
        <p:nvSpPr>
          <p:cNvPr id="36" name="Text 0">
            <a:extLst>
              <a:ext uri="{FF2B5EF4-FFF2-40B4-BE49-F238E27FC236}">
                <a16:creationId xmlns:a16="http://schemas.microsoft.com/office/drawing/2014/main" id="{76133B31-5407-883A-F701-EDCC72A588F3}"/>
              </a:ext>
            </a:extLst>
          </p:cNvPr>
          <p:cNvSpPr/>
          <p:nvPr/>
        </p:nvSpPr>
        <p:spPr>
          <a:xfrm>
            <a:off x="864037" y="389711"/>
            <a:ext cx="6733580" cy="603647"/>
          </a:xfrm>
          <a:prstGeom prst="rect">
            <a:avLst/>
          </a:prstGeom>
          <a:noFill/>
          <a:ln/>
        </p:spPr>
        <p:txBody>
          <a:bodyPr wrap="none" lIns="0" tIns="0" rIns="0" bIns="0" rtlCol="0" anchor="t"/>
          <a:lstStyle/>
          <a:p>
            <a:pPr marL="0" indent="0">
              <a:lnSpc>
                <a:spcPts val="4750"/>
              </a:lnSpc>
              <a:buNone/>
            </a:pPr>
            <a:r>
              <a:rPr lang="en-US" sz="4000" dirty="0">
                <a:solidFill>
                  <a:srgbClr val="272D45"/>
                </a:solidFill>
                <a:latin typeface="Kanit Light" panose="020B0604020202020204" charset="-34"/>
                <a:ea typeface="Kanit Light" pitchFamily="34" charset="-122"/>
                <a:cs typeface="Kanit Light" panose="020B0604020202020204" charset="-34"/>
              </a:rPr>
              <a:t>Model </a:t>
            </a:r>
            <a:r>
              <a:rPr lang="en-US" sz="4000" dirty="0" err="1">
                <a:solidFill>
                  <a:srgbClr val="272D45"/>
                </a:solidFill>
                <a:latin typeface="Kanit Light" panose="020B0604020202020204" charset="-34"/>
                <a:ea typeface="Kanit Light" pitchFamily="34" charset="-122"/>
                <a:cs typeface="Kanit Light" panose="020B0604020202020204" charset="-34"/>
              </a:rPr>
              <a:t>Değerlendirme</a:t>
            </a:r>
            <a:r>
              <a:rPr lang="en-US" sz="4000" dirty="0">
                <a:solidFill>
                  <a:srgbClr val="272D45"/>
                </a:solidFill>
                <a:latin typeface="Kanit Light" panose="020B0604020202020204" charset="-34"/>
                <a:ea typeface="Kanit Light" pitchFamily="34" charset="-122"/>
                <a:cs typeface="Kanit Light" panose="020B0604020202020204" charset="-34"/>
              </a:rPr>
              <a:t> Süreci</a:t>
            </a:r>
            <a:endParaRPr lang="en-US" sz="4000" dirty="0">
              <a:latin typeface="Kanit Light" panose="020B0604020202020204" charset="-34"/>
            </a:endParaRPr>
          </a:p>
        </p:txBody>
      </p:sp>
      <p:sp>
        <p:nvSpPr>
          <p:cNvPr id="39" name="Metin kutusu 38">
            <a:extLst>
              <a:ext uri="{FF2B5EF4-FFF2-40B4-BE49-F238E27FC236}">
                <a16:creationId xmlns:a16="http://schemas.microsoft.com/office/drawing/2014/main" id="{D8B9222A-4BAD-B803-3930-7D501940D098}"/>
              </a:ext>
            </a:extLst>
          </p:cNvPr>
          <p:cNvSpPr txBox="1"/>
          <p:nvPr/>
        </p:nvSpPr>
        <p:spPr>
          <a:xfrm>
            <a:off x="6513635" y="2959575"/>
            <a:ext cx="7888165" cy="2031325"/>
          </a:xfrm>
          <a:prstGeom prst="rect">
            <a:avLst/>
          </a:prstGeom>
          <a:noFill/>
        </p:spPr>
        <p:txBody>
          <a:bodyPr wrap="square">
            <a:spAutoFit/>
          </a:bodyPr>
          <a:lstStyle/>
          <a:p>
            <a:r>
              <a:rPr lang="tr-TR" b="1">
                <a:latin typeface="Kanit Light" panose="020B0604020202020204" charset="-34"/>
              </a:rPr>
              <a:t>Çoklu Sınıf Sınıflandırma (Multi-Class Classification)</a:t>
            </a:r>
          </a:p>
          <a:p>
            <a:pPr>
              <a:buFont typeface="Arial" panose="020B0604020202020204" pitchFamily="34" charset="0"/>
              <a:buChar char="•"/>
            </a:pPr>
            <a:r>
              <a:rPr lang="tr-TR" b="1">
                <a:latin typeface="Kanit Light" panose="020B0604020202020204" charset="-34"/>
              </a:rPr>
              <a:t>İkiden fazla sınıf vardır.</a:t>
            </a:r>
            <a:endParaRPr lang="tr-TR">
              <a:latin typeface="Kanit Light" panose="020B0604020202020204" charset="-34"/>
            </a:endParaRPr>
          </a:p>
          <a:p>
            <a:pPr>
              <a:buFont typeface="Arial" panose="020B0604020202020204" pitchFamily="34" charset="0"/>
              <a:buChar char="•"/>
            </a:pPr>
            <a:r>
              <a:rPr lang="tr-TR">
                <a:latin typeface="Kanit Light" panose="020B0604020202020204" charset="-34"/>
              </a:rPr>
              <a:t>Model, bir örneğin </a:t>
            </a:r>
            <a:r>
              <a:rPr lang="tr-TR" b="1">
                <a:latin typeface="Kanit Light" panose="020B0604020202020204" charset="-34"/>
              </a:rPr>
              <a:t>birden fazla sınıftan hangisine ait olduğunu</a:t>
            </a:r>
            <a:r>
              <a:rPr lang="tr-TR">
                <a:latin typeface="Kanit Light" panose="020B0604020202020204" charset="-34"/>
              </a:rPr>
              <a:t> tahmin eder.</a:t>
            </a:r>
          </a:p>
          <a:p>
            <a:r>
              <a:rPr lang="tr-TR" b="1">
                <a:latin typeface="Kanit Light" panose="020B0604020202020204" charset="-34"/>
              </a:rPr>
              <a:t>-&gt;Örnek:</a:t>
            </a:r>
            <a:r>
              <a:rPr lang="tr-TR">
                <a:latin typeface="Kanit Light" panose="020B0604020202020204" charset="-34"/>
              </a:rPr>
              <a:t> </a:t>
            </a:r>
          </a:p>
          <a:p>
            <a:pPr marL="742950" lvl="1" indent="-285750">
              <a:buFont typeface="Arial" panose="020B0604020202020204" pitchFamily="34" charset="0"/>
              <a:buChar char="•"/>
            </a:pPr>
            <a:r>
              <a:rPr lang="tr-TR" b="1">
                <a:latin typeface="Kanit Light" panose="020B0604020202020204" charset="-34"/>
              </a:rPr>
              <a:t>Hastalık teşhisi:</a:t>
            </a:r>
            <a:r>
              <a:rPr lang="tr-TR">
                <a:latin typeface="Kanit Light" panose="020B0604020202020204" charset="-34"/>
              </a:rPr>
              <a:t> Covid-19, Grip, Bronşit</a:t>
            </a:r>
          </a:p>
          <a:p>
            <a:pPr marL="742950" lvl="1" indent="-285750">
              <a:buFont typeface="Arial" panose="020B0604020202020204" pitchFamily="34" charset="0"/>
              <a:buChar char="•"/>
            </a:pPr>
            <a:r>
              <a:rPr lang="tr-TR" b="1">
                <a:latin typeface="Kanit Light" panose="020B0604020202020204" charset="-34"/>
              </a:rPr>
              <a:t>Risk seviyesi:</a:t>
            </a:r>
            <a:r>
              <a:rPr lang="tr-TR">
                <a:latin typeface="Kanit Light" panose="020B0604020202020204" charset="-34"/>
              </a:rPr>
              <a:t> Düşük, Orta, Yüksek</a:t>
            </a:r>
          </a:p>
          <a:p>
            <a:pPr marL="742950" lvl="1" indent="-285750">
              <a:buFont typeface="Arial" panose="020B0604020202020204" pitchFamily="34" charset="0"/>
              <a:buChar char="•"/>
            </a:pPr>
            <a:r>
              <a:rPr lang="tr-TR" b="1">
                <a:latin typeface="Kanit Light" panose="020B0604020202020204" charset="-34"/>
              </a:rPr>
              <a:t>Otomobil türü:</a:t>
            </a:r>
            <a:r>
              <a:rPr lang="tr-TR">
                <a:latin typeface="Kanit Light" panose="020B0604020202020204" charset="-34"/>
              </a:rPr>
              <a:t> Sedan, SUV, Hatchback</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800691" y="1580907"/>
            <a:ext cx="13162959" cy="565385"/>
          </a:xfrm>
          <a:prstGeom prst="rect">
            <a:avLst/>
          </a:prstGeom>
          <a:noFill/>
          <a:ln/>
        </p:spPr>
        <p:txBody>
          <a:bodyPr wrap="square" lIns="0" tIns="0" rIns="0" bIns="0" rtlCol="0" anchor="t"/>
          <a:lstStyle/>
          <a:p>
            <a:pPr marL="0" indent="0" algn="just">
              <a:lnSpc>
                <a:spcPts val="1550"/>
              </a:lnSpc>
              <a:buNone/>
            </a:pPr>
            <a:r>
              <a:rPr lang="en-US" dirty="0">
                <a:solidFill>
                  <a:srgbClr val="2C3249"/>
                </a:solidFill>
                <a:latin typeface="Kanit Light" panose="020B0604020202020204" charset="-34"/>
                <a:ea typeface="Martel Sans" pitchFamily="34" charset="-122"/>
                <a:cs typeface="Kanit Light" panose="020B0604020202020204" charset="-34"/>
              </a:rPr>
              <a:t>Tablo</a:t>
            </a:r>
            <a:r>
              <a:rPr lang="tr-TR" dirty="0">
                <a:solidFill>
                  <a:srgbClr val="2C3249"/>
                </a:solidFill>
                <a:latin typeface="Kanit Light" panose="020B0604020202020204" charset="-34"/>
                <a:ea typeface="Martel Sans" pitchFamily="34" charset="-122"/>
                <a:cs typeface="Kanit Light" panose="020B0604020202020204" charset="-34"/>
              </a:rPr>
              <a:t>da </a:t>
            </a:r>
            <a:r>
              <a:rPr lang="en-US" dirty="0" err="1">
                <a:solidFill>
                  <a:srgbClr val="2C3249"/>
                </a:solidFill>
                <a:latin typeface="Kanit Light" panose="020B0604020202020204" charset="-34"/>
                <a:ea typeface="Martel Sans" pitchFamily="34" charset="-122"/>
                <a:cs typeface="Kanit Light" panose="020B0604020202020204" charset="-34"/>
              </a:rPr>
              <a:t>yüksek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sınıfına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ait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hesaplamalar</a:t>
            </a:r>
            <a:r>
              <a:rPr lang="en-US" dirty="0">
                <a:solidFill>
                  <a:srgbClr val="2C3249"/>
                </a:solidFill>
                <a:latin typeface="Kanit Light" panose="020B0604020202020204" charset="-34"/>
                <a:ea typeface="Martel Sans" pitchFamily="34" charset="-122"/>
                <a:cs typeface="Kanit Light" panose="020B0604020202020204" charset="-34"/>
              </a:rPr>
              <a:t> için </a:t>
            </a:r>
            <a:r>
              <a:rPr lang="en-US" dirty="0" err="1">
                <a:solidFill>
                  <a:srgbClr val="2C3249"/>
                </a:solidFill>
                <a:latin typeface="Kanit Light" panose="020B0604020202020204" charset="-34"/>
                <a:ea typeface="Martel Sans" pitchFamily="34" charset="-122"/>
                <a:cs typeface="Kanit Light" panose="020B0604020202020204" charset="-34"/>
              </a:rPr>
              <a:t>kontenjans</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tablosunun</a:t>
            </a:r>
            <a:r>
              <a:rPr lang="en-US" dirty="0">
                <a:solidFill>
                  <a:srgbClr val="2C3249"/>
                </a:solidFill>
                <a:latin typeface="Kanit Light" panose="020B0604020202020204" charset="-34"/>
                <a:ea typeface="Martel Sans" pitchFamily="34" charset="-122"/>
                <a:cs typeface="Kanit Light" panose="020B0604020202020204" charset="-34"/>
              </a:rPr>
              <a:t> nasıl "</a:t>
            </a:r>
            <a:r>
              <a:rPr lang="en-US" dirty="0" err="1">
                <a:solidFill>
                  <a:srgbClr val="2C3249"/>
                </a:solidFill>
                <a:latin typeface="Kanit Light" panose="020B0604020202020204" charset="-34"/>
                <a:ea typeface="Martel Sans" pitchFamily="34" charset="-122"/>
                <a:cs typeface="Kanit Light" panose="020B0604020202020204" charset="-34"/>
              </a:rPr>
              <a:t>birine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karşı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diğerleri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yaklaşımı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kullanılarak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ikili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sınıflandırmaya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benzer</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şekle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dönüştürüldüğü</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görülebilir</a:t>
            </a:r>
            <a:r>
              <a:rPr lang="en-US" dirty="0">
                <a:solidFill>
                  <a:srgbClr val="2C3249"/>
                </a:solidFill>
                <a:latin typeface="Kanit Light" panose="020B0604020202020204" charset="-34"/>
                <a:ea typeface="Martel Sans" pitchFamily="34" charset="-122"/>
                <a:cs typeface="Kanit Light" panose="020B0604020202020204" charset="-34"/>
              </a:rPr>
              <a:t>. Yüksek için </a:t>
            </a:r>
            <a:r>
              <a:rPr lang="en-US" dirty="0" err="1">
                <a:solidFill>
                  <a:srgbClr val="2C3249"/>
                </a:solidFill>
                <a:latin typeface="Kanit Light" panose="020B0604020202020204" charset="-34"/>
                <a:ea typeface="Martel Sans" pitchFamily="34" charset="-122"/>
                <a:cs typeface="Kanit Light" panose="020B0604020202020204" charset="-34"/>
              </a:rPr>
              <a:t>yapılan</a:t>
            </a:r>
            <a:r>
              <a:rPr lang="en-US" dirty="0">
                <a:solidFill>
                  <a:srgbClr val="2C3249"/>
                </a:solidFill>
                <a:latin typeface="Kanit Light" panose="020B0604020202020204" charset="-34"/>
                <a:ea typeface="Martel Sans" pitchFamily="34" charset="-122"/>
                <a:cs typeface="Kanit Light" panose="020B0604020202020204" charset="-34"/>
              </a:rPr>
              <a:t> bu </a:t>
            </a:r>
            <a:r>
              <a:rPr lang="en-US" dirty="0" err="1">
                <a:solidFill>
                  <a:srgbClr val="2C3249"/>
                </a:solidFill>
                <a:latin typeface="Kanit Light" panose="020B0604020202020204" charset="-34"/>
                <a:ea typeface="Martel Sans" pitchFamily="34" charset="-122"/>
                <a:cs typeface="Kanit Light" panose="020B0604020202020204" charset="-34"/>
              </a:rPr>
              <a:t>benzetim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diğer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sınıf</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etiketleri</a:t>
            </a:r>
            <a:r>
              <a:rPr lang="en-US" dirty="0">
                <a:solidFill>
                  <a:srgbClr val="2C3249"/>
                </a:solidFill>
                <a:latin typeface="Kanit Light" panose="020B0604020202020204" charset="-34"/>
                <a:ea typeface="Martel Sans" pitchFamily="34" charset="-122"/>
                <a:cs typeface="Kanit Light" panose="020B0604020202020204" charset="-34"/>
              </a:rPr>
              <a:t> için de </a:t>
            </a:r>
            <a:r>
              <a:rPr lang="en-US" dirty="0" err="1">
                <a:solidFill>
                  <a:srgbClr val="2C3249"/>
                </a:solidFill>
                <a:latin typeface="Kanit Light" panose="020B0604020202020204" charset="-34"/>
                <a:ea typeface="Martel Sans" pitchFamily="34" charset="-122"/>
                <a:cs typeface="Kanit Light" panose="020B0604020202020204" charset="-34"/>
              </a:rPr>
              <a:t>yapılarak</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gerekli</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hesaplamalar</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elde</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edilmektedir</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sp>
        <p:nvSpPr>
          <p:cNvPr id="4" name="Text 2"/>
          <p:cNvSpPr/>
          <p:nvPr/>
        </p:nvSpPr>
        <p:spPr>
          <a:xfrm>
            <a:off x="3192014" y="2402048"/>
            <a:ext cx="6626383" cy="197525"/>
          </a:xfrm>
          <a:prstGeom prst="rect">
            <a:avLst/>
          </a:prstGeom>
          <a:noFill/>
          <a:ln/>
        </p:spPr>
        <p:txBody>
          <a:bodyPr wrap="none" lIns="0" tIns="0" rIns="0" bIns="0" rtlCol="0" anchor="t"/>
          <a:lstStyle/>
          <a:p>
            <a:pPr marL="0" indent="0">
              <a:lnSpc>
                <a:spcPts val="1550"/>
              </a:lnSpc>
              <a:buNone/>
            </a:pPr>
            <a:r>
              <a:rPr lang="en-US" b="1" i="1" dirty="0">
                <a:solidFill>
                  <a:srgbClr val="2C3249"/>
                </a:solidFill>
                <a:latin typeface="Kanit Light" panose="020B0604020202020204" charset="-34"/>
                <a:ea typeface="Martel Sans" pitchFamily="34" charset="-122"/>
                <a:cs typeface="Kanit Light" panose="020B0604020202020204" charset="-34"/>
              </a:rPr>
              <a:t>Çoklu-</a:t>
            </a:r>
            <a:r>
              <a:rPr lang="en-US" b="1" i="1" dirty="0" err="1">
                <a:solidFill>
                  <a:srgbClr val="2C3249"/>
                </a:solidFill>
                <a:latin typeface="Kanit Light" panose="020B0604020202020204" charset="-34"/>
                <a:ea typeface="Martel Sans" pitchFamily="34" charset="-122"/>
                <a:cs typeface="Kanit Light" panose="020B0604020202020204" charset="-34"/>
              </a:rPr>
              <a:t>sınıf</a:t>
            </a:r>
            <a:r>
              <a:rPr lang="en-US" b="1" i="1" dirty="0">
                <a:solidFill>
                  <a:srgbClr val="2C3249"/>
                </a:solidFill>
                <a:latin typeface="Kanit Light" panose="020B0604020202020204" charset="-34"/>
                <a:ea typeface="Martel Sans" pitchFamily="34" charset="-122"/>
                <a:cs typeface="Kanit Light" panose="020B0604020202020204" charset="-34"/>
              </a:rPr>
              <a:t> sınıflandırma için </a:t>
            </a:r>
            <a:r>
              <a:rPr lang="en-US" b="1" i="1" dirty="0" err="1">
                <a:solidFill>
                  <a:srgbClr val="2C3249"/>
                </a:solidFill>
                <a:latin typeface="Kanit Light" panose="020B0604020202020204" charset="-34"/>
                <a:ea typeface="Martel Sans" pitchFamily="34" charset="-122"/>
                <a:cs typeface="Kanit Light" panose="020B0604020202020204" charset="-34"/>
              </a:rPr>
              <a:t>kontenjans</a:t>
            </a:r>
            <a:r>
              <a:rPr lang="en-US" b="1" i="1" dirty="0">
                <a:solidFill>
                  <a:srgbClr val="2C3249"/>
                </a:solidFill>
                <a:latin typeface="Kanit Light" panose="020B0604020202020204" charset="-34"/>
                <a:ea typeface="Martel Sans" pitchFamily="34" charset="-122"/>
                <a:cs typeface="Kanit Light" panose="020B0604020202020204" charset="-34"/>
              </a:rPr>
              <a:t> </a:t>
            </a:r>
            <a:r>
              <a:rPr lang="en-US" b="1" i="1" dirty="0" err="1">
                <a:solidFill>
                  <a:srgbClr val="2C3249"/>
                </a:solidFill>
                <a:latin typeface="Kanit Light" panose="020B0604020202020204" charset="-34"/>
                <a:ea typeface="Martel Sans" pitchFamily="34" charset="-122"/>
                <a:cs typeface="Kanit Light" panose="020B0604020202020204" charset="-34"/>
              </a:rPr>
              <a:t>tablosu</a:t>
            </a:r>
            <a:endParaRPr lang="en-US" b="1" i="1" dirty="0">
              <a:latin typeface="Kanit Light" panose="020B0604020202020204" charset="-34"/>
            </a:endParaRPr>
          </a:p>
        </p:txBody>
      </p:sp>
      <p:pic>
        <p:nvPicPr>
          <p:cNvPr id="5" name="Image 0" descr="preencoded.png"/>
          <p:cNvPicPr>
            <a:picLocks noChangeAspect="1"/>
          </p:cNvPicPr>
          <p:nvPr/>
        </p:nvPicPr>
        <p:blipFill>
          <a:blip r:embed="rId3"/>
          <a:srcRect r="48920"/>
          <a:stretch/>
        </p:blipFill>
        <p:spPr>
          <a:xfrm>
            <a:off x="1180218" y="2635890"/>
            <a:ext cx="3249869" cy="1836896"/>
          </a:xfrm>
          <a:prstGeom prst="rect">
            <a:avLst/>
          </a:prstGeom>
        </p:spPr>
      </p:pic>
      <p:pic>
        <p:nvPicPr>
          <p:cNvPr id="11" name="Image 3" descr="preencoded.png"/>
          <p:cNvPicPr>
            <a:picLocks noChangeAspect="1"/>
          </p:cNvPicPr>
          <p:nvPr/>
        </p:nvPicPr>
        <p:blipFill>
          <a:blip r:embed="rId4"/>
          <a:stretch>
            <a:fillRect/>
          </a:stretch>
        </p:blipFill>
        <p:spPr>
          <a:xfrm>
            <a:off x="13525500" y="228600"/>
            <a:ext cx="876300" cy="540306"/>
          </a:xfrm>
          <a:prstGeom prst="rect">
            <a:avLst/>
          </a:prstGeom>
        </p:spPr>
      </p:pic>
      <p:sp>
        <p:nvSpPr>
          <p:cNvPr id="12" name="Text 0">
            <a:extLst>
              <a:ext uri="{FF2B5EF4-FFF2-40B4-BE49-F238E27FC236}">
                <a16:creationId xmlns:a16="http://schemas.microsoft.com/office/drawing/2014/main" id="{AF74A967-E352-3F65-11A9-B1DAFC3479D9}"/>
              </a:ext>
            </a:extLst>
          </p:cNvPr>
          <p:cNvSpPr/>
          <p:nvPr/>
        </p:nvSpPr>
        <p:spPr>
          <a:xfrm>
            <a:off x="800691" y="1063384"/>
            <a:ext cx="10992724" cy="489466"/>
          </a:xfrm>
          <a:prstGeom prst="rect">
            <a:avLst/>
          </a:prstGeom>
          <a:noFill/>
          <a:ln/>
        </p:spPr>
        <p:txBody>
          <a:bodyPr wrap="none" lIns="0" tIns="0" rIns="0" bIns="0" rtlCol="0" anchor="t"/>
          <a:lstStyle/>
          <a:p>
            <a:pPr marL="0" indent="0">
              <a:lnSpc>
                <a:spcPts val="2600"/>
              </a:lnSpc>
              <a:buNone/>
            </a:pPr>
            <a:r>
              <a:rPr lang="en-US" sz="3200" dirty="0">
                <a:solidFill>
                  <a:srgbClr val="272D45"/>
                </a:solidFill>
                <a:latin typeface="Kanit Light" panose="020B0604020202020204" charset="-34"/>
                <a:ea typeface="Kanit Light" pitchFamily="34" charset="-122"/>
                <a:cs typeface="Kanit Light" panose="020B0604020202020204" charset="-34"/>
              </a:rPr>
              <a:t>Çoklu-</a:t>
            </a:r>
            <a:r>
              <a:rPr lang="en-US" sz="3200" dirty="0" err="1">
                <a:solidFill>
                  <a:srgbClr val="272D45"/>
                </a:solidFill>
                <a:latin typeface="Kanit Light" panose="020B0604020202020204" charset="-34"/>
                <a:ea typeface="Kanit Light" pitchFamily="34" charset="-122"/>
                <a:cs typeface="Kanit Light" panose="020B0604020202020204" charset="-34"/>
              </a:rPr>
              <a:t>Sınıf</a:t>
            </a:r>
            <a:r>
              <a:rPr lang="en-US" sz="3200" dirty="0">
                <a:solidFill>
                  <a:srgbClr val="272D45"/>
                </a:solidFill>
                <a:latin typeface="Kanit Light" panose="020B0604020202020204" charset="-34"/>
                <a:ea typeface="Kanit Light" pitchFamily="34" charset="-122"/>
                <a:cs typeface="Kanit Light" panose="020B0604020202020204" charset="-34"/>
              </a:rPr>
              <a:t> Sınıflandırma </a:t>
            </a:r>
            <a:r>
              <a:rPr lang="en-US" sz="3200" dirty="0" err="1">
                <a:solidFill>
                  <a:srgbClr val="272D45"/>
                </a:solidFill>
                <a:latin typeface="Kanit Light" panose="020B0604020202020204" charset="-34"/>
                <a:ea typeface="Kanit Light" pitchFamily="34" charset="-122"/>
                <a:cs typeface="Kanit Light" panose="020B0604020202020204" charset="-34"/>
              </a:rPr>
              <a:t>Performansının</a:t>
            </a:r>
            <a:r>
              <a:rPr lang="en-US" sz="3200" dirty="0">
                <a:solidFill>
                  <a:srgbClr val="272D45"/>
                </a:solidFill>
                <a:latin typeface="Kanit Light" panose="020B0604020202020204" charset="-34"/>
                <a:ea typeface="Kanit Light" pitchFamily="34" charset="-122"/>
                <a:cs typeface="Kanit Light" panose="020B0604020202020204" charset="-34"/>
              </a:rPr>
              <a:t> </a:t>
            </a:r>
            <a:r>
              <a:rPr lang="en-US" sz="3200" dirty="0" err="1">
                <a:solidFill>
                  <a:srgbClr val="272D45"/>
                </a:solidFill>
                <a:latin typeface="Kanit Light" panose="020B0604020202020204" charset="-34"/>
                <a:ea typeface="Kanit Light" pitchFamily="34" charset="-122"/>
                <a:cs typeface="Kanit Light" panose="020B0604020202020204" charset="-34"/>
              </a:rPr>
              <a:t>Değerlendirilmesi</a:t>
            </a:r>
            <a:endParaRPr lang="en-US" sz="3200" dirty="0">
              <a:latin typeface="Kanit Light" panose="020B0604020202020204" charset="-34"/>
            </a:endParaRPr>
          </a:p>
        </p:txBody>
      </p:sp>
      <p:sp>
        <p:nvSpPr>
          <p:cNvPr id="13" name="Text 0">
            <a:extLst>
              <a:ext uri="{FF2B5EF4-FFF2-40B4-BE49-F238E27FC236}">
                <a16:creationId xmlns:a16="http://schemas.microsoft.com/office/drawing/2014/main" id="{D97AE609-3F40-0882-84DA-574031E9D2C0}"/>
              </a:ext>
            </a:extLst>
          </p:cNvPr>
          <p:cNvSpPr/>
          <p:nvPr/>
        </p:nvSpPr>
        <p:spPr>
          <a:xfrm>
            <a:off x="800691" y="431681"/>
            <a:ext cx="6733580" cy="603647"/>
          </a:xfrm>
          <a:prstGeom prst="rect">
            <a:avLst/>
          </a:prstGeom>
          <a:noFill/>
          <a:ln/>
        </p:spPr>
        <p:txBody>
          <a:bodyPr wrap="none" lIns="0" tIns="0" rIns="0" bIns="0" rtlCol="0" anchor="t"/>
          <a:lstStyle/>
          <a:p>
            <a:pPr marL="0" indent="0">
              <a:lnSpc>
                <a:spcPts val="4750"/>
              </a:lnSpc>
              <a:buNone/>
            </a:pPr>
            <a:r>
              <a:rPr lang="en-US" sz="4000" dirty="0">
                <a:solidFill>
                  <a:srgbClr val="272D45"/>
                </a:solidFill>
                <a:latin typeface="Kanit Light" panose="020B0604020202020204" charset="-34"/>
                <a:ea typeface="Kanit Light" pitchFamily="34" charset="-122"/>
                <a:cs typeface="Kanit Light" panose="020B0604020202020204" charset="-34"/>
              </a:rPr>
              <a:t>Model </a:t>
            </a:r>
            <a:r>
              <a:rPr lang="en-US" sz="4000" dirty="0" err="1">
                <a:solidFill>
                  <a:srgbClr val="272D45"/>
                </a:solidFill>
                <a:latin typeface="Kanit Light" panose="020B0604020202020204" charset="-34"/>
                <a:ea typeface="Kanit Light" pitchFamily="34" charset="-122"/>
                <a:cs typeface="Kanit Light" panose="020B0604020202020204" charset="-34"/>
              </a:rPr>
              <a:t>Değerlendirme</a:t>
            </a:r>
            <a:r>
              <a:rPr lang="en-US" sz="4000" dirty="0">
                <a:solidFill>
                  <a:srgbClr val="272D45"/>
                </a:solidFill>
                <a:latin typeface="Kanit Light" panose="020B0604020202020204" charset="-34"/>
                <a:ea typeface="Kanit Light" pitchFamily="34" charset="-122"/>
                <a:cs typeface="Kanit Light" panose="020B0604020202020204" charset="-34"/>
              </a:rPr>
              <a:t> Süreci</a:t>
            </a:r>
            <a:endParaRPr lang="en-US" sz="4000" dirty="0">
              <a:latin typeface="Kanit Light" panose="020B0604020202020204" charset="-34"/>
            </a:endParaRPr>
          </a:p>
        </p:txBody>
      </p:sp>
      <p:sp>
        <p:nvSpPr>
          <p:cNvPr id="14" name="Metin kutusu 13">
            <a:extLst>
              <a:ext uri="{FF2B5EF4-FFF2-40B4-BE49-F238E27FC236}">
                <a16:creationId xmlns:a16="http://schemas.microsoft.com/office/drawing/2014/main" id="{E8E30519-7510-AB80-75D9-FCDD7135307C}"/>
              </a:ext>
            </a:extLst>
          </p:cNvPr>
          <p:cNvSpPr txBox="1"/>
          <p:nvPr/>
        </p:nvSpPr>
        <p:spPr>
          <a:xfrm>
            <a:off x="494681" y="6043207"/>
            <a:ext cx="13907119" cy="2139047"/>
          </a:xfrm>
          <a:prstGeom prst="rect">
            <a:avLst/>
          </a:prstGeom>
          <a:noFill/>
        </p:spPr>
        <p:txBody>
          <a:bodyPr wrap="square">
            <a:spAutoFit/>
          </a:bodyPr>
          <a:lstStyle/>
          <a:p>
            <a:pPr>
              <a:lnSpc>
                <a:spcPct val="150000"/>
              </a:lnSpc>
            </a:pPr>
            <a:br>
              <a:rPr lang="tr-TR" sz="2000">
                <a:latin typeface="Kanit Light" panose="020B0604020202020204" charset="-34"/>
              </a:rPr>
            </a:br>
            <a:r>
              <a:rPr lang="tr-TR">
                <a:solidFill>
                  <a:srgbClr val="2C3249"/>
                </a:solidFill>
                <a:latin typeface="Kanit Light" panose="020B0604020202020204" charset="-34"/>
                <a:cs typeface="Kanit Light" panose="020B0604020202020204" charset="-34"/>
              </a:rPr>
              <a:t>✔ Modelin her bir sınıf için doğruluk performansını ayrı ayrı değerlendirmek.</a:t>
            </a:r>
            <a:br>
              <a:rPr lang="tr-TR">
                <a:solidFill>
                  <a:srgbClr val="2C3249"/>
                </a:solidFill>
                <a:latin typeface="Kanit Light" panose="020B0604020202020204" charset="-34"/>
                <a:cs typeface="Kanit Light" panose="020B0604020202020204" charset="-34"/>
              </a:rPr>
            </a:br>
            <a:r>
              <a:rPr lang="tr-TR">
                <a:solidFill>
                  <a:srgbClr val="2C3249"/>
                </a:solidFill>
                <a:latin typeface="Kanit Light" panose="020B0604020202020204" charset="-34"/>
                <a:cs typeface="Kanit Light" panose="020B0604020202020204" charset="-34"/>
              </a:rPr>
              <a:t>✔ Öncelikli olarak "Yüksek" sınıfı analiz edilmekte, ardından aynı yöntem "Orta" ve "Düşük" sınıfları için de uygulanabilmektedir.</a:t>
            </a:r>
            <a:br>
              <a:rPr lang="tr-TR">
                <a:solidFill>
                  <a:srgbClr val="2C3249"/>
                </a:solidFill>
                <a:latin typeface="Kanit Light" panose="020B0604020202020204" charset="-34"/>
                <a:cs typeface="Kanit Light" panose="020B0604020202020204" charset="-34"/>
              </a:rPr>
            </a:br>
            <a:r>
              <a:rPr lang="tr-TR">
                <a:solidFill>
                  <a:srgbClr val="2C3249"/>
                </a:solidFill>
                <a:latin typeface="Kanit Light" panose="020B0604020202020204" charset="-34"/>
                <a:cs typeface="Kanit Light" panose="020B0604020202020204" charset="-34"/>
              </a:rPr>
              <a:t>✔ Bu yöntem, modelin her sınıf için tahmin performansının sistematik bir şekilde ölçülmesine olanak tanımaktadır.</a:t>
            </a:r>
          </a:p>
          <a:p>
            <a:pPr>
              <a:lnSpc>
                <a:spcPct val="150000"/>
              </a:lnSpc>
            </a:pPr>
            <a:endParaRPr lang="tr-TR" sz="1600">
              <a:latin typeface="Kanit Light" panose="020B0604020202020204" charset="-34"/>
            </a:endParaRPr>
          </a:p>
        </p:txBody>
      </p:sp>
      <p:sp>
        <p:nvSpPr>
          <p:cNvPr id="18" name="Metin kutusu 17">
            <a:extLst>
              <a:ext uri="{FF2B5EF4-FFF2-40B4-BE49-F238E27FC236}">
                <a16:creationId xmlns:a16="http://schemas.microsoft.com/office/drawing/2014/main" id="{CF0551EC-DF7B-AF48-3DDF-4A27BB0869CC}"/>
              </a:ext>
            </a:extLst>
          </p:cNvPr>
          <p:cNvSpPr txBox="1"/>
          <p:nvPr/>
        </p:nvSpPr>
        <p:spPr>
          <a:xfrm>
            <a:off x="585625" y="4545420"/>
            <a:ext cx="6209709"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tr-TR">
                <a:latin typeface="Kanit Light" panose="020B0604020202020204" charset="-34"/>
              </a:rPr>
              <a:t>1️⃣ </a:t>
            </a:r>
            <a:r>
              <a:rPr kumimoji="0" lang="tr-TR" altLang="tr-TR" b="1" i="0" u="none" strike="noStrike" cap="none" normalizeH="0" baseline="0">
                <a:ln>
                  <a:noFill/>
                </a:ln>
                <a:solidFill>
                  <a:schemeClr val="tx1"/>
                </a:solidFill>
                <a:effectLst/>
                <a:latin typeface="Kanit Light" panose="020B0604020202020204" charset="-34"/>
              </a:rPr>
              <a:t>Üç farklı sınıf bulunmaktadır</a:t>
            </a:r>
            <a:r>
              <a:rPr kumimoji="0" lang="tr-TR" altLang="tr-TR" b="0" i="0" u="none" strike="noStrike" cap="none" normalizeH="0" baseline="0">
                <a:ln>
                  <a:noFill/>
                </a:ln>
                <a:solidFill>
                  <a:schemeClr val="tx1"/>
                </a:solidFill>
                <a:effectLst/>
                <a:latin typeface="Kanit Light" panose="020B0604020202020204" charset="-34"/>
              </a:rPr>
              <a:t>: "Yüksek", "Orta" ve "Düşük". </a:t>
            </a:r>
          </a:p>
          <a:p>
            <a:pPr marL="0" marR="0" lvl="0" indent="0" algn="l" defTabSz="914400" rtl="0" eaLnBrk="0" fontAlgn="base" latinLnBrk="0" hangingPunct="0">
              <a:lnSpc>
                <a:spcPct val="100000"/>
              </a:lnSpc>
              <a:spcBef>
                <a:spcPct val="0"/>
              </a:spcBef>
              <a:spcAft>
                <a:spcPct val="0"/>
              </a:spcAft>
              <a:buClrTx/>
              <a:buSzTx/>
              <a:tabLst/>
            </a:pPr>
            <a:r>
              <a:rPr kumimoji="0" lang="tr-TR" altLang="tr-TR" b="0" i="0" u="none" strike="noStrike" cap="none" normalizeH="0" baseline="0">
                <a:ln>
                  <a:noFill/>
                </a:ln>
                <a:solidFill>
                  <a:schemeClr val="tx1"/>
                </a:solidFill>
                <a:effectLst/>
                <a:latin typeface="Kanit Light" panose="020B0604020202020204" charset="-34"/>
              </a:rPr>
              <a:t>Modelin tahminleri, </a:t>
            </a:r>
            <a:r>
              <a:rPr kumimoji="0" lang="tr-TR" altLang="tr-TR" b="1" i="0" u="none" strike="noStrike" cap="none" normalizeH="0" baseline="0">
                <a:ln>
                  <a:noFill/>
                </a:ln>
                <a:solidFill>
                  <a:schemeClr val="tx1"/>
                </a:solidFill>
                <a:effectLst/>
                <a:latin typeface="Kanit Light" panose="020B0604020202020204" charset="-34"/>
              </a:rPr>
              <a:t>her bir sınıf için ayrı ayrı değerlendirilmiştir</a:t>
            </a:r>
            <a:endParaRPr lang="tr-TR">
              <a:latin typeface="Kanit Light" panose="020B0604020202020204" charset="-34"/>
            </a:endParaRPr>
          </a:p>
        </p:txBody>
      </p:sp>
      <p:pic>
        <p:nvPicPr>
          <p:cNvPr id="19" name="Image 0" descr="preencoded.png">
            <a:extLst>
              <a:ext uri="{FF2B5EF4-FFF2-40B4-BE49-F238E27FC236}">
                <a16:creationId xmlns:a16="http://schemas.microsoft.com/office/drawing/2014/main" id="{BF0CB0DA-5B4F-A3C8-FF88-3CAC4CF86996}"/>
              </a:ext>
            </a:extLst>
          </p:cNvPr>
          <p:cNvPicPr>
            <a:picLocks noChangeAspect="1"/>
          </p:cNvPicPr>
          <p:nvPr/>
        </p:nvPicPr>
        <p:blipFill>
          <a:blip r:embed="rId3"/>
          <a:srcRect l="50690"/>
          <a:stretch/>
        </p:blipFill>
        <p:spPr>
          <a:xfrm>
            <a:off x="7315200" y="2709622"/>
            <a:ext cx="3137268" cy="1836896"/>
          </a:xfrm>
          <a:prstGeom prst="rect">
            <a:avLst/>
          </a:prstGeom>
        </p:spPr>
      </p:pic>
      <p:sp>
        <p:nvSpPr>
          <p:cNvPr id="21" name="Metin kutusu 20">
            <a:extLst>
              <a:ext uri="{FF2B5EF4-FFF2-40B4-BE49-F238E27FC236}">
                <a16:creationId xmlns:a16="http://schemas.microsoft.com/office/drawing/2014/main" id="{BCF381B0-64C4-3F27-B68B-7104D5785EE5}"/>
              </a:ext>
            </a:extLst>
          </p:cNvPr>
          <p:cNvSpPr txBox="1"/>
          <p:nvPr/>
        </p:nvSpPr>
        <p:spPr>
          <a:xfrm>
            <a:off x="7264640" y="4545420"/>
            <a:ext cx="6761988"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tr-TR">
                <a:latin typeface="Kanit Light" panose="020B0604020202020204" charset="-34"/>
              </a:rPr>
              <a:t>2️⃣ </a:t>
            </a:r>
            <a:r>
              <a:rPr kumimoji="0" lang="tr-TR" altLang="tr-TR" b="1" i="0" u="none" strike="noStrike" cap="none" normalizeH="0" baseline="0">
                <a:ln>
                  <a:noFill/>
                </a:ln>
                <a:solidFill>
                  <a:schemeClr val="tx1"/>
                </a:solidFill>
                <a:effectLst/>
                <a:latin typeface="Kanit Light" panose="020B0604020202020204" charset="-34"/>
              </a:rPr>
              <a:t>"Yüksek" sınıfı bağımsız bir sınıf olarak ele alınmış</a:t>
            </a:r>
            <a:r>
              <a:rPr kumimoji="0" lang="tr-TR" altLang="tr-TR" b="0" i="0" u="none" strike="noStrike" cap="none" normalizeH="0" baseline="0">
                <a:ln>
                  <a:noFill/>
                </a:ln>
                <a:solidFill>
                  <a:schemeClr val="tx1"/>
                </a:solidFill>
                <a:effectLst/>
                <a:latin typeface="Kanit Light" panose="020B0604020202020204" charset="-34"/>
              </a:rPr>
              <a:t>, diğer sınıflar ("Orta" ve "Düşük") </a:t>
            </a:r>
            <a:r>
              <a:rPr kumimoji="0" lang="tr-TR" altLang="tr-TR" b="1" i="0" u="none" strike="noStrike" cap="none" normalizeH="0" baseline="0">
                <a:ln>
                  <a:noFill/>
                </a:ln>
                <a:solidFill>
                  <a:schemeClr val="tx1"/>
                </a:solidFill>
                <a:effectLst/>
                <a:latin typeface="Kanit Light" panose="020B0604020202020204" charset="-34"/>
              </a:rPr>
              <a:t>tek bir grup haline getirilmiştir</a:t>
            </a:r>
            <a:r>
              <a:rPr kumimoji="0" lang="tr-TR" altLang="tr-TR" b="0" i="0" u="none" strike="noStrike" cap="none" normalizeH="0" baseline="0">
                <a:ln>
                  <a:noFill/>
                </a:ln>
                <a:solidFill>
                  <a:schemeClr val="tx1"/>
                </a:solidFill>
                <a:effectLst/>
                <a:latin typeface="Kanit Light" panose="020B0604020202020204" charset="-34"/>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tr-TR" altLang="tr-TR" b="0" i="0" u="none" strike="noStrike" cap="none" normalizeH="0" baseline="0">
              <a:ln>
                <a:noFill/>
              </a:ln>
              <a:solidFill>
                <a:schemeClr val="tx1"/>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tabLst/>
            </a:pPr>
            <a:r>
              <a:rPr kumimoji="0" lang="tr-TR" altLang="tr-TR" b="1" i="0" u="none" strike="noStrike" cap="none" normalizeH="0" baseline="0">
                <a:ln>
                  <a:noFill/>
                </a:ln>
                <a:solidFill>
                  <a:schemeClr val="tx1"/>
                </a:solidFill>
                <a:effectLst/>
                <a:latin typeface="Kanit Light" panose="020B0604020202020204" charset="-34"/>
              </a:rPr>
              <a:t>Bu dönüşüm, ikili sınıflandırma yöntemine benzer şekilde analiz yapılmasına olanak tanımaktadır</a:t>
            </a:r>
            <a:r>
              <a:rPr kumimoji="0" lang="tr-TR" altLang="tr-TR" b="0" i="0" u="none" strike="noStrike" cap="none" normalizeH="0" baseline="0">
                <a:ln>
                  <a:noFill/>
                </a:ln>
                <a:solidFill>
                  <a:schemeClr val="tx1"/>
                </a:solidFill>
                <a:effectLst/>
                <a:latin typeface="Kanit Light" panose="020B0604020202020204" charset="-34"/>
              </a:rPr>
              <a:t>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54674-52D9-00F8-6CE4-7F375C65360F}"/>
            </a:ext>
          </a:extLst>
        </p:cNvPr>
        <p:cNvGrpSpPr/>
        <p:nvPr/>
      </p:nvGrpSpPr>
      <p:grpSpPr>
        <a:xfrm>
          <a:off x="0" y="0"/>
          <a:ext cx="0" cy="0"/>
          <a:chOff x="0" y="0"/>
          <a:chExt cx="0" cy="0"/>
        </a:xfrm>
      </p:grpSpPr>
      <p:pic>
        <p:nvPicPr>
          <p:cNvPr id="9" name="Image 2" descr="preencoded.png">
            <a:extLst>
              <a:ext uri="{FF2B5EF4-FFF2-40B4-BE49-F238E27FC236}">
                <a16:creationId xmlns:a16="http://schemas.microsoft.com/office/drawing/2014/main" id="{F7A0F928-AAD4-605C-3FCC-B03D36A5371B}"/>
              </a:ext>
            </a:extLst>
          </p:cNvPr>
          <p:cNvPicPr>
            <a:picLocks noChangeAspect="1"/>
          </p:cNvPicPr>
          <p:nvPr/>
        </p:nvPicPr>
        <p:blipFill>
          <a:blip r:embed="rId3"/>
          <a:stretch>
            <a:fillRect/>
          </a:stretch>
        </p:blipFill>
        <p:spPr>
          <a:xfrm>
            <a:off x="1235276" y="4701745"/>
            <a:ext cx="6362343" cy="1232059"/>
          </a:xfrm>
          <a:prstGeom prst="rect">
            <a:avLst/>
          </a:prstGeom>
        </p:spPr>
      </p:pic>
      <p:pic>
        <p:nvPicPr>
          <p:cNvPr id="7" name="Image 1" descr="preencoded.png">
            <a:extLst>
              <a:ext uri="{FF2B5EF4-FFF2-40B4-BE49-F238E27FC236}">
                <a16:creationId xmlns:a16="http://schemas.microsoft.com/office/drawing/2014/main" id="{8425C29B-8792-FEC1-10E4-4F5250CAD443}"/>
              </a:ext>
            </a:extLst>
          </p:cNvPr>
          <p:cNvPicPr>
            <a:picLocks noChangeAspect="1"/>
          </p:cNvPicPr>
          <p:nvPr/>
        </p:nvPicPr>
        <p:blipFill>
          <a:blip r:embed="rId4"/>
          <a:stretch>
            <a:fillRect/>
          </a:stretch>
        </p:blipFill>
        <p:spPr>
          <a:xfrm>
            <a:off x="864039" y="2020811"/>
            <a:ext cx="5200055" cy="1404104"/>
          </a:xfrm>
          <a:prstGeom prst="rect">
            <a:avLst/>
          </a:prstGeom>
        </p:spPr>
      </p:pic>
      <p:sp>
        <p:nvSpPr>
          <p:cNvPr id="6" name="Text 3">
            <a:extLst>
              <a:ext uri="{FF2B5EF4-FFF2-40B4-BE49-F238E27FC236}">
                <a16:creationId xmlns:a16="http://schemas.microsoft.com/office/drawing/2014/main" id="{85A96DA4-4197-766D-FA1F-ED5881C34E33}"/>
              </a:ext>
            </a:extLst>
          </p:cNvPr>
          <p:cNvSpPr/>
          <p:nvPr/>
        </p:nvSpPr>
        <p:spPr>
          <a:xfrm>
            <a:off x="864039" y="1858219"/>
            <a:ext cx="5965868" cy="197525"/>
          </a:xfrm>
          <a:prstGeom prst="rect">
            <a:avLst/>
          </a:prstGeom>
          <a:noFill/>
          <a:ln/>
        </p:spPr>
        <p:txBody>
          <a:bodyPr wrap="none" lIns="0" tIns="0" rIns="0" bIns="0" rtlCol="0" anchor="t"/>
          <a:lstStyle/>
          <a:p>
            <a:pPr marL="0" indent="0">
              <a:lnSpc>
                <a:spcPts val="1550"/>
              </a:lnSpc>
              <a:buNone/>
            </a:pPr>
            <a:r>
              <a:rPr lang="tr-TR" sz="1400" dirty="0">
                <a:solidFill>
                  <a:srgbClr val="2C3249"/>
                </a:solidFill>
                <a:latin typeface="Kanit Light" panose="020B0604020202020204" charset="-34"/>
                <a:ea typeface="Martel Sans" pitchFamily="34" charset="-122"/>
                <a:cs typeface="Kanit Light" panose="020B0604020202020204" charset="-34"/>
              </a:rPr>
              <a:t>S</a:t>
            </a:r>
            <a:r>
              <a:rPr lang="en-US" sz="1400" dirty="0" err="1">
                <a:solidFill>
                  <a:srgbClr val="2C3249"/>
                </a:solidFill>
                <a:latin typeface="Kanit Light" panose="020B0604020202020204" charset="-34"/>
                <a:ea typeface="Martel Sans" pitchFamily="34" charset="-122"/>
                <a:cs typeface="Kanit Light" panose="020B0604020202020204" charset="-34"/>
              </a:rPr>
              <a:t>ınıfa</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dayalı</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performans</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değerlendirme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ölçütleri</a:t>
            </a:r>
            <a:r>
              <a:rPr lang="en-US" sz="1400" dirty="0">
                <a:solidFill>
                  <a:srgbClr val="2C3249"/>
                </a:solidFill>
                <a:latin typeface="Kanit Light" panose="020B0604020202020204" charset="-34"/>
                <a:ea typeface="Martel Sans" pitchFamily="34" charset="-122"/>
                <a:cs typeface="Kanit Light" panose="020B0604020202020204" charset="-34"/>
              </a:rPr>
              <a:t> her bir </a:t>
            </a:r>
            <a:r>
              <a:rPr lang="en-US" sz="1400" dirty="0" err="1">
                <a:solidFill>
                  <a:srgbClr val="2C3249"/>
                </a:solidFill>
                <a:latin typeface="Kanit Light" panose="020B0604020202020204" charset="-34"/>
                <a:ea typeface="Martel Sans" pitchFamily="34" charset="-122"/>
                <a:cs typeface="Kanit Light" panose="020B0604020202020204" charset="-34"/>
              </a:rPr>
              <a:t>sınıf</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etiketi</a:t>
            </a:r>
            <a:r>
              <a:rPr lang="en-US" sz="1400" dirty="0">
                <a:solidFill>
                  <a:srgbClr val="2C3249"/>
                </a:solidFill>
                <a:latin typeface="Kanit Light" panose="020B0604020202020204" charset="-34"/>
                <a:ea typeface="Martel Sans" pitchFamily="34" charset="-122"/>
                <a:cs typeface="Kanit Light" panose="020B0604020202020204" charset="-34"/>
              </a:rPr>
              <a:t> için </a:t>
            </a:r>
            <a:r>
              <a:rPr lang="en-US" sz="1400" dirty="0" err="1">
                <a:solidFill>
                  <a:srgbClr val="2C3249"/>
                </a:solidFill>
                <a:latin typeface="Kanit Light" panose="020B0604020202020204" charset="-34"/>
                <a:ea typeface="Martel Sans" pitchFamily="34" charset="-122"/>
                <a:cs typeface="Kanit Light" panose="020B0604020202020204" charset="-34"/>
              </a:rPr>
              <a:t>şu</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şekilde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hesaplanacaktır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sp>
        <p:nvSpPr>
          <p:cNvPr id="8" name="Text 4">
            <a:extLst>
              <a:ext uri="{FF2B5EF4-FFF2-40B4-BE49-F238E27FC236}">
                <a16:creationId xmlns:a16="http://schemas.microsoft.com/office/drawing/2014/main" id="{3EE63E80-50C3-5FC6-4A5B-EBAC14CCBBBB}"/>
              </a:ext>
            </a:extLst>
          </p:cNvPr>
          <p:cNvSpPr/>
          <p:nvPr/>
        </p:nvSpPr>
        <p:spPr>
          <a:xfrm>
            <a:off x="800695" y="3655578"/>
            <a:ext cx="12724805" cy="1404104"/>
          </a:xfrm>
          <a:prstGeom prst="rect">
            <a:avLst/>
          </a:prstGeom>
          <a:noFill/>
          <a:ln/>
        </p:spPr>
        <p:txBody>
          <a:bodyPr wrap="square" lIns="0" tIns="0" rIns="0" bIns="0" rtlCol="0" anchor="t"/>
          <a:lstStyle/>
          <a:p>
            <a:pPr marL="0" indent="0" algn="just">
              <a:lnSpc>
                <a:spcPts val="1550"/>
              </a:lnSpc>
              <a:buNone/>
            </a:pPr>
            <a:r>
              <a:rPr lang="en-US" sz="1400" dirty="0" err="1">
                <a:solidFill>
                  <a:srgbClr val="2C3249"/>
                </a:solidFill>
                <a:latin typeface="Kanit Light" panose="020B0604020202020204" charset="-34"/>
                <a:ea typeface="Martel Sans" pitchFamily="34" charset="-122"/>
                <a:cs typeface="Kanit Light" panose="020B0604020202020204" charset="-34"/>
              </a:rPr>
              <a:t>Modelin</a:t>
            </a:r>
            <a:r>
              <a:rPr lang="en-US" sz="1400" dirty="0">
                <a:solidFill>
                  <a:srgbClr val="2C3249"/>
                </a:solidFill>
                <a:latin typeface="Kanit Light" panose="020B0604020202020204" charset="-34"/>
                <a:ea typeface="Martel Sans" pitchFamily="34" charset="-122"/>
                <a:cs typeface="Kanit Light" panose="020B0604020202020204" charset="-34"/>
              </a:rPr>
              <a:t> son </a:t>
            </a:r>
            <a:r>
              <a:rPr lang="en-US" sz="1400" dirty="0" err="1">
                <a:solidFill>
                  <a:srgbClr val="2C3249"/>
                </a:solidFill>
                <a:latin typeface="Kanit Light" panose="020B0604020202020204" charset="-34"/>
                <a:ea typeface="Martel Sans" pitchFamily="34" charset="-122"/>
                <a:cs typeface="Kanit Light" panose="020B0604020202020204" charset="-34"/>
              </a:rPr>
              <a:t>performansının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bulunması</a:t>
            </a:r>
            <a:r>
              <a:rPr lang="en-US" sz="1400" dirty="0">
                <a:solidFill>
                  <a:srgbClr val="2C3249"/>
                </a:solidFill>
                <a:latin typeface="Kanit Light" panose="020B0604020202020204" charset="-34"/>
                <a:ea typeface="Martel Sans" pitchFamily="34" charset="-122"/>
                <a:cs typeface="Kanit Light" panose="020B0604020202020204" charset="-34"/>
              </a:rPr>
              <a:t> için </a:t>
            </a:r>
            <a:r>
              <a:rPr lang="en-US" sz="1400" dirty="0" err="1">
                <a:solidFill>
                  <a:srgbClr val="2C3249"/>
                </a:solidFill>
                <a:latin typeface="Kanit Light" panose="020B0604020202020204" charset="-34"/>
                <a:ea typeface="Martel Sans" pitchFamily="34" charset="-122"/>
                <a:cs typeface="Kanit Light" panose="020B0604020202020204" charset="-34"/>
              </a:rPr>
              <a:t>makro</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ortalama</a:t>
            </a:r>
            <a:r>
              <a:rPr lang="en-US" sz="1400" dirty="0">
                <a:solidFill>
                  <a:srgbClr val="2C3249"/>
                </a:solidFill>
                <a:latin typeface="Kanit Light" panose="020B0604020202020204" charset="-34"/>
                <a:ea typeface="Martel Sans" pitchFamily="34" charset="-122"/>
                <a:cs typeface="Kanit Light" panose="020B0604020202020204" charset="-34"/>
              </a:rPr>
              <a:t> (macro averaging) ve </a:t>
            </a:r>
            <a:r>
              <a:rPr lang="en-US" sz="1400" dirty="0" err="1">
                <a:solidFill>
                  <a:srgbClr val="2C3249"/>
                </a:solidFill>
                <a:latin typeface="Kanit Light" panose="020B0604020202020204" charset="-34"/>
                <a:ea typeface="Martel Sans" pitchFamily="34" charset="-122"/>
                <a:cs typeface="Kanit Light" panose="020B0604020202020204" charset="-34"/>
              </a:rPr>
              <a:t>mikro</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ortalama</a:t>
            </a:r>
            <a:r>
              <a:rPr lang="en-US" sz="1400" dirty="0">
                <a:solidFill>
                  <a:srgbClr val="2C3249"/>
                </a:solidFill>
                <a:latin typeface="Kanit Light" panose="020B0604020202020204" charset="-34"/>
                <a:ea typeface="Martel Sans" pitchFamily="34" charset="-122"/>
                <a:cs typeface="Kanit Light" panose="020B0604020202020204" charset="-34"/>
              </a:rPr>
              <a:t> (micro averaging) yöntemleri </a:t>
            </a:r>
            <a:r>
              <a:rPr lang="en-US" sz="1400" dirty="0" err="1">
                <a:solidFill>
                  <a:srgbClr val="2C3249"/>
                </a:solidFill>
                <a:latin typeface="Kanit Light" panose="020B0604020202020204" charset="-34"/>
                <a:ea typeface="Martel Sans" pitchFamily="34" charset="-122"/>
                <a:cs typeface="Kanit Light" panose="020B0604020202020204" charset="-34"/>
              </a:rPr>
              <a:t>kullanılabilir</a:t>
            </a:r>
            <a:r>
              <a:rPr lang="en-US" sz="1400" dirty="0">
                <a:solidFill>
                  <a:srgbClr val="2C3249"/>
                </a:solidFill>
                <a:latin typeface="Kanit Light" panose="020B0604020202020204" charset="-34"/>
                <a:ea typeface="Martel Sans" pitchFamily="34" charset="-122"/>
                <a:cs typeface="Kanit Light" panose="020B0604020202020204" charset="-34"/>
              </a:rPr>
              <a:t>. Makro </a:t>
            </a:r>
            <a:r>
              <a:rPr lang="en-US" sz="1400" dirty="0" err="1">
                <a:solidFill>
                  <a:srgbClr val="2C3249"/>
                </a:solidFill>
                <a:latin typeface="Kanit Light" panose="020B0604020202020204" charset="-34"/>
                <a:ea typeface="Martel Sans" pitchFamily="34" charset="-122"/>
                <a:cs typeface="Kanit Light" panose="020B0604020202020204" charset="-34"/>
              </a:rPr>
              <a:t>ortalamada</a:t>
            </a:r>
            <a:r>
              <a:rPr lang="en-US" sz="1400" dirty="0">
                <a:solidFill>
                  <a:srgbClr val="2C3249"/>
                </a:solidFill>
                <a:latin typeface="Kanit Light" panose="020B0604020202020204" charset="-34"/>
                <a:ea typeface="Martel Sans" pitchFamily="34" charset="-122"/>
                <a:cs typeface="Kanit Light" panose="020B0604020202020204" charset="-34"/>
              </a:rPr>
              <a:t> her </a:t>
            </a:r>
            <a:r>
              <a:rPr lang="en-US" sz="1400" dirty="0" err="1">
                <a:solidFill>
                  <a:srgbClr val="2C3249"/>
                </a:solidFill>
                <a:latin typeface="Kanit Light" panose="020B0604020202020204" charset="-34"/>
                <a:ea typeface="Martel Sans" pitchFamily="34" charset="-122"/>
                <a:cs typeface="Kanit Light" panose="020B0604020202020204" charset="-34"/>
              </a:rPr>
              <a:t>sınıfın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performansını</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ayrı</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ayrı</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hesaplanmakta</a:t>
            </a:r>
            <a:r>
              <a:rPr lang="en-US" sz="1400" dirty="0">
                <a:solidFill>
                  <a:srgbClr val="2C3249"/>
                </a:solidFill>
                <a:latin typeface="Kanit Light" panose="020B0604020202020204" charset="-34"/>
                <a:ea typeface="Martel Sans" pitchFamily="34" charset="-122"/>
                <a:cs typeface="Kanit Light" panose="020B0604020202020204" charset="-34"/>
              </a:rPr>
              <a:t> ve </a:t>
            </a:r>
            <a:r>
              <a:rPr lang="en-US" sz="1400" dirty="0" err="1">
                <a:solidFill>
                  <a:srgbClr val="2C3249"/>
                </a:solidFill>
                <a:latin typeface="Kanit Light" panose="020B0604020202020204" charset="-34"/>
                <a:ea typeface="Martel Sans" pitchFamily="34" charset="-122"/>
                <a:cs typeface="Kanit Light" panose="020B0604020202020204" charset="-34"/>
              </a:rPr>
              <a:t>daha</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sonra</a:t>
            </a:r>
            <a:r>
              <a:rPr lang="en-US" sz="1400" dirty="0">
                <a:solidFill>
                  <a:srgbClr val="2C3249"/>
                </a:solidFill>
                <a:latin typeface="Kanit Light" panose="020B0604020202020204" charset="-34"/>
                <a:ea typeface="Martel Sans" pitchFamily="34" charset="-122"/>
                <a:cs typeface="Kanit Light" panose="020B0604020202020204" charset="-34"/>
              </a:rPr>
              <a:t> bu </a:t>
            </a:r>
            <a:r>
              <a:rPr lang="en-US" sz="1400" dirty="0" err="1">
                <a:solidFill>
                  <a:srgbClr val="2C3249"/>
                </a:solidFill>
                <a:latin typeface="Kanit Light" panose="020B0604020202020204" charset="-34"/>
                <a:ea typeface="Martel Sans" pitchFamily="34" charset="-122"/>
                <a:cs typeface="Kanit Light" panose="020B0604020202020204" charset="-34"/>
              </a:rPr>
              <a:t>sınıfların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performanslarının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ortalaması</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alınmaktadır</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Mikro</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ortalama</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ise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tüm</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sınıfların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toplam</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doğru</a:t>
            </a:r>
            <a:r>
              <a:rPr lang="en-US" sz="1400" dirty="0">
                <a:solidFill>
                  <a:srgbClr val="2C3249"/>
                </a:solidFill>
                <a:latin typeface="Kanit Light" panose="020B0604020202020204" charset="-34"/>
                <a:ea typeface="Martel Sans" pitchFamily="34" charset="-122"/>
                <a:cs typeface="Kanit Light" panose="020B0604020202020204" charset="-34"/>
              </a:rPr>
              <a:t> ve </a:t>
            </a:r>
            <a:r>
              <a:rPr lang="en-US" sz="1400" dirty="0" err="1">
                <a:solidFill>
                  <a:srgbClr val="2C3249"/>
                </a:solidFill>
                <a:latin typeface="Kanit Light" panose="020B0604020202020204" charset="-34"/>
                <a:ea typeface="Martel Sans" pitchFamily="34" charset="-122"/>
                <a:cs typeface="Kanit Light" panose="020B0604020202020204" charset="-34"/>
              </a:rPr>
              <a:t>yanlış</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tahminlerini</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toplamakta</a:t>
            </a:r>
            <a:r>
              <a:rPr lang="en-US" sz="1400" dirty="0">
                <a:solidFill>
                  <a:srgbClr val="2C3249"/>
                </a:solidFill>
                <a:latin typeface="Kanit Light" panose="020B0604020202020204" charset="-34"/>
                <a:ea typeface="Martel Sans" pitchFamily="34" charset="-122"/>
                <a:cs typeface="Kanit Light" panose="020B0604020202020204" charset="-34"/>
              </a:rPr>
              <a:t> ve bu </a:t>
            </a:r>
            <a:r>
              <a:rPr lang="en-US" sz="1400" dirty="0" err="1">
                <a:solidFill>
                  <a:srgbClr val="2C3249"/>
                </a:solidFill>
                <a:latin typeface="Kanit Light" panose="020B0604020202020204" charset="-34"/>
                <a:ea typeface="Martel Sans" pitchFamily="34" charset="-122"/>
                <a:cs typeface="Kanit Light" panose="020B0604020202020204" charset="-34"/>
              </a:rPr>
              <a:t>toplamlar</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üzerinden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performans</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hesaplamaktadır</a:t>
            </a:r>
            <a:r>
              <a:rPr lang="en-US" sz="1400" dirty="0">
                <a:solidFill>
                  <a:srgbClr val="2C3249"/>
                </a:solidFill>
                <a:latin typeface="Kanit Light" panose="020B0604020202020204" charset="-34"/>
                <a:ea typeface="Martel Sans" pitchFamily="34" charset="-122"/>
                <a:cs typeface="Kanit Light" panose="020B0604020202020204" charset="-34"/>
              </a:rPr>
              <a:t>. Her bir </a:t>
            </a:r>
            <a:r>
              <a:rPr lang="en-US" sz="1400" dirty="0" err="1">
                <a:solidFill>
                  <a:srgbClr val="2C3249"/>
                </a:solidFill>
                <a:latin typeface="Kanit Light" panose="020B0604020202020204" charset="-34"/>
                <a:ea typeface="Martel Sans" pitchFamily="34" charset="-122"/>
                <a:cs typeface="Kanit Light" panose="020B0604020202020204" charset="-34"/>
              </a:rPr>
              <a:t>örneğin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veva</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tahminin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esit</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sekilde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ağırlıklandırılması</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gerektiğinde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mikro</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ortalamanın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kullanılması</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sınıflandırıcının</a:t>
            </a:r>
            <a:r>
              <a:rPr lang="en-US" sz="1400" dirty="0">
                <a:solidFill>
                  <a:srgbClr val="2C3249"/>
                </a:solidFill>
                <a:latin typeface="Kanit Light" panose="020B0604020202020204" charset="-34"/>
                <a:ea typeface="Martel Sans" pitchFamily="34" charset="-122"/>
                <a:cs typeface="Kanit Light" panose="020B0604020202020204" charset="-34"/>
              </a:rPr>
              <a:t> en </a:t>
            </a:r>
            <a:r>
              <a:rPr lang="en-US" sz="1400" dirty="0" err="1">
                <a:solidFill>
                  <a:srgbClr val="2C3249"/>
                </a:solidFill>
                <a:latin typeface="Kanit Light" panose="020B0604020202020204" charset="-34"/>
                <a:ea typeface="Martel Sans" pitchFamily="34" charset="-122"/>
                <a:cs typeface="Kanit Light" panose="020B0604020202020204" charset="-34"/>
              </a:rPr>
              <a:t>sık</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kullanılan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sınıf</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etiketlerine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ilişkin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genel</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performansını</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değerlendirmek</a:t>
            </a:r>
            <a:r>
              <a:rPr lang="en-US" sz="1400" dirty="0">
                <a:solidFill>
                  <a:srgbClr val="2C3249"/>
                </a:solidFill>
                <a:latin typeface="Kanit Light" panose="020B0604020202020204" charset="-34"/>
                <a:ea typeface="Martel Sans" pitchFamily="34" charset="-122"/>
                <a:cs typeface="Kanit Light" panose="020B0604020202020204" charset="-34"/>
              </a:rPr>
              <a:t> için </a:t>
            </a:r>
            <a:r>
              <a:rPr lang="en-US" sz="1400" dirty="0" err="1">
                <a:solidFill>
                  <a:srgbClr val="2C3249"/>
                </a:solidFill>
                <a:latin typeface="Kanit Light" panose="020B0604020202020204" charset="-34"/>
                <a:ea typeface="Martel Sans" pitchFamily="34" charset="-122"/>
                <a:cs typeface="Kanit Light" panose="020B0604020202020204" charset="-34"/>
              </a:rPr>
              <a:t>tüm</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sınıfların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eşit</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şekilde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ele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alınması</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gerektiğinde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ise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makro</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ortalamanın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kullanılması</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tavsiye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edilmektedir</a:t>
            </a:r>
            <a:r>
              <a:rPr lang="en-US" sz="1400" dirty="0">
                <a:solidFill>
                  <a:srgbClr val="2C3249"/>
                </a:solidFill>
                <a:latin typeface="Kanit Light" panose="020B0604020202020204" charset="-34"/>
                <a:ea typeface="Martel Sans" pitchFamily="34" charset="-122"/>
                <a:cs typeface="Kanit Light" panose="020B0604020202020204" charset="-34"/>
              </a:rPr>
              <a:t>.</a:t>
            </a:r>
            <a:endParaRPr lang="en-US" sz="1400" dirty="0">
              <a:latin typeface="Kanit Light" panose="020B0604020202020204" charset="-34"/>
            </a:endParaRPr>
          </a:p>
        </p:txBody>
      </p:sp>
      <p:sp>
        <p:nvSpPr>
          <p:cNvPr id="10" name="Text 5">
            <a:extLst>
              <a:ext uri="{FF2B5EF4-FFF2-40B4-BE49-F238E27FC236}">
                <a16:creationId xmlns:a16="http://schemas.microsoft.com/office/drawing/2014/main" id="{CFE5F50E-3798-CFD6-1701-34CE7F709B4F}"/>
              </a:ext>
            </a:extLst>
          </p:cNvPr>
          <p:cNvSpPr/>
          <p:nvPr/>
        </p:nvSpPr>
        <p:spPr>
          <a:xfrm>
            <a:off x="7829265" y="5525234"/>
            <a:ext cx="7060903" cy="435933"/>
          </a:xfrm>
          <a:prstGeom prst="rect">
            <a:avLst/>
          </a:prstGeom>
          <a:noFill/>
          <a:ln/>
        </p:spPr>
        <p:txBody>
          <a:bodyPr wrap="none" lIns="0" tIns="0" rIns="0" bIns="0" rtlCol="0" anchor="t"/>
          <a:lstStyle/>
          <a:p>
            <a:pPr marL="0" indent="0">
              <a:lnSpc>
                <a:spcPts val="1550"/>
              </a:lnSpc>
              <a:buNone/>
            </a:pPr>
            <a:r>
              <a:rPr lang="en-US" sz="1400" dirty="0" err="1">
                <a:solidFill>
                  <a:srgbClr val="2C3249"/>
                </a:solidFill>
                <a:latin typeface="Kanit Light" panose="020B0604020202020204" charset="-34"/>
                <a:ea typeface="Martel Sans" pitchFamily="34" charset="-122"/>
                <a:cs typeface="Kanit Light" panose="020B0604020202020204" charset="-34"/>
              </a:rPr>
              <a:t>Sınıf</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sayısının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iki</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olması</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durumunda</a:t>
            </a:r>
            <a:r>
              <a:rPr lang="en-US" sz="1400" dirty="0">
                <a:solidFill>
                  <a:srgbClr val="2C3249"/>
                </a:solidFill>
                <a:latin typeface="Kanit Light" panose="020B0604020202020204" charset="-34"/>
                <a:ea typeface="Martel Sans" pitchFamily="34" charset="-122"/>
                <a:cs typeface="Kanit Light" panose="020B0604020202020204" charset="-34"/>
              </a:rPr>
              <a:t> da </a:t>
            </a:r>
            <a:r>
              <a:rPr lang="en-US" sz="1400" dirty="0" err="1">
                <a:solidFill>
                  <a:srgbClr val="2C3249"/>
                </a:solidFill>
                <a:latin typeface="Kanit Light" panose="020B0604020202020204" charset="-34"/>
                <a:ea typeface="Martel Sans" pitchFamily="34" charset="-122"/>
                <a:cs typeface="Kanit Light" panose="020B0604020202020204" charset="-34"/>
              </a:rPr>
              <a:t>performans</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ölçütleri</a:t>
            </a:r>
            <a:r>
              <a:rPr lang="en-US" sz="1400" dirty="0">
                <a:solidFill>
                  <a:srgbClr val="2C3249"/>
                </a:solidFill>
                <a:latin typeface="Kanit Light" panose="020B0604020202020204" charset="-34"/>
                <a:ea typeface="Martel Sans" pitchFamily="34" charset="-122"/>
                <a:cs typeface="Kanit Light" panose="020B0604020202020204" charset="-34"/>
              </a:rPr>
              <a:t> için</a:t>
            </a:r>
            <a:endParaRPr lang="tr-TR" sz="1400" dirty="0">
              <a:solidFill>
                <a:srgbClr val="2C3249"/>
              </a:solidFill>
              <a:latin typeface="Kanit Light" panose="020B0604020202020204" charset="-34"/>
              <a:ea typeface="Martel Sans" pitchFamily="34" charset="-122"/>
              <a:cs typeface="Kanit Light" panose="020B0604020202020204" charset="-34"/>
            </a:endParaRPr>
          </a:p>
          <a:p>
            <a:pPr marL="0" indent="0">
              <a:lnSpc>
                <a:spcPts val="1550"/>
              </a:lnSpc>
              <a:buNone/>
            </a:pP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makro</a:t>
            </a:r>
            <a:r>
              <a:rPr lang="en-US" sz="1400" dirty="0">
                <a:solidFill>
                  <a:srgbClr val="2C3249"/>
                </a:solidFill>
                <a:latin typeface="Kanit Light" panose="020B0604020202020204" charset="-34"/>
                <a:ea typeface="Martel Sans" pitchFamily="34" charset="-122"/>
                <a:cs typeface="Kanit Light" panose="020B0604020202020204" charset="-34"/>
              </a:rPr>
              <a:t> ve </a:t>
            </a:r>
            <a:r>
              <a:rPr lang="en-US" sz="1400" dirty="0" err="1">
                <a:solidFill>
                  <a:srgbClr val="2C3249"/>
                </a:solidFill>
                <a:latin typeface="Kanit Light" panose="020B0604020202020204" charset="-34"/>
                <a:ea typeface="Martel Sans" pitchFamily="34" charset="-122"/>
                <a:cs typeface="Kanit Light" panose="020B0604020202020204" charset="-34"/>
              </a:rPr>
              <a:t>mikro</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ortalama</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hesaplamaları</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yapılabilmektedir</a:t>
            </a:r>
            <a:r>
              <a:rPr lang="en-US" sz="1400" dirty="0">
                <a:solidFill>
                  <a:srgbClr val="2C3249"/>
                </a:solidFill>
                <a:latin typeface="Kanit Light" panose="020B0604020202020204" charset="-34"/>
                <a:ea typeface="Martel Sans" pitchFamily="34" charset="-122"/>
                <a:cs typeface="Kanit Light" panose="020B0604020202020204" charset="-34"/>
              </a:rPr>
              <a:t>.</a:t>
            </a:r>
            <a:endParaRPr lang="en-US" sz="1400" dirty="0">
              <a:latin typeface="Kanit Light" panose="020B0604020202020204" charset="-34"/>
            </a:endParaRPr>
          </a:p>
        </p:txBody>
      </p:sp>
      <p:pic>
        <p:nvPicPr>
          <p:cNvPr id="11" name="Image 3" descr="preencoded.png">
            <a:extLst>
              <a:ext uri="{FF2B5EF4-FFF2-40B4-BE49-F238E27FC236}">
                <a16:creationId xmlns:a16="http://schemas.microsoft.com/office/drawing/2014/main" id="{2748173F-0F2C-A57F-4262-0A419DBCC868}"/>
              </a:ext>
            </a:extLst>
          </p:cNvPr>
          <p:cNvPicPr>
            <a:picLocks noChangeAspect="1"/>
          </p:cNvPicPr>
          <p:nvPr/>
        </p:nvPicPr>
        <p:blipFill>
          <a:blip r:embed="rId5"/>
          <a:stretch>
            <a:fillRect/>
          </a:stretch>
        </p:blipFill>
        <p:spPr>
          <a:xfrm>
            <a:off x="13525500" y="228600"/>
            <a:ext cx="876300" cy="540306"/>
          </a:xfrm>
          <a:prstGeom prst="rect">
            <a:avLst/>
          </a:prstGeom>
        </p:spPr>
      </p:pic>
      <p:sp>
        <p:nvSpPr>
          <p:cNvPr id="2" name="Text 0">
            <a:extLst>
              <a:ext uri="{FF2B5EF4-FFF2-40B4-BE49-F238E27FC236}">
                <a16:creationId xmlns:a16="http://schemas.microsoft.com/office/drawing/2014/main" id="{31F20E7B-4D8C-8EE2-F661-E1FAA774B6E0}"/>
              </a:ext>
            </a:extLst>
          </p:cNvPr>
          <p:cNvSpPr/>
          <p:nvPr/>
        </p:nvSpPr>
        <p:spPr>
          <a:xfrm>
            <a:off x="836237" y="1059131"/>
            <a:ext cx="8567499" cy="489466"/>
          </a:xfrm>
          <a:prstGeom prst="rect">
            <a:avLst/>
          </a:prstGeom>
          <a:noFill/>
          <a:ln/>
        </p:spPr>
        <p:txBody>
          <a:bodyPr wrap="none" lIns="0" tIns="0" rIns="0" bIns="0" rtlCol="0" anchor="t"/>
          <a:lstStyle/>
          <a:p>
            <a:pPr marL="0" indent="0">
              <a:lnSpc>
                <a:spcPts val="2600"/>
              </a:lnSpc>
              <a:buNone/>
            </a:pPr>
            <a:r>
              <a:rPr lang="en-US" sz="3200" dirty="0">
                <a:solidFill>
                  <a:srgbClr val="272D45"/>
                </a:solidFill>
                <a:latin typeface="Kanit Light" panose="020B0604020202020204" charset="-34"/>
                <a:ea typeface="Kanit Light" pitchFamily="34" charset="-122"/>
                <a:cs typeface="Kanit Light" panose="020B0604020202020204" charset="-34"/>
              </a:rPr>
              <a:t>Çoklu-</a:t>
            </a:r>
            <a:r>
              <a:rPr lang="en-US" sz="3200" dirty="0" err="1">
                <a:solidFill>
                  <a:srgbClr val="272D45"/>
                </a:solidFill>
                <a:latin typeface="Kanit Light" panose="020B0604020202020204" charset="-34"/>
                <a:ea typeface="Kanit Light" pitchFamily="34" charset="-122"/>
                <a:cs typeface="Kanit Light" panose="020B0604020202020204" charset="-34"/>
              </a:rPr>
              <a:t>Sınıf</a:t>
            </a:r>
            <a:r>
              <a:rPr lang="en-US" sz="3200" dirty="0">
                <a:solidFill>
                  <a:srgbClr val="272D45"/>
                </a:solidFill>
                <a:latin typeface="Kanit Light" panose="020B0604020202020204" charset="-34"/>
                <a:ea typeface="Kanit Light" pitchFamily="34" charset="-122"/>
                <a:cs typeface="Kanit Light" panose="020B0604020202020204" charset="-34"/>
              </a:rPr>
              <a:t> Sınıflandırma </a:t>
            </a:r>
            <a:r>
              <a:rPr lang="en-US" sz="3200" dirty="0" err="1">
                <a:solidFill>
                  <a:srgbClr val="272D45"/>
                </a:solidFill>
                <a:latin typeface="Kanit Light" panose="020B0604020202020204" charset="-34"/>
                <a:ea typeface="Kanit Light" pitchFamily="34" charset="-122"/>
                <a:cs typeface="Kanit Light" panose="020B0604020202020204" charset="-34"/>
              </a:rPr>
              <a:t>Performansının</a:t>
            </a:r>
            <a:r>
              <a:rPr lang="en-US" sz="3200" dirty="0">
                <a:solidFill>
                  <a:srgbClr val="272D45"/>
                </a:solidFill>
                <a:latin typeface="Kanit Light" panose="020B0604020202020204" charset="-34"/>
                <a:ea typeface="Kanit Light" pitchFamily="34" charset="-122"/>
                <a:cs typeface="Kanit Light" panose="020B0604020202020204" charset="-34"/>
              </a:rPr>
              <a:t> </a:t>
            </a:r>
            <a:r>
              <a:rPr lang="en-US" sz="3200" dirty="0" err="1">
                <a:solidFill>
                  <a:srgbClr val="272D45"/>
                </a:solidFill>
                <a:latin typeface="Kanit Light" panose="020B0604020202020204" charset="-34"/>
                <a:ea typeface="Kanit Light" pitchFamily="34" charset="-122"/>
                <a:cs typeface="Kanit Light" panose="020B0604020202020204" charset="-34"/>
              </a:rPr>
              <a:t>Değerlendirilmesi</a:t>
            </a:r>
            <a:endParaRPr lang="en-US" sz="3200" dirty="0">
              <a:latin typeface="Kanit Light" panose="020B0604020202020204" charset="-34"/>
            </a:endParaRPr>
          </a:p>
        </p:txBody>
      </p:sp>
      <p:sp>
        <p:nvSpPr>
          <p:cNvPr id="3" name="Text 0">
            <a:extLst>
              <a:ext uri="{FF2B5EF4-FFF2-40B4-BE49-F238E27FC236}">
                <a16:creationId xmlns:a16="http://schemas.microsoft.com/office/drawing/2014/main" id="{CB06BBF3-63D7-4BF0-AAAB-1C992B80097D}"/>
              </a:ext>
            </a:extLst>
          </p:cNvPr>
          <p:cNvSpPr/>
          <p:nvPr/>
        </p:nvSpPr>
        <p:spPr>
          <a:xfrm>
            <a:off x="864037" y="389711"/>
            <a:ext cx="6733580" cy="603647"/>
          </a:xfrm>
          <a:prstGeom prst="rect">
            <a:avLst/>
          </a:prstGeom>
          <a:noFill/>
          <a:ln/>
        </p:spPr>
        <p:txBody>
          <a:bodyPr wrap="none" lIns="0" tIns="0" rIns="0" bIns="0" rtlCol="0" anchor="t"/>
          <a:lstStyle/>
          <a:p>
            <a:pPr marL="0" indent="0">
              <a:lnSpc>
                <a:spcPts val="4750"/>
              </a:lnSpc>
              <a:buNone/>
            </a:pPr>
            <a:r>
              <a:rPr lang="en-US" sz="4000" dirty="0">
                <a:solidFill>
                  <a:srgbClr val="272D45"/>
                </a:solidFill>
                <a:latin typeface="Kanit Light" panose="020B0604020202020204" charset="-34"/>
                <a:ea typeface="Kanit Light" pitchFamily="34" charset="-122"/>
                <a:cs typeface="Kanit Light" panose="020B0604020202020204" charset="-34"/>
              </a:rPr>
              <a:t>Model </a:t>
            </a:r>
            <a:r>
              <a:rPr lang="en-US" sz="4000" dirty="0" err="1">
                <a:solidFill>
                  <a:srgbClr val="272D45"/>
                </a:solidFill>
                <a:latin typeface="Kanit Light" panose="020B0604020202020204" charset="-34"/>
                <a:ea typeface="Kanit Light" pitchFamily="34" charset="-122"/>
                <a:cs typeface="Kanit Light" panose="020B0604020202020204" charset="-34"/>
              </a:rPr>
              <a:t>Değerlendirme</a:t>
            </a:r>
            <a:r>
              <a:rPr lang="en-US" sz="4000" dirty="0">
                <a:solidFill>
                  <a:srgbClr val="272D45"/>
                </a:solidFill>
                <a:latin typeface="Kanit Light" panose="020B0604020202020204" charset="-34"/>
                <a:ea typeface="Kanit Light" pitchFamily="34" charset="-122"/>
                <a:cs typeface="Kanit Light" panose="020B0604020202020204" charset="-34"/>
              </a:rPr>
              <a:t> Süreci</a:t>
            </a:r>
            <a:endParaRPr lang="en-US" sz="4000" dirty="0">
              <a:latin typeface="Kanit Light" panose="020B0604020202020204" charset="-34"/>
            </a:endParaRPr>
          </a:p>
        </p:txBody>
      </p:sp>
    </p:spTree>
    <p:extLst>
      <p:ext uri="{BB962C8B-B14F-4D97-AF65-F5344CB8AC3E}">
        <p14:creationId xmlns:p14="http://schemas.microsoft.com/office/powerpoint/2010/main" val="3245362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6" descr="preencoded.png"/>
          <p:cNvPicPr>
            <a:picLocks noChangeAspect="1"/>
          </p:cNvPicPr>
          <p:nvPr/>
        </p:nvPicPr>
        <p:blipFill>
          <a:blip r:embed="rId3"/>
          <a:stretch>
            <a:fillRect/>
          </a:stretch>
        </p:blipFill>
        <p:spPr>
          <a:xfrm>
            <a:off x="5853750" y="7242783"/>
            <a:ext cx="2376249" cy="925711"/>
          </a:xfrm>
          <a:prstGeom prst="rect">
            <a:avLst/>
          </a:prstGeom>
        </p:spPr>
      </p:pic>
      <p:pic>
        <p:nvPicPr>
          <p:cNvPr id="19" name="Image 5" descr="preencoded.png"/>
          <p:cNvPicPr>
            <a:picLocks noChangeAspect="1"/>
          </p:cNvPicPr>
          <p:nvPr/>
        </p:nvPicPr>
        <p:blipFill>
          <a:blip r:embed="rId4"/>
          <a:stretch>
            <a:fillRect/>
          </a:stretch>
        </p:blipFill>
        <p:spPr>
          <a:xfrm>
            <a:off x="11461258" y="6707881"/>
            <a:ext cx="1975009" cy="725091"/>
          </a:xfrm>
          <a:prstGeom prst="rect">
            <a:avLst/>
          </a:prstGeom>
        </p:spPr>
      </p:pic>
      <p:pic>
        <p:nvPicPr>
          <p:cNvPr id="7" name="Image 1" descr="preencoded.png"/>
          <p:cNvPicPr>
            <a:picLocks noChangeAspect="1"/>
          </p:cNvPicPr>
          <p:nvPr/>
        </p:nvPicPr>
        <p:blipFill>
          <a:blip r:embed="rId5"/>
          <a:stretch>
            <a:fillRect/>
          </a:stretch>
        </p:blipFill>
        <p:spPr>
          <a:xfrm>
            <a:off x="8556609" y="2305579"/>
            <a:ext cx="1782128" cy="802243"/>
          </a:xfrm>
          <a:prstGeom prst="rect">
            <a:avLst/>
          </a:prstGeom>
        </p:spPr>
      </p:pic>
      <p:pic>
        <p:nvPicPr>
          <p:cNvPr id="10" name="Image 2" descr="preencoded.png"/>
          <p:cNvPicPr>
            <a:picLocks noChangeAspect="1"/>
          </p:cNvPicPr>
          <p:nvPr/>
        </p:nvPicPr>
        <p:blipFill>
          <a:blip r:embed="rId6"/>
          <a:stretch>
            <a:fillRect/>
          </a:stretch>
        </p:blipFill>
        <p:spPr>
          <a:xfrm>
            <a:off x="10324443" y="2923522"/>
            <a:ext cx="2245043" cy="794623"/>
          </a:xfrm>
          <a:prstGeom prst="rect">
            <a:avLst/>
          </a:prstGeom>
        </p:spPr>
      </p:pic>
      <p:pic>
        <p:nvPicPr>
          <p:cNvPr id="16" name="Image 4" descr="preencoded.png"/>
          <p:cNvPicPr>
            <a:picLocks noChangeAspect="1"/>
          </p:cNvPicPr>
          <p:nvPr/>
        </p:nvPicPr>
        <p:blipFill>
          <a:blip r:embed="rId7"/>
          <a:stretch>
            <a:fillRect/>
          </a:stretch>
        </p:blipFill>
        <p:spPr>
          <a:xfrm>
            <a:off x="4518781" y="5459808"/>
            <a:ext cx="2954893" cy="871776"/>
          </a:xfrm>
          <a:prstGeom prst="rect">
            <a:avLst/>
          </a:prstGeom>
        </p:spPr>
      </p:pic>
      <p:pic>
        <p:nvPicPr>
          <p:cNvPr id="13" name="Image 3" descr="preencoded.png"/>
          <p:cNvPicPr>
            <a:picLocks noChangeAspect="1"/>
          </p:cNvPicPr>
          <p:nvPr/>
        </p:nvPicPr>
        <p:blipFill>
          <a:blip r:embed="rId8"/>
          <a:stretch>
            <a:fillRect/>
          </a:stretch>
        </p:blipFill>
        <p:spPr>
          <a:xfrm>
            <a:off x="5581182" y="4277661"/>
            <a:ext cx="2522815" cy="802362"/>
          </a:xfrm>
          <a:prstGeom prst="rect">
            <a:avLst/>
          </a:prstGeom>
        </p:spPr>
      </p:pic>
      <p:sp>
        <p:nvSpPr>
          <p:cNvPr id="3" name="Text 1"/>
          <p:cNvSpPr/>
          <p:nvPr/>
        </p:nvSpPr>
        <p:spPr>
          <a:xfrm>
            <a:off x="864037" y="1107321"/>
            <a:ext cx="13778412" cy="592574"/>
          </a:xfrm>
          <a:prstGeom prst="rect">
            <a:avLst/>
          </a:prstGeom>
          <a:noFill/>
          <a:ln/>
        </p:spPr>
        <p:txBody>
          <a:bodyPr wrap="square" lIns="0" tIns="0" rIns="0" bIns="0" rtlCol="0" anchor="t"/>
          <a:lstStyle/>
          <a:p>
            <a:pPr marL="0" indent="0">
              <a:lnSpc>
                <a:spcPts val="1550"/>
              </a:lnSpc>
              <a:buNone/>
            </a:pPr>
            <a:r>
              <a:rPr lang="en-US" sz="1400" dirty="0" err="1">
                <a:solidFill>
                  <a:srgbClr val="2C3249"/>
                </a:solidFill>
                <a:latin typeface="Kanit Light" panose="020B0604020202020204" charset="-34"/>
                <a:ea typeface="Martel Sans" pitchFamily="34" charset="-122"/>
                <a:cs typeface="Kanit Light" panose="020B0604020202020204" charset="-34"/>
              </a:rPr>
              <a:t>Danışmanlı</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öğrenmede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hedef</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niteliğin</a:t>
            </a:r>
            <a:r>
              <a:rPr lang="en-US" sz="1400" dirty="0">
                <a:solidFill>
                  <a:srgbClr val="2C3249"/>
                </a:solidFill>
                <a:latin typeface="Kanit Light" panose="020B0604020202020204" charset="-34"/>
                <a:ea typeface="Martel Sans" pitchFamily="34" charset="-122"/>
                <a:cs typeface="Kanit Light" panose="020B0604020202020204" charset="-34"/>
              </a:rPr>
              <a:t> veri </a:t>
            </a:r>
            <a:r>
              <a:rPr lang="en-US" sz="1400" dirty="0" err="1">
                <a:solidFill>
                  <a:srgbClr val="2C3249"/>
                </a:solidFill>
                <a:latin typeface="Kanit Light" panose="020B0604020202020204" charset="-34"/>
                <a:ea typeface="Martel Sans" pitchFamily="34" charset="-122"/>
                <a:cs typeface="Kanit Light" panose="020B0604020202020204" charset="-34"/>
              </a:rPr>
              <a:t>türü</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sayısal</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olması</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sebebiyle</a:t>
            </a:r>
            <a:r>
              <a:rPr lang="en-US" sz="1400" dirty="0">
                <a:solidFill>
                  <a:srgbClr val="2C3249"/>
                </a:solidFill>
                <a:latin typeface="Kanit Light" panose="020B0604020202020204" charset="-34"/>
                <a:ea typeface="Martel Sans" pitchFamily="34" charset="-122"/>
                <a:cs typeface="Kanit Light" panose="020B0604020202020204" charset="-34"/>
              </a:rPr>
              <a:t> regresyon </a:t>
            </a:r>
            <a:r>
              <a:rPr lang="en-US" sz="1400" dirty="0" err="1">
                <a:solidFill>
                  <a:srgbClr val="2C3249"/>
                </a:solidFill>
                <a:latin typeface="Kanit Light" panose="020B0604020202020204" charset="-34"/>
                <a:ea typeface="Martel Sans" pitchFamily="34" charset="-122"/>
                <a:cs typeface="Kanit Light" panose="020B0604020202020204" charset="-34"/>
              </a:rPr>
              <a:t>görevlerinde</a:t>
            </a:r>
            <a:r>
              <a:rPr lang="en-US" sz="1400" dirty="0">
                <a:solidFill>
                  <a:srgbClr val="2C3249"/>
                </a:solidFill>
                <a:latin typeface="Kanit Light" panose="020B0604020202020204" charset="-34"/>
                <a:ea typeface="Martel Sans" pitchFamily="34" charset="-122"/>
                <a:cs typeface="Kanit Light" panose="020B0604020202020204" charset="-34"/>
              </a:rPr>
              <a:t> veya </a:t>
            </a:r>
            <a:r>
              <a:rPr lang="en-US" sz="1400" dirty="0" err="1">
                <a:solidFill>
                  <a:srgbClr val="2C3249"/>
                </a:solidFill>
                <a:latin typeface="Kanit Light" panose="020B0604020202020204" charset="-34"/>
                <a:ea typeface="Martel Sans" pitchFamily="34" charset="-122"/>
                <a:cs typeface="Kanit Light" panose="020B0604020202020204" charset="-34"/>
              </a:rPr>
              <a:t>sınıflandırmada</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olduğu</a:t>
            </a:r>
            <a:r>
              <a:rPr lang="en-US" sz="1400" dirty="0">
                <a:solidFill>
                  <a:srgbClr val="2C3249"/>
                </a:solidFill>
                <a:latin typeface="Kanit Light" panose="020B0604020202020204" charset="-34"/>
                <a:ea typeface="Martel Sans" pitchFamily="34" charset="-122"/>
                <a:cs typeface="Kanit Light" panose="020B0604020202020204" charset="-34"/>
              </a:rPr>
              <a:t> gibi bir </a:t>
            </a:r>
            <a:r>
              <a:rPr lang="en-US" sz="1400" dirty="0" err="1">
                <a:solidFill>
                  <a:srgbClr val="2C3249"/>
                </a:solidFill>
                <a:latin typeface="Kanit Light" panose="020B0604020202020204" charset="-34"/>
                <a:ea typeface="Martel Sans" pitchFamily="34" charset="-122"/>
                <a:cs typeface="Kanit Light" panose="020B0604020202020204" charset="-34"/>
              </a:rPr>
              <a:t>kontenjans</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tablosu</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oluşturulamaz</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ancak</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yine</a:t>
            </a:r>
            <a:r>
              <a:rPr lang="en-US" sz="1400" dirty="0">
                <a:solidFill>
                  <a:srgbClr val="2C3249"/>
                </a:solidFill>
                <a:latin typeface="Kanit Light" panose="020B0604020202020204" charset="-34"/>
                <a:ea typeface="Martel Sans" pitchFamily="34" charset="-122"/>
                <a:cs typeface="Kanit Light" panose="020B0604020202020204" charset="-34"/>
              </a:rPr>
              <a:t> de model tahminleri ile </a:t>
            </a:r>
            <a:r>
              <a:rPr lang="en-US" sz="1400" dirty="0" err="1">
                <a:solidFill>
                  <a:srgbClr val="2C3249"/>
                </a:solidFill>
                <a:latin typeface="Kanit Light" panose="020B0604020202020204" charset="-34"/>
                <a:ea typeface="Martel Sans" pitchFamily="34" charset="-122"/>
                <a:cs typeface="Kanit Light" panose="020B0604020202020204" charset="-34"/>
              </a:rPr>
              <a:t>gerçek</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değerler</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birbiriyle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karsılastırılabilir</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Sonrasında</a:t>
            </a:r>
            <a:r>
              <a:rPr lang="en-US" sz="1400" dirty="0">
                <a:solidFill>
                  <a:srgbClr val="2C3249"/>
                </a:solidFill>
                <a:latin typeface="Kanit Light" panose="020B0604020202020204" charset="-34"/>
                <a:ea typeface="Martel Sans" pitchFamily="34" charset="-122"/>
                <a:cs typeface="Kanit Light" panose="020B0604020202020204" charset="-34"/>
              </a:rPr>
              <a:t> da regresyon model </a:t>
            </a:r>
            <a:r>
              <a:rPr lang="en-US" sz="1400" dirty="0" err="1">
                <a:solidFill>
                  <a:srgbClr val="2C3249"/>
                </a:solidFill>
                <a:latin typeface="Kanit Light" panose="020B0604020202020204" charset="-34"/>
                <a:ea typeface="Martel Sans" pitchFamily="34" charset="-122"/>
                <a:cs typeface="Kanit Light" panose="020B0604020202020204" charset="-34"/>
              </a:rPr>
              <a:t>performansının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değerlendirilebilmesi</a:t>
            </a:r>
            <a:r>
              <a:rPr lang="en-US" sz="1400" dirty="0">
                <a:solidFill>
                  <a:srgbClr val="2C3249"/>
                </a:solidFill>
                <a:latin typeface="Kanit Light" panose="020B0604020202020204" charset="-34"/>
                <a:ea typeface="Martel Sans" pitchFamily="34" charset="-122"/>
                <a:cs typeface="Kanit Light" panose="020B0604020202020204" charset="-34"/>
              </a:rPr>
              <a:t> için farklı </a:t>
            </a:r>
            <a:r>
              <a:rPr lang="en-US" sz="1400" dirty="0" err="1">
                <a:solidFill>
                  <a:srgbClr val="2C3249"/>
                </a:solidFill>
                <a:latin typeface="Kanit Light" panose="020B0604020202020204" charset="-34"/>
                <a:ea typeface="Martel Sans" pitchFamily="34" charset="-122"/>
                <a:cs typeface="Kanit Light" panose="020B0604020202020204" charset="-34"/>
              </a:rPr>
              <a:t>performans</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değerlendirme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ölçütleri</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hesaplanabilmektedir</a:t>
            </a:r>
            <a:r>
              <a:rPr lang="en-US" sz="1400" dirty="0">
                <a:solidFill>
                  <a:srgbClr val="2C3249"/>
                </a:solidFill>
                <a:latin typeface="Kanit Light" panose="020B0604020202020204" charset="-34"/>
                <a:ea typeface="Martel Sans" pitchFamily="34" charset="-122"/>
                <a:cs typeface="Kanit Light" panose="020B0604020202020204" charset="-34"/>
              </a:rPr>
              <a:t>. Bu </a:t>
            </a:r>
            <a:r>
              <a:rPr lang="en-US" sz="1400" dirty="0" err="1">
                <a:solidFill>
                  <a:srgbClr val="2C3249"/>
                </a:solidFill>
                <a:latin typeface="Kanit Light" panose="020B0604020202020204" charset="-34"/>
                <a:ea typeface="Martel Sans" pitchFamily="34" charset="-122"/>
                <a:cs typeface="Kanit Light" panose="020B0604020202020204" charset="-34"/>
              </a:rPr>
              <a:t>bölümde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aşağıda</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sıralanan</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beş</a:t>
            </a:r>
            <a:r>
              <a:rPr lang="en-US" sz="1400" dirty="0">
                <a:solidFill>
                  <a:srgbClr val="2C3249"/>
                </a:solidFill>
                <a:latin typeface="Kanit Light" panose="020B0604020202020204" charset="-34"/>
                <a:ea typeface="Martel Sans" pitchFamily="34" charset="-122"/>
                <a:cs typeface="Kanit Light" panose="020B0604020202020204" charset="-34"/>
              </a:rPr>
              <a:t> farklı </a:t>
            </a:r>
            <a:r>
              <a:rPr lang="en-US" sz="1400" dirty="0" err="1">
                <a:solidFill>
                  <a:srgbClr val="2C3249"/>
                </a:solidFill>
                <a:latin typeface="Kanit Light" panose="020B0604020202020204" charset="-34"/>
                <a:ea typeface="Martel Sans" pitchFamily="34" charset="-122"/>
                <a:cs typeface="Kanit Light" panose="020B0604020202020204" charset="-34"/>
              </a:rPr>
              <a:t>performans</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değerlendirme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ölçütü</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hakkında</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bilgi</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verilmiştir</a:t>
            </a:r>
            <a:r>
              <a:rPr lang="en-US" sz="1400" dirty="0">
                <a:solidFill>
                  <a:srgbClr val="2C3249"/>
                </a:solidFill>
                <a:latin typeface="Kanit Light" panose="020B0604020202020204" charset="-34"/>
                <a:ea typeface="Martel Sans" pitchFamily="34" charset="-122"/>
                <a:cs typeface="Kanit Light" panose="020B0604020202020204" charset="-34"/>
              </a:rPr>
              <a:t>. Veri </a:t>
            </a:r>
            <a:r>
              <a:rPr lang="en-US" sz="1400" dirty="0" err="1">
                <a:solidFill>
                  <a:srgbClr val="2C3249"/>
                </a:solidFill>
                <a:latin typeface="Kanit Light" panose="020B0604020202020204" charset="-34"/>
                <a:ea typeface="Martel Sans" pitchFamily="34" charset="-122"/>
                <a:cs typeface="Kanit Light" panose="020B0604020202020204" charset="-34"/>
              </a:rPr>
              <a:t>setinde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yer</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alan</a:t>
            </a:r>
            <a:r>
              <a:rPr lang="en-US" sz="1400" dirty="0">
                <a:solidFill>
                  <a:srgbClr val="2C3249"/>
                </a:solidFill>
                <a:latin typeface="Kanit Light" panose="020B0604020202020204" charset="-34"/>
                <a:ea typeface="Martel Sans" pitchFamily="34" charset="-122"/>
                <a:cs typeface="Kanit Light" panose="020B0604020202020204" charset="-34"/>
              </a:rPr>
              <a:t> bir</a:t>
            </a:r>
            <a:r>
              <a:rPr lang="en-US" sz="1400" b="1" dirty="0">
                <a:solidFill>
                  <a:srgbClr val="2C3249"/>
                </a:solidFill>
                <a:latin typeface="Kanit Light" panose="020B0604020202020204" charset="-34"/>
                <a:ea typeface="Martel Sans" pitchFamily="34" charset="-122"/>
                <a:cs typeface="Kanit Light" panose="020B0604020202020204" charset="-34"/>
              </a:rPr>
              <a:t> </a:t>
            </a:r>
            <a:r>
              <a:rPr lang="en-US" sz="1400" b="1" dirty="0">
                <a:solidFill>
                  <a:srgbClr val="204C8E"/>
                </a:solidFill>
                <a:latin typeface="Kanit Light" panose="020B0604020202020204" charset="-34"/>
                <a:ea typeface="Martel Sans" pitchFamily="34" charset="-122"/>
                <a:cs typeface="Kanit Light" panose="020B0604020202020204" charset="-34"/>
              </a:rPr>
              <a:t>İ</a:t>
            </a:r>
            <a:r>
              <a:rPr lang="en-US" sz="1400" b="1"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örneği</a:t>
            </a:r>
            <a:r>
              <a:rPr lang="en-US" sz="1400" dirty="0">
                <a:solidFill>
                  <a:srgbClr val="2C3249"/>
                </a:solidFill>
                <a:latin typeface="Kanit Light" panose="020B0604020202020204" charset="-34"/>
                <a:ea typeface="Martel Sans" pitchFamily="34" charset="-122"/>
                <a:cs typeface="Kanit Light" panose="020B0604020202020204" charset="-34"/>
              </a:rPr>
              <a:t> için </a:t>
            </a:r>
            <a:r>
              <a:rPr lang="en-US" sz="1400" dirty="0" err="1">
                <a:solidFill>
                  <a:srgbClr val="2C3249"/>
                </a:solidFill>
                <a:latin typeface="Kanit Light" panose="020B0604020202020204" charset="-34"/>
                <a:ea typeface="Martel Sans" pitchFamily="34" charset="-122"/>
                <a:cs typeface="Kanit Light" panose="020B0604020202020204" charset="-34"/>
              </a:rPr>
              <a:t>öncelikle</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hata</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b="1" dirty="0">
                <a:solidFill>
                  <a:srgbClr val="204C8E"/>
                </a:solidFill>
                <a:latin typeface="Kanit Light" panose="020B0604020202020204" charset="-34"/>
                <a:ea typeface="Martel Sans" pitchFamily="34" charset="-122"/>
                <a:cs typeface="Kanit Light" panose="020B0604020202020204" charset="-34"/>
              </a:rPr>
              <a:t>(</a:t>
            </a:r>
            <a:r>
              <a:rPr lang="en-US" sz="1400" b="1" dirty="0" err="1">
                <a:solidFill>
                  <a:srgbClr val="204C8E"/>
                </a:solidFill>
                <a:latin typeface="Kanit Light" panose="020B0604020202020204" charset="-34"/>
                <a:ea typeface="Martel Sans" pitchFamily="34" charset="-122"/>
                <a:cs typeface="Kanit Light" panose="020B0604020202020204" charset="-34"/>
              </a:rPr>
              <a:t>ei</a:t>
            </a:r>
            <a:r>
              <a:rPr lang="en-US" sz="1400" b="1" dirty="0">
                <a:solidFill>
                  <a:srgbClr val="204C8E"/>
                </a:solidFill>
                <a:latin typeface="Kanit Light" panose="020B0604020202020204" charset="-34"/>
                <a:ea typeface="Martel Sans" pitchFamily="34" charset="-122"/>
                <a:cs typeface="Kanit Light" panose="020B0604020202020204" charset="-34"/>
              </a:rPr>
              <a:t>)</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bulunur</a:t>
            </a:r>
            <a:r>
              <a:rPr lang="en-US" sz="1400" dirty="0">
                <a:solidFill>
                  <a:srgbClr val="2C3249"/>
                </a:solidFill>
                <a:latin typeface="Kanit Light" panose="020B0604020202020204" charset="-34"/>
                <a:ea typeface="Martel Sans" pitchFamily="34" charset="-122"/>
                <a:cs typeface="Kanit Light" panose="020B0604020202020204" charset="-34"/>
              </a:rPr>
              <a:t>. Hata, </a:t>
            </a:r>
            <a:r>
              <a:rPr lang="en-US" sz="1400" dirty="0" err="1">
                <a:solidFill>
                  <a:srgbClr val="2C3249"/>
                </a:solidFill>
                <a:latin typeface="Kanit Light" panose="020B0604020202020204" charset="-34"/>
                <a:ea typeface="Martel Sans" pitchFamily="34" charset="-122"/>
                <a:cs typeface="Kanit Light" panose="020B0604020202020204" charset="-34"/>
              </a:rPr>
              <a:t>gerçek</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değer</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b="1" dirty="0">
                <a:solidFill>
                  <a:srgbClr val="204C8E"/>
                </a:solidFill>
                <a:latin typeface="Kanit Light" panose="020B0604020202020204" charset="-34"/>
                <a:ea typeface="Martel Sans" pitchFamily="34" charset="-122"/>
                <a:cs typeface="Kanit Light" panose="020B0604020202020204" charset="-34"/>
              </a:rPr>
              <a:t>(</a:t>
            </a:r>
            <a:r>
              <a:rPr lang="en-US" sz="1400" b="1" dirty="0" err="1">
                <a:solidFill>
                  <a:srgbClr val="204C8E"/>
                </a:solidFill>
                <a:latin typeface="Kanit Light" panose="020B0604020202020204" charset="-34"/>
                <a:ea typeface="Martel Sans" pitchFamily="34" charset="-122"/>
                <a:cs typeface="Kanit Light" panose="020B0604020202020204" charset="-34"/>
              </a:rPr>
              <a:t>yi</a:t>
            </a:r>
            <a:r>
              <a:rPr lang="en-US" sz="1400" b="1" dirty="0">
                <a:solidFill>
                  <a:srgbClr val="204C8E"/>
                </a:solidFill>
                <a:latin typeface="Kanit Light" panose="020B0604020202020204" charset="-34"/>
                <a:ea typeface="Martel Sans" pitchFamily="34" charset="-122"/>
                <a:cs typeface="Kanit Light" panose="020B0604020202020204" charset="-34"/>
              </a:rPr>
              <a:t>)</a:t>
            </a:r>
            <a:r>
              <a:rPr lang="en-US" sz="1400" dirty="0">
                <a:solidFill>
                  <a:srgbClr val="2C3249"/>
                </a:solidFill>
                <a:latin typeface="Kanit Light" panose="020B0604020202020204" charset="-34"/>
                <a:ea typeface="Martel Sans" pitchFamily="34" charset="-122"/>
                <a:cs typeface="Kanit Light" panose="020B0604020202020204" charset="-34"/>
              </a:rPr>
              <a:t> ile tahmin </a:t>
            </a:r>
            <a:r>
              <a:rPr lang="en-US" sz="1400" dirty="0" err="1">
                <a:solidFill>
                  <a:srgbClr val="2C3249"/>
                </a:solidFill>
                <a:latin typeface="Kanit Light" panose="020B0604020202020204" charset="-34"/>
                <a:ea typeface="Martel Sans" pitchFamily="34" charset="-122"/>
                <a:cs typeface="Kanit Light" panose="020B0604020202020204" charset="-34"/>
              </a:rPr>
              <a:t>değeri</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b="1" dirty="0">
                <a:solidFill>
                  <a:srgbClr val="2C3249"/>
                </a:solidFill>
                <a:latin typeface="Kanit Light" panose="020B0604020202020204" charset="-34"/>
                <a:ea typeface="Martel Sans" pitchFamily="34" charset="-122"/>
                <a:cs typeface="Kanit Light" panose="020B0604020202020204" charset="-34"/>
              </a:rPr>
              <a:t>(</a:t>
            </a:r>
            <a:r>
              <a:rPr lang="en-US" sz="1400" dirty="0">
                <a:solidFill>
                  <a:srgbClr val="2C3249"/>
                </a:solidFill>
                <a:latin typeface="Kanit Light" panose="020B0604020202020204" charset="-34"/>
                <a:ea typeface="Martel Sans" pitchFamily="34" charset="-122"/>
                <a:cs typeface="Kanit Light" panose="020B0604020202020204" charset="-34"/>
              </a:rPr>
              <a:t>y^​</a:t>
            </a:r>
            <a:r>
              <a:rPr lang="en-US" sz="1400" dirty="0" err="1">
                <a:solidFill>
                  <a:srgbClr val="2C3249"/>
                </a:solidFill>
                <a:latin typeface="Kanit Light" panose="020B0604020202020204" charset="-34"/>
                <a:ea typeface="Martel Sans" pitchFamily="34" charset="-122"/>
                <a:cs typeface="Kanit Light" panose="020B0604020202020204" charset="-34"/>
              </a:rPr>
              <a:t>i</a:t>
            </a:r>
            <a:r>
              <a:rPr lang="en-US" sz="1400" b="1" dirty="0">
                <a:solidFill>
                  <a:srgbClr val="2C3249"/>
                </a:solidFill>
                <a:latin typeface="Kanit Light" panose="020B0604020202020204" charset="-34"/>
                <a:ea typeface="Martel Sans" pitchFamily="34" charset="-122"/>
                <a:cs typeface="Kanit Light" panose="020B0604020202020204" charset="-34"/>
              </a:rPr>
              <a:t>)</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arasındaki</a:t>
            </a:r>
            <a:r>
              <a:rPr lang="en-US" sz="1400" dirty="0">
                <a:solidFill>
                  <a:srgbClr val="2C3249"/>
                </a:solidFill>
                <a:latin typeface="Kanit Light" panose="020B0604020202020204" charset="-34"/>
                <a:ea typeface="Martel Sans" pitchFamily="34" charset="-122"/>
                <a:cs typeface="Kanit Light" panose="020B0604020202020204" charset="-34"/>
              </a:rPr>
              <a:t> </a:t>
            </a:r>
            <a:r>
              <a:rPr lang="en-US" sz="1400" dirty="0" err="1">
                <a:solidFill>
                  <a:srgbClr val="2C3249"/>
                </a:solidFill>
                <a:latin typeface="Kanit Light" panose="020B0604020202020204" charset="-34"/>
                <a:ea typeface="Martel Sans" pitchFamily="34" charset="-122"/>
                <a:cs typeface="Kanit Light" panose="020B0604020202020204" charset="-34"/>
              </a:rPr>
              <a:t>farktır</a:t>
            </a:r>
            <a:r>
              <a:rPr lang="en-US" sz="1400" dirty="0">
                <a:solidFill>
                  <a:srgbClr val="2C3249"/>
                </a:solidFill>
                <a:latin typeface="Kanit Light" panose="020B0604020202020204" charset="-34"/>
                <a:ea typeface="Martel Sans" pitchFamily="34" charset="-122"/>
                <a:cs typeface="Kanit Light" panose="020B0604020202020204" charset="-34"/>
              </a:rPr>
              <a:t>.</a:t>
            </a:r>
            <a:endParaRPr lang="en-US" sz="1400" dirty="0">
              <a:latin typeface="Kanit Light" panose="020B0604020202020204" charset="-34"/>
            </a:endParaRPr>
          </a:p>
        </p:txBody>
      </p:sp>
      <p:pic>
        <p:nvPicPr>
          <p:cNvPr id="4" name="Image 0" descr="preencoded.png"/>
          <p:cNvPicPr>
            <a:picLocks noChangeAspect="1"/>
          </p:cNvPicPr>
          <p:nvPr/>
        </p:nvPicPr>
        <p:blipFill>
          <a:blip r:embed="rId9"/>
          <a:stretch>
            <a:fillRect/>
          </a:stretch>
        </p:blipFill>
        <p:spPr>
          <a:xfrm>
            <a:off x="4885072" y="2072846"/>
            <a:ext cx="1479303" cy="330688"/>
          </a:xfrm>
          <a:prstGeom prst="rect">
            <a:avLst/>
          </a:prstGeom>
        </p:spPr>
      </p:pic>
      <p:sp>
        <p:nvSpPr>
          <p:cNvPr id="5" name="Text 2"/>
          <p:cNvSpPr/>
          <p:nvPr/>
        </p:nvSpPr>
        <p:spPr>
          <a:xfrm>
            <a:off x="864038" y="2160737"/>
            <a:ext cx="9077563" cy="197525"/>
          </a:xfrm>
          <a:prstGeom prst="rect">
            <a:avLst/>
          </a:prstGeom>
          <a:noFill/>
          <a:ln/>
        </p:spPr>
        <p:txBody>
          <a:bodyPr wrap="none" lIns="0" tIns="0" rIns="0" bIns="0" rtlCol="0" anchor="t"/>
          <a:lstStyle/>
          <a:p>
            <a:pPr marL="0" indent="0">
              <a:lnSpc>
                <a:spcPts val="1550"/>
              </a:lnSpc>
              <a:buNone/>
            </a:pPr>
            <a:r>
              <a:rPr lang="en-US" sz="1600" dirty="0">
                <a:solidFill>
                  <a:srgbClr val="2C3249"/>
                </a:solidFill>
                <a:latin typeface="Kanit Light" panose="020B0604020202020204" charset="-34"/>
                <a:ea typeface="Martel Sans" pitchFamily="34" charset="-122"/>
                <a:cs typeface="Kanit Light" panose="020B0604020202020204" charset="-34"/>
              </a:rPr>
              <a:t>Veri </a:t>
            </a:r>
            <a:r>
              <a:rPr lang="en-US" sz="1600" dirty="0" err="1">
                <a:solidFill>
                  <a:srgbClr val="2C3249"/>
                </a:solidFill>
                <a:latin typeface="Kanit Light" panose="020B0604020202020204" charset="-34"/>
                <a:ea typeface="Martel Sans" pitchFamily="34" charset="-122"/>
                <a:cs typeface="Kanit Light" panose="020B0604020202020204" charset="-34"/>
              </a:rPr>
              <a:t>setindeki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örnek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sayısı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b="1" dirty="0">
                <a:solidFill>
                  <a:srgbClr val="204C8E"/>
                </a:solidFill>
                <a:latin typeface="Kanit Light" panose="020B0604020202020204" charset="-34"/>
                <a:ea typeface="Martel Sans" pitchFamily="34" charset="-122"/>
                <a:cs typeface="Kanit Light" panose="020B0604020202020204" charset="-34"/>
              </a:rPr>
              <a:t>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olmak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üzere</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sp>
        <p:nvSpPr>
          <p:cNvPr id="6" name="Text 3"/>
          <p:cNvSpPr/>
          <p:nvPr/>
        </p:nvSpPr>
        <p:spPr>
          <a:xfrm>
            <a:off x="871539" y="2606627"/>
            <a:ext cx="12724805" cy="197525"/>
          </a:xfrm>
          <a:prstGeom prst="rect">
            <a:avLst/>
          </a:prstGeom>
          <a:noFill/>
          <a:ln/>
        </p:spPr>
        <p:txBody>
          <a:bodyPr wrap="none" lIns="0" tIns="0" rIns="0" bIns="0" rtlCol="0" anchor="t"/>
          <a:lstStyle/>
          <a:p>
            <a:pPr marL="0" indent="0">
              <a:lnSpc>
                <a:spcPts val="1550"/>
              </a:lnSpc>
              <a:buNone/>
            </a:pPr>
            <a:r>
              <a:rPr lang="en-US" sz="1600" b="1">
                <a:solidFill>
                  <a:srgbClr val="2C3249"/>
                </a:solidFill>
                <a:latin typeface="Kanit Light" panose="020B0604020202020204" charset="-34"/>
                <a:ea typeface="Martel Sans" pitchFamily="34" charset="-122"/>
                <a:cs typeface="Kanit Light" panose="020B0604020202020204" charset="-34"/>
              </a:rPr>
              <a:t>Ortalama Hata (Mean Error- ME)</a:t>
            </a:r>
            <a:r>
              <a:rPr lang="en-US" sz="1600">
                <a:solidFill>
                  <a:srgbClr val="2C3249"/>
                </a:solidFill>
                <a:latin typeface="Kanit Light" panose="020B0604020202020204" charset="-34"/>
                <a:ea typeface="Martel Sans" pitchFamily="34" charset="-122"/>
                <a:cs typeface="Kanit Light" panose="020B0604020202020204" charset="-34"/>
              </a:rPr>
              <a:t>: Ortalama mutlak hatanın büyüklüğünü verir.</a:t>
            </a:r>
            <a:endParaRPr lang="en-US" sz="1600">
              <a:latin typeface="Kanit Light" panose="020B0604020202020204" charset="-34"/>
            </a:endParaRPr>
          </a:p>
        </p:txBody>
      </p:sp>
      <p:sp>
        <p:nvSpPr>
          <p:cNvPr id="8" name="Text 4"/>
          <p:cNvSpPr/>
          <p:nvPr/>
        </p:nvSpPr>
        <p:spPr>
          <a:xfrm>
            <a:off x="864038" y="3607206"/>
            <a:ext cx="12724805" cy="197525"/>
          </a:xfrm>
          <a:prstGeom prst="rect">
            <a:avLst/>
          </a:prstGeom>
          <a:noFill/>
          <a:ln/>
        </p:spPr>
        <p:txBody>
          <a:bodyPr wrap="none" lIns="0" tIns="0" rIns="0" bIns="0" rtlCol="0" anchor="t"/>
          <a:lstStyle/>
          <a:p>
            <a:pPr marL="0" indent="0">
              <a:lnSpc>
                <a:spcPts val="1550"/>
              </a:lnSpc>
              <a:buNone/>
            </a:pPr>
            <a:endParaRPr lang="en-US" sz="1600">
              <a:latin typeface="Kanit Light" panose="020B0604020202020204" charset="-34"/>
            </a:endParaRPr>
          </a:p>
        </p:txBody>
      </p:sp>
      <p:sp>
        <p:nvSpPr>
          <p:cNvPr id="9" name="Text 5"/>
          <p:cNvSpPr/>
          <p:nvPr/>
        </p:nvSpPr>
        <p:spPr>
          <a:xfrm>
            <a:off x="810102" y="3306307"/>
            <a:ext cx="12724805" cy="197525"/>
          </a:xfrm>
          <a:prstGeom prst="rect">
            <a:avLst/>
          </a:prstGeom>
          <a:noFill/>
          <a:ln/>
        </p:spPr>
        <p:txBody>
          <a:bodyPr wrap="none" lIns="0" tIns="0" rIns="0" bIns="0" rtlCol="0" anchor="t"/>
          <a:lstStyle/>
          <a:p>
            <a:pPr marL="0" indent="0">
              <a:lnSpc>
                <a:spcPts val="1550"/>
              </a:lnSpc>
              <a:buNone/>
            </a:pPr>
            <a:r>
              <a:rPr lang="en-US" sz="1600" b="1">
                <a:solidFill>
                  <a:srgbClr val="2C3249"/>
                </a:solidFill>
                <a:latin typeface="Kanit Light" panose="020B0604020202020204" charset="-34"/>
                <a:ea typeface="Martel Sans" pitchFamily="34" charset="-122"/>
                <a:cs typeface="Kanit Light" panose="020B0604020202020204" charset="-34"/>
              </a:rPr>
              <a:t>Ortalama Mutlak Hata (Mean Absolute Error- MAE)</a:t>
            </a:r>
            <a:r>
              <a:rPr lang="en-US" sz="1600">
                <a:solidFill>
                  <a:srgbClr val="2C3249"/>
                </a:solidFill>
                <a:latin typeface="Kanit Light" panose="020B0604020202020204" charset="-34"/>
                <a:ea typeface="Martel Sans" pitchFamily="34" charset="-122"/>
                <a:cs typeface="Kanit Light" panose="020B0604020202020204" charset="-34"/>
              </a:rPr>
              <a:t>: Ortalama mutlak hatanın büyüklüğünü verir.</a:t>
            </a:r>
            <a:endParaRPr lang="en-US" sz="1600">
              <a:latin typeface="Kanit Light" panose="020B0604020202020204" charset="-34"/>
            </a:endParaRPr>
          </a:p>
        </p:txBody>
      </p:sp>
      <p:sp>
        <p:nvSpPr>
          <p:cNvPr id="11" name="Text 6"/>
          <p:cNvSpPr/>
          <p:nvPr/>
        </p:nvSpPr>
        <p:spPr>
          <a:xfrm>
            <a:off x="864038" y="5213359"/>
            <a:ext cx="12724805" cy="197525"/>
          </a:xfrm>
          <a:prstGeom prst="rect">
            <a:avLst/>
          </a:prstGeom>
          <a:noFill/>
          <a:ln/>
        </p:spPr>
        <p:txBody>
          <a:bodyPr wrap="none" lIns="0" tIns="0" rIns="0" bIns="0" rtlCol="0" anchor="t"/>
          <a:lstStyle/>
          <a:p>
            <a:pPr marL="0" indent="0">
              <a:lnSpc>
                <a:spcPts val="1550"/>
              </a:lnSpc>
              <a:buNone/>
            </a:pPr>
            <a:endParaRPr lang="en-US" sz="1600">
              <a:latin typeface="Kanit Light" panose="020B0604020202020204" charset="-34"/>
            </a:endParaRPr>
          </a:p>
        </p:txBody>
      </p:sp>
      <p:sp>
        <p:nvSpPr>
          <p:cNvPr id="12" name="Text 7"/>
          <p:cNvSpPr/>
          <p:nvPr/>
        </p:nvSpPr>
        <p:spPr>
          <a:xfrm>
            <a:off x="864037" y="4201700"/>
            <a:ext cx="12724805" cy="477142"/>
          </a:xfrm>
          <a:prstGeom prst="rect">
            <a:avLst/>
          </a:prstGeom>
          <a:noFill/>
          <a:ln/>
        </p:spPr>
        <p:txBody>
          <a:bodyPr wrap="none" lIns="0" tIns="0" rIns="0" bIns="0" rtlCol="0" anchor="t"/>
          <a:lstStyle/>
          <a:p>
            <a:pPr marL="0" indent="0">
              <a:lnSpc>
                <a:spcPts val="1550"/>
              </a:lnSpc>
              <a:buNone/>
            </a:pPr>
            <a:r>
              <a:rPr lang="en-US" sz="1600" b="1" dirty="0" err="1">
                <a:solidFill>
                  <a:srgbClr val="2C3249"/>
                </a:solidFill>
                <a:latin typeface="Kanit Light" panose="020B0604020202020204" charset="-34"/>
                <a:ea typeface="Martel Sans" pitchFamily="34" charset="-122"/>
                <a:cs typeface="Kanit Light" panose="020B0604020202020204" charset="-34"/>
              </a:rPr>
              <a:t>Ortalama</a:t>
            </a:r>
            <a:r>
              <a:rPr lang="en-US" sz="1600" b="1" dirty="0">
                <a:solidFill>
                  <a:srgbClr val="2C3249"/>
                </a:solidFill>
                <a:latin typeface="Kanit Light" panose="020B0604020202020204" charset="-34"/>
                <a:ea typeface="Martel Sans" pitchFamily="34" charset="-122"/>
                <a:cs typeface="Kanit Light" panose="020B0604020202020204" charset="-34"/>
              </a:rPr>
              <a:t> </a:t>
            </a:r>
            <a:r>
              <a:rPr lang="en-US" sz="1600" b="1" dirty="0" err="1">
                <a:solidFill>
                  <a:srgbClr val="2C3249"/>
                </a:solidFill>
                <a:latin typeface="Kanit Light" panose="020B0604020202020204" charset="-34"/>
                <a:ea typeface="Martel Sans" pitchFamily="34" charset="-122"/>
                <a:cs typeface="Kanit Light" panose="020B0604020202020204" charset="-34"/>
              </a:rPr>
              <a:t>Yüzde</a:t>
            </a:r>
            <a:r>
              <a:rPr lang="en-US" sz="1600" b="1" dirty="0">
                <a:solidFill>
                  <a:srgbClr val="2C3249"/>
                </a:solidFill>
                <a:latin typeface="Kanit Light" panose="020B0604020202020204" charset="-34"/>
                <a:ea typeface="Martel Sans" pitchFamily="34" charset="-122"/>
                <a:cs typeface="Kanit Light" panose="020B0604020202020204" charset="-34"/>
              </a:rPr>
              <a:t> Hata (Mean Percentage Error- MPE)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Hatanın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yönünü</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dikkate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alarak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tahminlerin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gerçek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değerlerden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ortalama</a:t>
            </a:r>
            <a:r>
              <a:rPr lang="en-US" sz="1600" dirty="0">
                <a:solidFill>
                  <a:srgbClr val="2C3249"/>
                </a:solidFill>
                <a:latin typeface="Kanit Light" panose="020B0604020202020204" charset="-34"/>
                <a:ea typeface="Martel Sans" pitchFamily="34" charset="-122"/>
                <a:cs typeface="Kanit Light" panose="020B0604020202020204" charset="-34"/>
              </a:rPr>
              <a:t> olarak) </a:t>
            </a:r>
            <a:endParaRPr lang="tr-TR" sz="1600" dirty="0">
              <a:solidFill>
                <a:srgbClr val="2C3249"/>
              </a:solidFill>
              <a:latin typeface="Kanit Light" panose="020B0604020202020204" charset="-34"/>
              <a:ea typeface="Martel Sans" pitchFamily="34" charset="-122"/>
              <a:cs typeface="Kanit Light" panose="020B0604020202020204" charset="-34"/>
            </a:endParaRPr>
          </a:p>
          <a:p>
            <a:pPr marL="0" indent="0">
              <a:lnSpc>
                <a:spcPts val="1550"/>
              </a:lnSpc>
              <a:buNone/>
            </a:pPr>
            <a:r>
              <a:rPr lang="en-US" sz="1600" dirty="0">
                <a:solidFill>
                  <a:srgbClr val="2C3249"/>
                </a:solidFill>
                <a:latin typeface="Kanit Light" panose="020B0604020202020204" charset="-34"/>
                <a:ea typeface="Martel Sans" pitchFamily="34" charset="-122"/>
                <a:cs typeface="Kanit Light" panose="020B0604020202020204" charset="-34"/>
              </a:rPr>
              <a:t>ne </a:t>
            </a:r>
            <a:r>
              <a:rPr lang="en-US" sz="1600" dirty="0" err="1">
                <a:solidFill>
                  <a:srgbClr val="2C3249"/>
                </a:solidFill>
                <a:latin typeface="Kanit Light" panose="020B0604020202020204" charset="-34"/>
                <a:ea typeface="Martel Sans" pitchFamily="34" charset="-122"/>
                <a:cs typeface="Kanit Light" panose="020B0604020202020204" charset="-34"/>
              </a:rPr>
              <a:t>kadar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saptığına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ilişkin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yüzdelik</a:t>
            </a:r>
            <a:r>
              <a:rPr lang="en-US" sz="1600" dirty="0">
                <a:solidFill>
                  <a:srgbClr val="2C3249"/>
                </a:solidFill>
                <a:latin typeface="Kanit Light" panose="020B0604020202020204" charset="-34"/>
                <a:ea typeface="Martel Sans" pitchFamily="34" charset="-122"/>
                <a:cs typeface="Kanit Light" panose="020B0604020202020204" charset="-34"/>
              </a:rPr>
              <a:t> bir </a:t>
            </a:r>
            <a:r>
              <a:rPr lang="en-US" sz="1600" dirty="0" err="1">
                <a:solidFill>
                  <a:srgbClr val="2C3249"/>
                </a:solidFill>
                <a:latin typeface="Kanit Light" panose="020B0604020202020204" charset="-34"/>
                <a:ea typeface="Martel Sans" pitchFamily="34" charset="-122"/>
                <a:cs typeface="Kanit Light" panose="020B0604020202020204" charset="-34"/>
              </a:rPr>
              <a:t>puan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verir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sp>
        <p:nvSpPr>
          <p:cNvPr id="14" name="Text 8"/>
          <p:cNvSpPr/>
          <p:nvPr/>
        </p:nvSpPr>
        <p:spPr>
          <a:xfrm>
            <a:off x="864038" y="6827251"/>
            <a:ext cx="12724805" cy="197525"/>
          </a:xfrm>
          <a:prstGeom prst="rect">
            <a:avLst/>
          </a:prstGeom>
          <a:noFill/>
          <a:ln/>
        </p:spPr>
        <p:txBody>
          <a:bodyPr wrap="none" lIns="0" tIns="0" rIns="0" bIns="0" rtlCol="0" anchor="t"/>
          <a:lstStyle/>
          <a:p>
            <a:pPr marL="0" indent="0">
              <a:lnSpc>
                <a:spcPts val="1550"/>
              </a:lnSpc>
              <a:buNone/>
            </a:pPr>
            <a:endParaRPr lang="en-US" sz="1600">
              <a:latin typeface="Kanit Light" panose="020B0604020202020204" charset="-34"/>
            </a:endParaRPr>
          </a:p>
        </p:txBody>
      </p:sp>
      <p:sp>
        <p:nvSpPr>
          <p:cNvPr id="15" name="Text 9"/>
          <p:cNvSpPr/>
          <p:nvPr/>
        </p:nvSpPr>
        <p:spPr>
          <a:xfrm>
            <a:off x="871539" y="5408835"/>
            <a:ext cx="12724805" cy="197525"/>
          </a:xfrm>
          <a:prstGeom prst="rect">
            <a:avLst/>
          </a:prstGeom>
          <a:noFill/>
          <a:ln/>
        </p:spPr>
        <p:txBody>
          <a:bodyPr wrap="none" lIns="0" tIns="0" rIns="0" bIns="0" rtlCol="0" anchor="t"/>
          <a:lstStyle/>
          <a:p>
            <a:pPr marL="0" indent="0">
              <a:lnSpc>
                <a:spcPts val="1550"/>
              </a:lnSpc>
              <a:buNone/>
            </a:pPr>
            <a:r>
              <a:rPr lang="en-US" sz="1600" b="1" dirty="0" err="1">
                <a:solidFill>
                  <a:srgbClr val="2C3249"/>
                </a:solidFill>
                <a:latin typeface="Kanit Light" panose="020B0604020202020204" charset="-34"/>
                <a:ea typeface="Martel Sans" pitchFamily="34" charset="-122"/>
                <a:cs typeface="Kanit Light" panose="020B0604020202020204" charset="-34"/>
              </a:rPr>
              <a:t>Ortalama</a:t>
            </a:r>
            <a:r>
              <a:rPr lang="en-US" sz="1600" b="1" dirty="0">
                <a:solidFill>
                  <a:srgbClr val="2C3249"/>
                </a:solidFill>
                <a:latin typeface="Kanit Light" panose="020B0604020202020204" charset="-34"/>
                <a:ea typeface="Martel Sans" pitchFamily="34" charset="-122"/>
                <a:cs typeface="Kanit Light" panose="020B0604020202020204" charset="-34"/>
              </a:rPr>
              <a:t> </a:t>
            </a:r>
            <a:r>
              <a:rPr lang="en-US" sz="1600" b="1" dirty="0" err="1">
                <a:solidFill>
                  <a:srgbClr val="2C3249"/>
                </a:solidFill>
                <a:latin typeface="Kanit Light" panose="020B0604020202020204" charset="-34"/>
                <a:ea typeface="Martel Sans" pitchFamily="34" charset="-122"/>
                <a:cs typeface="Kanit Light" panose="020B0604020202020204" charset="-34"/>
              </a:rPr>
              <a:t>Mutlak</a:t>
            </a:r>
            <a:r>
              <a:rPr lang="en-US" sz="1600" b="1" dirty="0">
                <a:solidFill>
                  <a:srgbClr val="2C3249"/>
                </a:solidFill>
                <a:latin typeface="Kanit Light" panose="020B0604020202020204" charset="-34"/>
                <a:ea typeface="Martel Sans" pitchFamily="34" charset="-122"/>
                <a:cs typeface="Kanit Light" panose="020B0604020202020204" charset="-34"/>
              </a:rPr>
              <a:t> </a:t>
            </a:r>
            <a:r>
              <a:rPr lang="en-US" sz="1600" b="1" dirty="0" err="1">
                <a:solidFill>
                  <a:srgbClr val="2C3249"/>
                </a:solidFill>
                <a:latin typeface="Kanit Light" panose="020B0604020202020204" charset="-34"/>
                <a:ea typeface="Martel Sans" pitchFamily="34" charset="-122"/>
                <a:cs typeface="Kanit Light" panose="020B0604020202020204" charset="-34"/>
              </a:rPr>
              <a:t>Yüzde</a:t>
            </a:r>
            <a:r>
              <a:rPr lang="en-US" sz="1600" b="1" dirty="0">
                <a:solidFill>
                  <a:srgbClr val="2C3249"/>
                </a:solidFill>
                <a:latin typeface="Kanit Light" panose="020B0604020202020204" charset="-34"/>
                <a:ea typeface="Martel Sans" pitchFamily="34" charset="-122"/>
                <a:cs typeface="Kanit Light" panose="020B0604020202020204" charset="-34"/>
              </a:rPr>
              <a:t> Hata (Mean Absolute Percentage Error- MAPE): </a:t>
            </a:r>
            <a:r>
              <a:rPr lang="en-US" sz="1600" dirty="0" err="1">
                <a:solidFill>
                  <a:srgbClr val="2C3249"/>
                </a:solidFill>
                <a:latin typeface="Kanit Light" panose="020B0604020202020204" charset="-34"/>
                <a:ea typeface="Martel Sans" pitchFamily="34" charset="-122"/>
                <a:cs typeface="Kanit Light" panose="020B0604020202020204" charset="-34"/>
              </a:rPr>
              <a:t>Tahminlerin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gerçek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değerlerden</a:t>
            </a:r>
            <a:r>
              <a:rPr lang="en-US" sz="1600" dirty="0">
                <a:solidFill>
                  <a:srgbClr val="2C3249"/>
                </a:solidFill>
                <a:latin typeface="Kanit Light" panose="020B0604020202020204" charset="-34"/>
                <a:ea typeface="Martel Sans" pitchFamily="34" charset="-122"/>
                <a:cs typeface="Kanit Light" panose="020B0604020202020204" charset="-34"/>
              </a:rPr>
              <a:t> ne </a:t>
            </a:r>
            <a:r>
              <a:rPr lang="en-US" sz="1600" dirty="0" err="1">
                <a:solidFill>
                  <a:srgbClr val="2C3249"/>
                </a:solidFill>
                <a:latin typeface="Kanit Light" panose="020B0604020202020204" charset="-34"/>
                <a:ea typeface="Martel Sans" pitchFamily="34" charset="-122"/>
                <a:cs typeface="Kanit Light" panose="020B0604020202020204" charset="-34"/>
              </a:rPr>
              <a:t>kadar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ortalama</a:t>
            </a:r>
            <a:r>
              <a:rPr lang="en-US" sz="1600" dirty="0">
                <a:solidFill>
                  <a:srgbClr val="2C3249"/>
                </a:solidFill>
                <a:latin typeface="Kanit Light" panose="020B0604020202020204" charset="-34"/>
                <a:ea typeface="Martel Sans" pitchFamily="34" charset="-122"/>
                <a:cs typeface="Kanit Light" panose="020B0604020202020204" charset="-34"/>
              </a:rPr>
              <a:t> olarak)</a:t>
            </a:r>
            <a:endParaRPr lang="tr-TR" sz="1600" dirty="0">
              <a:solidFill>
                <a:srgbClr val="2C3249"/>
              </a:solidFill>
              <a:latin typeface="Kanit Light" panose="020B0604020202020204" charset="-34"/>
              <a:ea typeface="Martel Sans" pitchFamily="34" charset="-122"/>
              <a:cs typeface="Kanit Light" panose="020B0604020202020204" charset="-34"/>
            </a:endParaRPr>
          </a:p>
          <a:p>
            <a:pPr marL="0" indent="0">
              <a:lnSpc>
                <a:spcPts val="1550"/>
              </a:lnSpc>
              <a:buNone/>
            </a:pP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saptığına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ilişkin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yüzdelik</a:t>
            </a:r>
            <a:r>
              <a:rPr lang="en-US" sz="1600" dirty="0">
                <a:solidFill>
                  <a:srgbClr val="2C3249"/>
                </a:solidFill>
                <a:latin typeface="Kanit Light" panose="020B0604020202020204" charset="-34"/>
                <a:ea typeface="Martel Sans" pitchFamily="34" charset="-122"/>
                <a:cs typeface="Kanit Light" panose="020B0604020202020204" charset="-34"/>
              </a:rPr>
              <a:t> bir </a:t>
            </a:r>
            <a:r>
              <a:rPr lang="en-US" sz="1600" dirty="0" err="1">
                <a:solidFill>
                  <a:srgbClr val="2C3249"/>
                </a:solidFill>
                <a:latin typeface="Kanit Light" panose="020B0604020202020204" charset="-34"/>
                <a:ea typeface="Martel Sans" pitchFamily="34" charset="-122"/>
                <a:cs typeface="Kanit Light" panose="020B0604020202020204" charset="-34"/>
              </a:rPr>
              <a:t>puan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verir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sp>
        <p:nvSpPr>
          <p:cNvPr id="17" name="Text 10"/>
          <p:cNvSpPr/>
          <p:nvPr/>
        </p:nvSpPr>
        <p:spPr>
          <a:xfrm>
            <a:off x="864038" y="8510557"/>
            <a:ext cx="12724805" cy="197525"/>
          </a:xfrm>
          <a:prstGeom prst="rect">
            <a:avLst/>
          </a:prstGeom>
          <a:noFill/>
          <a:ln/>
        </p:spPr>
        <p:txBody>
          <a:bodyPr wrap="none" lIns="0" tIns="0" rIns="0" bIns="0" rtlCol="0" anchor="t"/>
          <a:lstStyle/>
          <a:p>
            <a:pPr marL="0" indent="0">
              <a:lnSpc>
                <a:spcPts val="1550"/>
              </a:lnSpc>
              <a:buNone/>
            </a:pPr>
            <a:endParaRPr lang="en-US" sz="1600">
              <a:latin typeface="Kanit Light" panose="020B0604020202020204" charset="-34"/>
            </a:endParaRPr>
          </a:p>
        </p:txBody>
      </p:sp>
      <p:sp>
        <p:nvSpPr>
          <p:cNvPr id="18" name="Text 11"/>
          <p:cNvSpPr/>
          <p:nvPr/>
        </p:nvSpPr>
        <p:spPr>
          <a:xfrm>
            <a:off x="871539" y="6552554"/>
            <a:ext cx="12724805" cy="395049"/>
          </a:xfrm>
          <a:prstGeom prst="rect">
            <a:avLst/>
          </a:prstGeom>
          <a:noFill/>
          <a:ln/>
        </p:spPr>
        <p:txBody>
          <a:bodyPr wrap="square" lIns="0" tIns="0" rIns="0" bIns="0" rtlCol="0" anchor="t"/>
          <a:lstStyle/>
          <a:p>
            <a:pPr marL="0" indent="0">
              <a:lnSpc>
                <a:spcPts val="1550"/>
              </a:lnSpc>
              <a:buNone/>
            </a:pPr>
            <a:r>
              <a:rPr lang="en-US" sz="1600" b="1" dirty="0" err="1">
                <a:solidFill>
                  <a:srgbClr val="2C3249"/>
                </a:solidFill>
                <a:latin typeface="Kanit Light" panose="020B0604020202020204" charset="-34"/>
                <a:ea typeface="Martel Sans" pitchFamily="34" charset="-122"/>
                <a:cs typeface="Kanit Light" panose="020B0604020202020204" charset="-34"/>
              </a:rPr>
              <a:t>Ortalama</a:t>
            </a:r>
            <a:r>
              <a:rPr lang="en-US" sz="1600" b="1" dirty="0">
                <a:solidFill>
                  <a:srgbClr val="2C3249"/>
                </a:solidFill>
                <a:latin typeface="Kanit Light" panose="020B0604020202020204" charset="-34"/>
                <a:ea typeface="Martel Sans" pitchFamily="34" charset="-122"/>
                <a:cs typeface="Kanit Light" panose="020B0604020202020204" charset="-34"/>
              </a:rPr>
              <a:t> </a:t>
            </a:r>
            <a:r>
              <a:rPr lang="en-US" sz="1600" b="1" dirty="0" err="1">
                <a:solidFill>
                  <a:srgbClr val="2C3249"/>
                </a:solidFill>
                <a:latin typeface="Kanit Light" panose="020B0604020202020204" charset="-34"/>
                <a:ea typeface="Martel Sans" pitchFamily="34" charset="-122"/>
                <a:cs typeface="Kanit Light" panose="020B0604020202020204" charset="-34"/>
              </a:rPr>
              <a:t>Karesel</a:t>
            </a:r>
            <a:r>
              <a:rPr lang="en-US" sz="1600" b="1" dirty="0">
                <a:solidFill>
                  <a:srgbClr val="2C3249"/>
                </a:solidFill>
                <a:latin typeface="Kanit Light" panose="020B0604020202020204" charset="-34"/>
                <a:ea typeface="Martel Sans" pitchFamily="34" charset="-122"/>
                <a:cs typeface="Kanit Light" panose="020B0604020202020204" charset="-34"/>
              </a:rPr>
              <a:t> </a:t>
            </a:r>
            <a:r>
              <a:rPr lang="en-US" sz="1600" b="1" dirty="0" err="1">
                <a:solidFill>
                  <a:srgbClr val="2C3249"/>
                </a:solidFill>
                <a:latin typeface="Kanit Light" panose="020B0604020202020204" charset="-34"/>
                <a:ea typeface="Martel Sans" pitchFamily="34" charset="-122"/>
                <a:cs typeface="Kanit Light" panose="020B0604020202020204" charset="-34"/>
              </a:rPr>
              <a:t>Hatanın</a:t>
            </a:r>
            <a:r>
              <a:rPr lang="en-US" sz="1600" b="1" dirty="0">
                <a:solidFill>
                  <a:srgbClr val="2C3249"/>
                </a:solidFill>
                <a:latin typeface="Kanit Light" panose="020B0604020202020204" charset="-34"/>
                <a:ea typeface="Martel Sans" pitchFamily="34" charset="-122"/>
                <a:cs typeface="Kanit Light" panose="020B0604020202020204" charset="-34"/>
              </a:rPr>
              <a:t> </a:t>
            </a:r>
            <a:r>
              <a:rPr lang="en-US" sz="1600" b="1" dirty="0" err="1">
                <a:solidFill>
                  <a:srgbClr val="2C3249"/>
                </a:solidFill>
                <a:latin typeface="Kanit Light" panose="020B0604020202020204" charset="-34"/>
                <a:ea typeface="Martel Sans" pitchFamily="34" charset="-122"/>
                <a:cs typeface="Kanit Light" panose="020B0604020202020204" charset="-34"/>
              </a:rPr>
              <a:t>Karekökü</a:t>
            </a:r>
            <a:r>
              <a:rPr lang="en-US" sz="1600" b="1" dirty="0">
                <a:solidFill>
                  <a:srgbClr val="2C3249"/>
                </a:solidFill>
                <a:latin typeface="Kanit Light" panose="020B0604020202020204" charset="-34"/>
                <a:ea typeface="Martel Sans" pitchFamily="34" charset="-122"/>
                <a:cs typeface="Kanit Light" panose="020B0604020202020204" charset="-34"/>
              </a:rPr>
              <a:t> (Root-Mean-Squared-Error- RMSE)</a:t>
            </a:r>
            <a:r>
              <a:rPr lang="en-US" sz="1600" dirty="0">
                <a:solidFill>
                  <a:srgbClr val="2C3249"/>
                </a:solidFill>
                <a:latin typeface="Kanit Light" panose="020B0604020202020204" charset="-34"/>
                <a:ea typeface="Martel Sans" pitchFamily="34" charset="-122"/>
                <a:cs typeface="Kanit Light" panose="020B0604020202020204" charset="-34"/>
              </a:rPr>
              <a:t>: Doğrusal </a:t>
            </a:r>
            <a:r>
              <a:rPr lang="en-US" sz="1600" dirty="0" err="1">
                <a:solidFill>
                  <a:srgbClr val="2C3249"/>
                </a:solidFill>
                <a:latin typeface="Kanit Light" panose="020B0604020202020204" charset="-34"/>
                <a:ea typeface="Martel Sans" pitchFamily="34" charset="-122"/>
                <a:cs typeface="Kanit Light" panose="020B0604020202020204" charset="-34"/>
              </a:rPr>
              <a:t>regresyondaki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standart</a:t>
            </a:r>
            <a:r>
              <a:rPr lang="en-US" sz="1600" dirty="0">
                <a:solidFill>
                  <a:srgbClr val="2C3249"/>
                </a:solidFill>
                <a:latin typeface="Kanit Light" panose="020B0604020202020204" charset="-34"/>
                <a:ea typeface="Martel Sans" pitchFamily="34" charset="-122"/>
                <a:cs typeface="Kanit Light" panose="020B0604020202020204" charset="-34"/>
              </a:rPr>
              <a:t> tahmin </a:t>
            </a:r>
            <a:r>
              <a:rPr lang="en-US" sz="1600" dirty="0" err="1">
                <a:solidFill>
                  <a:srgbClr val="2C3249"/>
                </a:solidFill>
                <a:latin typeface="Kanit Light" panose="020B0604020202020204" charset="-34"/>
                <a:ea typeface="Martel Sans" pitchFamily="34" charset="-122"/>
                <a:cs typeface="Kanit Light" panose="020B0604020202020204" charset="-34"/>
              </a:rPr>
              <a:t>hatasına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benzer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tek</a:t>
            </a:r>
            <a:r>
              <a:rPr lang="en-US" sz="1600" dirty="0">
                <a:solidFill>
                  <a:srgbClr val="2C3249"/>
                </a:solidFill>
                <a:latin typeface="Kanit Light" panose="020B0604020202020204" charset="-34"/>
                <a:ea typeface="Martel Sans" pitchFamily="34" charset="-122"/>
                <a:cs typeface="Kanit Light" panose="020B0604020202020204" charset="-34"/>
              </a:rPr>
              <a:t> farkı, </a:t>
            </a:r>
            <a:r>
              <a:rPr lang="en-US" sz="1600" dirty="0" err="1">
                <a:solidFill>
                  <a:srgbClr val="2C3249"/>
                </a:solidFill>
                <a:latin typeface="Kanit Light" panose="020B0604020202020204" charset="-34"/>
                <a:ea typeface="Martel Sans" pitchFamily="34" charset="-122"/>
                <a:cs typeface="Kanit Light" panose="020B0604020202020204" charset="-34"/>
              </a:rPr>
              <a:t>eğitim</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verisi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üzerinden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hesaplanmasıdır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Ortalama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Karesel</a:t>
            </a:r>
            <a:r>
              <a:rPr lang="en-US" sz="1600" dirty="0">
                <a:solidFill>
                  <a:srgbClr val="2C3249"/>
                </a:solidFill>
                <a:latin typeface="Kanit Light" panose="020B0604020202020204" charset="-34"/>
                <a:ea typeface="Martel Sans" pitchFamily="34" charset="-122"/>
                <a:cs typeface="Kanit Light" panose="020B0604020202020204" charset="-34"/>
              </a:rPr>
              <a:t> Hata (Mean Squared Error- MSE),</a:t>
            </a:r>
            <a:endParaRPr lang="en-US" sz="1600" dirty="0">
              <a:latin typeface="Kanit Light" panose="020B0604020202020204" charset="-34"/>
            </a:endParaRPr>
          </a:p>
        </p:txBody>
      </p:sp>
      <p:sp>
        <p:nvSpPr>
          <p:cNvPr id="20" name="Text 12"/>
          <p:cNvSpPr/>
          <p:nvPr/>
        </p:nvSpPr>
        <p:spPr>
          <a:xfrm>
            <a:off x="871539" y="7676121"/>
            <a:ext cx="12724805" cy="197525"/>
          </a:xfrm>
          <a:prstGeom prst="rect">
            <a:avLst/>
          </a:prstGeom>
          <a:noFill/>
          <a:ln/>
        </p:spPr>
        <p:txBody>
          <a:bodyPr wrap="none" lIns="0" tIns="0" rIns="0" bIns="0" rtlCol="0" anchor="t"/>
          <a:lstStyle/>
          <a:p>
            <a:pPr marL="0" indent="0">
              <a:lnSpc>
                <a:spcPts val="1550"/>
              </a:lnSpc>
              <a:buNone/>
            </a:pPr>
            <a:r>
              <a:rPr lang="en-US" sz="1600">
                <a:solidFill>
                  <a:srgbClr val="2C3249"/>
                </a:solidFill>
                <a:latin typeface="Kanit Light" panose="020B0604020202020204" charset="-34"/>
                <a:ea typeface="Martel Sans" pitchFamily="34" charset="-122"/>
                <a:cs typeface="Kanit Light" panose="020B0604020202020204" charset="-34"/>
              </a:rPr>
              <a:t>Ortalama Karesel Hatanın Karekökü </a:t>
            </a:r>
            <a:r>
              <a:rPr lang="tr-TR" sz="1600">
                <a:solidFill>
                  <a:srgbClr val="2C3249"/>
                </a:solidFill>
                <a:latin typeface="Kanit Light" panose="020B0604020202020204" charset="-34"/>
                <a:ea typeface="Martel Sans" pitchFamily="34" charset="-122"/>
                <a:cs typeface="Kanit Light" panose="020B0604020202020204" charset="-34"/>
              </a:rPr>
              <a:t>sağdaki</a:t>
            </a:r>
            <a:r>
              <a:rPr lang="en-US" sz="1600">
                <a:solidFill>
                  <a:srgbClr val="2C3249"/>
                </a:solidFill>
                <a:latin typeface="Kanit Light" panose="020B0604020202020204" charset="-34"/>
                <a:ea typeface="Martel Sans" pitchFamily="34" charset="-122"/>
                <a:cs typeface="Kanit Light" panose="020B0604020202020204" charset="-34"/>
              </a:rPr>
              <a:t> gibidir.</a:t>
            </a:r>
            <a:endParaRPr lang="en-US" sz="1600">
              <a:latin typeface="Kanit Light" panose="020B0604020202020204" charset="-34"/>
            </a:endParaRPr>
          </a:p>
        </p:txBody>
      </p:sp>
      <p:sp>
        <p:nvSpPr>
          <p:cNvPr id="22" name="Text 13"/>
          <p:cNvSpPr/>
          <p:nvPr/>
        </p:nvSpPr>
        <p:spPr>
          <a:xfrm>
            <a:off x="572095" y="11636216"/>
            <a:ext cx="12724805" cy="197525"/>
          </a:xfrm>
          <a:prstGeom prst="rect">
            <a:avLst/>
          </a:prstGeom>
          <a:noFill/>
          <a:ln/>
        </p:spPr>
        <p:txBody>
          <a:bodyPr wrap="none" lIns="0" tIns="0" rIns="0" bIns="0" rtlCol="0" anchor="t"/>
          <a:lstStyle/>
          <a:p>
            <a:pPr marL="0" indent="0">
              <a:lnSpc>
                <a:spcPts val="1550"/>
              </a:lnSpc>
              <a:buNone/>
            </a:pPr>
            <a:endParaRPr lang="en-US" sz="1600">
              <a:latin typeface="Kanit Light" panose="020B0604020202020204" charset="-34"/>
            </a:endParaRPr>
          </a:p>
        </p:txBody>
      </p:sp>
      <p:pic>
        <p:nvPicPr>
          <p:cNvPr id="23" name="Image 7" descr="preencoded.png"/>
          <p:cNvPicPr>
            <a:picLocks noChangeAspect="1"/>
          </p:cNvPicPr>
          <p:nvPr/>
        </p:nvPicPr>
        <p:blipFill>
          <a:blip r:embed="rId10"/>
          <a:stretch>
            <a:fillRect/>
          </a:stretch>
        </p:blipFill>
        <p:spPr>
          <a:xfrm>
            <a:off x="13525500" y="228600"/>
            <a:ext cx="876300" cy="540306"/>
          </a:xfrm>
          <a:prstGeom prst="rect">
            <a:avLst/>
          </a:prstGeom>
        </p:spPr>
      </p:pic>
      <p:sp>
        <p:nvSpPr>
          <p:cNvPr id="26" name="Text 0">
            <a:extLst>
              <a:ext uri="{FF2B5EF4-FFF2-40B4-BE49-F238E27FC236}">
                <a16:creationId xmlns:a16="http://schemas.microsoft.com/office/drawing/2014/main" id="{F27DC929-E83C-A69C-840A-1C98A1E76CEB}"/>
              </a:ext>
            </a:extLst>
          </p:cNvPr>
          <p:cNvSpPr/>
          <p:nvPr/>
        </p:nvSpPr>
        <p:spPr>
          <a:xfrm>
            <a:off x="864037" y="770130"/>
            <a:ext cx="8567499" cy="489466"/>
          </a:xfrm>
          <a:prstGeom prst="rect">
            <a:avLst/>
          </a:prstGeom>
          <a:noFill/>
          <a:ln/>
        </p:spPr>
        <p:txBody>
          <a:bodyPr wrap="none" lIns="0" tIns="0" rIns="0" bIns="0" rtlCol="0" anchor="t"/>
          <a:lstStyle/>
          <a:p>
            <a:pPr marL="0" indent="0">
              <a:lnSpc>
                <a:spcPts val="2400"/>
              </a:lnSpc>
              <a:buNone/>
            </a:pPr>
            <a:r>
              <a:rPr lang="en-US" sz="3200" dirty="0">
                <a:solidFill>
                  <a:srgbClr val="272D45"/>
                </a:solidFill>
                <a:latin typeface="Kanit Light" panose="020B0604020202020204" charset="-34"/>
                <a:ea typeface="Kanit Light" pitchFamily="34" charset="-122"/>
                <a:cs typeface="Kanit Light" panose="020B0604020202020204" charset="-34"/>
              </a:rPr>
              <a:t>Regresyon </a:t>
            </a:r>
            <a:r>
              <a:rPr lang="en-US" sz="3200" dirty="0" err="1">
                <a:solidFill>
                  <a:srgbClr val="272D45"/>
                </a:solidFill>
                <a:latin typeface="Kanit Light" panose="020B0604020202020204" charset="-34"/>
                <a:ea typeface="Kanit Light" pitchFamily="34" charset="-122"/>
                <a:cs typeface="Kanit Light" panose="020B0604020202020204" charset="-34"/>
              </a:rPr>
              <a:t>Performansının</a:t>
            </a:r>
            <a:r>
              <a:rPr lang="en-US" sz="3200" dirty="0">
                <a:solidFill>
                  <a:srgbClr val="272D45"/>
                </a:solidFill>
                <a:latin typeface="Kanit Light" panose="020B0604020202020204" charset="-34"/>
                <a:ea typeface="Kanit Light" pitchFamily="34" charset="-122"/>
                <a:cs typeface="Kanit Light" panose="020B0604020202020204" charset="-34"/>
              </a:rPr>
              <a:t> </a:t>
            </a:r>
            <a:r>
              <a:rPr lang="en-US" sz="3200" dirty="0" err="1">
                <a:solidFill>
                  <a:srgbClr val="272D45"/>
                </a:solidFill>
                <a:latin typeface="Kanit Light" panose="020B0604020202020204" charset="-34"/>
                <a:ea typeface="Kanit Light" pitchFamily="34" charset="-122"/>
                <a:cs typeface="Kanit Light" panose="020B0604020202020204" charset="-34"/>
              </a:rPr>
              <a:t>Değerlendirilmesi</a:t>
            </a:r>
            <a:endParaRPr lang="en-US" sz="3200" dirty="0">
              <a:latin typeface="Kanit Light" panose="020B0604020202020204" charset="-34"/>
            </a:endParaRPr>
          </a:p>
        </p:txBody>
      </p:sp>
      <p:sp>
        <p:nvSpPr>
          <p:cNvPr id="27" name="Text 0">
            <a:extLst>
              <a:ext uri="{FF2B5EF4-FFF2-40B4-BE49-F238E27FC236}">
                <a16:creationId xmlns:a16="http://schemas.microsoft.com/office/drawing/2014/main" id="{F77DFD2E-739A-502D-56FA-DB42307BBA79}"/>
              </a:ext>
            </a:extLst>
          </p:cNvPr>
          <p:cNvSpPr/>
          <p:nvPr/>
        </p:nvSpPr>
        <p:spPr>
          <a:xfrm>
            <a:off x="864037" y="196929"/>
            <a:ext cx="6733580" cy="603647"/>
          </a:xfrm>
          <a:prstGeom prst="rect">
            <a:avLst/>
          </a:prstGeom>
          <a:noFill/>
          <a:ln/>
        </p:spPr>
        <p:txBody>
          <a:bodyPr wrap="none" lIns="0" tIns="0" rIns="0" bIns="0" rtlCol="0" anchor="t"/>
          <a:lstStyle/>
          <a:p>
            <a:pPr marL="0" indent="0">
              <a:lnSpc>
                <a:spcPts val="4750"/>
              </a:lnSpc>
              <a:buNone/>
            </a:pPr>
            <a:r>
              <a:rPr lang="en-US" sz="4000" dirty="0">
                <a:solidFill>
                  <a:srgbClr val="272D45"/>
                </a:solidFill>
                <a:latin typeface="Kanit Light" panose="020B0604020202020204" charset="-34"/>
                <a:ea typeface="Kanit Light" pitchFamily="34" charset="-122"/>
                <a:cs typeface="Kanit Light" panose="020B0604020202020204" charset="-34"/>
              </a:rPr>
              <a:t>Model </a:t>
            </a:r>
            <a:r>
              <a:rPr lang="en-US" sz="4000" dirty="0" err="1">
                <a:solidFill>
                  <a:srgbClr val="272D45"/>
                </a:solidFill>
                <a:latin typeface="Kanit Light" panose="020B0604020202020204" charset="-34"/>
                <a:ea typeface="Kanit Light" pitchFamily="34" charset="-122"/>
                <a:cs typeface="Kanit Light" panose="020B0604020202020204" charset="-34"/>
              </a:rPr>
              <a:t>Değerlendirme</a:t>
            </a:r>
            <a:r>
              <a:rPr lang="en-US" sz="4000" dirty="0">
                <a:solidFill>
                  <a:srgbClr val="272D45"/>
                </a:solidFill>
                <a:latin typeface="Kanit Light" panose="020B0604020202020204" charset="-34"/>
                <a:ea typeface="Kanit Light" pitchFamily="34" charset="-122"/>
                <a:cs typeface="Kanit Light" panose="020B0604020202020204" charset="-34"/>
              </a:rPr>
              <a:t> Süreci</a:t>
            </a:r>
            <a:endParaRPr lang="en-US" sz="4000" dirty="0">
              <a:latin typeface="Kanit Light" panose="020B0604020202020204" charset="-3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9D444-7116-301A-8AB0-96A8E56A14C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CF32C9C-10E1-4531-F263-AFF92E69F851}"/>
              </a:ext>
            </a:extLst>
          </p:cNvPr>
          <p:cNvSpPr/>
          <p:nvPr/>
        </p:nvSpPr>
        <p:spPr>
          <a:xfrm>
            <a:off x="951446" y="2424341"/>
            <a:ext cx="13237520" cy="808886"/>
          </a:xfrm>
          <a:prstGeom prst="rect">
            <a:avLst/>
          </a:prstGeom>
          <a:noFill/>
          <a:ln/>
        </p:spPr>
        <p:txBody>
          <a:bodyPr wrap="none" lIns="0" tIns="0" rIns="0" bIns="0" rtlCol="0" anchor="t"/>
          <a:lstStyle/>
          <a:p>
            <a:pPr marL="0" indent="0">
              <a:lnSpc>
                <a:spcPts val="5550"/>
              </a:lnSpc>
              <a:buNone/>
            </a:pPr>
            <a:r>
              <a:rPr lang="tr-TR" sz="4800" dirty="0">
                <a:latin typeface="Kanit Light" panose="020B0604020202020204" charset="-34"/>
              </a:rPr>
              <a:t>Makine öğrenmesinin e-ticaret firmasına faydaları?</a:t>
            </a:r>
          </a:p>
        </p:txBody>
      </p:sp>
      <p:pic>
        <p:nvPicPr>
          <p:cNvPr id="15" name="Image 4" descr="preencoded.png">
            <a:extLst>
              <a:ext uri="{FF2B5EF4-FFF2-40B4-BE49-F238E27FC236}">
                <a16:creationId xmlns:a16="http://schemas.microsoft.com/office/drawing/2014/main" id="{D574C367-093E-308F-C543-3877F6995C5A}"/>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D8584EDF-F7D7-A8C1-F7AF-6205E3D42FE3}"/>
              </a:ext>
            </a:extLst>
          </p:cNvPr>
          <p:cNvSpPr txBox="1"/>
          <p:nvPr/>
        </p:nvSpPr>
        <p:spPr>
          <a:xfrm>
            <a:off x="1813034" y="3883967"/>
            <a:ext cx="10657490" cy="461665"/>
          </a:xfrm>
          <a:prstGeom prst="rect">
            <a:avLst/>
          </a:prstGeom>
          <a:noFill/>
        </p:spPr>
        <p:txBody>
          <a:bodyPr wrap="square">
            <a:spAutoFit/>
          </a:bodyPr>
          <a:lstStyle/>
          <a:p>
            <a:r>
              <a:rPr lang="tr-TR" sz="2400" dirty="0">
                <a:latin typeface="Kanit Light" panose="020B0604020202020204" charset="-34"/>
              </a:rPr>
              <a:t>✅ </a:t>
            </a:r>
            <a:r>
              <a:rPr lang="tr-TR" sz="2400" dirty="0">
                <a:solidFill>
                  <a:srgbClr val="2C3249"/>
                </a:solidFill>
                <a:latin typeface="Kanit Light" panose="020B0604020202020204" charset="-34"/>
                <a:cs typeface="Kanit Light" panose="020B0604020202020204" charset="-34"/>
              </a:rPr>
              <a:t>Müşterilere özel kampanyalar sunarak satışları artırabiliriz.</a:t>
            </a:r>
          </a:p>
        </p:txBody>
      </p:sp>
      <p:sp>
        <p:nvSpPr>
          <p:cNvPr id="10" name="Metin kutusu 9">
            <a:extLst>
              <a:ext uri="{FF2B5EF4-FFF2-40B4-BE49-F238E27FC236}">
                <a16:creationId xmlns:a16="http://schemas.microsoft.com/office/drawing/2014/main" id="{44AFBCEE-4FDB-642E-19BB-B9B643106131}"/>
              </a:ext>
            </a:extLst>
          </p:cNvPr>
          <p:cNvSpPr txBox="1"/>
          <p:nvPr/>
        </p:nvSpPr>
        <p:spPr>
          <a:xfrm>
            <a:off x="1813034" y="4351981"/>
            <a:ext cx="11382704" cy="461665"/>
          </a:xfrm>
          <a:prstGeom prst="rect">
            <a:avLst/>
          </a:prstGeom>
          <a:noFill/>
        </p:spPr>
        <p:txBody>
          <a:bodyPr wrap="square">
            <a:spAutoFit/>
          </a:bodyPr>
          <a:lstStyle/>
          <a:p>
            <a:r>
              <a:rPr lang="tr-TR" sz="2400" dirty="0">
                <a:latin typeface="Kanit Light" panose="020B0604020202020204" charset="-34"/>
              </a:rPr>
              <a:t>✅ </a:t>
            </a:r>
            <a:r>
              <a:rPr lang="tr-TR" sz="2400" dirty="0">
                <a:solidFill>
                  <a:srgbClr val="2C3249"/>
                </a:solidFill>
                <a:latin typeface="Kanit Light" panose="020B0604020202020204" charset="-34"/>
                <a:cs typeface="Kanit Light" panose="020B0604020202020204" charset="-34"/>
              </a:rPr>
              <a:t>Öneri sistemleri ile müşterilere ilgisini çekecek ürünleri gösterebiliriz.</a:t>
            </a:r>
          </a:p>
        </p:txBody>
      </p:sp>
      <p:sp>
        <p:nvSpPr>
          <p:cNvPr id="12" name="Metin kutusu 11">
            <a:extLst>
              <a:ext uri="{FF2B5EF4-FFF2-40B4-BE49-F238E27FC236}">
                <a16:creationId xmlns:a16="http://schemas.microsoft.com/office/drawing/2014/main" id="{6BBB900A-92AC-18BA-BE7D-B3399B0F7B13}"/>
              </a:ext>
            </a:extLst>
          </p:cNvPr>
          <p:cNvSpPr txBox="1"/>
          <p:nvPr/>
        </p:nvSpPr>
        <p:spPr>
          <a:xfrm>
            <a:off x="1813034" y="4818467"/>
            <a:ext cx="11887200" cy="461665"/>
          </a:xfrm>
          <a:prstGeom prst="rect">
            <a:avLst/>
          </a:prstGeom>
          <a:noFill/>
        </p:spPr>
        <p:txBody>
          <a:bodyPr wrap="square">
            <a:spAutoFit/>
          </a:bodyPr>
          <a:lstStyle/>
          <a:p>
            <a:r>
              <a:rPr lang="tr-TR" sz="2400" dirty="0">
                <a:latin typeface="Kanit Light" panose="020B0604020202020204" charset="-34"/>
              </a:rPr>
              <a:t>✅ </a:t>
            </a:r>
            <a:r>
              <a:rPr lang="tr-TR" sz="2400" dirty="0">
                <a:solidFill>
                  <a:srgbClr val="2C3249"/>
                </a:solidFill>
                <a:latin typeface="Kanit Light" panose="020B0604020202020204" charset="-34"/>
                <a:cs typeface="Kanit Light" panose="020B0604020202020204" charset="-34"/>
              </a:rPr>
              <a:t>Doğru fiyatlandırma yaparak belirli saatlerde satışları optimize edebiliriz</a:t>
            </a:r>
            <a:r>
              <a:rPr lang="tr-TR" sz="2400" b="1" dirty="0">
                <a:latin typeface="Kanit Light" panose="020B0604020202020204" charset="-34"/>
              </a:rPr>
              <a:t>.</a:t>
            </a:r>
            <a:endParaRPr lang="tr-TR" sz="2400" dirty="0">
              <a:latin typeface="Kanit Light" panose="020B0604020202020204" charset="-34"/>
            </a:endParaRPr>
          </a:p>
        </p:txBody>
      </p:sp>
      <p:sp>
        <p:nvSpPr>
          <p:cNvPr id="14" name="Metin kutusu 13">
            <a:extLst>
              <a:ext uri="{FF2B5EF4-FFF2-40B4-BE49-F238E27FC236}">
                <a16:creationId xmlns:a16="http://schemas.microsoft.com/office/drawing/2014/main" id="{FB401ADB-1BC2-D124-FB82-4D3339E81D7E}"/>
              </a:ext>
            </a:extLst>
          </p:cNvPr>
          <p:cNvSpPr txBox="1"/>
          <p:nvPr/>
        </p:nvSpPr>
        <p:spPr>
          <a:xfrm>
            <a:off x="1813034" y="5283224"/>
            <a:ext cx="12375931" cy="461665"/>
          </a:xfrm>
          <a:prstGeom prst="rect">
            <a:avLst/>
          </a:prstGeom>
          <a:noFill/>
        </p:spPr>
        <p:txBody>
          <a:bodyPr wrap="square">
            <a:spAutoFit/>
          </a:bodyPr>
          <a:lstStyle/>
          <a:p>
            <a:r>
              <a:rPr lang="tr-TR" sz="2400" dirty="0">
                <a:latin typeface="Kanit Light" panose="020B0604020202020204" charset="-34"/>
              </a:rPr>
              <a:t>✅ </a:t>
            </a:r>
            <a:r>
              <a:rPr lang="tr-TR" sz="2400" dirty="0">
                <a:solidFill>
                  <a:srgbClr val="2C3249"/>
                </a:solidFill>
                <a:latin typeface="Kanit Light" panose="020B0604020202020204" charset="-34"/>
                <a:cs typeface="Kanit Light" panose="020B0604020202020204" charset="-34"/>
              </a:rPr>
              <a:t>Müşteri sadakatini artırmak için alışveriş alışkanlıklarını analiz edebiliriz</a:t>
            </a:r>
            <a:r>
              <a:rPr lang="tr-TR" sz="2400" b="1" dirty="0">
                <a:latin typeface="Kanit Light" panose="020B0604020202020204" charset="-34"/>
              </a:rPr>
              <a:t>.</a:t>
            </a:r>
            <a:endParaRPr lang="tr-TR" sz="2400" dirty="0">
              <a:latin typeface="Kanit Light" panose="020B0604020202020204" charset="-34"/>
            </a:endParaRPr>
          </a:p>
        </p:txBody>
      </p:sp>
    </p:spTree>
    <p:extLst>
      <p:ext uri="{BB962C8B-B14F-4D97-AF65-F5344CB8AC3E}">
        <p14:creationId xmlns:p14="http://schemas.microsoft.com/office/powerpoint/2010/main" val="338208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par>
                          <p:cTn id="8" fill="hold">
                            <p:stCondLst>
                              <p:cond delay="2000"/>
                            </p:stCondLst>
                            <p:childTnLst>
                              <p:par>
                                <p:cTn id="9" presetID="2" presetClass="entr" presetSubtype="4" fill="hold"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 calcmode="lin" valueType="num">
                                      <p:cBhvr additive="base">
                                        <p:cTn id="11" dur="14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2" dur="14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3400"/>
                            </p:stCondLst>
                            <p:childTnLst>
                              <p:par>
                                <p:cTn id="14" presetID="14" presetClass="entr" presetSubtype="10" fill="hold" nodeType="after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6" dur="1600"/>
                                        <p:tgtEl>
                                          <p:spTgt spid="12">
                                            <p:txEl>
                                              <p:pRg st="0" end="0"/>
                                            </p:txEl>
                                          </p:spTgt>
                                        </p:tgtEl>
                                      </p:cBhvr>
                                    </p:animEffect>
                                  </p:childTnLst>
                                </p:cTn>
                              </p:par>
                            </p:childTnLst>
                          </p:cTn>
                        </p:par>
                        <p:par>
                          <p:cTn id="17" fill="hold">
                            <p:stCondLst>
                              <p:cond delay="5000"/>
                            </p:stCondLst>
                            <p:childTnLst>
                              <p:par>
                                <p:cTn id="18" presetID="53" presetClass="entr" presetSubtype="16"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2100" fill="hold"/>
                                        <p:tgtEl>
                                          <p:spTgt spid="14"/>
                                        </p:tgtEl>
                                        <p:attrNameLst>
                                          <p:attrName>ppt_w</p:attrName>
                                        </p:attrNameLst>
                                      </p:cBhvr>
                                      <p:tavLst>
                                        <p:tav tm="0">
                                          <p:val>
                                            <p:fltVal val="0"/>
                                          </p:val>
                                        </p:tav>
                                        <p:tav tm="100000">
                                          <p:val>
                                            <p:strVal val="#ppt_w"/>
                                          </p:val>
                                        </p:tav>
                                      </p:tavLst>
                                    </p:anim>
                                    <p:anim calcmode="lin" valueType="num">
                                      <p:cBhvr>
                                        <p:cTn id="21" dur="2100" fill="hold"/>
                                        <p:tgtEl>
                                          <p:spTgt spid="14"/>
                                        </p:tgtEl>
                                        <p:attrNameLst>
                                          <p:attrName>ppt_h</p:attrName>
                                        </p:attrNameLst>
                                      </p:cBhvr>
                                      <p:tavLst>
                                        <p:tav tm="0">
                                          <p:val>
                                            <p:fltVal val="0"/>
                                          </p:val>
                                        </p:tav>
                                        <p:tav tm="100000">
                                          <p:val>
                                            <p:strVal val="#ppt_h"/>
                                          </p:val>
                                        </p:tav>
                                      </p:tavLst>
                                    </p:anim>
                                    <p:animEffect transition="in" filter="fade">
                                      <p:cBhvr>
                                        <p:cTn id="22" dur="2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952797" y="1389927"/>
            <a:ext cx="12724805" cy="197525"/>
          </a:xfrm>
          <a:prstGeom prst="rect">
            <a:avLst/>
          </a:prstGeom>
          <a:noFill/>
          <a:ln/>
        </p:spPr>
        <p:txBody>
          <a:bodyPr wrap="none" lIns="0" tIns="0" rIns="0" bIns="0" rtlCol="0" anchor="t"/>
          <a:lstStyle/>
          <a:p>
            <a:pPr marL="0" indent="0">
              <a:lnSpc>
                <a:spcPts val="1550"/>
              </a:lnSpc>
              <a:buNone/>
            </a:pPr>
            <a:r>
              <a:rPr lang="en-US" sz="1600" dirty="0" err="1">
                <a:solidFill>
                  <a:srgbClr val="2C3249"/>
                </a:solidFill>
                <a:latin typeface="Kanit Light" panose="020B0604020202020204" charset="-34"/>
                <a:ea typeface="Martel Sans" pitchFamily="34" charset="-122"/>
                <a:cs typeface="Kanit Light" panose="020B0604020202020204" charset="-34"/>
              </a:rPr>
              <a:t>Örneğin</a:t>
            </a:r>
            <a:r>
              <a:rPr lang="en-US" sz="1600" dirty="0">
                <a:solidFill>
                  <a:srgbClr val="2C3249"/>
                </a:solidFill>
                <a:latin typeface="Kanit Light" panose="020B0604020202020204" charset="-34"/>
                <a:ea typeface="Martel Sans" pitchFamily="34" charset="-122"/>
                <a:cs typeface="Kanit Light" panose="020B0604020202020204" charset="-34"/>
              </a:rPr>
              <a:t> Tablo 15'te </a:t>
            </a:r>
            <a:r>
              <a:rPr lang="en-US" sz="1600" dirty="0" err="1">
                <a:solidFill>
                  <a:srgbClr val="2C3249"/>
                </a:solidFill>
                <a:latin typeface="Kanit Light" panose="020B0604020202020204" charset="-34"/>
                <a:ea typeface="Martel Sans" pitchFamily="34" charset="-122"/>
                <a:cs typeface="Kanit Light" panose="020B0604020202020204" charset="-34"/>
              </a:rPr>
              <a:t>verilen</a:t>
            </a:r>
            <a:r>
              <a:rPr lang="en-US" sz="1600" dirty="0">
                <a:solidFill>
                  <a:srgbClr val="2C3249"/>
                </a:solidFill>
                <a:latin typeface="Kanit Light" panose="020B0604020202020204" charset="-34"/>
                <a:ea typeface="Martel Sans" pitchFamily="34" charset="-122"/>
                <a:cs typeface="Kanit Light" panose="020B0604020202020204" charset="-34"/>
              </a:rPr>
              <a:t> test veri </a:t>
            </a:r>
            <a:r>
              <a:rPr lang="en-US" sz="1600" dirty="0" err="1">
                <a:solidFill>
                  <a:srgbClr val="2C3249"/>
                </a:solidFill>
                <a:latin typeface="Kanit Light" panose="020B0604020202020204" charset="-34"/>
                <a:ea typeface="Martel Sans" pitchFamily="34" charset="-122"/>
                <a:cs typeface="Kanit Light" panose="020B0604020202020204" charset="-34"/>
              </a:rPr>
              <a:t>setindeki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hedef</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nitelik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sütunu</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gerçek</a:t>
            </a:r>
            <a:r>
              <a:rPr lang="en-US" sz="1600" dirty="0">
                <a:solidFill>
                  <a:srgbClr val="2C3249"/>
                </a:solidFill>
                <a:latin typeface="Kanit Light" panose="020B0604020202020204" charset="-34"/>
                <a:ea typeface="Martel Sans" pitchFamily="34" charset="-122"/>
                <a:cs typeface="Kanit Light" panose="020B0604020202020204" charset="-34"/>
              </a:rPr>
              <a:t>) ile model tahminleri </a:t>
            </a:r>
            <a:r>
              <a:rPr lang="en-US" sz="1600" dirty="0" err="1">
                <a:solidFill>
                  <a:srgbClr val="2C3249"/>
                </a:solidFill>
                <a:latin typeface="Kanit Light" panose="020B0604020202020204" charset="-34"/>
                <a:ea typeface="Martel Sans" pitchFamily="34" charset="-122"/>
                <a:cs typeface="Kanit Light" panose="020B0604020202020204" charset="-34"/>
              </a:rPr>
              <a:t>kullanılarak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yukarıda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bahsedilen</a:t>
            </a:r>
            <a:r>
              <a:rPr lang="en-US" sz="1600" dirty="0">
                <a:solidFill>
                  <a:srgbClr val="2C3249"/>
                </a:solidFill>
                <a:latin typeface="Kanit Light" panose="020B0604020202020204" charset="-34"/>
                <a:ea typeface="Martel Sans" pitchFamily="34" charset="-122"/>
                <a:cs typeface="Kanit Light" panose="020B0604020202020204" charset="-34"/>
              </a:rPr>
              <a:t> </a:t>
            </a:r>
            <a:endParaRPr lang="tr-TR" sz="1600" dirty="0">
              <a:solidFill>
                <a:srgbClr val="2C3249"/>
              </a:solidFill>
              <a:latin typeface="Kanit Light" panose="020B0604020202020204" charset="-34"/>
              <a:ea typeface="Martel Sans" pitchFamily="34" charset="-122"/>
              <a:cs typeface="Kanit Light" panose="020B0604020202020204" charset="-34"/>
            </a:endParaRPr>
          </a:p>
          <a:p>
            <a:pPr marL="0" indent="0">
              <a:lnSpc>
                <a:spcPts val="1550"/>
              </a:lnSpc>
              <a:buNone/>
            </a:pPr>
            <a:r>
              <a:rPr lang="en-US" sz="1600" dirty="0" err="1">
                <a:solidFill>
                  <a:srgbClr val="2C3249"/>
                </a:solidFill>
                <a:latin typeface="Kanit Light" panose="020B0604020202020204" charset="-34"/>
                <a:ea typeface="Martel Sans" pitchFamily="34" charset="-122"/>
                <a:cs typeface="Kanit Light" panose="020B0604020202020204" charset="-34"/>
              </a:rPr>
              <a:t>performans</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değerlendirme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ölçütleri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hesaplanmıştır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sp>
        <p:nvSpPr>
          <p:cNvPr id="4" name="Text 2"/>
          <p:cNvSpPr/>
          <p:nvPr/>
        </p:nvSpPr>
        <p:spPr>
          <a:xfrm>
            <a:off x="952796" y="2109710"/>
            <a:ext cx="12724805" cy="197525"/>
          </a:xfrm>
          <a:prstGeom prst="rect">
            <a:avLst/>
          </a:prstGeom>
          <a:noFill/>
          <a:ln/>
        </p:spPr>
        <p:txBody>
          <a:bodyPr wrap="none" lIns="0" tIns="0" rIns="0" bIns="0" rtlCol="0" anchor="t"/>
          <a:lstStyle/>
          <a:p>
            <a:pPr marL="0" indent="0">
              <a:lnSpc>
                <a:spcPts val="1550"/>
              </a:lnSpc>
              <a:buNone/>
            </a:pPr>
            <a:r>
              <a:rPr lang="en-US" sz="1600" b="1" dirty="0">
                <a:solidFill>
                  <a:srgbClr val="2C3249"/>
                </a:solidFill>
                <a:latin typeface="Kanit Light" panose="020B0604020202020204" charset="-34"/>
                <a:ea typeface="Martel Sans" pitchFamily="34" charset="-122"/>
                <a:cs typeface="Kanit Light" panose="020B0604020202020204" charset="-34"/>
              </a:rPr>
              <a:t>Tablo 1</a:t>
            </a:r>
            <a:r>
              <a:rPr lang="tr-TR" sz="1600" b="1" dirty="0">
                <a:solidFill>
                  <a:srgbClr val="2C3249"/>
                </a:solidFill>
                <a:latin typeface="Kanit Light" panose="020B0604020202020204" charset="-34"/>
                <a:ea typeface="Martel Sans" pitchFamily="34" charset="-122"/>
                <a:cs typeface="Kanit Light" panose="020B0604020202020204" charset="-34"/>
              </a:rPr>
              <a:t>4</a:t>
            </a:r>
            <a:r>
              <a:rPr lang="en-US" sz="1600" b="1" dirty="0">
                <a:solidFill>
                  <a:srgbClr val="2C3249"/>
                </a:solidFill>
                <a:latin typeface="Kanit Light" panose="020B0604020202020204" charset="-34"/>
                <a:ea typeface="Martel Sans" pitchFamily="34" charset="-122"/>
                <a:cs typeface="Kanit Light" panose="020B0604020202020204" charset="-34"/>
              </a:rPr>
              <a:t>: Regresyon </a:t>
            </a:r>
            <a:r>
              <a:rPr lang="en-US" sz="1600" b="1" dirty="0" err="1">
                <a:solidFill>
                  <a:srgbClr val="2C3249"/>
                </a:solidFill>
                <a:latin typeface="Kanit Light" panose="020B0604020202020204" charset="-34"/>
                <a:ea typeface="Martel Sans" pitchFamily="34" charset="-122"/>
                <a:cs typeface="Kanit Light" panose="020B0604020202020204" charset="-34"/>
              </a:rPr>
              <a:t>sonucunda</a:t>
            </a:r>
            <a:r>
              <a:rPr lang="en-US" sz="1600" b="1" dirty="0">
                <a:solidFill>
                  <a:srgbClr val="2C3249"/>
                </a:solidFill>
                <a:latin typeface="Kanit Light" panose="020B0604020202020204" charset="-34"/>
                <a:ea typeface="Martel Sans" pitchFamily="34" charset="-122"/>
                <a:cs typeface="Kanit Light" panose="020B0604020202020204" charset="-34"/>
              </a:rPr>
              <a:t> </a:t>
            </a:r>
            <a:r>
              <a:rPr lang="en-US" sz="1600" b="1" dirty="0" err="1">
                <a:solidFill>
                  <a:srgbClr val="2C3249"/>
                </a:solidFill>
                <a:latin typeface="Kanit Light" panose="020B0604020202020204" charset="-34"/>
                <a:ea typeface="Martel Sans" pitchFamily="34" charset="-122"/>
                <a:cs typeface="Kanit Light" panose="020B0604020202020204" charset="-34"/>
              </a:rPr>
              <a:t>elde</a:t>
            </a:r>
            <a:r>
              <a:rPr lang="en-US" sz="1600" b="1" dirty="0">
                <a:solidFill>
                  <a:srgbClr val="2C3249"/>
                </a:solidFill>
                <a:latin typeface="Kanit Light" panose="020B0604020202020204" charset="-34"/>
                <a:ea typeface="Martel Sans" pitchFamily="34" charset="-122"/>
                <a:cs typeface="Kanit Light" panose="020B0604020202020204" charset="-34"/>
              </a:rPr>
              <a:t> </a:t>
            </a:r>
            <a:r>
              <a:rPr lang="en-US" sz="1600" b="1" dirty="0" err="1">
                <a:solidFill>
                  <a:srgbClr val="2C3249"/>
                </a:solidFill>
                <a:latin typeface="Kanit Light" panose="020B0604020202020204" charset="-34"/>
                <a:ea typeface="Martel Sans" pitchFamily="34" charset="-122"/>
                <a:cs typeface="Kanit Light" panose="020B0604020202020204" charset="-34"/>
              </a:rPr>
              <a:t>edilen</a:t>
            </a:r>
            <a:r>
              <a:rPr lang="en-US" sz="1600" b="1" dirty="0">
                <a:solidFill>
                  <a:srgbClr val="2C3249"/>
                </a:solidFill>
                <a:latin typeface="Kanit Light" panose="020B0604020202020204" charset="-34"/>
                <a:ea typeface="Martel Sans" pitchFamily="34" charset="-122"/>
                <a:cs typeface="Kanit Light" panose="020B0604020202020204" charset="-34"/>
              </a:rPr>
              <a:t> </a:t>
            </a:r>
            <a:r>
              <a:rPr lang="en-US" sz="1600" b="1" dirty="0" err="1">
                <a:solidFill>
                  <a:srgbClr val="2C3249"/>
                </a:solidFill>
                <a:latin typeface="Kanit Light" panose="020B0604020202020204" charset="-34"/>
                <a:ea typeface="Martel Sans" pitchFamily="34" charset="-122"/>
                <a:cs typeface="Kanit Light" panose="020B0604020202020204" charset="-34"/>
              </a:rPr>
              <a:t>gerçek</a:t>
            </a:r>
            <a:r>
              <a:rPr lang="en-US" sz="1600" b="1" dirty="0">
                <a:solidFill>
                  <a:srgbClr val="2C3249"/>
                </a:solidFill>
                <a:latin typeface="Kanit Light" panose="020B0604020202020204" charset="-34"/>
                <a:ea typeface="Martel Sans" pitchFamily="34" charset="-122"/>
                <a:cs typeface="Kanit Light" panose="020B0604020202020204" charset="-34"/>
              </a:rPr>
              <a:t> ve tahmin </a:t>
            </a:r>
            <a:r>
              <a:rPr lang="en-US" sz="1600" b="1" dirty="0" err="1">
                <a:solidFill>
                  <a:srgbClr val="2C3249"/>
                </a:solidFill>
                <a:latin typeface="Kanit Light" panose="020B0604020202020204" charset="-34"/>
                <a:ea typeface="Martel Sans" pitchFamily="34" charset="-122"/>
                <a:cs typeface="Kanit Light" panose="020B0604020202020204" charset="-34"/>
              </a:rPr>
              <a:t>değerleri</a:t>
            </a:r>
            <a:r>
              <a:rPr lang="en-US" sz="1600" b="1"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pic>
        <p:nvPicPr>
          <p:cNvPr id="5" name="Image 0" descr="preencoded.png"/>
          <p:cNvPicPr>
            <a:picLocks noChangeAspect="1"/>
          </p:cNvPicPr>
          <p:nvPr/>
        </p:nvPicPr>
        <p:blipFill>
          <a:blip r:embed="rId3"/>
          <a:stretch>
            <a:fillRect/>
          </a:stretch>
        </p:blipFill>
        <p:spPr>
          <a:xfrm>
            <a:off x="952797" y="2307235"/>
            <a:ext cx="6207323" cy="2540917"/>
          </a:xfrm>
          <a:prstGeom prst="rect">
            <a:avLst/>
          </a:prstGeom>
        </p:spPr>
      </p:pic>
      <p:pic>
        <p:nvPicPr>
          <p:cNvPr id="6" name="Image 1" descr="preencoded.png"/>
          <p:cNvPicPr>
            <a:picLocks noChangeAspect="1"/>
          </p:cNvPicPr>
          <p:nvPr/>
        </p:nvPicPr>
        <p:blipFill>
          <a:blip r:embed="rId4"/>
          <a:stretch>
            <a:fillRect/>
          </a:stretch>
        </p:blipFill>
        <p:spPr>
          <a:xfrm>
            <a:off x="8451057" y="2006761"/>
            <a:ext cx="3619023" cy="2796215"/>
          </a:xfrm>
          <a:prstGeom prst="rect">
            <a:avLst/>
          </a:prstGeom>
        </p:spPr>
      </p:pic>
      <p:pic>
        <p:nvPicPr>
          <p:cNvPr id="7" name="Image 2" descr="preencoded.png"/>
          <p:cNvPicPr>
            <a:picLocks noChangeAspect="1"/>
          </p:cNvPicPr>
          <p:nvPr/>
        </p:nvPicPr>
        <p:blipFill>
          <a:blip r:embed="rId5"/>
          <a:stretch>
            <a:fillRect/>
          </a:stretch>
        </p:blipFill>
        <p:spPr>
          <a:xfrm>
            <a:off x="13525500" y="228600"/>
            <a:ext cx="876300" cy="540306"/>
          </a:xfrm>
          <a:prstGeom prst="rect">
            <a:avLst/>
          </a:prstGeom>
        </p:spPr>
      </p:pic>
      <p:sp>
        <p:nvSpPr>
          <p:cNvPr id="8" name="Text 0">
            <a:extLst>
              <a:ext uri="{FF2B5EF4-FFF2-40B4-BE49-F238E27FC236}">
                <a16:creationId xmlns:a16="http://schemas.microsoft.com/office/drawing/2014/main" id="{050FEDC9-20A6-1364-D340-89BFBA164753}"/>
              </a:ext>
            </a:extLst>
          </p:cNvPr>
          <p:cNvSpPr/>
          <p:nvPr/>
        </p:nvSpPr>
        <p:spPr>
          <a:xfrm>
            <a:off x="864037" y="855285"/>
            <a:ext cx="8567499" cy="489466"/>
          </a:xfrm>
          <a:prstGeom prst="rect">
            <a:avLst/>
          </a:prstGeom>
          <a:noFill/>
          <a:ln/>
        </p:spPr>
        <p:txBody>
          <a:bodyPr wrap="none" lIns="0" tIns="0" rIns="0" bIns="0" rtlCol="0" anchor="t"/>
          <a:lstStyle/>
          <a:p>
            <a:pPr marL="0" indent="0">
              <a:lnSpc>
                <a:spcPts val="2400"/>
              </a:lnSpc>
              <a:buNone/>
            </a:pPr>
            <a:r>
              <a:rPr lang="en-US" sz="3200" dirty="0">
                <a:solidFill>
                  <a:srgbClr val="272D45"/>
                </a:solidFill>
                <a:latin typeface="Kanit Light" panose="020B0604020202020204" charset="-34"/>
                <a:ea typeface="Kanit Light" pitchFamily="34" charset="-122"/>
                <a:cs typeface="Kanit Light" panose="020B0604020202020204" charset="-34"/>
              </a:rPr>
              <a:t>Regresyon </a:t>
            </a:r>
            <a:r>
              <a:rPr lang="en-US" sz="3200" dirty="0" err="1">
                <a:solidFill>
                  <a:srgbClr val="272D45"/>
                </a:solidFill>
                <a:latin typeface="Kanit Light" panose="020B0604020202020204" charset="-34"/>
                <a:ea typeface="Kanit Light" pitchFamily="34" charset="-122"/>
                <a:cs typeface="Kanit Light" panose="020B0604020202020204" charset="-34"/>
              </a:rPr>
              <a:t>Performansının</a:t>
            </a:r>
            <a:r>
              <a:rPr lang="en-US" sz="3200" dirty="0">
                <a:solidFill>
                  <a:srgbClr val="272D45"/>
                </a:solidFill>
                <a:latin typeface="Kanit Light" panose="020B0604020202020204" charset="-34"/>
                <a:ea typeface="Kanit Light" pitchFamily="34" charset="-122"/>
                <a:cs typeface="Kanit Light" panose="020B0604020202020204" charset="-34"/>
              </a:rPr>
              <a:t> </a:t>
            </a:r>
            <a:r>
              <a:rPr lang="en-US" sz="3200" dirty="0" err="1">
                <a:solidFill>
                  <a:srgbClr val="272D45"/>
                </a:solidFill>
                <a:latin typeface="Kanit Light" panose="020B0604020202020204" charset="-34"/>
                <a:ea typeface="Kanit Light" pitchFamily="34" charset="-122"/>
                <a:cs typeface="Kanit Light" panose="020B0604020202020204" charset="-34"/>
              </a:rPr>
              <a:t>Değerlendirilmesi</a:t>
            </a:r>
            <a:endParaRPr lang="en-US" sz="3200" dirty="0">
              <a:latin typeface="Kanit Light" panose="020B0604020202020204" charset="-34"/>
            </a:endParaRPr>
          </a:p>
        </p:txBody>
      </p:sp>
      <p:sp>
        <p:nvSpPr>
          <p:cNvPr id="9" name="Text 0">
            <a:extLst>
              <a:ext uri="{FF2B5EF4-FFF2-40B4-BE49-F238E27FC236}">
                <a16:creationId xmlns:a16="http://schemas.microsoft.com/office/drawing/2014/main" id="{A1E54B4A-452F-7737-5C27-533577F12D64}"/>
              </a:ext>
            </a:extLst>
          </p:cNvPr>
          <p:cNvSpPr/>
          <p:nvPr/>
        </p:nvSpPr>
        <p:spPr>
          <a:xfrm>
            <a:off x="864037" y="196929"/>
            <a:ext cx="6733580" cy="603647"/>
          </a:xfrm>
          <a:prstGeom prst="rect">
            <a:avLst/>
          </a:prstGeom>
          <a:noFill/>
          <a:ln/>
        </p:spPr>
        <p:txBody>
          <a:bodyPr wrap="none" lIns="0" tIns="0" rIns="0" bIns="0" rtlCol="0" anchor="t"/>
          <a:lstStyle/>
          <a:p>
            <a:pPr marL="0" indent="0">
              <a:lnSpc>
                <a:spcPts val="4750"/>
              </a:lnSpc>
              <a:buNone/>
            </a:pPr>
            <a:r>
              <a:rPr lang="en-US" sz="4000" dirty="0">
                <a:solidFill>
                  <a:srgbClr val="272D45"/>
                </a:solidFill>
                <a:latin typeface="Kanit Light" panose="020B0604020202020204" charset="-34"/>
                <a:ea typeface="Kanit Light" pitchFamily="34" charset="-122"/>
                <a:cs typeface="Kanit Light" panose="020B0604020202020204" charset="-34"/>
              </a:rPr>
              <a:t>Model </a:t>
            </a:r>
            <a:r>
              <a:rPr lang="en-US" sz="4000" dirty="0" err="1">
                <a:solidFill>
                  <a:srgbClr val="272D45"/>
                </a:solidFill>
                <a:latin typeface="Kanit Light" panose="020B0604020202020204" charset="-34"/>
                <a:ea typeface="Kanit Light" pitchFamily="34" charset="-122"/>
                <a:cs typeface="Kanit Light" panose="020B0604020202020204" charset="-34"/>
              </a:rPr>
              <a:t>Değerlendirme</a:t>
            </a:r>
            <a:r>
              <a:rPr lang="en-US" sz="4000" dirty="0">
                <a:solidFill>
                  <a:srgbClr val="272D45"/>
                </a:solidFill>
                <a:latin typeface="Kanit Light" panose="020B0604020202020204" charset="-34"/>
                <a:ea typeface="Kanit Light" pitchFamily="34" charset="-122"/>
                <a:cs typeface="Kanit Light" panose="020B0604020202020204" charset="-34"/>
              </a:rPr>
              <a:t> Süreci</a:t>
            </a:r>
            <a:endParaRPr lang="en-US" sz="4000" dirty="0">
              <a:latin typeface="Kanit Light" panose="020B0604020202020204" charset="-34"/>
            </a:endParaRPr>
          </a:p>
        </p:txBody>
      </p:sp>
      <p:sp>
        <p:nvSpPr>
          <p:cNvPr id="10" name="Metin kutusu 9">
            <a:extLst>
              <a:ext uri="{FF2B5EF4-FFF2-40B4-BE49-F238E27FC236}">
                <a16:creationId xmlns:a16="http://schemas.microsoft.com/office/drawing/2014/main" id="{DEB66A57-9086-AA03-4140-E5DDAD5D28B5}"/>
              </a:ext>
            </a:extLst>
          </p:cNvPr>
          <p:cNvSpPr txBox="1"/>
          <p:nvPr/>
        </p:nvSpPr>
        <p:spPr>
          <a:xfrm>
            <a:off x="961511" y="5045677"/>
            <a:ext cx="12923294" cy="3096360"/>
          </a:xfrm>
          <a:prstGeom prst="rect">
            <a:avLst/>
          </a:prstGeom>
          <a:noFill/>
        </p:spPr>
        <p:txBody>
          <a:bodyPr wrap="square">
            <a:spAutoFit/>
          </a:bodyPr>
          <a:lstStyle/>
          <a:p>
            <a:r>
              <a:rPr lang="cy-GB">
                <a:latin typeface="Kanit Light" panose="020B0604020202020204" charset="-34"/>
              </a:rPr>
              <a:t>Bir yatırım şirketi, </a:t>
            </a:r>
            <a:r>
              <a:rPr lang="cy-GB" b="1">
                <a:latin typeface="Kanit Light" panose="020B0604020202020204" charset="-34"/>
              </a:rPr>
              <a:t>bir hisse senedinin günlük kapanış fiyatlarını tahmin eden bir model geliştirdi</a:t>
            </a:r>
            <a:r>
              <a:rPr lang="cy-GB">
                <a:latin typeface="Kanit Light" panose="020B0604020202020204" charset="-34"/>
              </a:rPr>
              <a:t>. Model, geçmiş verilere dayalı olarak gelecek fiyatları tahmin ediyor ve tahminlerin doğruluğunu analiz etmek için aşağıdaki gibi bir tablo oluşturuluyor.</a:t>
            </a:r>
          </a:p>
          <a:p>
            <a:pPr lvl="1">
              <a:lnSpc>
                <a:spcPct val="150000"/>
              </a:lnSpc>
            </a:pPr>
            <a:r>
              <a:rPr lang="cy-GB" b="1">
                <a:latin typeface="Kanit Light" panose="020B0604020202020204" charset="-34"/>
              </a:rPr>
              <a:t>Gerçek sütunu (yi)</a:t>
            </a:r>
            <a:r>
              <a:rPr lang="cy-GB">
                <a:latin typeface="Kanit Light" panose="020B0604020202020204" charset="-34"/>
              </a:rPr>
              <a:t> → Borsadaki gerçek kapanış fiyatı</a:t>
            </a:r>
          </a:p>
          <a:p>
            <a:pPr lvl="1">
              <a:lnSpc>
                <a:spcPct val="150000"/>
              </a:lnSpc>
            </a:pPr>
            <a:r>
              <a:rPr lang="cy-GB" b="1">
                <a:latin typeface="Kanit Light" panose="020B0604020202020204" charset="-34"/>
              </a:rPr>
              <a:t>Tahmin sütunu (ŷi)</a:t>
            </a:r>
            <a:r>
              <a:rPr lang="cy-GB">
                <a:latin typeface="Kanit Light" panose="020B0604020202020204" charset="-34"/>
              </a:rPr>
              <a:t> → Modelin tahmin ettiği fiyat</a:t>
            </a:r>
          </a:p>
          <a:p>
            <a:pPr lvl="1">
              <a:lnSpc>
                <a:spcPct val="150000"/>
              </a:lnSpc>
            </a:pPr>
            <a:r>
              <a:rPr lang="cy-GB" b="1">
                <a:latin typeface="Kanit Light" panose="020B0604020202020204" charset="-34"/>
              </a:rPr>
              <a:t>ei (yi - ŷi)</a:t>
            </a:r>
            <a:r>
              <a:rPr lang="cy-GB">
                <a:latin typeface="Kanit Light" panose="020B0604020202020204" charset="-34"/>
              </a:rPr>
              <a:t> → Hata: Modelin tahmini ile gerçek fiyat arasındaki fark</a:t>
            </a:r>
          </a:p>
          <a:p>
            <a:pPr lvl="1">
              <a:lnSpc>
                <a:spcPct val="150000"/>
              </a:lnSpc>
            </a:pPr>
            <a:r>
              <a:rPr lang="cy-GB" b="1">
                <a:latin typeface="Kanit Light" panose="020B0604020202020204" charset="-34"/>
              </a:rPr>
              <a:t>|ei|</a:t>
            </a:r>
            <a:r>
              <a:rPr lang="cy-GB">
                <a:latin typeface="Kanit Light" panose="020B0604020202020204" charset="-34"/>
              </a:rPr>
              <a:t> → Mutlak hata: Pozitif hata değeri (negatif olup olmadığı fark etmez)</a:t>
            </a:r>
          </a:p>
          <a:p>
            <a:pPr lvl="1">
              <a:lnSpc>
                <a:spcPct val="150000"/>
              </a:lnSpc>
            </a:pPr>
            <a:r>
              <a:rPr lang="cy-GB" b="1">
                <a:latin typeface="Kanit Light" panose="020B0604020202020204" charset="-34"/>
              </a:rPr>
              <a:t>ei²</a:t>
            </a:r>
            <a:r>
              <a:rPr lang="cy-GB">
                <a:latin typeface="Kanit Light" panose="020B0604020202020204" charset="-34"/>
              </a:rPr>
              <a:t> → Karesel hata: Büyük hataları daha fazla cezalandırmak için kullanılır</a:t>
            </a:r>
          </a:p>
          <a:p>
            <a:pPr lvl="1">
              <a:lnSpc>
                <a:spcPct val="150000"/>
              </a:lnSpc>
            </a:pPr>
            <a:r>
              <a:rPr lang="cy-GB" b="1">
                <a:latin typeface="Kanit Light" panose="020B0604020202020204" charset="-34"/>
              </a:rPr>
              <a:t>ei / yi</a:t>
            </a:r>
            <a:r>
              <a:rPr lang="cy-GB">
                <a:latin typeface="Kanit Light" panose="020B0604020202020204" charset="-34"/>
              </a:rPr>
              <a:t> → Hata oranı: Hata, gerçek fiyatın yüzde kaçına denk geliyor?</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7"/>
          <p:cNvSpPr/>
          <p:nvPr/>
        </p:nvSpPr>
        <p:spPr>
          <a:xfrm>
            <a:off x="572095" y="8544758"/>
            <a:ext cx="12724805" cy="197525"/>
          </a:xfrm>
          <a:prstGeom prst="rect">
            <a:avLst/>
          </a:prstGeom>
          <a:noFill/>
          <a:ln/>
        </p:spPr>
        <p:txBody>
          <a:bodyPr wrap="none" lIns="0" tIns="0" rIns="0" bIns="0" rtlCol="0" anchor="t"/>
          <a:lstStyle/>
          <a:p>
            <a:pPr marL="0" indent="0">
              <a:lnSpc>
                <a:spcPts val="1550"/>
              </a:lnSpc>
              <a:buNone/>
            </a:pPr>
            <a:endParaRPr lang="en-US" sz="950">
              <a:latin typeface="Kanit Light" panose="020B0604020202020204" charset="-34"/>
            </a:endParaRPr>
          </a:p>
        </p:txBody>
      </p:sp>
      <p:pic>
        <p:nvPicPr>
          <p:cNvPr id="11" name="Image 1" descr="preencoded.png"/>
          <p:cNvPicPr>
            <a:picLocks noChangeAspect="1"/>
          </p:cNvPicPr>
          <p:nvPr/>
        </p:nvPicPr>
        <p:blipFill>
          <a:blip r:embed="rId3"/>
          <a:stretch>
            <a:fillRect/>
          </a:stretch>
        </p:blipFill>
        <p:spPr>
          <a:xfrm>
            <a:off x="13525500" y="228600"/>
            <a:ext cx="876300" cy="540306"/>
          </a:xfrm>
          <a:prstGeom prst="rect">
            <a:avLst/>
          </a:prstGeom>
        </p:spPr>
      </p:pic>
      <p:sp>
        <p:nvSpPr>
          <p:cNvPr id="12" name="Text 0">
            <a:extLst>
              <a:ext uri="{FF2B5EF4-FFF2-40B4-BE49-F238E27FC236}">
                <a16:creationId xmlns:a16="http://schemas.microsoft.com/office/drawing/2014/main" id="{46D74A41-02D7-6F6E-0D1B-E0708EA87054}"/>
              </a:ext>
            </a:extLst>
          </p:cNvPr>
          <p:cNvSpPr/>
          <p:nvPr/>
        </p:nvSpPr>
        <p:spPr>
          <a:xfrm>
            <a:off x="865398" y="810225"/>
            <a:ext cx="8567499" cy="489466"/>
          </a:xfrm>
          <a:prstGeom prst="rect">
            <a:avLst/>
          </a:prstGeom>
          <a:noFill/>
          <a:ln/>
        </p:spPr>
        <p:txBody>
          <a:bodyPr wrap="none" lIns="0" tIns="0" rIns="0" bIns="0" rtlCol="0" anchor="t"/>
          <a:lstStyle/>
          <a:p>
            <a:pPr marL="0" indent="0">
              <a:lnSpc>
                <a:spcPts val="2400"/>
              </a:lnSpc>
              <a:buNone/>
            </a:pPr>
            <a:r>
              <a:rPr lang="en-US" sz="3200" dirty="0">
                <a:solidFill>
                  <a:srgbClr val="272D45"/>
                </a:solidFill>
                <a:latin typeface="Kanit Light" panose="020B0604020202020204" charset="-34"/>
                <a:ea typeface="Kanit Light" pitchFamily="34" charset="-122"/>
                <a:cs typeface="Kanit Light" panose="020B0604020202020204" charset="-34"/>
              </a:rPr>
              <a:t>En Uygun </a:t>
            </a:r>
            <a:r>
              <a:rPr lang="en-US" sz="3200" dirty="0" err="1">
                <a:solidFill>
                  <a:srgbClr val="272D45"/>
                </a:solidFill>
                <a:latin typeface="Kanit Light" panose="020B0604020202020204" charset="-34"/>
                <a:ea typeface="Kanit Light" pitchFamily="34" charset="-122"/>
                <a:cs typeface="Kanit Light" panose="020B0604020202020204" charset="-34"/>
              </a:rPr>
              <a:t>Küme</a:t>
            </a:r>
            <a:r>
              <a:rPr lang="en-US" sz="3200" dirty="0">
                <a:solidFill>
                  <a:srgbClr val="272D45"/>
                </a:solidFill>
                <a:latin typeface="Kanit Light" panose="020B0604020202020204" charset="-34"/>
                <a:ea typeface="Kanit Light" pitchFamily="34" charset="-122"/>
                <a:cs typeface="Kanit Light" panose="020B0604020202020204" charset="-34"/>
              </a:rPr>
              <a:t> </a:t>
            </a:r>
            <a:r>
              <a:rPr lang="en-US" sz="3200" dirty="0" err="1">
                <a:solidFill>
                  <a:srgbClr val="272D45"/>
                </a:solidFill>
                <a:latin typeface="Kanit Light" panose="020B0604020202020204" charset="-34"/>
                <a:ea typeface="Kanit Light" pitchFamily="34" charset="-122"/>
                <a:cs typeface="Kanit Light" panose="020B0604020202020204" charset="-34"/>
              </a:rPr>
              <a:t>Sayısının</a:t>
            </a:r>
            <a:r>
              <a:rPr lang="en-US" sz="3200" dirty="0">
                <a:solidFill>
                  <a:srgbClr val="272D45"/>
                </a:solidFill>
                <a:latin typeface="Kanit Light" panose="020B0604020202020204" charset="-34"/>
                <a:ea typeface="Kanit Light" pitchFamily="34" charset="-122"/>
                <a:cs typeface="Kanit Light" panose="020B0604020202020204" charset="-34"/>
              </a:rPr>
              <a:t> </a:t>
            </a:r>
            <a:r>
              <a:rPr lang="en-US" sz="3200" dirty="0" err="1">
                <a:solidFill>
                  <a:srgbClr val="272D45"/>
                </a:solidFill>
                <a:latin typeface="Kanit Light" panose="020B0604020202020204" charset="-34"/>
                <a:ea typeface="Kanit Light" pitchFamily="34" charset="-122"/>
                <a:cs typeface="Kanit Light" panose="020B0604020202020204" charset="-34"/>
              </a:rPr>
              <a:t>Belirlenmesi</a:t>
            </a:r>
            <a:endParaRPr lang="en-US" sz="3200" dirty="0">
              <a:latin typeface="Kanit Light" panose="020B0604020202020204" charset="-34"/>
            </a:endParaRPr>
          </a:p>
        </p:txBody>
      </p:sp>
      <p:sp>
        <p:nvSpPr>
          <p:cNvPr id="13" name="Text 0">
            <a:extLst>
              <a:ext uri="{FF2B5EF4-FFF2-40B4-BE49-F238E27FC236}">
                <a16:creationId xmlns:a16="http://schemas.microsoft.com/office/drawing/2014/main" id="{539608B3-140E-0B05-47B0-2DB2681213C7}"/>
              </a:ext>
            </a:extLst>
          </p:cNvPr>
          <p:cNvSpPr/>
          <p:nvPr/>
        </p:nvSpPr>
        <p:spPr>
          <a:xfrm>
            <a:off x="864037" y="196929"/>
            <a:ext cx="6733580" cy="603647"/>
          </a:xfrm>
          <a:prstGeom prst="rect">
            <a:avLst/>
          </a:prstGeom>
          <a:noFill/>
          <a:ln/>
        </p:spPr>
        <p:txBody>
          <a:bodyPr wrap="none" lIns="0" tIns="0" rIns="0" bIns="0" rtlCol="0" anchor="t"/>
          <a:lstStyle/>
          <a:p>
            <a:pPr marL="0" indent="0">
              <a:lnSpc>
                <a:spcPts val="4750"/>
              </a:lnSpc>
              <a:buNone/>
            </a:pPr>
            <a:r>
              <a:rPr lang="en-US" sz="4000" dirty="0">
                <a:solidFill>
                  <a:srgbClr val="272D45"/>
                </a:solidFill>
                <a:latin typeface="Kanit Light" panose="020B0604020202020204" charset="-34"/>
                <a:ea typeface="Kanit Light" pitchFamily="34" charset="-122"/>
                <a:cs typeface="Kanit Light" panose="020B0604020202020204" charset="-34"/>
              </a:rPr>
              <a:t>Model </a:t>
            </a:r>
            <a:r>
              <a:rPr lang="en-US" sz="4000" dirty="0" err="1">
                <a:solidFill>
                  <a:srgbClr val="272D45"/>
                </a:solidFill>
                <a:latin typeface="Kanit Light" panose="020B0604020202020204" charset="-34"/>
                <a:ea typeface="Kanit Light" pitchFamily="34" charset="-122"/>
                <a:cs typeface="Kanit Light" panose="020B0604020202020204" charset="-34"/>
              </a:rPr>
              <a:t>Değerlendirme</a:t>
            </a:r>
            <a:r>
              <a:rPr lang="en-US" sz="4000" dirty="0">
                <a:solidFill>
                  <a:srgbClr val="272D45"/>
                </a:solidFill>
                <a:latin typeface="Kanit Light" panose="020B0604020202020204" charset="-34"/>
                <a:ea typeface="Kanit Light" pitchFamily="34" charset="-122"/>
                <a:cs typeface="Kanit Light" panose="020B0604020202020204" charset="-34"/>
              </a:rPr>
              <a:t> Süreci</a:t>
            </a:r>
            <a:endParaRPr lang="en-US" sz="4000" dirty="0">
              <a:latin typeface="Kanit Light" panose="020B0604020202020204" charset="-34"/>
            </a:endParaRPr>
          </a:p>
        </p:txBody>
      </p:sp>
      <p:sp>
        <p:nvSpPr>
          <p:cNvPr id="14" name="Metin kutusu 13">
            <a:extLst>
              <a:ext uri="{FF2B5EF4-FFF2-40B4-BE49-F238E27FC236}">
                <a16:creationId xmlns:a16="http://schemas.microsoft.com/office/drawing/2014/main" id="{FE6481A8-1CD7-BD33-1081-8FFA895B193C}"/>
              </a:ext>
            </a:extLst>
          </p:cNvPr>
          <p:cNvSpPr txBox="1"/>
          <p:nvPr/>
        </p:nvSpPr>
        <p:spPr>
          <a:xfrm>
            <a:off x="282417" y="1253717"/>
            <a:ext cx="7315200" cy="2616101"/>
          </a:xfrm>
          <a:prstGeom prst="rect">
            <a:avLst/>
          </a:prstGeom>
          <a:noFill/>
        </p:spPr>
        <p:txBody>
          <a:bodyPr wrap="square">
            <a:spAutoFit/>
          </a:bodyPr>
          <a:lstStyle/>
          <a:p>
            <a:r>
              <a:rPr lang="tr-TR" sz="2000" b="1">
                <a:latin typeface="Kanit Light" panose="020B0604020202020204" charset="-34"/>
              </a:rPr>
              <a:t>Kümeleme (Clustering) Nedir?</a:t>
            </a:r>
          </a:p>
          <a:p>
            <a:r>
              <a:rPr lang="tr-TR">
                <a:latin typeface="Kanit Light" panose="020B0604020202020204" charset="-34"/>
              </a:rPr>
              <a:t>Kümeleme, </a:t>
            </a:r>
            <a:r>
              <a:rPr lang="tr-TR" b="1">
                <a:latin typeface="Kanit Light" panose="020B0604020202020204" charset="-34"/>
              </a:rPr>
              <a:t>benzer verileri bir araya getirme yöntemidir</a:t>
            </a:r>
            <a:r>
              <a:rPr lang="tr-TR">
                <a:latin typeface="Kanit Light" panose="020B0604020202020204" charset="-34"/>
              </a:rPr>
              <a:t>.</a:t>
            </a:r>
          </a:p>
          <a:p>
            <a:r>
              <a:rPr lang="tr-TR" b="1">
                <a:latin typeface="Kanit Light" panose="020B0604020202020204" charset="-34"/>
              </a:rPr>
              <a:t>Örneğin:</a:t>
            </a:r>
            <a:r>
              <a:rPr lang="tr-TR">
                <a:latin typeface="Kanit Light" panose="020B0604020202020204" charset="-34"/>
              </a:rPr>
              <a:t> Bir e-ticaret sitesi, </a:t>
            </a:r>
            <a:r>
              <a:rPr lang="tr-TR" b="1">
                <a:latin typeface="Kanit Light" panose="020B0604020202020204" charset="-34"/>
              </a:rPr>
              <a:t>müşterileri alışveriş alışkanlıklarına göre gruplamak</a:t>
            </a:r>
            <a:r>
              <a:rPr lang="tr-TR">
                <a:latin typeface="Kanit Light" panose="020B0604020202020204" charset="-34"/>
              </a:rPr>
              <a:t> istiyor. </a:t>
            </a:r>
          </a:p>
          <a:p>
            <a:pPr marL="742950" lvl="1" indent="-285750">
              <a:buFont typeface="Arial" panose="020B0604020202020204" pitchFamily="34" charset="0"/>
              <a:buChar char="•"/>
            </a:pPr>
            <a:r>
              <a:rPr lang="tr-TR">
                <a:latin typeface="Kanit Light" panose="020B0604020202020204" charset="-34"/>
              </a:rPr>
              <a:t>Kimi müşteriler </a:t>
            </a:r>
            <a:r>
              <a:rPr lang="tr-TR" b="1">
                <a:latin typeface="Kanit Light" panose="020B0604020202020204" charset="-34"/>
              </a:rPr>
              <a:t>bütçe dostu ürünler</a:t>
            </a:r>
            <a:r>
              <a:rPr lang="tr-TR">
                <a:latin typeface="Kanit Light" panose="020B0604020202020204" charset="-34"/>
              </a:rPr>
              <a:t> alıyor.</a:t>
            </a:r>
          </a:p>
          <a:p>
            <a:pPr marL="742950" lvl="1" indent="-285750">
              <a:buFont typeface="Arial" panose="020B0604020202020204" pitchFamily="34" charset="0"/>
              <a:buChar char="•"/>
            </a:pPr>
            <a:r>
              <a:rPr lang="tr-TR">
                <a:latin typeface="Kanit Light" panose="020B0604020202020204" charset="-34"/>
              </a:rPr>
              <a:t>Kimi müşteriler </a:t>
            </a:r>
            <a:r>
              <a:rPr lang="tr-TR" b="1">
                <a:latin typeface="Kanit Light" panose="020B0604020202020204" charset="-34"/>
              </a:rPr>
              <a:t>lüks ürünleri</a:t>
            </a:r>
            <a:r>
              <a:rPr lang="tr-TR">
                <a:latin typeface="Kanit Light" panose="020B0604020202020204" charset="-34"/>
              </a:rPr>
              <a:t> tercih ediyor.</a:t>
            </a:r>
          </a:p>
          <a:p>
            <a:pPr marL="742950" lvl="1" indent="-285750">
              <a:buFont typeface="Arial" panose="020B0604020202020204" pitchFamily="34" charset="0"/>
              <a:buChar char="•"/>
            </a:pPr>
            <a:r>
              <a:rPr lang="tr-TR">
                <a:latin typeface="Kanit Light" panose="020B0604020202020204" charset="-34"/>
              </a:rPr>
              <a:t>Kimi müşteriler </a:t>
            </a:r>
            <a:r>
              <a:rPr lang="tr-TR" b="1">
                <a:latin typeface="Kanit Light" panose="020B0604020202020204" charset="-34"/>
              </a:rPr>
              <a:t>sadece belirli kategorilerden alışveriş yapıyor</a:t>
            </a:r>
            <a:r>
              <a:rPr lang="tr-TR">
                <a:latin typeface="Kanit Light" panose="020B0604020202020204" charset="-34"/>
              </a:rPr>
              <a:t>.</a:t>
            </a:r>
          </a:p>
          <a:p>
            <a:pPr lvl="1"/>
            <a:r>
              <a:rPr lang="tr-TR" b="1">
                <a:latin typeface="Kanit Light" panose="020B0604020202020204" charset="-34"/>
                <a:sym typeface="Wingdings" panose="05000000000000000000" pitchFamily="2" charset="2"/>
              </a:rPr>
              <a:t></a:t>
            </a:r>
            <a:r>
              <a:rPr lang="tr-TR" b="1">
                <a:latin typeface="Kanit Light" panose="020B0604020202020204" charset="-34"/>
              </a:rPr>
              <a:t>Ama kaç grup (küme) olmalı?</a:t>
            </a:r>
            <a:br>
              <a:rPr lang="tr-TR">
                <a:latin typeface="Kanit Light" panose="020B0604020202020204" charset="-34"/>
              </a:rPr>
            </a:br>
            <a:r>
              <a:rPr lang="tr-TR" b="1">
                <a:latin typeface="Kanit Light" panose="020B0604020202020204" charset="-34"/>
              </a:rPr>
              <a:t>İşte burada Dirsek Yöntemi devreye giriyor.</a:t>
            </a:r>
            <a:endParaRPr lang="tr-TR">
              <a:latin typeface="Kanit Light" panose="020B0604020202020204" charset="-34"/>
            </a:endParaRPr>
          </a:p>
        </p:txBody>
      </p:sp>
      <p:sp>
        <p:nvSpPr>
          <p:cNvPr id="16" name="Metin kutusu 15">
            <a:extLst>
              <a:ext uri="{FF2B5EF4-FFF2-40B4-BE49-F238E27FC236}">
                <a16:creationId xmlns:a16="http://schemas.microsoft.com/office/drawing/2014/main" id="{4B956769-F6CF-11AB-D439-CB5DCAB8B29B}"/>
              </a:ext>
            </a:extLst>
          </p:cNvPr>
          <p:cNvSpPr txBox="1"/>
          <p:nvPr/>
        </p:nvSpPr>
        <p:spPr>
          <a:xfrm>
            <a:off x="7315200" y="1262899"/>
            <a:ext cx="7315200" cy="3170099"/>
          </a:xfrm>
          <a:prstGeom prst="rect">
            <a:avLst/>
          </a:prstGeom>
          <a:noFill/>
        </p:spPr>
        <p:txBody>
          <a:bodyPr wrap="square">
            <a:spAutoFit/>
          </a:bodyPr>
          <a:lstStyle/>
          <a:p>
            <a:r>
              <a:rPr lang="tr-TR" sz="2000" b="1">
                <a:latin typeface="Kanit Light" panose="020B0604020202020204" charset="-34"/>
              </a:rPr>
              <a:t>Dirsek Yöntemi (Elbow Method) Nasıl Çalışır?</a:t>
            </a:r>
          </a:p>
          <a:p>
            <a:pPr>
              <a:buFont typeface="+mj-lt"/>
              <a:buAutoNum type="arabicPeriod"/>
            </a:pPr>
            <a:r>
              <a:rPr lang="tr-TR" b="1">
                <a:latin typeface="Kanit Light" panose="020B0604020202020204" charset="-34"/>
              </a:rPr>
              <a:t>Farklı küme sayıları (k) için hata hesaplanır.</a:t>
            </a:r>
            <a:r>
              <a:rPr lang="tr-TR">
                <a:latin typeface="Kanit Light" panose="020B0604020202020204" charset="-34"/>
              </a:rPr>
              <a:t> </a:t>
            </a:r>
          </a:p>
          <a:p>
            <a:pPr marL="742950" lvl="1" indent="-285750">
              <a:buFont typeface="+mj-lt"/>
              <a:buAutoNum type="arabicPeriod"/>
            </a:pPr>
            <a:r>
              <a:rPr lang="tr-TR">
                <a:latin typeface="Kanit Light" panose="020B0604020202020204" charset="-34"/>
              </a:rPr>
              <a:t>Küme sayısı </a:t>
            </a:r>
            <a:r>
              <a:rPr lang="tr-TR" b="1">
                <a:latin typeface="Kanit Light" panose="020B0604020202020204" charset="-34"/>
              </a:rPr>
              <a:t>1 olduğunda</a:t>
            </a:r>
            <a:r>
              <a:rPr lang="tr-TR">
                <a:latin typeface="Kanit Light" panose="020B0604020202020204" charset="-34"/>
              </a:rPr>
              <a:t> tüm veriler tek bir gruptadır (hata çok büyük).</a:t>
            </a:r>
          </a:p>
          <a:p>
            <a:pPr marL="742950" lvl="1" indent="-285750">
              <a:buFont typeface="+mj-lt"/>
              <a:buAutoNum type="arabicPeriod"/>
            </a:pPr>
            <a:r>
              <a:rPr lang="tr-TR">
                <a:latin typeface="Kanit Light" panose="020B0604020202020204" charset="-34"/>
              </a:rPr>
              <a:t>Küme sayısı </a:t>
            </a:r>
            <a:r>
              <a:rPr lang="tr-TR" b="1">
                <a:latin typeface="Kanit Light" panose="020B0604020202020204" charset="-34"/>
              </a:rPr>
              <a:t>arttıkça hata azalır</a:t>
            </a:r>
            <a:r>
              <a:rPr lang="tr-TR">
                <a:latin typeface="Kanit Light" panose="020B0604020202020204" charset="-34"/>
              </a:rPr>
              <a:t> çünkü veriler daha iyi gruplandırılmış olur.</a:t>
            </a:r>
          </a:p>
          <a:p>
            <a:pPr>
              <a:buFont typeface="+mj-lt"/>
              <a:buAutoNum type="arabicPeriod"/>
            </a:pPr>
            <a:r>
              <a:rPr lang="tr-TR" b="1">
                <a:latin typeface="Kanit Light" panose="020B0604020202020204" charset="-34"/>
              </a:rPr>
              <a:t>Hata oranı (SSE - Toplam Hata) bir grafik üzerinde gösterilir.</a:t>
            </a:r>
          </a:p>
          <a:p>
            <a:pPr>
              <a:buFont typeface="+mj-lt"/>
              <a:buAutoNum type="arabicPeriod"/>
            </a:pPr>
            <a:endParaRPr lang="tr-TR">
              <a:latin typeface="Kanit Light" panose="020B0604020202020204" charset="-34"/>
            </a:endParaRPr>
          </a:p>
          <a:p>
            <a:pPr>
              <a:buFont typeface="+mj-lt"/>
              <a:buAutoNum type="arabicPeriod"/>
            </a:pPr>
            <a:r>
              <a:rPr lang="tr-TR" b="1">
                <a:latin typeface="Kanit Light" panose="020B0604020202020204" charset="-34"/>
              </a:rPr>
              <a:t>Grafikte belirli bir noktada hata oranı hızla azalmayı bırakır ve bir "dirsek" oluşur.</a:t>
            </a:r>
            <a:r>
              <a:rPr lang="tr-TR">
                <a:latin typeface="Kanit Light" panose="020B0604020202020204" charset="-34"/>
              </a:rPr>
              <a:t> </a:t>
            </a:r>
          </a:p>
          <a:p>
            <a:pPr lvl="1"/>
            <a:r>
              <a:rPr lang="tr-TR" b="1">
                <a:latin typeface="Kanit Light" panose="020B0604020202020204" charset="-34"/>
                <a:sym typeface="Wingdings" panose="05000000000000000000" pitchFamily="2" charset="2"/>
              </a:rPr>
              <a:t></a:t>
            </a:r>
            <a:r>
              <a:rPr lang="tr-TR" b="1">
                <a:latin typeface="Kanit Light" panose="020B0604020202020204" charset="-34"/>
              </a:rPr>
              <a:t>İşte bu noktadaki k değeri, en iyi küme sayısıdır.</a:t>
            </a:r>
            <a:endParaRPr lang="tr-TR">
              <a:latin typeface="Kanit Light" panose="020B0604020202020204" charset="-34"/>
            </a:endParaRPr>
          </a:p>
        </p:txBody>
      </p:sp>
      <p:pic>
        <p:nvPicPr>
          <p:cNvPr id="17" name="Image 0" descr="preencoded.png">
            <a:extLst>
              <a:ext uri="{FF2B5EF4-FFF2-40B4-BE49-F238E27FC236}">
                <a16:creationId xmlns:a16="http://schemas.microsoft.com/office/drawing/2014/main" id="{1F94C6C7-43F5-9F05-7D08-AD93EA68E50F}"/>
              </a:ext>
            </a:extLst>
          </p:cNvPr>
          <p:cNvPicPr>
            <a:picLocks noChangeAspect="1"/>
          </p:cNvPicPr>
          <p:nvPr/>
        </p:nvPicPr>
        <p:blipFill>
          <a:blip r:embed="rId4"/>
          <a:stretch>
            <a:fillRect/>
          </a:stretch>
        </p:blipFill>
        <p:spPr>
          <a:xfrm>
            <a:off x="1133422" y="4390561"/>
            <a:ext cx="4782020" cy="3534723"/>
          </a:xfrm>
          <a:prstGeom prst="rect">
            <a:avLst/>
          </a:prstGeom>
        </p:spPr>
      </p:pic>
      <p:sp>
        <p:nvSpPr>
          <p:cNvPr id="19" name="Metin kutusu 18">
            <a:extLst>
              <a:ext uri="{FF2B5EF4-FFF2-40B4-BE49-F238E27FC236}">
                <a16:creationId xmlns:a16="http://schemas.microsoft.com/office/drawing/2014/main" id="{FD0D4C6D-9D4F-39F6-E5DA-15D2655D2E12}"/>
              </a:ext>
            </a:extLst>
          </p:cNvPr>
          <p:cNvSpPr txBox="1"/>
          <p:nvPr/>
        </p:nvSpPr>
        <p:spPr>
          <a:xfrm>
            <a:off x="6472604" y="4926991"/>
            <a:ext cx="7753350" cy="2893100"/>
          </a:xfrm>
          <a:prstGeom prst="rect">
            <a:avLst/>
          </a:prstGeom>
          <a:noFill/>
        </p:spPr>
        <p:txBody>
          <a:bodyPr wrap="square">
            <a:spAutoFit/>
          </a:bodyPr>
          <a:lstStyle/>
          <a:p>
            <a:r>
              <a:rPr lang="tr-TR" sz="2000" b="1">
                <a:latin typeface="Kanit Light" panose="020B0604020202020204" charset="-34"/>
              </a:rPr>
              <a:t>Grafiği Açıklaması</a:t>
            </a:r>
          </a:p>
          <a:p>
            <a:r>
              <a:rPr lang="tr-TR" b="1">
                <a:latin typeface="Kanit Light" panose="020B0604020202020204" charset="-34"/>
              </a:rPr>
              <a:t>X-ekseni (kümelerin sayısı)</a:t>
            </a:r>
            <a:r>
              <a:rPr lang="tr-TR">
                <a:latin typeface="Kanit Light" panose="020B0604020202020204" charset="-34"/>
              </a:rPr>
              <a:t> → Kaç küme (grup) oluşturduğumuzu gösterir.</a:t>
            </a:r>
            <a:br>
              <a:rPr lang="tr-TR">
                <a:latin typeface="Kanit Light" panose="020B0604020202020204" charset="-34"/>
              </a:rPr>
            </a:br>
            <a:r>
              <a:rPr lang="tr-TR" b="1">
                <a:latin typeface="Kanit Light" panose="020B0604020202020204" charset="-34"/>
              </a:rPr>
              <a:t>Y-ekseni (hata oranı - SSE)</a:t>
            </a:r>
            <a:r>
              <a:rPr lang="tr-TR">
                <a:latin typeface="Kanit Light" panose="020B0604020202020204" charset="-34"/>
              </a:rPr>
              <a:t> → Verilerin ne kadar iyi gruplandığını gösterir.</a:t>
            </a:r>
          </a:p>
          <a:p>
            <a:endParaRPr lang="tr-TR">
              <a:latin typeface="Kanit Light" panose="020B0604020202020204" charset="-34"/>
            </a:endParaRPr>
          </a:p>
          <a:p>
            <a:r>
              <a:rPr lang="tr-TR" b="1">
                <a:latin typeface="Kanit Light" panose="020B0604020202020204" charset="-34"/>
              </a:rPr>
              <a:t>Grafiğe baktığımızda:</a:t>
            </a:r>
            <a:endParaRPr lang="tr-TR">
              <a:latin typeface="Kanit Light" panose="020B0604020202020204" charset="-34"/>
            </a:endParaRPr>
          </a:p>
          <a:p>
            <a:pPr>
              <a:buFont typeface="Arial" panose="020B0604020202020204" pitchFamily="34" charset="0"/>
              <a:buChar char="•"/>
            </a:pPr>
            <a:r>
              <a:rPr lang="tr-TR" b="1">
                <a:latin typeface="Kanit Light" panose="020B0604020202020204" charset="-34"/>
              </a:rPr>
              <a:t>Başlangıçta (k = 1-2)</a:t>
            </a:r>
            <a:r>
              <a:rPr lang="tr-TR">
                <a:latin typeface="Kanit Light" panose="020B0604020202020204" charset="-34"/>
              </a:rPr>
              <a:t> → Hata çok büyük çünkü az sayıda küme var.</a:t>
            </a:r>
          </a:p>
          <a:p>
            <a:pPr>
              <a:buFont typeface="Arial" panose="020B0604020202020204" pitchFamily="34" charset="0"/>
              <a:buChar char="•"/>
            </a:pPr>
            <a:r>
              <a:rPr lang="tr-TR" b="1">
                <a:latin typeface="Kanit Light" panose="020B0604020202020204" charset="-34"/>
              </a:rPr>
              <a:t>Dirsek noktası </a:t>
            </a:r>
            <a:r>
              <a:rPr lang="tr-TR" b="1">
                <a:solidFill>
                  <a:schemeClr val="accent1">
                    <a:lumMod val="75000"/>
                  </a:schemeClr>
                </a:solidFill>
                <a:latin typeface="Kanit Light" panose="020B0604020202020204" charset="-34"/>
              </a:rPr>
              <a:t>(k = 4-5 civarı)</a:t>
            </a:r>
            <a:r>
              <a:rPr lang="tr-TR">
                <a:solidFill>
                  <a:schemeClr val="accent1">
                    <a:lumMod val="75000"/>
                  </a:schemeClr>
                </a:solidFill>
                <a:latin typeface="Kanit Light" panose="020B0604020202020204" charset="-34"/>
              </a:rPr>
              <a:t> </a:t>
            </a:r>
            <a:r>
              <a:rPr lang="tr-TR">
                <a:latin typeface="Kanit Light" panose="020B0604020202020204" charset="-34"/>
              </a:rPr>
              <a:t>→ Hata oranı hızla azalmış, </a:t>
            </a:r>
            <a:r>
              <a:rPr lang="tr-TR" b="1">
                <a:latin typeface="Kanit Light" panose="020B0604020202020204" charset="-34"/>
              </a:rPr>
              <a:t>en uygun küme sayısı burası</a:t>
            </a:r>
            <a:r>
              <a:rPr lang="tr-TR">
                <a:latin typeface="Kanit Light" panose="020B0604020202020204" charset="-34"/>
              </a:rPr>
              <a:t>.</a:t>
            </a:r>
          </a:p>
          <a:p>
            <a:pPr>
              <a:buFont typeface="Arial" panose="020B0604020202020204" pitchFamily="34" charset="0"/>
              <a:buChar char="•"/>
            </a:pPr>
            <a:r>
              <a:rPr lang="tr-TR" b="1">
                <a:latin typeface="Kanit Light" panose="020B0604020202020204" charset="-34"/>
              </a:rPr>
              <a:t>Sonrasında (k büyükse)</a:t>
            </a:r>
            <a:r>
              <a:rPr lang="tr-TR">
                <a:latin typeface="Kanit Light" panose="020B0604020202020204" charset="-34"/>
              </a:rPr>
              <a:t> → Küme sayısını artırmak artık anlamlı değil, çünkü hata azalmıyor.</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A64BE-C557-F958-CB2A-5C724DC150EF}"/>
            </a:ext>
          </a:extLst>
        </p:cNvPr>
        <p:cNvGrpSpPr/>
        <p:nvPr/>
      </p:nvGrpSpPr>
      <p:grpSpPr>
        <a:xfrm>
          <a:off x="0" y="0"/>
          <a:ext cx="0" cy="0"/>
          <a:chOff x="0" y="0"/>
          <a:chExt cx="0" cy="0"/>
        </a:xfrm>
      </p:grpSpPr>
      <p:pic>
        <p:nvPicPr>
          <p:cNvPr id="9" name="Image 0" descr="preencoded.png">
            <a:extLst>
              <a:ext uri="{FF2B5EF4-FFF2-40B4-BE49-F238E27FC236}">
                <a16:creationId xmlns:a16="http://schemas.microsoft.com/office/drawing/2014/main" id="{AD78AD04-ABE4-2A82-A742-D85CCA8E094A}"/>
              </a:ext>
            </a:extLst>
          </p:cNvPr>
          <p:cNvPicPr>
            <a:picLocks noChangeAspect="1"/>
          </p:cNvPicPr>
          <p:nvPr/>
        </p:nvPicPr>
        <p:blipFill>
          <a:blip r:embed="rId3"/>
          <a:stretch>
            <a:fillRect/>
          </a:stretch>
        </p:blipFill>
        <p:spPr>
          <a:xfrm>
            <a:off x="1023694" y="4382162"/>
            <a:ext cx="4782020" cy="3534723"/>
          </a:xfrm>
          <a:prstGeom prst="rect">
            <a:avLst/>
          </a:prstGeom>
        </p:spPr>
      </p:pic>
      <p:sp>
        <p:nvSpPr>
          <p:cNvPr id="3" name="Text 1">
            <a:extLst>
              <a:ext uri="{FF2B5EF4-FFF2-40B4-BE49-F238E27FC236}">
                <a16:creationId xmlns:a16="http://schemas.microsoft.com/office/drawing/2014/main" id="{EF394432-BAEA-4A43-6B4F-8B6FEEF4774F}"/>
              </a:ext>
            </a:extLst>
          </p:cNvPr>
          <p:cNvSpPr/>
          <p:nvPr/>
        </p:nvSpPr>
        <p:spPr>
          <a:xfrm>
            <a:off x="864035" y="1293760"/>
            <a:ext cx="13601105" cy="197525"/>
          </a:xfrm>
          <a:prstGeom prst="rect">
            <a:avLst/>
          </a:prstGeom>
          <a:noFill/>
          <a:ln/>
        </p:spPr>
        <p:txBody>
          <a:bodyPr wrap="none" lIns="0" tIns="0" rIns="0" bIns="0" rtlCol="0" anchor="t"/>
          <a:lstStyle/>
          <a:p>
            <a:pPr marL="0" indent="0">
              <a:lnSpc>
                <a:spcPts val="1550"/>
              </a:lnSpc>
              <a:buNone/>
            </a:pPr>
            <a:r>
              <a:rPr lang="en-US" sz="1600" dirty="0">
                <a:solidFill>
                  <a:srgbClr val="2C3249"/>
                </a:solidFill>
                <a:latin typeface="Kanit Light" panose="020B0604020202020204" charset="-34"/>
                <a:ea typeface="Martel Sans" pitchFamily="34" charset="-122"/>
                <a:cs typeface="Kanit Light" panose="020B0604020202020204" charset="-34"/>
              </a:rPr>
              <a:t>Kümeleme </a:t>
            </a:r>
            <a:r>
              <a:rPr lang="en-US" sz="1600" dirty="0" err="1">
                <a:solidFill>
                  <a:srgbClr val="2C3249"/>
                </a:solidFill>
                <a:latin typeface="Kanit Light" panose="020B0604020202020204" charset="-34"/>
                <a:ea typeface="Martel Sans" pitchFamily="34" charset="-122"/>
                <a:cs typeface="Kanit Light" panose="020B0604020202020204" charset="-34"/>
              </a:rPr>
              <a:t>görevlerinde</a:t>
            </a:r>
            <a:r>
              <a:rPr lang="en-US" sz="1600" dirty="0">
                <a:solidFill>
                  <a:srgbClr val="2C3249"/>
                </a:solidFill>
                <a:latin typeface="Kanit Light" panose="020B0604020202020204" charset="-34"/>
                <a:ea typeface="Martel Sans" pitchFamily="34" charset="-122"/>
                <a:cs typeface="Kanit Light" panose="020B0604020202020204" charset="-34"/>
              </a:rPr>
              <a:t> veri </a:t>
            </a:r>
            <a:r>
              <a:rPr lang="en-US" sz="1600" dirty="0" err="1">
                <a:solidFill>
                  <a:srgbClr val="2C3249"/>
                </a:solidFill>
                <a:latin typeface="Kanit Light" panose="020B0604020202020204" charset="-34"/>
                <a:ea typeface="Martel Sans" pitchFamily="34" charset="-122"/>
                <a:cs typeface="Kanit Light" panose="020B0604020202020204" charset="-34"/>
              </a:rPr>
              <a:t>setinin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kaç</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kümeye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ayrılacağının</a:t>
            </a:r>
            <a:r>
              <a:rPr lang="en-US" sz="1600" dirty="0">
                <a:solidFill>
                  <a:srgbClr val="2C3249"/>
                </a:solidFill>
                <a:latin typeface="Kanit Light" panose="020B0604020202020204" charset="-34"/>
                <a:ea typeface="Martel Sans" pitchFamily="34" charset="-122"/>
                <a:cs typeface="Kanit Light" panose="020B0604020202020204" charset="-34"/>
              </a:rPr>
              <a:t> tespit </a:t>
            </a:r>
            <a:r>
              <a:rPr lang="en-US" sz="1600" dirty="0" err="1">
                <a:solidFill>
                  <a:srgbClr val="2C3249"/>
                </a:solidFill>
                <a:latin typeface="Kanit Light" panose="020B0604020202020204" charset="-34"/>
                <a:ea typeface="Martel Sans" pitchFamily="34" charset="-122"/>
                <a:cs typeface="Kanit Light" panose="020B0604020202020204" charset="-34"/>
              </a:rPr>
              <a:t>edilmesine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yani</a:t>
            </a:r>
            <a:r>
              <a:rPr lang="en-US" sz="1600" dirty="0">
                <a:solidFill>
                  <a:srgbClr val="2C3249"/>
                </a:solidFill>
                <a:latin typeface="Kanit Light" panose="020B0604020202020204" charset="-34"/>
                <a:ea typeface="Martel Sans" pitchFamily="34" charset="-122"/>
                <a:cs typeface="Kanit Light" panose="020B0604020202020204" charset="-34"/>
              </a:rPr>
              <a:t> en </a:t>
            </a:r>
            <a:r>
              <a:rPr lang="en-US" sz="1600" dirty="0" err="1">
                <a:solidFill>
                  <a:srgbClr val="2C3249"/>
                </a:solidFill>
                <a:latin typeface="Kanit Light" panose="020B0604020202020204" charset="-34"/>
                <a:ea typeface="Martel Sans" pitchFamily="34" charset="-122"/>
                <a:cs typeface="Kanit Light" panose="020B0604020202020204" charset="-34"/>
              </a:rPr>
              <a:t>uygun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küme</a:t>
            </a:r>
            <a:r>
              <a:rPr lang="en-US" sz="1600" dirty="0">
                <a:solidFill>
                  <a:srgbClr val="2C3249"/>
                </a:solidFill>
                <a:latin typeface="Kanit Light" panose="020B0604020202020204" charset="-34"/>
                <a:ea typeface="Martel Sans" pitchFamily="34" charset="-122"/>
                <a:cs typeface="Kanit Light" panose="020B0604020202020204" charset="-34"/>
              </a:rPr>
              <a:t> k </a:t>
            </a:r>
            <a:r>
              <a:rPr lang="en-US" sz="1600" dirty="0" err="1">
                <a:solidFill>
                  <a:srgbClr val="2C3249"/>
                </a:solidFill>
                <a:latin typeface="Kanit Light" panose="020B0604020202020204" charset="-34"/>
                <a:ea typeface="Martel Sans" pitchFamily="34" charset="-122"/>
                <a:cs typeface="Kanit Light" panose="020B0604020202020204" charset="-34"/>
              </a:rPr>
              <a:t>sayısının</a:t>
            </a:r>
            <a:r>
              <a:rPr lang="en-US" sz="1600" b="1" dirty="0">
                <a:solidFill>
                  <a:srgbClr val="204C8E"/>
                </a:solidFill>
                <a:latin typeface="Kanit Light" panose="020B0604020202020204" charset="-34"/>
                <a:ea typeface="Martel Sans" pitchFamily="34" charset="-122"/>
                <a:cs typeface="Kanit Light" panose="020B0604020202020204" charset="-34"/>
              </a:rPr>
              <a:t> (k)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belirlenmesine</a:t>
            </a:r>
            <a:r>
              <a:rPr lang="en-US" sz="1600" dirty="0">
                <a:solidFill>
                  <a:srgbClr val="2C3249"/>
                </a:solidFill>
                <a:latin typeface="Kanit Light" panose="020B0604020202020204" charset="-34"/>
                <a:ea typeface="Martel Sans" pitchFamily="34" charset="-122"/>
                <a:cs typeface="Kanit Light" panose="020B0604020202020204" charset="-34"/>
              </a:rPr>
              <a:t> </a:t>
            </a:r>
            <a:endParaRPr lang="tr-TR" sz="1600" dirty="0">
              <a:solidFill>
                <a:srgbClr val="2C3249"/>
              </a:solidFill>
              <a:latin typeface="Kanit Light" panose="020B0604020202020204" charset="-34"/>
              <a:ea typeface="Martel Sans" pitchFamily="34" charset="-122"/>
              <a:cs typeface="Kanit Light" panose="020B0604020202020204" charset="-34"/>
            </a:endParaRPr>
          </a:p>
          <a:p>
            <a:pPr marL="0" indent="0">
              <a:lnSpc>
                <a:spcPts val="1550"/>
              </a:lnSpc>
              <a:buNone/>
            </a:pPr>
            <a:r>
              <a:rPr lang="en-US" sz="1600" dirty="0" err="1">
                <a:solidFill>
                  <a:srgbClr val="2C3249"/>
                </a:solidFill>
                <a:latin typeface="Kanit Light" panose="020B0604020202020204" charset="-34"/>
                <a:ea typeface="Martel Sans" pitchFamily="34" charset="-122"/>
                <a:cs typeface="Kanit Light" panose="020B0604020202020204" charset="-34"/>
              </a:rPr>
              <a:t>yardımcı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olacak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bazı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yöntemler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aşağıda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verilmiştir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sp>
        <p:nvSpPr>
          <p:cNvPr id="4" name="Text 2">
            <a:extLst>
              <a:ext uri="{FF2B5EF4-FFF2-40B4-BE49-F238E27FC236}">
                <a16:creationId xmlns:a16="http://schemas.microsoft.com/office/drawing/2014/main" id="{7D30E31C-87F6-105D-4662-AFCCCFA0D04F}"/>
              </a:ext>
            </a:extLst>
          </p:cNvPr>
          <p:cNvSpPr/>
          <p:nvPr/>
        </p:nvSpPr>
        <p:spPr>
          <a:xfrm>
            <a:off x="865398" y="1803731"/>
            <a:ext cx="13601105" cy="395049"/>
          </a:xfrm>
          <a:prstGeom prst="rect">
            <a:avLst/>
          </a:prstGeom>
          <a:noFill/>
          <a:ln/>
        </p:spPr>
        <p:txBody>
          <a:bodyPr wrap="square" lIns="0" tIns="0" rIns="0" bIns="0" rtlCol="0" anchor="t"/>
          <a:lstStyle/>
          <a:p>
            <a:pPr marL="0" indent="0">
              <a:lnSpc>
                <a:spcPts val="1550"/>
              </a:lnSpc>
              <a:buNone/>
            </a:pPr>
            <a:r>
              <a:rPr lang="en-US" sz="1600" b="1" dirty="0" err="1">
                <a:solidFill>
                  <a:srgbClr val="2C3249"/>
                </a:solidFill>
                <a:latin typeface="Kanit Light" panose="020B0604020202020204" charset="-34"/>
                <a:ea typeface="Martel Sans" pitchFamily="34" charset="-122"/>
                <a:cs typeface="Kanit Light" panose="020B0604020202020204" charset="-34"/>
              </a:rPr>
              <a:t>Uzmanlık</a:t>
            </a:r>
            <a:r>
              <a:rPr lang="en-US" sz="1600" b="1" dirty="0">
                <a:solidFill>
                  <a:srgbClr val="2C3249"/>
                </a:solidFill>
                <a:latin typeface="Kanit Light" panose="020B0604020202020204" charset="-34"/>
                <a:ea typeface="Martel Sans" pitchFamily="34" charset="-122"/>
                <a:cs typeface="Kanit Light" panose="020B0604020202020204" charset="-34"/>
              </a:rPr>
              <a:t> </a:t>
            </a:r>
            <a:r>
              <a:rPr lang="en-US" sz="1600" b="1" dirty="0" err="1">
                <a:solidFill>
                  <a:srgbClr val="2C3249"/>
                </a:solidFill>
                <a:latin typeface="Kanit Light" panose="020B0604020202020204" charset="-34"/>
                <a:ea typeface="Martel Sans" pitchFamily="34" charset="-122"/>
                <a:cs typeface="Kanit Light" panose="020B0604020202020204" charset="-34"/>
              </a:rPr>
              <a:t>Öngörüsü</a:t>
            </a:r>
            <a:r>
              <a:rPr lang="en-US" sz="1600" b="1"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Bazı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durumlarda</a:t>
            </a:r>
            <a:r>
              <a:rPr lang="en-US" sz="1600" dirty="0">
                <a:solidFill>
                  <a:srgbClr val="2C3249"/>
                </a:solidFill>
                <a:latin typeface="Kanit Light" panose="020B0604020202020204" charset="-34"/>
                <a:ea typeface="Martel Sans" pitchFamily="34" charset="-122"/>
                <a:cs typeface="Kanit Light" panose="020B0604020202020204" charset="-34"/>
              </a:rPr>
              <a:t> kümeleme </a:t>
            </a:r>
            <a:r>
              <a:rPr lang="en-US" sz="1600" dirty="0" err="1">
                <a:solidFill>
                  <a:srgbClr val="2C3249"/>
                </a:solidFill>
                <a:latin typeface="Kanit Light" panose="020B0604020202020204" charset="-34"/>
                <a:ea typeface="Martel Sans" pitchFamily="34" charset="-122"/>
                <a:cs typeface="Kanit Light" panose="020B0604020202020204" charset="-34"/>
              </a:rPr>
              <a:t>problemine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ilişkin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uzmanlık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bilgisi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kullanılabilir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Örneğin</a:t>
            </a:r>
            <a:r>
              <a:rPr lang="en-US" sz="1600" b="1" dirty="0">
                <a:solidFill>
                  <a:srgbClr val="204C8E"/>
                </a:solidFill>
                <a:latin typeface="Kanit Light" panose="020B0604020202020204" charset="-34"/>
                <a:ea typeface="Martel Sans" pitchFamily="34" charset="-122"/>
                <a:cs typeface="Kanit Light" panose="020B0604020202020204" charset="-34"/>
              </a:rPr>
              <a:t> </a:t>
            </a:r>
            <a:r>
              <a:rPr lang="en-US" sz="1600" dirty="0">
                <a:solidFill>
                  <a:srgbClr val="2C3249"/>
                </a:solidFill>
                <a:latin typeface="Kanit Light" panose="020B0604020202020204" charset="-34"/>
                <a:ea typeface="Martel Sans" pitchFamily="34" charset="-122"/>
                <a:cs typeface="Kanit Light" panose="020B0604020202020204" charset="-34"/>
              </a:rPr>
              <a:t>farklı </a:t>
            </a:r>
            <a:r>
              <a:rPr lang="en-US" sz="1600" dirty="0" err="1">
                <a:solidFill>
                  <a:srgbClr val="2C3249"/>
                </a:solidFill>
                <a:latin typeface="Kanit Light" panose="020B0604020202020204" charset="-34"/>
                <a:ea typeface="Martel Sans" pitchFamily="34" charset="-122"/>
                <a:cs typeface="Kanit Light" panose="020B0604020202020204" charset="-34"/>
              </a:rPr>
              <a:t>çiçek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türlerinden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oluşan</a:t>
            </a:r>
            <a:r>
              <a:rPr lang="en-US" sz="1600" dirty="0">
                <a:solidFill>
                  <a:srgbClr val="2C3249"/>
                </a:solidFill>
                <a:latin typeface="Kanit Light" panose="020B0604020202020204" charset="-34"/>
                <a:ea typeface="Martel Sans" pitchFamily="34" charset="-122"/>
                <a:cs typeface="Kanit Light" panose="020B0604020202020204" charset="-34"/>
              </a:rPr>
              <a:t> bir veri </a:t>
            </a:r>
            <a:r>
              <a:rPr lang="en-US" sz="1600" dirty="0" err="1">
                <a:solidFill>
                  <a:srgbClr val="2C3249"/>
                </a:solidFill>
                <a:latin typeface="Kanit Light" panose="020B0604020202020204" charset="-34"/>
                <a:ea typeface="Martel Sans" pitchFamily="34" charset="-122"/>
                <a:cs typeface="Kanit Light" panose="020B0604020202020204" charset="-34"/>
              </a:rPr>
              <a:t>seti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kümelenirken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üç</a:t>
            </a:r>
            <a:r>
              <a:rPr lang="en-US" sz="1600" dirty="0">
                <a:solidFill>
                  <a:srgbClr val="2C3249"/>
                </a:solidFill>
                <a:latin typeface="Kanit Light" panose="020B0604020202020204" charset="-34"/>
                <a:ea typeface="Martel Sans" pitchFamily="34" charset="-122"/>
                <a:cs typeface="Kanit Light" panose="020B0604020202020204" charset="-34"/>
              </a:rPr>
              <a:t> farklı </a:t>
            </a:r>
            <a:r>
              <a:rPr lang="en-US" sz="1600" dirty="0" err="1">
                <a:solidFill>
                  <a:srgbClr val="2C3249"/>
                </a:solidFill>
                <a:latin typeface="Kanit Light" panose="020B0604020202020204" charset="-34"/>
                <a:ea typeface="Martel Sans" pitchFamily="34" charset="-122"/>
                <a:cs typeface="Kanit Light" panose="020B0604020202020204" charset="-34"/>
              </a:rPr>
              <a:t>türün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olduğu</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biliniyorsa</a:t>
            </a:r>
            <a:r>
              <a:rPr lang="en-US" sz="1600" b="1" dirty="0">
                <a:solidFill>
                  <a:srgbClr val="204C8E"/>
                </a:solidFill>
                <a:latin typeface="Kanit Light" panose="020B0604020202020204" charset="-34"/>
                <a:ea typeface="Martel Sans" pitchFamily="34" charset="-122"/>
                <a:cs typeface="Kanit Light" panose="020B0604020202020204" charset="-34"/>
              </a:rPr>
              <a:t> k = 3 </a:t>
            </a:r>
            <a:r>
              <a:rPr lang="en-US" sz="1600" dirty="0" err="1">
                <a:solidFill>
                  <a:srgbClr val="2C3249"/>
                </a:solidFill>
                <a:latin typeface="Kanit Light" panose="020B0604020202020204" charset="-34"/>
                <a:ea typeface="Martel Sans" pitchFamily="34" charset="-122"/>
                <a:cs typeface="Kanit Light" panose="020B0604020202020204" charset="-34"/>
              </a:rPr>
              <a:t>seçilebilir</a:t>
            </a:r>
            <a:r>
              <a:rPr lang="en-US" sz="1600" dirty="0">
                <a:solidFill>
                  <a:srgbClr val="2C3249"/>
                </a:solidFill>
                <a:latin typeface="Kanit Light" panose="020B0604020202020204" charset="-34"/>
                <a:ea typeface="Martel Sans" pitchFamily="34" charset="-122"/>
                <a:cs typeface="Kanit Light" panose="020B0604020202020204" charset="-34"/>
              </a:rPr>
              <a:t>. Ya da </a:t>
            </a:r>
            <a:r>
              <a:rPr lang="en-US" sz="1600" dirty="0" err="1">
                <a:solidFill>
                  <a:srgbClr val="2C3249"/>
                </a:solidFill>
                <a:latin typeface="Kanit Light" panose="020B0604020202020204" charset="-34"/>
                <a:ea typeface="Martel Sans" pitchFamily="34" charset="-122"/>
                <a:cs typeface="Kanit Light" panose="020B0604020202020204" charset="-34"/>
              </a:rPr>
              <a:t>şirket</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müşterilerinin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genel</a:t>
            </a:r>
            <a:r>
              <a:rPr lang="en-US" sz="1600" dirty="0">
                <a:solidFill>
                  <a:srgbClr val="2C3249"/>
                </a:solidFill>
                <a:latin typeface="Kanit Light" panose="020B0604020202020204" charset="-34"/>
                <a:ea typeface="Martel Sans" pitchFamily="34" charset="-122"/>
                <a:cs typeface="Kanit Light" panose="020B0604020202020204" charset="-34"/>
              </a:rPr>
              <a:t> olarak </a:t>
            </a:r>
            <a:r>
              <a:rPr lang="en-US" sz="1600" dirty="0" err="1">
                <a:solidFill>
                  <a:srgbClr val="2C3249"/>
                </a:solidFill>
                <a:latin typeface="Kanit Light" panose="020B0604020202020204" charset="-34"/>
                <a:ea typeface="Martel Sans" pitchFamily="34" charset="-122"/>
                <a:cs typeface="Kanit Light" panose="020B0604020202020204" charset="-34"/>
              </a:rPr>
              <a:t>dört</a:t>
            </a:r>
            <a:r>
              <a:rPr lang="en-US" sz="1600" dirty="0">
                <a:solidFill>
                  <a:srgbClr val="2C3249"/>
                </a:solidFill>
                <a:latin typeface="Kanit Light" panose="020B0604020202020204" charset="-34"/>
                <a:ea typeface="Martel Sans" pitchFamily="34" charset="-122"/>
                <a:cs typeface="Kanit Light" panose="020B0604020202020204" charset="-34"/>
              </a:rPr>
              <a:t> farklı </a:t>
            </a:r>
            <a:r>
              <a:rPr lang="en-US" sz="1600" dirty="0" err="1">
                <a:solidFill>
                  <a:srgbClr val="2C3249"/>
                </a:solidFill>
                <a:latin typeface="Kanit Light" panose="020B0604020202020204" charset="-34"/>
                <a:ea typeface="Martel Sans" pitchFamily="34" charset="-122"/>
                <a:cs typeface="Kanit Light" panose="020B0604020202020204" charset="-34"/>
              </a:rPr>
              <a:t>grupta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olduğu</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biliniyorsa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b="1" dirty="0">
                <a:solidFill>
                  <a:srgbClr val="204C8E"/>
                </a:solidFill>
                <a:latin typeface="Kanit Light" panose="020B0604020202020204" charset="-34"/>
                <a:ea typeface="Martel Sans" pitchFamily="34" charset="-122"/>
                <a:cs typeface="Kanit Light" panose="020B0604020202020204" charset="-34"/>
              </a:rPr>
              <a:t>k = 4</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seçilebilir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sp>
        <p:nvSpPr>
          <p:cNvPr id="5" name="Text 3">
            <a:extLst>
              <a:ext uri="{FF2B5EF4-FFF2-40B4-BE49-F238E27FC236}">
                <a16:creationId xmlns:a16="http://schemas.microsoft.com/office/drawing/2014/main" id="{9EF7830B-43C5-BCF6-8251-33886553A6DC}"/>
              </a:ext>
            </a:extLst>
          </p:cNvPr>
          <p:cNvSpPr/>
          <p:nvPr/>
        </p:nvSpPr>
        <p:spPr>
          <a:xfrm>
            <a:off x="865398" y="2529917"/>
            <a:ext cx="13601105" cy="395049"/>
          </a:xfrm>
          <a:prstGeom prst="rect">
            <a:avLst/>
          </a:prstGeom>
          <a:noFill/>
          <a:ln/>
        </p:spPr>
        <p:txBody>
          <a:bodyPr wrap="square" lIns="0" tIns="0" rIns="0" bIns="0" rtlCol="0" anchor="t"/>
          <a:lstStyle/>
          <a:p>
            <a:pPr marL="0" indent="0">
              <a:lnSpc>
                <a:spcPts val="1550"/>
              </a:lnSpc>
              <a:buNone/>
            </a:pPr>
            <a:r>
              <a:rPr lang="en-US" sz="1600" b="1" dirty="0" err="1">
                <a:solidFill>
                  <a:srgbClr val="2C3249"/>
                </a:solidFill>
                <a:latin typeface="Kanit Light" panose="020B0604020202020204" charset="-34"/>
                <a:ea typeface="Martel Sans" pitchFamily="34" charset="-122"/>
                <a:cs typeface="Kanit Light" panose="020B0604020202020204" charset="-34"/>
              </a:rPr>
              <a:t>Dirsek</a:t>
            </a:r>
            <a:r>
              <a:rPr lang="en-US" sz="1600" b="1" dirty="0">
                <a:solidFill>
                  <a:srgbClr val="2C3249"/>
                </a:solidFill>
                <a:latin typeface="Kanit Light" panose="020B0604020202020204" charset="-34"/>
                <a:ea typeface="Martel Sans" pitchFamily="34" charset="-122"/>
                <a:cs typeface="Kanit Light" panose="020B0604020202020204" charset="-34"/>
              </a:rPr>
              <a:t> </a:t>
            </a:r>
            <a:r>
              <a:rPr lang="en-US" sz="1600" b="1" dirty="0" err="1">
                <a:solidFill>
                  <a:srgbClr val="2C3249"/>
                </a:solidFill>
                <a:latin typeface="Kanit Light" panose="020B0604020202020204" charset="-34"/>
                <a:ea typeface="Martel Sans" pitchFamily="34" charset="-122"/>
                <a:cs typeface="Kanit Light" panose="020B0604020202020204" charset="-34"/>
              </a:rPr>
              <a:t>Yöntemi</a:t>
            </a:r>
            <a:r>
              <a:rPr lang="en-US" sz="1600" b="1"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Dirsek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yöntemi</a:t>
            </a:r>
            <a:r>
              <a:rPr lang="en-US" sz="1600" dirty="0">
                <a:solidFill>
                  <a:srgbClr val="2C3249"/>
                </a:solidFill>
                <a:latin typeface="Kanit Light" panose="020B0604020202020204" charset="-34"/>
                <a:ea typeface="Martel Sans" pitchFamily="34" charset="-122"/>
                <a:cs typeface="Kanit Light" panose="020B0604020202020204" charset="-34"/>
              </a:rPr>
              <a:t> (elbow </a:t>
            </a:r>
            <a:r>
              <a:rPr lang="en-US" sz="1600" dirty="0" err="1">
                <a:solidFill>
                  <a:srgbClr val="2C3249"/>
                </a:solidFill>
                <a:latin typeface="Kanit Light" panose="020B0604020202020204" charset="-34"/>
                <a:ea typeface="Martel Sans" pitchFamily="34" charset="-122"/>
                <a:cs typeface="Kanit Light" panose="020B0604020202020204" charset="-34"/>
              </a:rPr>
              <a:t>methoci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küme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sayısının</a:t>
            </a:r>
            <a:r>
              <a:rPr lang="en-US" sz="1600" dirty="0">
                <a:solidFill>
                  <a:srgbClr val="2C3249"/>
                </a:solidFill>
                <a:latin typeface="Kanit Light" panose="020B0604020202020204" charset="-34"/>
                <a:ea typeface="Martel Sans" pitchFamily="34" charset="-122"/>
                <a:cs typeface="Kanit Light" panose="020B0604020202020204" charset="-34"/>
              </a:rPr>
              <a:t> bir </a:t>
            </a:r>
            <a:r>
              <a:rPr lang="en-US" sz="1600" dirty="0" err="1">
                <a:solidFill>
                  <a:srgbClr val="2C3249"/>
                </a:solidFill>
                <a:latin typeface="Kanit Light" panose="020B0604020202020204" charset="-34"/>
                <a:ea typeface="Martel Sans" pitchFamily="34" charset="-122"/>
                <a:cs typeface="Kanit Light" panose="020B0604020202020204" charset="-34"/>
              </a:rPr>
              <a:t>fonksiyonu</a:t>
            </a:r>
            <a:r>
              <a:rPr lang="en-US" sz="1600" dirty="0">
                <a:solidFill>
                  <a:srgbClr val="2C3249"/>
                </a:solidFill>
                <a:latin typeface="Kanit Light" panose="020B0604020202020204" charset="-34"/>
                <a:ea typeface="Martel Sans" pitchFamily="34" charset="-122"/>
                <a:cs typeface="Kanit Light" panose="020B0604020202020204" charset="-34"/>
              </a:rPr>
              <a:t> olarak </a:t>
            </a:r>
            <a:r>
              <a:rPr lang="en-US" sz="1600" dirty="0" err="1">
                <a:solidFill>
                  <a:srgbClr val="2C3249"/>
                </a:solidFill>
                <a:latin typeface="Kanit Light" panose="020B0604020202020204" charset="-34"/>
                <a:ea typeface="Martel Sans" pitchFamily="34" charset="-122"/>
                <a:cs typeface="Kanit Light" panose="020B0604020202020204" charset="-34"/>
              </a:rPr>
              <a:t>küme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içi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varyansın</a:t>
            </a:r>
            <a:r>
              <a:rPr lang="en-US" sz="1600" dirty="0">
                <a:solidFill>
                  <a:srgbClr val="2C3249"/>
                </a:solidFill>
                <a:latin typeface="Kanit Light" panose="020B0604020202020204" charset="-34"/>
                <a:ea typeface="Martel Sans" pitchFamily="34" charset="-122"/>
                <a:cs typeface="Kanit Light" panose="020B0604020202020204" charset="-34"/>
              </a:rPr>
              <a:t> veya </a:t>
            </a:r>
            <a:r>
              <a:rPr lang="en-US" sz="1600" dirty="0" err="1">
                <a:solidFill>
                  <a:srgbClr val="2C3249"/>
                </a:solidFill>
                <a:latin typeface="Kanit Light" panose="020B0604020202020204" charset="-34"/>
                <a:ea typeface="Martel Sans" pitchFamily="34" charset="-122"/>
                <a:cs typeface="Kanit Light" panose="020B0604020202020204" charset="-34"/>
              </a:rPr>
              <a:t>uzaklıkların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karelerinin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toplamının</a:t>
            </a:r>
            <a:r>
              <a:rPr lang="en-US" sz="1600" dirty="0">
                <a:solidFill>
                  <a:srgbClr val="2C3249"/>
                </a:solidFill>
                <a:latin typeface="Kanit Light" panose="020B0604020202020204" charset="-34"/>
                <a:ea typeface="Martel Sans" pitchFamily="34" charset="-122"/>
                <a:cs typeface="Kanit Light" panose="020B0604020202020204" charset="-34"/>
              </a:rPr>
              <a:t> (Sum </a:t>
            </a:r>
            <a:r>
              <a:rPr lang="en-US" sz="1600" dirty="0" err="1">
                <a:solidFill>
                  <a:srgbClr val="2C3249"/>
                </a:solidFill>
                <a:latin typeface="Kanit Light" panose="020B0604020202020204" charset="-34"/>
                <a:ea typeface="Martel Sans" pitchFamily="34" charset="-122"/>
                <a:cs typeface="Kanit Light" panose="020B0604020202020204" charset="-34"/>
              </a:rPr>
              <a:t>ofSquared</a:t>
            </a:r>
            <a:r>
              <a:rPr lang="en-US" sz="1600" dirty="0">
                <a:solidFill>
                  <a:srgbClr val="2C3249"/>
                </a:solidFill>
                <a:latin typeface="Kanit Light" panose="020B0604020202020204" charset="-34"/>
                <a:ea typeface="Martel Sans" pitchFamily="34" charset="-122"/>
                <a:cs typeface="Kanit Light" panose="020B0604020202020204" charset="-34"/>
              </a:rPr>
              <a:t> Errors- SSE/Within </a:t>
            </a:r>
            <a:r>
              <a:rPr lang="en-US" sz="1600" dirty="0" err="1">
                <a:solidFill>
                  <a:srgbClr val="2C3249"/>
                </a:solidFill>
                <a:latin typeface="Kanit Light" panose="020B0604020202020204" charset="-34"/>
                <a:ea typeface="Martel Sans" pitchFamily="34" charset="-122"/>
                <a:cs typeface="Kanit Light" panose="020B0604020202020204" charset="-34"/>
              </a:rPr>
              <a:t>Clııster</a:t>
            </a:r>
            <a:r>
              <a:rPr lang="en-US" sz="1600" dirty="0">
                <a:solidFill>
                  <a:srgbClr val="2C3249"/>
                </a:solidFill>
                <a:latin typeface="Kanit Light" panose="020B0604020202020204" charset="-34"/>
                <a:ea typeface="Martel Sans" pitchFamily="34" charset="-122"/>
                <a:cs typeface="Kanit Light" panose="020B0604020202020204" charset="-34"/>
              </a:rPr>
              <a:t> Sum </a:t>
            </a:r>
            <a:r>
              <a:rPr lang="en-US" sz="1600" dirty="0" err="1">
                <a:solidFill>
                  <a:srgbClr val="2C3249"/>
                </a:solidFill>
                <a:latin typeface="Kanit Light" panose="020B0604020202020204" charset="-34"/>
                <a:ea typeface="Martel Sans" pitchFamily="34" charset="-122"/>
                <a:cs typeface="Kanit Light" panose="020B0604020202020204" charset="-34"/>
              </a:rPr>
              <a:t>ofScjuares</a:t>
            </a:r>
            <a:r>
              <a:rPr lang="en-US" sz="1600" dirty="0">
                <a:solidFill>
                  <a:srgbClr val="2C3249"/>
                </a:solidFill>
                <a:latin typeface="Kanit Light" panose="020B0604020202020204" charset="-34"/>
                <a:ea typeface="Martel Sans" pitchFamily="34" charset="-122"/>
                <a:cs typeface="Kanit Light" panose="020B0604020202020204" charset="-34"/>
              </a:rPr>
              <a:t>- WCSS) </a:t>
            </a:r>
            <a:r>
              <a:rPr lang="en-US" sz="1600" dirty="0" err="1">
                <a:solidFill>
                  <a:srgbClr val="2C3249"/>
                </a:solidFill>
                <a:latin typeface="Kanit Light" panose="020B0604020202020204" charset="-34"/>
                <a:ea typeface="Martel Sans" pitchFamily="34" charset="-122"/>
                <a:cs typeface="Kanit Light" panose="020B0604020202020204" charset="-34"/>
              </a:rPr>
              <a:t>çizilmesini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gerektirir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sp>
        <p:nvSpPr>
          <p:cNvPr id="6" name="Text 4">
            <a:extLst>
              <a:ext uri="{FF2B5EF4-FFF2-40B4-BE49-F238E27FC236}">
                <a16:creationId xmlns:a16="http://schemas.microsoft.com/office/drawing/2014/main" id="{CD6A807D-FE65-2BE4-CE65-0F35D6A1F8ED}"/>
              </a:ext>
            </a:extLst>
          </p:cNvPr>
          <p:cNvSpPr/>
          <p:nvPr/>
        </p:nvSpPr>
        <p:spPr>
          <a:xfrm>
            <a:off x="865398" y="3096599"/>
            <a:ext cx="13601105" cy="395049"/>
          </a:xfrm>
          <a:prstGeom prst="rect">
            <a:avLst/>
          </a:prstGeom>
          <a:noFill/>
          <a:ln/>
        </p:spPr>
        <p:txBody>
          <a:bodyPr wrap="square" lIns="0" tIns="0" rIns="0" bIns="0" rtlCol="0" anchor="t"/>
          <a:lstStyle/>
          <a:p>
            <a:pPr marL="0" indent="0">
              <a:lnSpc>
                <a:spcPts val="1550"/>
              </a:lnSpc>
              <a:buNone/>
            </a:pPr>
            <a:r>
              <a:rPr lang="en-US" sz="1600" dirty="0">
                <a:solidFill>
                  <a:srgbClr val="2C3249"/>
                </a:solidFill>
                <a:latin typeface="Kanit Light" panose="020B0604020202020204" charset="-34"/>
                <a:ea typeface="Martel Sans" pitchFamily="34" charset="-122"/>
                <a:cs typeface="Kanit Light" panose="020B0604020202020204" charset="-34"/>
              </a:rPr>
              <a:t> SSE </a:t>
            </a:r>
            <a:r>
              <a:rPr lang="en-US" sz="1600" dirty="0" err="1">
                <a:solidFill>
                  <a:srgbClr val="2C3249"/>
                </a:solidFill>
                <a:latin typeface="Kanit Light" panose="020B0604020202020204" charset="-34"/>
                <a:ea typeface="Martel Sans" pitchFamily="34" charset="-122"/>
                <a:cs typeface="Kanit Light" panose="020B0604020202020204" charset="-34"/>
              </a:rPr>
              <a:t>değerleri</a:t>
            </a:r>
            <a:r>
              <a:rPr lang="en-US" sz="1600" b="1" dirty="0">
                <a:solidFill>
                  <a:srgbClr val="2C3249"/>
                </a:solidFill>
                <a:latin typeface="Kanit Light" panose="020B0604020202020204" charset="-34"/>
                <a:ea typeface="Martel Sans" pitchFamily="34" charset="-122"/>
                <a:cs typeface="Kanit Light" panose="020B0604020202020204" charset="-34"/>
              </a:rPr>
              <a:t> (y-</a:t>
            </a:r>
            <a:r>
              <a:rPr lang="en-US" sz="1600" b="1" dirty="0" err="1">
                <a:solidFill>
                  <a:srgbClr val="2C3249"/>
                </a:solidFill>
                <a:latin typeface="Kanit Light" panose="020B0604020202020204" charset="-34"/>
                <a:ea typeface="Martel Sans" pitchFamily="34" charset="-122"/>
                <a:cs typeface="Kanit Light" panose="020B0604020202020204" charset="-34"/>
              </a:rPr>
              <a:t>ekseni</a:t>
            </a:r>
            <a:r>
              <a:rPr lang="en-US" sz="1600" b="1" dirty="0">
                <a:solidFill>
                  <a:srgbClr val="2C3249"/>
                </a:solidFill>
                <a:latin typeface="Kanit Light" panose="020B0604020202020204" charset="-34"/>
                <a:ea typeface="Martel Sans" pitchFamily="34" charset="-122"/>
                <a:cs typeface="Kanit Light" panose="020B0604020202020204" charset="-34"/>
              </a:rPr>
              <a:t>)</a:t>
            </a:r>
            <a:r>
              <a:rPr lang="en-US" sz="1600" dirty="0">
                <a:solidFill>
                  <a:srgbClr val="2C3249"/>
                </a:solidFill>
                <a:latin typeface="Kanit Light" panose="020B0604020202020204" charset="-34"/>
                <a:ea typeface="Martel Sans" pitchFamily="34" charset="-122"/>
                <a:cs typeface="Kanit Light" panose="020B0604020202020204" charset="-34"/>
              </a:rPr>
              <a:t> farklı </a:t>
            </a:r>
            <a:r>
              <a:rPr lang="en-US" sz="1600" dirty="0" err="1">
                <a:solidFill>
                  <a:srgbClr val="2C3249"/>
                </a:solidFill>
                <a:latin typeface="Kanit Light" panose="020B0604020202020204" charset="-34"/>
                <a:ea typeface="Martel Sans" pitchFamily="34" charset="-122"/>
                <a:cs typeface="Kanit Light" panose="020B0604020202020204" charset="-34"/>
              </a:rPr>
              <a:t>küme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sayıları</a:t>
            </a:r>
            <a:r>
              <a:rPr lang="en-US" sz="1600" dirty="0">
                <a:solidFill>
                  <a:srgbClr val="2C3249"/>
                </a:solidFill>
                <a:latin typeface="Kanit Light" panose="020B0604020202020204" charset="-34"/>
                <a:ea typeface="Martel Sans" pitchFamily="34" charset="-122"/>
                <a:cs typeface="Kanit Light" panose="020B0604020202020204" charset="-34"/>
              </a:rPr>
              <a:t> (x-</a:t>
            </a:r>
            <a:r>
              <a:rPr lang="en-US" sz="1600" dirty="0" err="1">
                <a:solidFill>
                  <a:srgbClr val="2C3249"/>
                </a:solidFill>
                <a:latin typeface="Kanit Light" panose="020B0604020202020204" charset="-34"/>
                <a:ea typeface="Martel Sans" pitchFamily="34" charset="-122"/>
                <a:cs typeface="Kanit Light" panose="020B0604020202020204" charset="-34"/>
              </a:rPr>
              <a:t>ekseni</a:t>
            </a:r>
            <a:r>
              <a:rPr lang="en-US" sz="1600" dirty="0">
                <a:solidFill>
                  <a:srgbClr val="2C3249"/>
                </a:solidFill>
                <a:latin typeface="Kanit Light" panose="020B0604020202020204" charset="-34"/>
                <a:ea typeface="Martel Sans" pitchFamily="34" charset="-122"/>
                <a:cs typeface="Kanit Light" panose="020B0604020202020204" charset="-34"/>
              </a:rPr>
              <a:t>) için bir </a:t>
            </a:r>
            <a:r>
              <a:rPr lang="en-US" sz="1600" dirty="0" err="1">
                <a:solidFill>
                  <a:srgbClr val="2C3249"/>
                </a:solidFill>
                <a:latin typeface="Kanit Light" panose="020B0604020202020204" charset="-34"/>
                <a:ea typeface="Martel Sans" pitchFamily="34" charset="-122"/>
                <a:cs typeface="Kanit Light" panose="020B0604020202020204" charset="-34"/>
              </a:rPr>
              <a:t>çizgi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grafiği</a:t>
            </a:r>
            <a:r>
              <a:rPr lang="en-US" sz="1600" dirty="0">
                <a:solidFill>
                  <a:srgbClr val="2C3249"/>
                </a:solidFill>
                <a:latin typeface="Kanit Light" panose="020B0604020202020204" charset="-34"/>
                <a:ea typeface="Martel Sans" pitchFamily="34" charset="-122"/>
                <a:cs typeface="Kanit Light" panose="020B0604020202020204" charset="-34"/>
              </a:rPr>
              <a:t> ile </a:t>
            </a:r>
            <a:r>
              <a:rPr lang="en-US" sz="1600" dirty="0" err="1">
                <a:solidFill>
                  <a:srgbClr val="2C3249"/>
                </a:solidFill>
                <a:latin typeface="Kanit Light" panose="020B0604020202020204" charset="-34"/>
                <a:ea typeface="Martel Sans" pitchFamily="34" charset="-122"/>
                <a:cs typeface="Kanit Light" panose="020B0604020202020204" charset="-34"/>
              </a:rPr>
              <a:t>gösterilebilir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b="1" dirty="0">
                <a:solidFill>
                  <a:srgbClr val="204C8E"/>
                </a:solidFill>
                <a:latin typeface="Kanit Light" panose="020B0604020202020204" charset="-34"/>
                <a:ea typeface="Martel Sans" pitchFamily="34" charset="-122"/>
                <a:cs typeface="Kanit Light" panose="020B0604020202020204" charset="-34"/>
              </a:rPr>
              <a:t>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küme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sayısı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arttıkça</a:t>
            </a:r>
            <a:r>
              <a:rPr lang="en-US" sz="1600" dirty="0">
                <a:solidFill>
                  <a:srgbClr val="2C3249"/>
                </a:solidFill>
                <a:latin typeface="Kanit Light" panose="020B0604020202020204" charset="-34"/>
                <a:ea typeface="Martel Sans" pitchFamily="34" charset="-122"/>
                <a:cs typeface="Kanit Light" panose="020B0604020202020204" charset="-34"/>
              </a:rPr>
              <a:t> SSE </a:t>
            </a:r>
            <a:r>
              <a:rPr lang="en-US" sz="1600" dirty="0" err="1">
                <a:solidFill>
                  <a:srgbClr val="2C3249"/>
                </a:solidFill>
                <a:latin typeface="Kanit Light" panose="020B0604020202020204" charset="-34"/>
                <a:ea typeface="Martel Sans" pitchFamily="34" charset="-122"/>
                <a:cs typeface="Kanit Light" panose="020B0604020202020204" charset="-34"/>
              </a:rPr>
              <a:t>azalma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eğilimindedir</a:t>
            </a:r>
            <a:r>
              <a:rPr lang="en-US" sz="1600" dirty="0">
                <a:solidFill>
                  <a:srgbClr val="2C3249"/>
                </a:solidFill>
                <a:latin typeface="Kanit Light" panose="020B0604020202020204" charset="-34"/>
                <a:ea typeface="Martel Sans" pitchFamily="34" charset="-122"/>
                <a:cs typeface="Kanit Light" panose="020B0604020202020204" charset="-34"/>
              </a:rPr>
              <a:t>. Bunun </a:t>
            </a:r>
            <a:r>
              <a:rPr lang="en-US" sz="1600" dirty="0" err="1">
                <a:solidFill>
                  <a:srgbClr val="2C3249"/>
                </a:solidFill>
                <a:latin typeface="Kanit Light" panose="020B0604020202020204" charset="-34"/>
                <a:ea typeface="Martel Sans" pitchFamily="34" charset="-122"/>
                <a:cs typeface="Kanit Light" panose="020B0604020202020204" charset="-34"/>
              </a:rPr>
              <a:t>nedeni</a:t>
            </a:r>
            <a:r>
              <a:rPr lang="en-US" sz="1600" dirty="0">
                <a:solidFill>
                  <a:srgbClr val="2C3249"/>
                </a:solidFill>
                <a:latin typeface="Kanit Light" panose="020B0604020202020204" charset="-34"/>
                <a:ea typeface="Martel Sans" pitchFamily="34" charset="-122"/>
                <a:cs typeface="Kanit Light" panose="020B0604020202020204" charset="-34"/>
              </a:rPr>
              <a:t> olarak </a:t>
            </a:r>
            <a:r>
              <a:rPr lang="en-US" sz="1600" dirty="0" err="1">
                <a:solidFill>
                  <a:srgbClr val="2C3249"/>
                </a:solidFill>
                <a:latin typeface="Kanit Light" panose="020B0604020202020204" charset="-34"/>
                <a:ea typeface="Martel Sans" pitchFamily="34" charset="-122"/>
                <a:cs typeface="Kanit Light" panose="020B0604020202020204" charset="-34"/>
              </a:rPr>
              <a:t>daha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fazla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küme</a:t>
            </a:r>
            <a:r>
              <a:rPr lang="en-US" sz="1600" dirty="0">
                <a:solidFill>
                  <a:srgbClr val="2C3249"/>
                </a:solidFill>
                <a:latin typeface="Kanit Light" panose="020B0604020202020204" charset="-34"/>
                <a:ea typeface="Martel Sans" pitchFamily="34" charset="-122"/>
                <a:cs typeface="Kanit Light" panose="020B0604020202020204" charset="-34"/>
              </a:rPr>
              <a:t> veri </a:t>
            </a:r>
            <a:r>
              <a:rPr lang="en-US" sz="1600" dirty="0" err="1">
                <a:solidFill>
                  <a:srgbClr val="2C3249"/>
                </a:solidFill>
                <a:latin typeface="Kanit Light" panose="020B0604020202020204" charset="-34"/>
                <a:ea typeface="Martel Sans" pitchFamily="34" charset="-122"/>
                <a:cs typeface="Kanit Light" panose="020B0604020202020204" charset="-34"/>
              </a:rPr>
              <a:t>setine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daha</a:t>
            </a:r>
            <a:r>
              <a:rPr lang="en-US" sz="1600" dirty="0">
                <a:solidFill>
                  <a:srgbClr val="2C3249"/>
                </a:solidFill>
                <a:latin typeface="Kanit Light" panose="020B0604020202020204" charset="-34"/>
                <a:ea typeface="Martel Sans" pitchFamily="34" charset="-122"/>
                <a:cs typeface="Kanit Light" panose="020B0604020202020204" charset="-34"/>
              </a:rPr>
              <a:t> iyi </a:t>
            </a:r>
            <a:r>
              <a:rPr lang="en-US" sz="1600" dirty="0" err="1">
                <a:solidFill>
                  <a:srgbClr val="2C3249"/>
                </a:solidFill>
                <a:latin typeface="Kanit Light" panose="020B0604020202020204" charset="-34"/>
                <a:ea typeface="Martel Sans" pitchFamily="34" charset="-122"/>
                <a:cs typeface="Kanit Light" panose="020B0604020202020204" charset="-34"/>
              </a:rPr>
              <a:t>uyum</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sağlayabilir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ancak</a:t>
            </a:r>
            <a:r>
              <a:rPr lang="en-US" sz="1600" dirty="0">
                <a:solidFill>
                  <a:srgbClr val="2C3249"/>
                </a:solidFill>
                <a:latin typeface="Kanit Light" panose="020B0604020202020204" charset="-34"/>
                <a:ea typeface="Martel Sans" pitchFamily="34" charset="-122"/>
                <a:cs typeface="Kanit Light" panose="020B0604020202020204" charset="-34"/>
              </a:rPr>
              <a:t> belli bir </a:t>
            </a:r>
            <a:r>
              <a:rPr lang="en-US" sz="1600" dirty="0" err="1">
                <a:solidFill>
                  <a:srgbClr val="2C3249"/>
                </a:solidFill>
                <a:latin typeface="Kanit Light" panose="020B0604020202020204" charset="-34"/>
                <a:ea typeface="Martel Sans" pitchFamily="34" charset="-122"/>
                <a:cs typeface="Kanit Light" panose="020B0604020202020204" charset="-34"/>
              </a:rPr>
              <a:t>noktadan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sonra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azalma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hızı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yavaşlar</a:t>
            </a:r>
            <a:r>
              <a:rPr lang="en-US" sz="1600" dirty="0">
                <a:solidFill>
                  <a:srgbClr val="2C3249"/>
                </a:solidFill>
                <a:latin typeface="Kanit Light" panose="020B0604020202020204" charset="-34"/>
                <a:ea typeface="Martel Sans" pitchFamily="34" charset="-122"/>
                <a:cs typeface="Kanit Light" panose="020B0604020202020204" charset="-34"/>
              </a:rPr>
              <a:t> ve </a:t>
            </a:r>
            <a:r>
              <a:rPr lang="en-US" sz="1600" dirty="0" err="1">
                <a:solidFill>
                  <a:srgbClr val="2C3249"/>
                </a:solidFill>
                <a:latin typeface="Kanit Light" panose="020B0604020202020204" charset="-34"/>
                <a:ea typeface="Martel Sans" pitchFamily="34" charset="-122"/>
                <a:cs typeface="Kanit Light" panose="020B0604020202020204" charset="-34"/>
              </a:rPr>
              <a:t>olay</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örgüsünde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dirsek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benzeri</a:t>
            </a:r>
            <a:r>
              <a:rPr lang="en-US" sz="1600" dirty="0">
                <a:solidFill>
                  <a:srgbClr val="2C3249"/>
                </a:solidFill>
                <a:latin typeface="Kanit Light" panose="020B0604020202020204" charset="-34"/>
                <a:ea typeface="Martel Sans" pitchFamily="34" charset="-122"/>
                <a:cs typeface="Kanit Light" panose="020B0604020202020204" charset="-34"/>
              </a:rPr>
              <a:t> bir </a:t>
            </a:r>
            <a:r>
              <a:rPr lang="en-US" sz="1600" dirty="0" err="1">
                <a:solidFill>
                  <a:srgbClr val="2C3249"/>
                </a:solidFill>
                <a:latin typeface="Kanit Light" panose="020B0604020202020204" charset="-34"/>
                <a:ea typeface="Martel Sans" pitchFamily="34" charset="-122"/>
                <a:cs typeface="Kanit Light" panose="020B0604020202020204" charset="-34"/>
              </a:rPr>
              <a:t>bükülme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meydana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gelir</a:t>
            </a:r>
            <a:r>
              <a:rPr lang="en-US" sz="1600" dirty="0">
                <a:solidFill>
                  <a:srgbClr val="2C3249"/>
                </a:solidFill>
                <a:latin typeface="Kanit Light" panose="020B0604020202020204" charset="-34"/>
                <a:ea typeface="Martel Sans" pitchFamily="34" charset="-122"/>
                <a:cs typeface="Kanit Light" panose="020B0604020202020204" charset="-34"/>
              </a:rPr>
              <a:t>. İşte </a:t>
            </a:r>
            <a:r>
              <a:rPr lang="en-US" sz="1600" dirty="0" err="1">
                <a:solidFill>
                  <a:srgbClr val="2C3249"/>
                </a:solidFill>
                <a:latin typeface="Kanit Light" panose="020B0604020202020204" charset="-34"/>
                <a:ea typeface="Martel Sans" pitchFamily="34" charset="-122"/>
                <a:cs typeface="Kanit Light" panose="020B0604020202020204" charset="-34"/>
              </a:rPr>
              <a:t>bıı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biikülmeye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karşılık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gelen</a:t>
            </a:r>
            <a:r>
              <a:rPr lang="en-US" sz="1600" b="1" dirty="0">
                <a:solidFill>
                  <a:srgbClr val="204C8E"/>
                </a:solidFill>
                <a:latin typeface="Kanit Light" panose="020B0604020202020204" charset="-34"/>
                <a:ea typeface="Martel Sans" pitchFamily="34" charset="-122"/>
                <a:cs typeface="Kanit Light" panose="020B0604020202020204" charset="-34"/>
              </a:rPr>
              <a:t> k </a:t>
            </a:r>
            <a:r>
              <a:rPr lang="en-US" sz="1600" dirty="0" err="1">
                <a:solidFill>
                  <a:srgbClr val="2C3249"/>
                </a:solidFill>
                <a:latin typeface="Kanit Light" panose="020B0604020202020204" charset="-34"/>
                <a:ea typeface="Martel Sans" pitchFamily="34" charset="-122"/>
                <a:cs typeface="Kanit Light" panose="020B0604020202020204" charset="-34"/>
              </a:rPr>
              <a:t>değeri</a:t>
            </a:r>
            <a:r>
              <a:rPr lang="en-US" sz="1600" dirty="0">
                <a:solidFill>
                  <a:srgbClr val="2C3249"/>
                </a:solidFill>
                <a:latin typeface="Kanit Light" panose="020B0604020202020204" charset="-34"/>
                <a:ea typeface="Martel Sans" pitchFamily="34" charset="-122"/>
                <a:cs typeface="Kanit Light" panose="020B0604020202020204" charset="-34"/>
              </a:rPr>
              <a:t> iyi bir </a:t>
            </a:r>
            <a:r>
              <a:rPr lang="en-US" sz="1600" dirty="0" err="1">
                <a:solidFill>
                  <a:srgbClr val="2C3249"/>
                </a:solidFill>
                <a:latin typeface="Kanit Light" panose="020B0604020202020204" charset="-34"/>
                <a:ea typeface="Martel Sans" pitchFamily="34" charset="-122"/>
                <a:cs typeface="Kanit Light" panose="020B0604020202020204" charset="-34"/>
              </a:rPr>
              <a:t>seçim</a:t>
            </a:r>
            <a:r>
              <a:rPr lang="en-US" sz="1600" dirty="0">
                <a:solidFill>
                  <a:srgbClr val="2C3249"/>
                </a:solidFill>
                <a:latin typeface="Kanit Light" panose="020B0604020202020204" charset="-34"/>
                <a:ea typeface="Martel Sans" pitchFamily="34" charset="-122"/>
                <a:cs typeface="Kanit Light" panose="020B0604020202020204" charset="-34"/>
              </a:rPr>
              <a:t> olarak </a:t>
            </a:r>
            <a:r>
              <a:rPr lang="en-US" sz="1600" dirty="0" err="1">
                <a:solidFill>
                  <a:srgbClr val="2C3249"/>
                </a:solidFill>
                <a:latin typeface="Kanit Light" panose="020B0604020202020204" charset="-34"/>
                <a:ea typeface="Martel Sans" pitchFamily="34" charset="-122"/>
                <a:cs typeface="Kanit Light" panose="020B0604020202020204" charset="-34"/>
              </a:rPr>
              <a:t>kabul</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edilir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Şekil</a:t>
            </a:r>
            <a:r>
              <a:rPr lang="en-US" sz="1600" dirty="0">
                <a:solidFill>
                  <a:srgbClr val="2C3249"/>
                </a:solidFill>
                <a:latin typeface="Kanit Light" panose="020B0604020202020204" charset="-34"/>
                <a:ea typeface="Martel Sans" pitchFamily="34" charset="-122"/>
                <a:cs typeface="Kanit Light" panose="020B0604020202020204" charset="-34"/>
              </a:rPr>
              <a:t> 15). </a:t>
            </a:r>
            <a:endParaRPr lang="en-US" sz="1600" dirty="0">
              <a:latin typeface="Kanit Light" panose="020B0604020202020204" charset="-34"/>
            </a:endParaRPr>
          </a:p>
        </p:txBody>
      </p:sp>
      <p:sp>
        <p:nvSpPr>
          <p:cNvPr id="7" name="Text 5">
            <a:extLst>
              <a:ext uri="{FF2B5EF4-FFF2-40B4-BE49-F238E27FC236}">
                <a16:creationId xmlns:a16="http://schemas.microsoft.com/office/drawing/2014/main" id="{CAB038A8-B031-4125-F9C2-6EC3A5979E67}"/>
              </a:ext>
            </a:extLst>
          </p:cNvPr>
          <p:cNvSpPr/>
          <p:nvPr/>
        </p:nvSpPr>
        <p:spPr>
          <a:xfrm>
            <a:off x="864037" y="3900593"/>
            <a:ext cx="13601105" cy="395049"/>
          </a:xfrm>
          <a:prstGeom prst="rect">
            <a:avLst/>
          </a:prstGeom>
          <a:noFill/>
          <a:ln/>
        </p:spPr>
        <p:txBody>
          <a:bodyPr wrap="square" lIns="0" tIns="0" rIns="0" bIns="0" rtlCol="0" anchor="t"/>
          <a:lstStyle/>
          <a:p>
            <a:pPr marL="0" indent="0">
              <a:lnSpc>
                <a:spcPts val="1550"/>
              </a:lnSpc>
              <a:buNone/>
            </a:pPr>
            <a:r>
              <a:rPr lang="en-US" sz="1600" dirty="0">
                <a:solidFill>
                  <a:srgbClr val="2C3249"/>
                </a:solidFill>
                <a:latin typeface="Kanit Light" panose="020B0604020202020204" charset="-34"/>
                <a:ea typeface="Martel Sans" pitchFamily="34" charset="-122"/>
                <a:cs typeface="Kanit Light" panose="020B0604020202020204" charset="-34"/>
              </a:rPr>
              <a:t>SSE, veri </a:t>
            </a:r>
            <a:r>
              <a:rPr lang="en-US" sz="1600" dirty="0" err="1">
                <a:solidFill>
                  <a:srgbClr val="2C3249"/>
                </a:solidFill>
                <a:latin typeface="Kanit Light" panose="020B0604020202020204" charset="-34"/>
                <a:ea typeface="Martel Sans" pitchFamily="34" charset="-122"/>
                <a:cs typeface="Kanit Light" panose="020B0604020202020204" charset="-34"/>
              </a:rPr>
              <a:t>setindeki</a:t>
            </a:r>
            <a:r>
              <a:rPr lang="en-US" sz="1600" dirty="0">
                <a:solidFill>
                  <a:srgbClr val="2C3249"/>
                </a:solidFill>
                <a:latin typeface="Kanit Light" panose="020B0604020202020204" charset="-34"/>
                <a:ea typeface="Martel Sans" pitchFamily="34" charset="-122"/>
                <a:cs typeface="Kanit Light" panose="020B0604020202020204" charset="-34"/>
              </a:rPr>
              <a:t> her bir </a:t>
            </a:r>
            <a:r>
              <a:rPr lang="en-US" sz="1600" dirty="0" err="1">
                <a:solidFill>
                  <a:srgbClr val="2C3249"/>
                </a:solidFill>
                <a:latin typeface="Kanit Light" panose="020B0604020202020204" charset="-34"/>
                <a:ea typeface="Martel Sans" pitchFamily="34" charset="-122"/>
                <a:cs typeface="Kanit Light" panose="020B0604020202020204" charset="-34"/>
              </a:rPr>
              <a:t>örnek</a:t>
            </a:r>
            <a:r>
              <a:rPr lang="en-US" sz="1600" dirty="0">
                <a:solidFill>
                  <a:srgbClr val="2C3249"/>
                </a:solidFill>
                <a:latin typeface="Kanit Light" panose="020B0604020202020204" charset="-34"/>
                <a:ea typeface="Martel Sans" pitchFamily="34" charset="-122"/>
                <a:cs typeface="Kanit Light" panose="020B0604020202020204" charset="-34"/>
              </a:rPr>
              <a:t> için </a:t>
            </a:r>
            <a:r>
              <a:rPr lang="en-US" sz="1600" dirty="0" err="1">
                <a:solidFill>
                  <a:srgbClr val="2C3249"/>
                </a:solidFill>
                <a:latin typeface="Kanit Light" panose="020B0604020202020204" charset="-34"/>
                <a:ea typeface="Martel Sans" pitchFamily="34" charset="-122"/>
                <a:cs typeface="Kanit Light" panose="020B0604020202020204" charset="-34"/>
              </a:rPr>
              <a:t>kendine</a:t>
            </a:r>
            <a:r>
              <a:rPr lang="en-US" sz="1600" dirty="0">
                <a:solidFill>
                  <a:srgbClr val="2C3249"/>
                </a:solidFill>
                <a:latin typeface="Kanit Light" panose="020B0604020202020204" charset="-34"/>
                <a:ea typeface="Martel Sans" pitchFamily="34" charset="-122"/>
                <a:cs typeface="Kanit Light" panose="020B0604020202020204" charset="-34"/>
              </a:rPr>
              <a:t> en yakın </a:t>
            </a:r>
            <a:r>
              <a:rPr lang="en-US" sz="1600" dirty="0" err="1">
                <a:solidFill>
                  <a:srgbClr val="2C3249"/>
                </a:solidFill>
                <a:latin typeface="Kanit Light" panose="020B0604020202020204" charset="-34"/>
                <a:ea typeface="Martel Sans" pitchFamily="34" charset="-122"/>
                <a:cs typeface="Kanit Light" panose="020B0604020202020204" charset="-34"/>
              </a:rPr>
              <a:t>küme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merkezine</a:t>
            </a:r>
            <a:r>
              <a:rPr lang="en-US" sz="1600" dirty="0">
                <a:solidFill>
                  <a:srgbClr val="2C3249"/>
                </a:solidFill>
                <a:latin typeface="Kanit Light" panose="020B0604020202020204" charset="-34"/>
                <a:ea typeface="Martel Sans" pitchFamily="34" charset="-122"/>
                <a:cs typeface="Kanit Light" panose="020B0604020202020204" charset="-34"/>
              </a:rPr>
              <a:t> olan </a:t>
            </a:r>
            <a:r>
              <a:rPr lang="en-US" sz="1600" dirty="0" err="1">
                <a:solidFill>
                  <a:srgbClr val="2C3249"/>
                </a:solidFill>
                <a:latin typeface="Kanit Light" panose="020B0604020202020204" charset="-34"/>
                <a:ea typeface="Martel Sans" pitchFamily="34" charset="-122"/>
                <a:cs typeface="Kanit Light" panose="020B0604020202020204" charset="-34"/>
              </a:rPr>
              <a:t>mesafe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şeklinde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tanımlanabilir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b="1" dirty="0" err="1">
                <a:solidFill>
                  <a:srgbClr val="204C8E"/>
                </a:solidFill>
                <a:latin typeface="Kanit Light" panose="020B0604020202020204" charset="-34"/>
                <a:ea typeface="Martel Sans" pitchFamily="34" charset="-122"/>
                <a:cs typeface="Kanit Light" panose="020B0604020202020204" charset="-34"/>
              </a:rPr>
              <a:t>i</a:t>
            </a:r>
            <a:r>
              <a:rPr lang="en-US" sz="1600" b="1" dirty="0">
                <a:solidFill>
                  <a:srgbClr val="204C8E"/>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küme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sayısı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b="1" dirty="0">
                <a:solidFill>
                  <a:srgbClr val="204C8E"/>
                </a:solidFill>
                <a:latin typeface="Kanit Light" panose="020B0604020202020204" charset="-34"/>
                <a:ea typeface="Martel Sans" pitchFamily="34" charset="-122"/>
                <a:cs typeface="Kanit Light" panose="020B0604020202020204" charset="-34"/>
              </a:rPr>
              <a:t>mi </a:t>
            </a:r>
            <a:r>
              <a:rPr lang="en-US" sz="1600" dirty="0" err="1">
                <a:solidFill>
                  <a:srgbClr val="2C3249"/>
                </a:solidFill>
                <a:latin typeface="Kanit Light" panose="020B0604020202020204" charset="-34"/>
                <a:ea typeface="Martel Sans" pitchFamily="34" charset="-122"/>
                <a:cs typeface="Kanit Light" panose="020B0604020202020204" charset="-34"/>
              </a:rPr>
              <a:t>ise</a:t>
            </a:r>
            <a:r>
              <a:rPr lang="en-US" sz="1600" b="1" dirty="0">
                <a:solidFill>
                  <a:srgbClr val="204C8E"/>
                </a:solidFill>
                <a:latin typeface="Kanit Light" panose="020B0604020202020204" charset="-34"/>
                <a:ea typeface="Martel Sans" pitchFamily="34" charset="-122"/>
                <a:cs typeface="Kanit Light" panose="020B0604020202020204" charset="-34"/>
              </a:rPr>
              <a:t> Ci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kümesinin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merkezi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b="1" dirty="0">
                <a:solidFill>
                  <a:srgbClr val="204C8E"/>
                </a:solidFill>
                <a:latin typeface="Kanit Light" panose="020B0604020202020204" charset="-34"/>
                <a:ea typeface="Martel Sans" pitchFamily="34" charset="-122"/>
                <a:cs typeface="Kanit Light" panose="020B0604020202020204" charset="-34"/>
              </a:rPr>
              <a:t>x Ci </a:t>
            </a:r>
            <a:r>
              <a:rPr lang="en-US" sz="1600" dirty="0" err="1">
                <a:solidFill>
                  <a:srgbClr val="2C3249"/>
                </a:solidFill>
                <a:latin typeface="Kanit Light" panose="020B0604020202020204" charset="-34"/>
                <a:ea typeface="Martel Sans" pitchFamily="34" charset="-122"/>
                <a:cs typeface="Kanit Light" panose="020B0604020202020204" charset="-34"/>
              </a:rPr>
              <a:t>kümesine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ait</a:t>
            </a:r>
            <a:r>
              <a:rPr lang="en-US" sz="1600" dirty="0">
                <a:solidFill>
                  <a:srgbClr val="2C3249"/>
                </a:solidFill>
                <a:latin typeface="Kanit Light" panose="020B0604020202020204" charset="-34"/>
                <a:ea typeface="Martel Sans" pitchFamily="34" charset="-122"/>
                <a:cs typeface="Kanit Light" panose="020B0604020202020204" charset="-34"/>
              </a:rPr>
              <a:t> bir </a:t>
            </a:r>
            <a:r>
              <a:rPr lang="en-US" sz="1600" dirty="0" err="1">
                <a:solidFill>
                  <a:srgbClr val="2C3249"/>
                </a:solidFill>
                <a:latin typeface="Kanit Light" panose="020B0604020202020204" charset="-34"/>
                <a:ea typeface="Martel Sans" pitchFamily="34" charset="-122"/>
                <a:cs typeface="Kanit Light" panose="020B0604020202020204" charset="-34"/>
              </a:rPr>
              <a:t>örnek</a:t>
            </a:r>
            <a:r>
              <a:rPr lang="en-US" sz="1600" dirty="0">
                <a:solidFill>
                  <a:srgbClr val="2C3249"/>
                </a:solidFill>
                <a:latin typeface="Kanit Light" panose="020B0604020202020204" charset="-34"/>
                <a:ea typeface="Martel Sans" pitchFamily="34" charset="-122"/>
                <a:cs typeface="Kanit Light" panose="020B0604020202020204" charset="-34"/>
              </a:rPr>
              <a:t> ve </a:t>
            </a:r>
            <a:r>
              <a:rPr lang="en-US" sz="1600" b="1" dirty="0">
                <a:solidFill>
                  <a:srgbClr val="204C8E"/>
                </a:solidFill>
                <a:latin typeface="Kanit Light" panose="020B0604020202020204" charset="-34"/>
                <a:ea typeface="Martel Sans" pitchFamily="34" charset="-122"/>
                <a:cs typeface="Kanit Light" panose="020B0604020202020204" charset="-34"/>
              </a:rPr>
              <a:t>x</a:t>
            </a:r>
            <a:r>
              <a:rPr lang="en-US" sz="1600" dirty="0">
                <a:solidFill>
                  <a:srgbClr val="2C3249"/>
                </a:solidFill>
                <a:latin typeface="Kanit Light" panose="020B0604020202020204" charset="-34"/>
                <a:ea typeface="Martel Sans" pitchFamily="34" charset="-122"/>
                <a:cs typeface="Kanit Light" panose="020B0604020202020204" charset="-34"/>
              </a:rPr>
              <a:t> 'in </a:t>
            </a:r>
            <a:r>
              <a:rPr lang="en-US" sz="1600" b="1" dirty="0">
                <a:solidFill>
                  <a:srgbClr val="204C8E"/>
                </a:solidFill>
                <a:latin typeface="Kanit Light" panose="020B0604020202020204" charset="-34"/>
                <a:ea typeface="Martel Sans" pitchFamily="34" charset="-122"/>
                <a:cs typeface="Kanit Light" panose="020B0604020202020204" charset="-34"/>
              </a:rPr>
              <a:t>Ci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kümesine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uzaklığı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olmak</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üzere</a:t>
            </a:r>
            <a:r>
              <a:rPr lang="en-US" sz="1600" dirty="0">
                <a:solidFill>
                  <a:srgbClr val="2C3249"/>
                </a:solidFill>
                <a:latin typeface="Kanit Light" panose="020B0604020202020204" charset="-34"/>
                <a:ea typeface="Martel Sans" pitchFamily="34" charset="-122"/>
                <a:cs typeface="Kanit Light" panose="020B0604020202020204" charset="-34"/>
              </a:rPr>
              <a:t> SSE </a:t>
            </a:r>
            <a:r>
              <a:rPr lang="en-US" sz="1600" dirty="0" err="1">
                <a:solidFill>
                  <a:srgbClr val="2C3249"/>
                </a:solidFill>
                <a:latin typeface="Kanit Light" panose="020B0604020202020204" charset="-34"/>
                <a:ea typeface="Martel Sans" pitchFamily="34" charset="-122"/>
                <a:cs typeface="Kanit Light" panose="020B0604020202020204" charset="-34"/>
              </a:rPr>
              <a:t>aşağıdaki</a:t>
            </a:r>
            <a:r>
              <a:rPr lang="en-US" sz="1600" dirty="0">
                <a:solidFill>
                  <a:srgbClr val="2C3249"/>
                </a:solidFill>
                <a:latin typeface="Kanit Light" panose="020B0604020202020204" charset="-34"/>
                <a:ea typeface="Martel Sans" pitchFamily="34" charset="-122"/>
                <a:cs typeface="Kanit Light" panose="020B0604020202020204" charset="-34"/>
              </a:rPr>
              <a:t> gibi </a:t>
            </a:r>
            <a:r>
              <a:rPr lang="en-US" sz="1600" dirty="0" err="1">
                <a:solidFill>
                  <a:srgbClr val="2C3249"/>
                </a:solidFill>
                <a:latin typeface="Kanit Light" panose="020B0604020202020204" charset="-34"/>
                <a:ea typeface="Martel Sans" pitchFamily="34" charset="-122"/>
                <a:cs typeface="Kanit Light" panose="020B0604020202020204" charset="-34"/>
              </a:rPr>
              <a:t>hesaplanır</a:t>
            </a:r>
            <a:r>
              <a:rPr lang="tr-TR"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sp>
        <p:nvSpPr>
          <p:cNvPr id="8" name="Text 6">
            <a:extLst>
              <a:ext uri="{FF2B5EF4-FFF2-40B4-BE49-F238E27FC236}">
                <a16:creationId xmlns:a16="http://schemas.microsoft.com/office/drawing/2014/main" id="{02033C3F-5EE2-FB8A-E9F7-86E19CBE937F}"/>
              </a:ext>
            </a:extLst>
          </p:cNvPr>
          <p:cNvSpPr/>
          <p:nvPr/>
        </p:nvSpPr>
        <p:spPr>
          <a:xfrm>
            <a:off x="3236685" y="4701634"/>
            <a:ext cx="12724805" cy="197525"/>
          </a:xfrm>
          <a:prstGeom prst="rect">
            <a:avLst/>
          </a:prstGeom>
          <a:noFill/>
          <a:ln/>
        </p:spPr>
        <p:txBody>
          <a:bodyPr wrap="none" lIns="0" tIns="0" rIns="0" bIns="0" rtlCol="0" anchor="t"/>
          <a:lstStyle/>
          <a:p>
            <a:pPr marL="0" indent="0">
              <a:lnSpc>
                <a:spcPts val="1550"/>
              </a:lnSpc>
              <a:buNone/>
            </a:pPr>
            <a:r>
              <a:rPr lang="en-US" sz="1600" b="1">
                <a:solidFill>
                  <a:srgbClr val="2C3249"/>
                </a:solidFill>
                <a:latin typeface="Kanit Light" panose="020B0604020202020204" charset="-34"/>
                <a:ea typeface="Martel Sans" pitchFamily="34" charset="-122"/>
                <a:cs typeface="Kanit Light" panose="020B0604020202020204" charset="-34"/>
              </a:rPr>
              <a:t>Şekil 15: Dirsek yöntemi.</a:t>
            </a:r>
            <a:endParaRPr lang="en-US" sz="1600">
              <a:latin typeface="Kanit Light" panose="020B0604020202020204" charset="-34"/>
            </a:endParaRPr>
          </a:p>
        </p:txBody>
      </p:sp>
      <p:sp>
        <p:nvSpPr>
          <p:cNvPr id="10" name="Text 7">
            <a:extLst>
              <a:ext uri="{FF2B5EF4-FFF2-40B4-BE49-F238E27FC236}">
                <a16:creationId xmlns:a16="http://schemas.microsoft.com/office/drawing/2014/main" id="{671CA507-0DDF-75D1-3348-4BD777B3CA12}"/>
              </a:ext>
            </a:extLst>
          </p:cNvPr>
          <p:cNvSpPr/>
          <p:nvPr/>
        </p:nvSpPr>
        <p:spPr>
          <a:xfrm>
            <a:off x="572095" y="8544758"/>
            <a:ext cx="12724805" cy="197525"/>
          </a:xfrm>
          <a:prstGeom prst="rect">
            <a:avLst/>
          </a:prstGeom>
          <a:noFill/>
          <a:ln/>
        </p:spPr>
        <p:txBody>
          <a:bodyPr wrap="none" lIns="0" tIns="0" rIns="0" bIns="0" rtlCol="0" anchor="t"/>
          <a:lstStyle/>
          <a:p>
            <a:pPr marL="0" indent="0">
              <a:lnSpc>
                <a:spcPts val="1550"/>
              </a:lnSpc>
              <a:buNone/>
            </a:pPr>
            <a:endParaRPr lang="en-US" sz="950">
              <a:latin typeface="Kanit Light" panose="020B0604020202020204" charset="-34"/>
            </a:endParaRPr>
          </a:p>
        </p:txBody>
      </p:sp>
      <p:pic>
        <p:nvPicPr>
          <p:cNvPr id="11" name="Image 1" descr="preencoded.png">
            <a:extLst>
              <a:ext uri="{FF2B5EF4-FFF2-40B4-BE49-F238E27FC236}">
                <a16:creationId xmlns:a16="http://schemas.microsoft.com/office/drawing/2014/main" id="{D5F6D75B-DC18-FAC4-8789-BC530E74711F}"/>
              </a:ext>
            </a:extLst>
          </p:cNvPr>
          <p:cNvPicPr>
            <a:picLocks noChangeAspect="1"/>
          </p:cNvPicPr>
          <p:nvPr/>
        </p:nvPicPr>
        <p:blipFill>
          <a:blip r:embed="rId4"/>
          <a:stretch>
            <a:fillRect/>
          </a:stretch>
        </p:blipFill>
        <p:spPr>
          <a:xfrm>
            <a:off x="13525500" y="228600"/>
            <a:ext cx="876300" cy="540306"/>
          </a:xfrm>
          <a:prstGeom prst="rect">
            <a:avLst/>
          </a:prstGeom>
        </p:spPr>
      </p:pic>
      <p:sp>
        <p:nvSpPr>
          <p:cNvPr id="12" name="Text 0">
            <a:extLst>
              <a:ext uri="{FF2B5EF4-FFF2-40B4-BE49-F238E27FC236}">
                <a16:creationId xmlns:a16="http://schemas.microsoft.com/office/drawing/2014/main" id="{5BB1F750-BC7A-9B47-BA51-A1B84BD71DF0}"/>
              </a:ext>
            </a:extLst>
          </p:cNvPr>
          <p:cNvSpPr/>
          <p:nvPr/>
        </p:nvSpPr>
        <p:spPr>
          <a:xfrm>
            <a:off x="865398" y="949692"/>
            <a:ext cx="8567499" cy="489466"/>
          </a:xfrm>
          <a:prstGeom prst="rect">
            <a:avLst/>
          </a:prstGeom>
          <a:noFill/>
          <a:ln/>
        </p:spPr>
        <p:txBody>
          <a:bodyPr wrap="none" lIns="0" tIns="0" rIns="0" bIns="0" rtlCol="0" anchor="t"/>
          <a:lstStyle/>
          <a:p>
            <a:pPr marL="0" indent="0">
              <a:lnSpc>
                <a:spcPts val="2400"/>
              </a:lnSpc>
              <a:buNone/>
            </a:pPr>
            <a:r>
              <a:rPr lang="en-US" sz="3200" dirty="0">
                <a:solidFill>
                  <a:srgbClr val="272D45"/>
                </a:solidFill>
                <a:latin typeface="Kanit Light" panose="020B0604020202020204" charset="-34"/>
                <a:ea typeface="Kanit Light" pitchFamily="34" charset="-122"/>
                <a:cs typeface="Kanit Light" panose="020B0604020202020204" charset="-34"/>
              </a:rPr>
              <a:t>En Uygun </a:t>
            </a:r>
            <a:r>
              <a:rPr lang="en-US" sz="3200" dirty="0" err="1">
                <a:solidFill>
                  <a:srgbClr val="272D45"/>
                </a:solidFill>
                <a:latin typeface="Kanit Light" panose="020B0604020202020204" charset="-34"/>
                <a:ea typeface="Kanit Light" pitchFamily="34" charset="-122"/>
                <a:cs typeface="Kanit Light" panose="020B0604020202020204" charset="-34"/>
              </a:rPr>
              <a:t>Küme</a:t>
            </a:r>
            <a:r>
              <a:rPr lang="en-US" sz="3200" dirty="0">
                <a:solidFill>
                  <a:srgbClr val="272D45"/>
                </a:solidFill>
                <a:latin typeface="Kanit Light" panose="020B0604020202020204" charset="-34"/>
                <a:ea typeface="Kanit Light" pitchFamily="34" charset="-122"/>
                <a:cs typeface="Kanit Light" panose="020B0604020202020204" charset="-34"/>
              </a:rPr>
              <a:t> </a:t>
            </a:r>
            <a:r>
              <a:rPr lang="en-US" sz="3200" dirty="0" err="1">
                <a:solidFill>
                  <a:srgbClr val="272D45"/>
                </a:solidFill>
                <a:latin typeface="Kanit Light" panose="020B0604020202020204" charset="-34"/>
                <a:ea typeface="Kanit Light" pitchFamily="34" charset="-122"/>
                <a:cs typeface="Kanit Light" panose="020B0604020202020204" charset="-34"/>
              </a:rPr>
              <a:t>Sayısının</a:t>
            </a:r>
            <a:r>
              <a:rPr lang="en-US" sz="3200" dirty="0">
                <a:solidFill>
                  <a:srgbClr val="272D45"/>
                </a:solidFill>
                <a:latin typeface="Kanit Light" panose="020B0604020202020204" charset="-34"/>
                <a:ea typeface="Kanit Light" pitchFamily="34" charset="-122"/>
                <a:cs typeface="Kanit Light" panose="020B0604020202020204" charset="-34"/>
              </a:rPr>
              <a:t> </a:t>
            </a:r>
            <a:r>
              <a:rPr lang="en-US" sz="3200" dirty="0" err="1">
                <a:solidFill>
                  <a:srgbClr val="272D45"/>
                </a:solidFill>
                <a:latin typeface="Kanit Light" panose="020B0604020202020204" charset="-34"/>
                <a:ea typeface="Kanit Light" pitchFamily="34" charset="-122"/>
                <a:cs typeface="Kanit Light" panose="020B0604020202020204" charset="-34"/>
              </a:rPr>
              <a:t>Belirlenmesi</a:t>
            </a:r>
            <a:endParaRPr lang="en-US" sz="3200" dirty="0">
              <a:latin typeface="Kanit Light" panose="020B0604020202020204" charset="-34"/>
            </a:endParaRPr>
          </a:p>
        </p:txBody>
      </p:sp>
      <p:sp>
        <p:nvSpPr>
          <p:cNvPr id="13" name="Text 0">
            <a:extLst>
              <a:ext uri="{FF2B5EF4-FFF2-40B4-BE49-F238E27FC236}">
                <a16:creationId xmlns:a16="http://schemas.microsoft.com/office/drawing/2014/main" id="{24165DE0-1483-D1AC-A2D2-0704A248A4DE}"/>
              </a:ext>
            </a:extLst>
          </p:cNvPr>
          <p:cNvSpPr/>
          <p:nvPr/>
        </p:nvSpPr>
        <p:spPr>
          <a:xfrm>
            <a:off x="864037" y="322172"/>
            <a:ext cx="6733580" cy="603647"/>
          </a:xfrm>
          <a:prstGeom prst="rect">
            <a:avLst/>
          </a:prstGeom>
          <a:noFill/>
          <a:ln/>
        </p:spPr>
        <p:txBody>
          <a:bodyPr wrap="none" lIns="0" tIns="0" rIns="0" bIns="0" rtlCol="0" anchor="t"/>
          <a:lstStyle/>
          <a:p>
            <a:pPr marL="0" indent="0">
              <a:lnSpc>
                <a:spcPts val="4750"/>
              </a:lnSpc>
              <a:buNone/>
            </a:pPr>
            <a:r>
              <a:rPr lang="en-US" sz="4000" dirty="0">
                <a:solidFill>
                  <a:srgbClr val="272D45"/>
                </a:solidFill>
                <a:latin typeface="Kanit Light" panose="020B0604020202020204" charset="-34"/>
                <a:ea typeface="Kanit Light" pitchFamily="34" charset="-122"/>
                <a:cs typeface="Kanit Light" panose="020B0604020202020204" charset="-34"/>
              </a:rPr>
              <a:t>Model </a:t>
            </a:r>
            <a:r>
              <a:rPr lang="en-US" sz="4000" dirty="0" err="1">
                <a:solidFill>
                  <a:srgbClr val="272D45"/>
                </a:solidFill>
                <a:latin typeface="Kanit Light" panose="020B0604020202020204" charset="-34"/>
                <a:ea typeface="Kanit Light" pitchFamily="34" charset="-122"/>
                <a:cs typeface="Kanit Light" panose="020B0604020202020204" charset="-34"/>
              </a:rPr>
              <a:t>Değerlendirme</a:t>
            </a:r>
            <a:r>
              <a:rPr lang="en-US" sz="4000" dirty="0">
                <a:solidFill>
                  <a:srgbClr val="272D45"/>
                </a:solidFill>
                <a:latin typeface="Kanit Light" panose="020B0604020202020204" charset="-34"/>
                <a:ea typeface="Kanit Light" pitchFamily="34" charset="-122"/>
                <a:cs typeface="Kanit Light" panose="020B0604020202020204" charset="-34"/>
              </a:rPr>
              <a:t> Süreci</a:t>
            </a:r>
            <a:endParaRPr lang="en-US" sz="4000" dirty="0">
              <a:latin typeface="Kanit Light" panose="020B0604020202020204" charset="-34"/>
            </a:endParaRPr>
          </a:p>
        </p:txBody>
      </p:sp>
    </p:spTree>
    <p:extLst>
      <p:ext uri="{BB962C8B-B14F-4D97-AF65-F5344CB8AC3E}">
        <p14:creationId xmlns:p14="http://schemas.microsoft.com/office/powerpoint/2010/main" val="8598378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9"/>
          <p:cNvSpPr/>
          <p:nvPr/>
        </p:nvSpPr>
        <p:spPr>
          <a:xfrm>
            <a:off x="572095" y="8753118"/>
            <a:ext cx="12724805" cy="197525"/>
          </a:xfrm>
          <a:prstGeom prst="rect">
            <a:avLst/>
          </a:prstGeom>
          <a:noFill/>
          <a:ln/>
        </p:spPr>
        <p:txBody>
          <a:bodyPr wrap="none" lIns="0" tIns="0" rIns="0" bIns="0" rtlCol="0" anchor="t"/>
          <a:lstStyle/>
          <a:p>
            <a:pPr marL="0" indent="0">
              <a:lnSpc>
                <a:spcPts val="1550"/>
              </a:lnSpc>
              <a:buNone/>
            </a:pPr>
            <a:r>
              <a:rPr lang="en-US" sz="1600" dirty="0">
                <a:solidFill>
                  <a:srgbClr val="2C3249"/>
                </a:solidFill>
                <a:latin typeface="Kanit Light" panose="020B0604020202020204" charset="-34"/>
                <a:ea typeface="Martel Sans" pitchFamily="34" charset="-122"/>
                <a:cs typeface="Kanit Light" panose="020B0604020202020204" charset="-34"/>
              </a:rPr>
              <a:t>Not: </a:t>
            </a:r>
            <a:r>
              <a:rPr lang="en-US" sz="1600" dirty="0" err="1">
                <a:solidFill>
                  <a:srgbClr val="2C3249"/>
                </a:solidFill>
                <a:latin typeface="Kanit Light" panose="020B0604020202020204" charset="-34"/>
                <a:ea typeface="Martel Sans" pitchFamily="34" charset="-122"/>
                <a:cs typeface="Kanit Light" panose="020B0604020202020204" charset="-34"/>
              </a:rPr>
              <a:t>Şekil</a:t>
            </a:r>
            <a:r>
              <a:rPr lang="en-US" sz="1600" dirty="0">
                <a:solidFill>
                  <a:srgbClr val="2C3249"/>
                </a:solidFill>
                <a:latin typeface="Kanit Light" panose="020B0604020202020204" charset="-34"/>
                <a:ea typeface="Martel Sans" pitchFamily="34" charset="-122"/>
                <a:cs typeface="Kanit Light" panose="020B0604020202020204" charset="-34"/>
              </a:rPr>
              <a:t> 16 </a:t>
            </a:r>
            <a:r>
              <a:rPr lang="en-US" sz="1600" dirty="0" err="1">
                <a:solidFill>
                  <a:srgbClr val="2C3249"/>
                </a:solidFill>
                <a:latin typeface="Kanit Light" panose="020B0604020202020204" charset="-34"/>
                <a:ea typeface="Martel Sans" pitchFamily="34" charset="-122"/>
                <a:cs typeface="Kanit Light" panose="020B0604020202020204" charset="-34"/>
              </a:rPr>
              <a:t>çiziminde</a:t>
            </a:r>
            <a:r>
              <a:rPr lang="en-US" sz="1600" dirty="0">
                <a:solidFill>
                  <a:srgbClr val="2C3249"/>
                </a:solidFill>
                <a:latin typeface="Kanit Light" panose="020B0604020202020204" charset="-34"/>
                <a:ea typeface="Martel Sans" pitchFamily="34" charset="-122"/>
                <a:cs typeface="Kanit Light" panose="020B0604020202020204" charset="-34"/>
              </a:rPr>
              <a:t> GeoGebra (2023) </a:t>
            </a:r>
            <a:r>
              <a:rPr lang="en-US" sz="1600" dirty="0" err="1">
                <a:solidFill>
                  <a:srgbClr val="2C3249"/>
                </a:solidFill>
                <a:latin typeface="Kanit Light" panose="020B0604020202020204" charset="-34"/>
                <a:ea typeface="Martel Sans" pitchFamily="34" charset="-122"/>
                <a:cs typeface="Kanit Light" panose="020B0604020202020204" charset="-34"/>
              </a:rPr>
              <a:t>kullanılmış</a:t>
            </a:r>
            <a:r>
              <a:rPr lang="en-US" sz="1600" dirty="0">
                <a:solidFill>
                  <a:srgbClr val="2C3249"/>
                </a:solidFill>
                <a:latin typeface="Kanit Light" panose="020B0604020202020204" charset="-34"/>
                <a:ea typeface="Martel Sans" pitchFamily="34" charset="-122"/>
                <a:cs typeface="Kanit Light" panose="020B0604020202020204" charset="-34"/>
              </a:rPr>
              <a:t> ve Bhardwaj (2020) </a:t>
            </a:r>
            <a:r>
              <a:rPr lang="en-US" sz="1600" dirty="0" err="1">
                <a:solidFill>
                  <a:srgbClr val="2C3249"/>
                </a:solidFill>
                <a:latin typeface="Kanit Light" panose="020B0604020202020204" charset="-34"/>
                <a:ea typeface="Martel Sans" pitchFamily="34" charset="-122"/>
                <a:cs typeface="Kanit Light" panose="020B0604020202020204" charset="-34"/>
              </a:rPr>
              <a:t>tarafından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verilen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şekilden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faydalanılmıştır</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pic>
        <p:nvPicPr>
          <p:cNvPr id="13" name="Image 1" descr="preencoded.png"/>
          <p:cNvPicPr>
            <a:picLocks noChangeAspect="1"/>
          </p:cNvPicPr>
          <p:nvPr/>
        </p:nvPicPr>
        <p:blipFill>
          <a:blip r:embed="rId3"/>
          <a:stretch>
            <a:fillRect/>
          </a:stretch>
        </p:blipFill>
        <p:spPr>
          <a:xfrm>
            <a:off x="13525500" y="228600"/>
            <a:ext cx="876300" cy="540306"/>
          </a:xfrm>
          <a:prstGeom prst="rect">
            <a:avLst/>
          </a:prstGeom>
        </p:spPr>
      </p:pic>
      <p:sp>
        <p:nvSpPr>
          <p:cNvPr id="14" name="Text 0">
            <a:extLst>
              <a:ext uri="{FF2B5EF4-FFF2-40B4-BE49-F238E27FC236}">
                <a16:creationId xmlns:a16="http://schemas.microsoft.com/office/drawing/2014/main" id="{B3C4987B-7420-4E92-57A9-0DD05CF2CB1F}"/>
              </a:ext>
            </a:extLst>
          </p:cNvPr>
          <p:cNvSpPr/>
          <p:nvPr/>
        </p:nvSpPr>
        <p:spPr>
          <a:xfrm>
            <a:off x="864037" y="1020353"/>
            <a:ext cx="8567499" cy="489466"/>
          </a:xfrm>
          <a:prstGeom prst="rect">
            <a:avLst/>
          </a:prstGeom>
          <a:noFill/>
          <a:ln/>
        </p:spPr>
        <p:txBody>
          <a:bodyPr wrap="none" lIns="0" tIns="0" rIns="0" bIns="0" rtlCol="0" anchor="t"/>
          <a:lstStyle/>
          <a:p>
            <a:pPr marL="0" indent="0">
              <a:lnSpc>
                <a:spcPts val="2400"/>
              </a:lnSpc>
              <a:buNone/>
            </a:pPr>
            <a:r>
              <a:rPr lang="en-US" sz="3200" dirty="0">
                <a:solidFill>
                  <a:srgbClr val="272D45"/>
                </a:solidFill>
                <a:latin typeface="Kanit Light" panose="020B0604020202020204" charset="-34"/>
                <a:ea typeface="Kanit Light" pitchFamily="34" charset="-122"/>
                <a:cs typeface="Kanit Light" panose="020B0604020202020204" charset="-34"/>
              </a:rPr>
              <a:t>En Uygun </a:t>
            </a:r>
            <a:r>
              <a:rPr lang="en-US" sz="3200" dirty="0" err="1">
                <a:solidFill>
                  <a:srgbClr val="272D45"/>
                </a:solidFill>
                <a:latin typeface="Kanit Light" panose="020B0604020202020204" charset="-34"/>
                <a:ea typeface="Kanit Light" pitchFamily="34" charset="-122"/>
                <a:cs typeface="Kanit Light" panose="020B0604020202020204" charset="-34"/>
              </a:rPr>
              <a:t>Küme</a:t>
            </a:r>
            <a:r>
              <a:rPr lang="en-US" sz="3200" dirty="0">
                <a:solidFill>
                  <a:srgbClr val="272D45"/>
                </a:solidFill>
                <a:latin typeface="Kanit Light" panose="020B0604020202020204" charset="-34"/>
                <a:ea typeface="Kanit Light" pitchFamily="34" charset="-122"/>
                <a:cs typeface="Kanit Light" panose="020B0604020202020204" charset="-34"/>
              </a:rPr>
              <a:t> </a:t>
            </a:r>
            <a:r>
              <a:rPr lang="en-US" sz="3200" dirty="0" err="1">
                <a:solidFill>
                  <a:srgbClr val="272D45"/>
                </a:solidFill>
                <a:latin typeface="Kanit Light" panose="020B0604020202020204" charset="-34"/>
                <a:ea typeface="Kanit Light" pitchFamily="34" charset="-122"/>
                <a:cs typeface="Kanit Light" panose="020B0604020202020204" charset="-34"/>
              </a:rPr>
              <a:t>Sayısının</a:t>
            </a:r>
            <a:r>
              <a:rPr lang="en-US" sz="3200" dirty="0">
                <a:solidFill>
                  <a:srgbClr val="272D45"/>
                </a:solidFill>
                <a:latin typeface="Kanit Light" panose="020B0604020202020204" charset="-34"/>
                <a:ea typeface="Kanit Light" pitchFamily="34" charset="-122"/>
                <a:cs typeface="Kanit Light" panose="020B0604020202020204" charset="-34"/>
              </a:rPr>
              <a:t> </a:t>
            </a:r>
            <a:r>
              <a:rPr lang="en-US" sz="3200" dirty="0" err="1">
                <a:solidFill>
                  <a:srgbClr val="272D45"/>
                </a:solidFill>
                <a:latin typeface="Kanit Light" panose="020B0604020202020204" charset="-34"/>
                <a:ea typeface="Kanit Light" pitchFamily="34" charset="-122"/>
                <a:cs typeface="Kanit Light" panose="020B0604020202020204" charset="-34"/>
              </a:rPr>
              <a:t>Belirlenmesi</a:t>
            </a:r>
            <a:endParaRPr lang="en-US" sz="3200" dirty="0">
              <a:latin typeface="Kanit Light" panose="020B0604020202020204" charset="-34"/>
            </a:endParaRPr>
          </a:p>
        </p:txBody>
      </p:sp>
      <p:sp>
        <p:nvSpPr>
          <p:cNvPr id="15" name="Text 0">
            <a:extLst>
              <a:ext uri="{FF2B5EF4-FFF2-40B4-BE49-F238E27FC236}">
                <a16:creationId xmlns:a16="http://schemas.microsoft.com/office/drawing/2014/main" id="{09AB855A-3D4A-7EBC-5F07-A19B7D72DE15}"/>
              </a:ext>
            </a:extLst>
          </p:cNvPr>
          <p:cNvSpPr/>
          <p:nvPr/>
        </p:nvSpPr>
        <p:spPr>
          <a:xfrm>
            <a:off x="864037" y="337947"/>
            <a:ext cx="6733580" cy="603647"/>
          </a:xfrm>
          <a:prstGeom prst="rect">
            <a:avLst/>
          </a:prstGeom>
          <a:noFill/>
          <a:ln/>
        </p:spPr>
        <p:txBody>
          <a:bodyPr wrap="none" lIns="0" tIns="0" rIns="0" bIns="0" rtlCol="0" anchor="t"/>
          <a:lstStyle/>
          <a:p>
            <a:pPr marL="0" indent="0">
              <a:lnSpc>
                <a:spcPts val="4750"/>
              </a:lnSpc>
              <a:buNone/>
            </a:pPr>
            <a:r>
              <a:rPr lang="en-US" sz="4000" dirty="0">
                <a:solidFill>
                  <a:srgbClr val="272D45"/>
                </a:solidFill>
                <a:latin typeface="Kanit Light" panose="020B0604020202020204" charset="-34"/>
                <a:ea typeface="Kanit Light" pitchFamily="34" charset="-122"/>
                <a:cs typeface="Kanit Light" panose="020B0604020202020204" charset="-34"/>
              </a:rPr>
              <a:t>Model </a:t>
            </a:r>
            <a:r>
              <a:rPr lang="en-US" sz="4000" dirty="0" err="1">
                <a:solidFill>
                  <a:srgbClr val="272D45"/>
                </a:solidFill>
                <a:latin typeface="Kanit Light" panose="020B0604020202020204" charset="-34"/>
                <a:ea typeface="Kanit Light" pitchFamily="34" charset="-122"/>
                <a:cs typeface="Kanit Light" panose="020B0604020202020204" charset="-34"/>
              </a:rPr>
              <a:t>Değerlendirme</a:t>
            </a:r>
            <a:r>
              <a:rPr lang="en-US" sz="4000" dirty="0">
                <a:solidFill>
                  <a:srgbClr val="272D45"/>
                </a:solidFill>
                <a:latin typeface="Kanit Light" panose="020B0604020202020204" charset="-34"/>
                <a:ea typeface="Kanit Light" pitchFamily="34" charset="-122"/>
                <a:cs typeface="Kanit Light" panose="020B0604020202020204" charset="-34"/>
              </a:rPr>
              <a:t> Süreci</a:t>
            </a:r>
            <a:endParaRPr lang="en-US" sz="4000" dirty="0">
              <a:latin typeface="Kanit Light" panose="020B0604020202020204" charset="-34"/>
            </a:endParaRPr>
          </a:p>
        </p:txBody>
      </p:sp>
      <p:sp>
        <p:nvSpPr>
          <p:cNvPr id="16" name="Metin kutusu 15">
            <a:extLst>
              <a:ext uri="{FF2B5EF4-FFF2-40B4-BE49-F238E27FC236}">
                <a16:creationId xmlns:a16="http://schemas.microsoft.com/office/drawing/2014/main" id="{11960CD5-543D-3098-10FA-C19A6C39B2AF}"/>
              </a:ext>
            </a:extLst>
          </p:cNvPr>
          <p:cNvSpPr txBox="1"/>
          <p:nvPr/>
        </p:nvSpPr>
        <p:spPr>
          <a:xfrm>
            <a:off x="693349" y="1588578"/>
            <a:ext cx="7315200" cy="2031325"/>
          </a:xfrm>
          <a:prstGeom prst="rect">
            <a:avLst/>
          </a:prstGeom>
          <a:noFill/>
        </p:spPr>
        <p:txBody>
          <a:bodyPr wrap="square">
            <a:spAutoFit/>
          </a:bodyPr>
          <a:lstStyle/>
          <a:p>
            <a:r>
              <a:rPr lang="tr-TR" b="1">
                <a:latin typeface="Kanit Light" panose="020B0604020202020204" charset="-34"/>
              </a:rPr>
              <a:t>Silhouette Katsayısı Nedir?</a:t>
            </a:r>
          </a:p>
          <a:p>
            <a:r>
              <a:rPr lang="tr-TR">
                <a:latin typeface="Kanit Light" panose="020B0604020202020204" charset="-34"/>
              </a:rPr>
              <a:t>Silhouette katsayısı, </a:t>
            </a:r>
            <a:r>
              <a:rPr lang="tr-TR" b="1">
                <a:latin typeface="Kanit Light" panose="020B0604020202020204" charset="-34"/>
              </a:rPr>
              <a:t>bir kümeleme algoritmasının ne kadar iyi çalıştığını ölçen bir metriktir</a:t>
            </a:r>
            <a:r>
              <a:rPr lang="tr-TR">
                <a:latin typeface="Kanit Light" panose="020B0604020202020204" charset="-34"/>
              </a:rPr>
              <a:t>. Değeri </a:t>
            </a:r>
            <a:r>
              <a:rPr lang="tr-TR" b="1">
                <a:latin typeface="Kanit Light" panose="020B0604020202020204" charset="-34"/>
              </a:rPr>
              <a:t>-1 ile 1 arasında değişir</a:t>
            </a:r>
            <a:r>
              <a:rPr lang="tr-TR">
                <a:latin typeface="Kanit Light" panose="020B0604020202020204" charset="-34"/>
              </a:rPr>
              <a:t>.</a:t>
            </a:r>
          </a:p>
          <a:p>
            <a:endParaRPr lang="tr-TR">
              <a:latin typeface="Kanit Light" panose="020B0604020202020204" charset="-34"/>
            </a:endParaRPr>
          </a:p>
          <a:p>
            <a:r>
              <a:rPr lang="tr-TR" b="1">
                <a:latin typeface="Kanit Light" panose="020B0604020202020204" charset="-34"/>
              </a:rPr>
              <a:t>1’e yakınsa</a:t>
            </a:r>
            <a:r>
              <a:rPr lang="tr-TR">
                <a:latin typeface="Kanit Light" panose="020B0604020202020204" charset="-34"/>
              </a:rPr>
              <a:t> → Kümeleme başarılı, noktalar doğru kümelerde.</a:t>
            </a:r>
          </a:p>
          <a:p>
            <a:r>
              <a:rPr lang="tr-TR" b="1">
                <a:latin typeface="Kanit Light" panose="020B0604020202020204" charset="-34"/>
              </a:rPr>
              <a:t>0’a yakınsa</a:t>
            </a:r>
            <a:r>
              <a:rPr lang="tr-TR">
                <a:latin typeface="Kanit Light" panose="020B0604020202020204" charset="-34"/>
              </a:rPr>
              <a:t> → Kümeler belirsiz, noktalar rastgele dağılmış olabilir.</a:t>
            </a:r>
          </a:p>
          <a:p>
            <a:r>
              <a:rPr lang="tr-TR" b="1">
                <a:latin typeface="Kanit Light" panose="020B0604020202020204" charset="-34"/>
              </a:rPr>
              <a:t>-1’e yakınsa</a:t>
            </a:r>
            <a:r>
              <a:rPr lang="tr-TR">
                <a:latin typeface="Kanit Light" panose="020B0604020202020204" charset="-34"/>
              </a:rPr>
              <a:t> → Hatalı kümeleme, noktalar yanlış kümelere atanmış.</a:t>
            </a:r>
          </a:p>
        </p:txBody>
      </p:sp>
      <p:sp>
        <p:nvSpPr>
          <p:cNvPr id="19" name="Metin kutusu 18">
            <a:extLst>
              <a:ext uri="{FF2B5EF4-FFF2-40B4-BE49-F238E27FC236}">
                <a16:creationId xmlns:a16="http://schemas.microsoft.com/office/drawing/2014/main" id="{8FF3098C-4CF1-4D2C-DD4C-7B5E060343F3}"/>
              </a:ext>
            </a:extLst>
          </p:cNvPr>
          <p:cNvSpPr txBox="1"/>
          <p:nvPr/>
        </p:nvSpPr>
        <p:spPr>
          <a:xfrm>
            <a:off x="7863840" y="1641251"/>
            <a:ext cx="6623304" cy="2308324"/>
          </a:xfrm>
          <a:prstGeom prst="rect">
            <a:avLst/>
          </a:prstGeom>
          <a:noFill/>
        </p:spPr>
        <p:txBody>
          <a:bodyPr wrap="square">
            <a:spAutoFit/>
          </a:bodyPr>
          <a:lstStyle/>
          <a:p>
            <a:r>
              <a:rPr lang="tr-TR" b="1">
                <a:latin typeface="Kanit Light" panose="020B0604020202020204" charset="-34"/>
              </a:rPr>
              <a:t>En İyi Küme Sayısı Nasıl Seçilir?</a:t>
            </a:r>
          </a:p>
          <a:p>
            <a:pPr>
              <a:buFont typeface="+mj-lt"/>
              <a:buAutoNum type="arabicPeriod"/>
            </a:pPr>
            <a:r>
              <a:rPr lang="tr-TR">
                <a:latin typeface="Kanit Light" panose="020B0604020202020204" charset="-34"/>
              </a:rPr>
              <a:t>Farklı k (küme sayıları) için Silhouette katsayısı hesaplanır.</a:t>
            </a:r>
          </a:p>
          <a:p>
            <a:pPr>
              <a:buFont typeface="+mj-lt"/>
              <a:buAutoNum type="arabicPeriod"/>
            </a:pPr>
            <a:endParaRPr lang="tr-TR">
              <a:latin typeface="Kanit Light" panose="020B0604020202020204" charset="-34"/>
            </a:endParaRPr>
          </a:p>
          <a:p>
            <a:pPr>
              <a:buFont typeface="+mj-lt"/>
              <a:buAutoNum type="arabicPeriod"/>
            </a:pPr>
            <a:r>
              <a:rPr lang="tr-TR">
                <a:latin typeface="Kanit Light" panose="020B0604020202020204" charset="-34"/>
              </a:rPr>
              <a:t>En yüksek Silhouette katsayısına sahip olan k değeri, en iyi küme sayısı olarak kabul edilir.</a:t>
            </a:r>
          </a:p>
          <a:p>
            <a:pPr>
              <a:buFont typeface="+mj-lt"/>
              <a:buAutoNum type="arabicPeriod"/>
            </a:pPr>
            <a:endParaRPr lang="tr-TR">
              <a:latin typeface="Kanit Light" panose="020B0604020202020204" charset="-34"/>
            </a:endParaRPr>
          </a:p>
          <a:p>
            <a:pPr>
              <a:buFont typeface="+mj-lt"/>
              <a:buAutoNum type="arabicPeriod"/>
            </a:pPr>
            <a:r>
              <a:rPr lang="tr-TR">
                <a:latin typeface="Kanit Light" panose="020B0604020202020204" charset="-34"/>
              </a:rPr>
              <a:t>Eğer bir kümeleme sonucu düşük Silhouette katsayısına sahipse, küme sayısı artırılmalı veya azaltılmalıdır.</a:t>
            </a:r>
          </a:p>
        </p:txBody>
      </p:sp>
      <p:pic>
        <p:nvPicPr>
          <p:cNvPr id="21" name="Image 0" descr="preencoded.png">
            <a:extLst>
              <a:ext uri="{FF2B5EF4-FFF2-40B4-BE49-F238E27FC236}">
                <a16:creationId xmlns:a16="http://schemas.microsoft.com/office/drawing/2014/main" id="{708DA358-B338-04F1-72A7-77CD9C6202A4}"/>
              </a:ext>
            </a:extLst>
          </p:cNvPr>
          <p:cNvPicPr>
            <a:picLocks noChangeAspect="1"/>
          </p:cNvPicPr>
          <p:nvPr/>
        </p:nvPicPr>
        <p:blipFill>
          <a:blip r:embed="rId4"/>
          <a:stretch>
            <a:fillRect/>
          </a:stretch>
        </p:blipFill>
        <p:spPr>
          <a:xfrm>
            <a:off x="357770" y="3999914"/>
            <a:ext cx="4436448" cy="3707425"/>
          </a:xfrm>
          <a:prstGeom prst="rect">
            <a:avLst/>
          </a:prstGeom>
        </p:spPr>
      </p:pic>
      <p:sp>
        <p:nvSpPr>
          <p:cNvPr id="22" name="Rectangle 2">
            <a:extLst>
              <a:ext uri="{FF2B5EF4-FFF2-40B4-BE49-F238E27FC236}">
                <a16:creationId xmlns:a16="http://schemas.microsoft.com/office/drawing/2014/main" id="{B9B3DC80-0053-307A-D74B-67A8C3892C72}"/>
              </a:ext>
            </a:extLst>
          </p:cNvPr>
          <p:cNvSpPr>
            <a:spLocks noChangeArrowheads="1"/>
          </p:cNvSpPr>
          <p:nvPr/>
        </p:nvSpPr>
        <p:spPr bwMode="auto">
          <a:xfrm>
            <a:off x="5201804" y="4268584"/>
            <a:ext cx="8761846" cy="1770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tr-TR" altLang="tr-TR" sz="1600" b="1" i="0" u="none" strike="noStrike" cap="none" normalizeH="0" baseline="0">
                <a:ln>
                  <a:noFill/>
                </a:ln>
                <a:solidFill>
                  <a:schemeClr val="tx1"/>
                </a:solidFill>
                <a:effectLst/>
                <a:latin typeface="Kanit Light" panose="020B0604020202020204" charset="-34"/>
              </a:rPr>
              <a:t>2 küme var </a:t>
            </a:r>
            <a:r>
              <a:rPr kumimoji="0" lang="tr-TR" altLang="tr-TR" sz="1600" b="1" i="0" u="none" strike="noStrike" cap="none" normalizeH="0" baseline="0">
                <a:ln>
                  <a:noFill/>
                </a:ln>
                <a:solidFill>
                  <a:srgbClr val="C00000"/>
                </a:solidFill>
                <a:effectLst/>
                <a:latin typeface="Kanit Light" panose="020B0604020202020204" charset="-34"/>
              </a:rPr>
              <a:t>(kırmızı </a:t>
            </a:r>
            <a:r>
              <a:rPr kumimoji="0" lang="tr-TR" altLang="tr-TR" sz="1600" b="1" i="0" u="none" strike="noStrike" cap="none" normalizeH="0" baseline="0">
                <a:ln>
                  <a:noFill/>
                </a:ln>
                <a:solidFill>
                  <a:schemeClr val="tx1"/>
                </a:solidFill>
                <a:effectLst/>
                <a:latin typeface="Kanit Light" panose="020B0604020202020204" charset="-34"/>
              </a:rPr>
              <a:t>ve </a:t>
            </a:r>
            <a:r>
              <a:rPr kumimoji="0" lang="tr-TR" altLang="tr-TR" sz="1600" b="1" i="0" u="none" strike="noStrike" cap="none" normalizeH="0" baseline="0">
                <a:ln>
                  <a:noFill/>
                </a:ln>
                <a:solidFill>
                  <a:srgbClr val="0070C0"/>
                </a:solidFill>
                <a:effectLst/>
                <a:latin typeface="Kanit Light" panose="020B0604020202020204" charset="-34"/>
              </a:rPr>
              <a:t>mavi noktalar</a:t>
            </a:r>
            <a:r>
              <a:rPr kumimoji="0" lang="tr-TR" altLang="tr-TR" sz="1600" b="1" i="0" u="none" strike="noStrike" cap="none" normalizeH="0" baseline="0">
                <a:ln>
                  <a:noFill/>
                </a:ln>
                <a:solidFill>
                  <a:schemeClr val="tx1"/>
                </a:solidFill>
                <a:effectLst/>
                <a:latin typeface="Kanit Light" panose="020B0604020202020204" charset="-34"/>
              </a:rPr>
              <a:t>)</a:t>
            </a:r>
            <a:endParaRPr kumimoji="0" lang="tr-TR" altLang="tr-TR" sz="1600" b="0" i="0" u="none" strike="noStrike" cap="none" normalizeH="0" baseline="0">
              <a:ln>
                <a:noFill/>
              </a:ln>
              <a:solidFill>
                <a:schemeClr val="tx1"/>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tabLst/>
            </a:pPr>
            <a:r>
              <a:rPr kumimoji="0" lang="tr-TR" altLang="tr-TR" sz="1600" b="0" i="0" u="none" strike="noStrike" cap="none" normalizeH="0" baseline="0">
                <a:ln>
                  <a:noFill/>
                </a:ln>
                <a:solidFill>
                  <a:schemeClr val="tx1"/>
                </a:solidFill>
                <a:effectLst/>
                <a:latin typeface="Kanit Light" panose="020B0604020202020204" charset="-34"/>
              </a:rPr>
              <a:t>Silhouette katsayısı, </a:t>
            </a:r>
            <a:r>
              <a:rPr kumimoji="0" lang="tr-TR" altLang="tr-TR" sz="1600" b="1" i="0" u="none" strike="noStrike" cap="none" normalizeH="0" baseline="0">
                <a:ln>
                  <a:noFill/>
                </a:ln>
                <a:solidFill>
                  <a:schemeClr val="tx1"/>
                </a:solidFill>
                <a:effectLst/>
                <a:latin typeface="Kanit Light" panose="020B0604020202020204" charset="-34"/>
              </a:rPr>
              <a:t>veri noktalarının kendi kümesine ne kadar iyi yerleştirildiğini ve diğer kümelerden ne kadar uzak olduğunu ölçer.</a:t>
            </a:r>
            <a:r>
              <a:rPr kumimoji="0" lang="tr-TR" altLang="tr-TR" sz="1600" b="0" i="0" u="none" strike="noStrike" cap="none" normalizeH="0" baseline="0">
                <a:ln>
                  <a:noFill/>
                </a:ln>
                <a:solidFill>
                  <a:schemeClr val="tx1"/>
                </a:solidFill>
                <a:effectLst/>
                <a:latin typeface="Kanit Light" panose="020B0604020202020204" charset="-34"/>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tr-TR" altLang="tr-TR" sz="1600" b="0" i="0" u="none" strike="noStrike" cap="none" normalizeH="0" baseline="0">
              <a:ln>
                <a:noFill/>
              </a:ln>
              <a:solidFill>
                <a:schemeClr val="tx1"/>
              </a:solidFill>
              <a:effectLst/>
              <a:latin typeface="Kanit Light" panose="020B0604020202020204" charset="-34"/>
            </a:endParaRPr>
          </a:p>
          <a:p>
            <a:pPr marL="0" marR="0" lvl="0" indent="0" algn="l" defTabSz="914400" rtl="0" eaLnBrk="0" fontAlgn="base" latinLnBrk="0" hangingPunct="0">
              <a:lnSpc>
                <a:spcPct val="150000"/>
              </a:lnSpc>
              <a:spcBef>
                <a:spcPct val="0"/>
              </a:spcBef>
              <a:spcAft>
                <a:spcPct val="0"/>
              </a:spcAft>
              <a:buClrTx/>
              <a:buSzTx/>
              <a:tabLst/>
            </a:pPr>
            <a:r>
              <a:rPr kumimoji="0" lang="tr-TR" altLang="tr-TR" sz="1600" b="1" i="0" u="none" strike="noStrike" cap="none" normalizeH="0" baseline="0">
                <a:ln>
                  <a:noFill/>
                </a:ln>
                <a:solidFill>
                  <a:schemeClr val="tx1"/>
                </a:solidFill>
                <a:effectLst/>
                <a:latin typeface="Kanit Light" panose="020B0604020202020204" charset="-34"/>
                <a:sym typeface="Wingdings" panose="05000000000000000000" pitchFamily="2" charset="2"/>
              </a:rPr>
              <a:t></a:t>
            </a:r>
            <a:r>
              <a:rPr kumimoji="0" lang="tr-TR" altLang="tr-TR" sz="1600" b="1" i="0" u="none" strike="noStrike" cap="none" normalizeH="0" baseline="0">
                <a:ln>
                  <a:noFill/>
                </a:ln>
                <a:solidFill>
                  <a:schemeClr val="tx1"/>
                </a:solidFill>
                <a:effectLst/>
                <a:latin typeface="Kanit Light" panose="020B0604020202020204" charset="-34"/>
              </a:rPr>
              <a:t>"a" mesafesi:</a:t>
            </a:r>
            <a:r>
              <a:rPr kumimoji="0" lang="tr-TR" altLang="tr-TR" sz="1600" b="0" i="0" u="none" strike="noStrike" cap="none" normalizeH="0" baseline="0">
                <a:ln>
                  <a:noFill/>
                </a:ln>
                <a:solidFill>
                  <a:schemeClr val="tx1"/>
                </a:solidFill>
                <a:effectLst/>
                <a:latin typeface="Kanit Light" panose="020B0604020202020204" charset="-34"/>
              </a:rPr>
              <a:t> Bir noktanın </a:t>
            </a:r>
            <a:r>
              <a:rPr kumimoji="0" lang="tr-TR" altLang="tr-TR" sz="1600" b="1" i="0" u="none" strike="noStrike" cap="none" normalizeH="0" baseline="0">
                <a:ln>
                  <a:noFill/>
                </a:ln>
                <a:solidFill>
                  <a:schemeClr val="tx1"/>
                </a:solidFill>
                <a:effectLst/>
                <a:latin typeface="Kanit Light" panose="020B0604020202020204" charset="-34"/>
              </a:rPr>
              <a:t>kendi kümesindeki diğer noktalara ortalama uzaklığıdır</a:t>
            </a:r>
            <a:r>
              <a:rPr kumimoji="0" lang="tr-TR" altLang="tr-TR" sz="1600" b="0" i="0" u="none" strike="noStrike" cap="none" normalizeH="0" baseline="0">
                <a:ln>
                  <a:noFill/>
                </a:ln>
                <a:solidFill>
                  <a:schemeClr val="tx1"/>
                </a:solidFill>
                <a:effectLst/>
                <a:latin typeface="Kanit Light" panose="020B0604020202020204" charset="-34"/>
              </a:rPr>
              <a:t>. </a:t>
            </a:r>
          </a:p>
          <a:p>
            <a:pPr marL="0" marR="0" lvl="0" indent="0" algn="l" defTabSz="914400" rtl="0" eaLnBrk="0" fontAlgn="base" latinLnBrk="0" hangingPunct="0">
              <a:lnSpc>
                <a:spcPct val="150000"/>
              </a:lnSpc>
              <a:spcBef>
                <a:spcPct val="0"/>
              </a:spcBef>
              <a:spcAft>
                <a:spcPct val="0"/>
              </a:spcAft>
              <a:buClrTx/>
              <a:buSzTx/>
              <a:tabLst/>
            </a:pPr>
            <a:r>
              <a:rPr kumimoji="0" lang="tr-TR" altLang="tr-TR" sz="1600" b="1" i="0" u="none" strike="noStrike" cap="none" normalizeH="0" baseline="0">
                <a:ln>
                  <a:noFill/>
                </a:ln>
                <a:solidFill>
                  <a:schemeClr val="tx1"/>
                </a:solidFill>
                <a:effectLst/>
                <a:latin typeface="Kanit Light" panose="020B0604020202020204" charset="-34"/>
                <a:sym typeface="Wingdings" panose="05000000000000000000" pitchFamily="2" charset="2"/>
              </a:rPr>
              <a:t></a:t>
            </a:r>
            <a:r>
              <a:rPr kumimoji="0" lang="tr-TR" altLang="tr-TR" sz="1600" b="1" i="0" u="none" strike="noStrike" cap="none" normalizeH="0" baseline="0">
                <a:ln>
                  <a:noFill/>
                </a:ln>
                <a:solidFill>
                  <a:schemeClr val="tx1"/>
                </a:solidFill>
                <a:effectLst/>
                <a:latin typeface="Kanit Light" panose="020B0604020202020204" charset="-34"/>
              </a:rPr>
              <a:t>"b" mesafesi:</a:t>
            </a:r>
            <a:r>
              <a:rPr kumimoji="0" lang="tr-TR" altLang="tr-TR" sz="1600" b="0" i="0" u="none" strike="noStrike" cap="none" normalizeH="0" baseline="0">
                <a:ln>
                  <a:noFill/>
                </a:ln>
                <a:solidFill>
                  <a:schemeClr val="tx1"/>
                </a:solidFill>
                <a:effectLst/>
                <a:latin typeface="Kanit Light" panose="020B0604020202020204" charset="-34"/>
              </a:rPr>
              <a:t> Noktanın </a:t>
            </a:r>
            <a:r>
              <a:rPr kumimoji="0" lang="tr-TR" altLang="tr-TR" sz="1600" b="1" i="0" u="none" strike="noStrike" cap="none" normalizeH="0" baseline="0">
                <a:ln>
                  <a:noFill/>
                </a:ln>
                <a:solidFill>
                  <a:schemeClr val="tx1"/>
                </a:solidFill>
                <a:effectLst/>
                <a:latin typeface="Kanit Light" panose="020B0604020202020204" charset="-34"/>
              </a:rPr>
              <a:t>en yakın farklı kümeye olan uzaklığıdır</a:t>
            </a:r>
            <a:r>
              <a:rPr kumimoji="0" lang="tr-TR" altLang="tr-TR" sz="1600" b="0" i="0" u="none" strike="noStrike" cap="none" normalizeH="0" baseline="0">
                <a:ln>
                  <a:noFill/>
                </a:ln>
                <a:solidFill>
                  <a:schemeClr val="tx1"/>
                </a:solidFill>
                <a:effectLst/>
                <a:latin typeface="Kanit Light" panose="020B0604020202020204" charset="-34"/>
              </a:rPr>
              <a:t>. </a:t>
            </a:r>
          </a:p>
        </p:txBody>
      </p:sp>
      <p:pic>
        <p:nvPicPr>
          <p:cNvPr id="24" name="Resim 23">
            <a:extLst>
              <a:ext uri="{FF2B5EF4-FFF2-40B4-BE49-F238E27FC236}">
                <a16:creationId xmlns:a16="http://schemas.microsoft.com/office/drawing/2014/main" id="{8C0C5C11-F270-1E47-2D72-4C72C4561B0A}"/>
              </a:ext>
            </a:extLst>
          </p:cNvPr>
          <p:cNvPicPr>
            <a:picLocks noChangeAspect="1"/>
          </p:cNvPicPr>
          <p:nvPr/>
        </p:nvPicPr>
        <p:blipFill>
          <a:blip r:embed="rId5"/>
          <a:stretch>
            <a:fillRect/>
          </a:stretch>
        </p:blipFill>
        <p:spPr>
          <a:xfrm>
            <a:off x="5299329" y="6886756"/>
            <a:ext cx="2349544" cy="711983"/>
          </a:xfrm>
          <a:prstGeom prst="rect">
            <a:avLst/>
          </a:prstGeom>
        </p:spPr>
      </p:pic>
      <p:sp>
        <p:nvSpPr>
          <p:cNvPr id="25" name="Rectangle 3">
            <a:extLst>
              <a:ext uri="{FF2B5EF4-FFF2-40B4-BE49-F238E27FC236}">
                <a16:creationId xmlns:a16="http://schemas.microsoft.com/office/drawing/2014/main" id="{6353770F-D0FB-4DC0-8717-5AB8B3CB2C71}"/>
              </a:ext>
            </a:extLst>
          </p:cNvPr>
          <p:cNvSpPr>
            <a:spLocks noChangeArrowheads="1"/>
          </p:cNvSpPr>
          <p:nvPr/>
        </p:nvSpPr>
        <p:spPr bwMode="auto">
          <a:xfrm>
            <a:off x="7648873" y="6866840"/>
            <a:ext cx="8461248" cy="103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tr-TR" altLang="tr-TR" sz="1400" b="1" i="0" u="none" strike="noStrike" cap="none" normalizeH="0" baseline="0">
                <a:ln>
                  <a:noFill/>
                </a:ln>
                <a:solidFill>
                  <a:schemeClr val="tx1"/>
                </a:solidFill>
                <a:effectLst/>
                <a:latin typeface="Kanit Light" panose="020B0604020202020204" charset="-34"/>
              </a:rPr>
              <a:t>a küçük ve b büyükse → S(x) ≈ 1 (İyi kümeleme)</a:t>
            </a:r>
            <a:r>
              <a:rPr kumimoji="0" lang="tr-TR" altLang="tr-TR" sz="1400" b="0" i="0" u="none" strike="noStrike" cap="none" normalizeH="0" baseline="0">
                <a:ln>
                  <a:noFill/>
                </a:ln>
                <a:solidFill>
                  <a:schemeClr val="tx1"/>
                </a:solidFill>
                <a:effectLst/>
                <a:latin typeface="Kanit Light" panose="020B0604020202020204" charset="-34"/>
              </a:rPr>
              <a:t>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tr-TR" altLang="tr-TR" sz="1400" b="1" i="0" u="none" strike="noStrike" cap="none" normalizeH="0" baseline="0">
                <a:ln>
                  <a:noFill/>
                </a:ln>
                <a:solidFill>
                  <a:schemeClr val="tx1"/>
                </a:solidFill>
                <a:effectLst/>
                <a:latin typeface="Kanit Light" panose="020B0604020202020204" charset="-34"/>
              </a:rPr>
              <a:t>a ≈ b ise → S(x) ≈ 0 (Belirsiz kümeleme)</a:t>
            </a:r>
            <a:r>
              <a:rPr kumimoji="0" lang="tr-TR" altLang="tr-TR" sz="1400" b="0" i="0" u="none" strike="noStrike" cap="none" normalizeH="0" baseline="0">
                <a:ln>
                  <a:noFill/>
                </a:ln>
                <a:solidFill>
                  <a:schemeClr val="tx1"/>
                </a:solidFill>
                <a:effectLst/>
                <a:latin typeface="Kanit Light" panose="020B0604020202020204" charset="-34"/>
              </a:rPr>
              <a:t>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tr-TR" altLang="tr-TR" sz="1400" b="1" i="0" u="none" strike="noStrike" cap="none" normalizeH="0" baseline="0">
                <a:ln>
                  <a:noFill/>
                </a:ln>
                <a:solidFill>
                  <a:schemeClr val="tx1"/>
                </a:solidFill>
                <a:effectLst/>
                <a:latin typeface="Kanit Light" panose="020B0604020202020204" charset="-34"/>
              </a:rPr>
              <a:t>b küçükse ve a büyükse → S(x) ≈ -1 (Yanlış kümeleme)</a:t>
            </a:r>
            <a:r>
              <a:rPr kumimoji="0" lang="tr-TR" altLang="tr-TR" sz="1400" b="0" i="0" u="none" strike="noStrike" cap="none" normalizeH="0" baseline="0">
                <a:ln>
                  <a:noFill/>
                </a:ln>
                <a:solidFill>
                  <a:schemeClr val="tx1"/>
                </a:solidFill>
                <a:effectLst/>
                <a:latin typeface="Kanit Light" panose="020B0604020202020204" charset="-34"/>
              </a:rPr>
              <a:t> </a:t>
            </a:r>
          </a:p>
        </p:txBody>
      </p:sp>
      <p:sp>
        <p:nvSpPr>
          <p:cNvPr id="27" name="Metin kutusu 26">
            <a:extLst>
              <a:ext uri="{FF2B5EF4-FFF2-40B4-BE49-F238E27FC236}">
                <a16:creationId xmlns:a16="http://schemas.microsoft.com/office/drawing/2014/main" id="{43F09D14-DE73-B3BE-0CF0-E7758E082BBF}"/>
              </a:ext>
            </a:extLst>
          </p:cNvPr>
          <p:cNvSpPr txBox="1"/>
          <p:nvPr/>
        </p:nvSpPr>
        <p:spPr>
          <a:xfrm>
            <a:off x="5244084" y="6547001"/>
            <a:ext cx="8052816" cy="369332"/>
          </a:xfrm>
          <a:prstGeom prst="rect">
            <a:avLst/>
          </a:prstGeom>
          <a:noFill/>
        </p:spPr>
        <p:txBody>
          <a:bodyPr wrap="square">
            <a:spAutoFit/>
          </a:bodyPr>
          <a:lstStyle/>
          <a:p>
            <a:r>
              <a:rPr lang="tr-TR" b="1">
                <a:latin typeface="Kanit Light" panose="020B0604020202020204" charset="-34"/>
              </a:rPr>
              <a:t>Silhouette katsayısı şu formülle hesaplanır:</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8531" y="889992"/>
            <a:ext cx="6845260" cy="576977"/>
          </a:xfrm>
          <a:prstGeom prst="rect">
            <a:avLst/>
          </a:prstGeom>
          <a:noFill/>
          <a:ln/>
        </p:spPr>
        <p:txBody>
          <a:bodyPr wrap="none" lIns="0" tIns="0" rIns="0" bIns="0" rtlCol="0" anchor="t"/>
          <a:lstStyle/>
          <a:p>
            <a:pPr marL="0" indent="0">
              <a:lnSpc>
                <a:spcPts val="4500"/>
              </a:lnSpc>
              <a:buNone/>
            </a:pPr>
            <a:r>
              <a:rPr lang="en-US" sz="3200" dirty="0">
                <a:solidFill>
                  <a:srgbClr val="272D45"/>
                </a:solidFill>
                <a:latin typeface="Kanit Light" panose="020B0604020202020204" charset="-34"/>
                <a:ea typeface="Kanit Light" pitchFamily="34" charset="-122"/>
                <a:cs typeface="Kanit Light" panose="020B0604020202020204" charset="-34"/>
              </a:rPr>
              <a:t>Google </a:t>
            </a:r>
            <a:r>
              <a:rPr lang="en-US" sz="3200" dirty="0" err="1">
                <a:solidFill>
                  <a:srgbClr val="272D45"/>
                </a:solidFill>
                <a:latin typeface="Kanit Light" panose="020B0604020202020204" charset="-34"/>
                <a:ea typeface="Kanit Light" pitchFamily="34" charset="-122"/>
                <a:cs typeface="Kanit Light" panose="020B0604020202020204" charset="-34"/>
              </a:rPr>
              <a:t>Colab</a:t>
            </a:r>
            <a:r>
              <a:rPr lang="en-US" sz="3200" dirty="0">
                <a:solidFill>
                  <a:srgbClr val="272D45"/>
                </a:solidFill>
                <a:latin typeface="Kanit Light" panose="020B0604020202020204" charset="-34"/>
                <a:ea typeface="Kanit Light" pitchFamily="34" charset="-122"/>
                <a:cs typeface="Kanit Light" panose="020B0604020202020204" charset="-34"/>
              </a:rPr>
              <a:t> Nedir? Nasıl </a:t>
            </a:r>
            <a:r>
              <a:rPr lang="en-US" sz="3200" dirty="0" err="1">
                <a:solidFill>
                  <a:srgbClr val="272D45"/>
                </a:solidFill>
                <a:latin typeface="Kanit Light" panose="020B0604020202020204" charset="-34"/>
                <a:ea typeface="Kanit Light" pitchFamily="34" charset="-122"/>
                <a:cs typeface="Kanit Light" panose="020B0604020202020204" charset="-34"/>
              </a:rPr>
              <a:t>Çalışır</a:t>
            </a:r>
            <a:r>
              <a:rPr lang="en-US" sz="3200" dirty="0">
                <a:solidFill>
                  <a:srgbClr val="272D45"/>
                </a:solidFill>
                <a:latin typeface="Kanit Light" panose="020B0604020202020204" charset="-34"/>
                <a:ea typeface="Kanit Light" pitchFamily="34" charset="-122"/>
                <a:cs typeface="Kanit Light" panose="020B0604020202020204" charset="-34"/>
              </a:rPr>
              <a:t>?</a:t>
            </a:r>
            <a:endParaRPr lang="en-US" sz="3200" dirty="0">
              <a:latin typeface="Kanit Light" panose="020B0604020202020204" charset="-34"/>
            </a:endParaRPr>
          </a:p>
        </p:txBody>
      </p:sp>
      <p:sp>
        <p:nvSpPr>
          <p:cNvPr id="4" name="Text 1"/>
          <p:cNvSpPr/>
          <p:nvPr/>
        </p:nvSpPr>
        <p:spPr>
          <a:xfrm>
            <a:off x="637341" y="1578828"/>
            <a:ext cx="8365982" cy="886182"/>
          </a:xfrm>
          <a:prstGeom prst="rect">
            <a:avLst/>
          </a:prstGeom>
          <a:noFill/>
          <a:ln/>
        </p:spPr>
        <p:txBody>
          <a:bodyPr wrap="square" lIns="0" tIns="0" rIns="0" bIns="0" rtlCol="0" anchor="t"/>
          <a:lstStyle/>
          <a:p>
            <a:pPr marL="0" indent="0">
              <a:lnSpc>
                <a:spcPts val="2300"/>
              </a:lnSpc>
              <a:buNone/>
            </a:pPr>
            <a:r>
              <a:rPr lang="en-US" dirty="0">
                <a:solidFill>
                  <a:srgbClr val="2C3249"/>
                </a:solidFill>
                <a:latin typeface="Kanit Light" panose="020B0604020202020204" charset="-34"/>
                <a:ea typeface="Martel Sans" pitchFamily="34" charset="-122"/>
                <a:cs typeface="Kanit Light" panose="020B0604020202020204" charset="-34"/>
              </a:rPr>
              <a:t>Google </a:t>
            </a:r>
            <a:r>
              <a:rPr lang="en-US" dirty="0" err="1">
                <a:solidFill>
                  <a:srgbClr val="2C3249"/>
                </a:solidFill>
                <a:latin typeface="Kanit Light" panose="020B0604020202020204" charset="-34"/>
                <a:ea typeface="Martel Sans" pitchFamily="34" charset="-122"/>
                <a:cs typeface="Kanit Light" panose="020B0604020202020204" charset="-34"/>
              </a:rPr>
              <a:t>Colab</a:t>
            </a:r>
            <a:r>
              <a:rPr lang="en-US" dirty="0">
                <a:solidFill>
                  <a:srgbClr val="2C3249"/>
                </a:solidFill>
                <a:latin typeface="Kanit Light" panose="020B0604020202020204" charset="-34"/>
                <a:ea typeface="Martel Sans" pitchFamily="34" charset="-122"/>
                <a:cs typeface="Kanit Light" panose="020B0604020202020204" charset="-34"/>
              </a:rPr>
              <a:t> (veya </a:t>
            </a:r>
            <a:r>
              <a:rPr lang="en-US" dirty="0" err="1">
                <a:solidFill>
                  <a:srgbClr val="2C3249"/>
                </a:solidFill>
                <a:latin typeface="Kanit Light" panose="020B0604020202020204" charset="-34"/>
                <a:ea typeface="Martel Sans" pitchFamily="34" charset="-122"/>
                <a:cs typeface="Kanit Light" panose="020B0604020202020204" charset="-34"/>
              </a:rPr>
              <a:t>Colaboratory</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bulut</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tabanlı</a:t>
            </a:r>
            <a:r>
              <a:rPr lang="en-US" dirty="0">
                <a:solidFill>
                  <a:srgbClr val="2C3249"/>
                </a:solidFill>
                <a:latin typeface="Kanit Light" panose="020B0604020202020204" charset="-34"/>
                <a:ea typeface="Martel Sans" pitchFamily="34" charset="-122"/>
                <a:cs typeface="Kanit Light" panose="020B0604020202020204" charset="-34"/>
              </a:rPr>
              <a:t> bir Python </a:t>
            </a:r>
            <a:r>
              <a:rPr lang="en-US" dirty="0" err="1">
                <a:solidFill>
                  <a:srgbClr val="2C3249"/>
                </a:solidFill>
                <a:latin typeface="Kanit Light" panose="020B0604020202020204" charset="-34"/>
                <a:ea typeface="Martel Sans" pitchFamily="34" charset="-122"/>
                <a:cs typeface="Kanit Light" panose="020B0604020202020204" charset="-34"/>
              </a:rPr>
              <a:t>programlama</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ortamıdır</a:t>
            </a:r>
            <a:r>
              <a:rPr lang="en-US" dirty="0">
                <a:solidFill>
                  <a:srgbClr val="2C3249"/>
                </a:solidFill>
                <a:latin typeface="Kanit Light" panose="020B0604020202020204" charset="-34"/>
                <a:ea typeface="Martel Sans" pitchFamily="34" charset="-122"/>
                <a:cs typeface="Kanit Light" panose="020B0604020202020204" charset="-34"/>
              </a:rPr>
              <a:t>. Yani </a:t>
            </a:r>
            <a:r>
              <a:rPr lang="en-US" dirty="0" err="1">
                <a:solidFill>
                  <a:srgbClr val="2C3249"/>
                </a:solidFill>
                <a:latin typeface="Kanit Light" panose="020B0604020202020204" charset="-34"/>
                <a:ea typeface="Martel Sans" pitchFamily="34" charset="-122"/>
                <a:cs typeface="Kanit Light" panose="020B0604020202020204" charset="-34"/>
              </a:rPr>
              <a:t>herhangi</a:t>
            </a:r>
            <a:r>
              <a:rPr lang="en-US" dirty="0">
                <a:solidFill>
                  <a:srgbClr val="2C3249"/>
                </a:solidFill>
                <a:latin typeface="Kanit Light" panose="020B0604020202020204" charset="-34"/>
                <a:ea typeface="Martel Sans" pitchFamily="34" charset="-122"/>
                <a:cs typeface="Kanit Light" panose="020B0604020202020204" charset="-34"/>
              </a:rPr>
              <a:t> bir </a:t>
            </a:r>
            <a:r>
              <a:rPr lang="en-US" dirty="0" err="1">
                <a:solidFill>
                  <a:srgbClr val="2C3249"/>
                </a:solidFill>
                <a:latin typeface="Kanit Light" panose="020B0604020202020204" charset="-34"/>
                <a:ea typeface="Martel Sans" pitchFamily="34" charset="-122"/>
                <a:cs typeface="Kanit Light" panose="020B0604020202020204" charset="-34"/>
              </a:rPr>
              <a:t>kurulum</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yapmadan</a:t>
            </a:r>
            <a:r>
              <a:rPr lang="en-US" dirty="0">
                <a:solidFill>
                  <a:srgbClr val="2C3249"/>
                </a:solidFill>
                <a:latin typeface="Kanit Light" panose="020B0604020202020204" charset="-34"/>
                <a:ea typeface="Martel Sans" pitchFamily="34" charset="-122"/>
                <a:cs typeface="Kanit Light" panose="020B0604020202020204" charset="-34"/>
              </a:rPr>
              <a:t>, internet </a:t>
            </a:r>
            <a:r>
              <a:rPr lang="en-US" dirty="0" err="1">
                <a:solidFill>
                  <a:srgbClr val="2C3249"/>
                </a:solidFill>
                <a:latin typeface="Kanit Light" panose="020B0604020202020204" charset="-34"/>
                <a:ea typeface="Martel Sans" pitchFamily="34" charset="-122"/>
                <a:cs typeface="Kanit Light" panose="020B0604020202020204" charset="-34"/>
              </a:rPr>
              <a:t>tarayıcınız</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üzerinden</a:t>
            </a:r>
            <a:r>
              <a:rPr lang="en-US" dirty="0">
                <a:solidFill>
                  <a:srgbClr val="2C3249"/>
                </a:solidFill>
                <a:latin typeface="Kanit Light" panose="020B0604020202020204" charset="-34"/>
                <a:ea typeface="Martel Sans" pitchFamily="34" charset="-122"/>
                <a:cs typeface="Kanit Light" panose="020B0604020202020204" charset="-34"/>
              </a:rPr>
              <a:t> Python </a:t>
            </a:r>
            <a:r>
              <a:rPr lang="en-US" dirty="0" err="1">
                <a:solidFill>
                  <a:srgbClr val="2C3249"/>
                </a:solidFill>
                <a:latin typeface="Kanit Light" panose="020B0604020202020204" charset="-34"/>
                <a:ea typeface="Martel Sans" pitchFamily="34" charset="-122"/>
                <a:cs typeface="Kanit Light" panose="020B0604020202020204" charset="-34"/>
              </a:rPr>
              <a:t>kodları</a:t>
            </a:r>
            <a:r>
              <a:rPr lang="en-US" dirty="0">
                <a:solidFill>
                  <a:srgbClr val="2C3249"/>
                </a:solidFill>
                <a:latin typeface="Kanit Light" panose="020B0604020202020204" charset="-34"/>
                <a:ea typeface="Martel Sans" pitchFamily="34" charset="-122"/>
                <a:cs typeface="Kanit Light" panose="020B0604020202020204" charset="-34"/>
              </a:rPr>
              <a:t> </a:t>
            </a:r>
            <a:r>
              <a:rPr lang="en-US" dirty="0" err="1">
                <a:solidFill>
                  <a:srgbClr val="2C3249"/>
                </a:solidFill>
                <a:latin typeface="Kanit Light" panose="020B0604020202020204" charset="-34"/>
                <a:ea typeface="Martel Sans" pitchFamily="34" charset="-122"/>
                <a:cs typeface="Kanit Light" panose="020B0604020202020204" charset="-34"/>
              </a:rPr>
              <a:t>yazabilir</a:t>
            </a:r>
            <a:r>
              <a:rPr lang="en-US" dirty="0">
                <a:solidFill>
                  <a:srgbClr val="2C3249"/>
                </a:solidFill>
                <a:latin typeface="Kanit Light" panose="020B0604020202020204" charset="-34"/>
                <a:ea typeface="Martel Sans" pitchFamily="34" charset="-122"/>
                <a:cs typeface="Kanit Light" panose="020B0604020202020204" charset="-34"/>
              </a:rPr>
              <a:t> ve </a:t>
            </a:r>
            <a:r>
              <a:rPr lang="en-US" dirty="0" err="1">
                <a:solidFill>
                  <a:srgbClr val="2C3249"/>
                </a:solidFill>
                <a:latin typeface="Kanit Light" panose="020B0604020202020204" charset="-34"/>
                <a:ea typeface="Martel Sans" pitchFamily="34" charset="-122"/>
                <a:cs typeface="Kanit Light" panose="020B0604020202020204" charset="-34"/>
              </a:rPr>
              <a:t>çalıştırabilirsiniz</a:t>
            </a:r>
            <a:r>
              <a:rPr lang="en-US" dirty="0">
                <a:solidFill>
                  <a:srgbClr val="2C3249"/>
                </a:solidFill>
                <a:latin typeface="Kanit Light" panose="020B0604020202020204" charset="-34"/>
                <a:ea typeface="Martel Sans" pitchFamily="34" charset="-122"/>
                <a:cs typeface="Kanit Light" panose="020B0604020202020204" charset="-34"/>
              </a:rPr>
              <a:t>.</a:t>
            </a:r>
            <a:endParaRPr lang="en-US" dirty="0">
              <a:latin typeface="Kanit Light" panose="020B0604020202020204" charset="-34"/>
            </a:endParaRPr>
          </a:p>
        </p:txBody>
      </p:sp>
      <p:pic>
        <p:nvPicPr>
          <p:cNvPr id="5" name="Image 1" descr="preencoded.png"/>
          <p:cNvPicPr>
            <a:picLocks noChangeAspect="1"/>
          </p:cNvPicPr>
          <p:nvPr/>
        </p:nvPicPr>
        <p:blipFill>
          <a:blip r:embed="rId4"/>
          <a:stretch>
            <a:fillRect/>
          </a:stretch>
        </p:blipFill>
        <p:spPr>
          <a:xfrm>
            <a:off x="646152" y="2510314"/>
            <a:ext cx="923092" cy="1654373"/>
          </a:xfrm>
          <a:prstGeom prst="rect">
            <a:avLst/>
          </a:prstGeom>
        </p:spPr>
      </p:pic>
      <p:sp>
        <p:nvSpPr>
          <p:cNvPr id="6" name="Text 2"/>
          <p:cNvSpPr/>
          <p:nvPr/>
        </p:nvSpPr>
        <p:spPr>
          <a:xfrm>
            <a:off x="1846183" y="2694861"/>
            <a:ext cx="2998113" cy="288369"/>
          </a:xfrm>
          <a:prstGeom prst="rect">
            <a:avLst/>
          </a:prstGeom>
          <a:noFill/>
          <a:ln/>
        </p:spPr>
        <p:txBody>
          <a:bodyPr wrap="none" lIns="0" tIns="0" rIns="0" bIns="0" rtlCol="0" anchor="t"/>
          <a:lstStyle/>
          <a:p>
            <a:pPr marL="0" indent="0" algn="l">
              <a:lnSpc>
                <a:spcPts val="2250"/>
              </a:lnSpc>
              <a:buNone/>
            </a:pPr>
            <a:r>
              <a:rPr lang="en-US" sz="2000" dirty="0">
                <a:solidFill>
                  <a:srgbClr val="2C3249"/>
                </a:solidFill>
                <a:latin typeface="Kanit Light" panose="020B0604020202020204" charset="-34"/>
                <a:ea typeface="Kanit Light" pitchFamily="34" charset="-122"/>
                <a:cs typeface="Kanit Light" panose="020B0604020202020204" charset="-34"/>
              </a:rPr>
              <a:t>Temel </a:t>
            </a:r>
            <a:r>
              <a:rPr lang="en-US" sz="2000" dirty="0" err="1">
                <a:solidFill>
                  <a:srgbClr val="2C3249"/>
                </a:solidFill>
                <a:latin typeface="Kanit Light" panose="020B0604020202020204" charset="-34"/>
                <a:ea typeface="Kanit Light" pitchFamily="34" charset="-122"/>
                <a:cs typeface="Kanit Light" panose="020B0604020202020204" charset="-34"/>
              </a:rPr>
              <a:t>Arayüz</a:t>
            </a:r>
            <a:r>
              <a:rPr lang="en-US" sz="2000" dirty="0">
                <a:solidFill>
                  <a:srgbClr val="2C3249"/>
                </a:solidFill>
                <a:latin typeface="Kanit Light" panose="020B0604020202020204" charset="-34"/>
                <a:ea typeface="Kanit Light" pitchFamily="34" charset="-122"/>
                <a:cs typeface="Kanit Light" panose="020B0604020202020204" charset="-34"/>
              </a:rPr>
              <a:t>: </a:t>
            </a:r>
            <a:r>
              <a:rPr lang="en-US" sz="2000" dirty="0" err="1">
                <a:solidFill>
                  <a:srgbClr val="2C3249"/>
                </a:solidFill>
                <a:latin typeface="Kanit Light" panose="020B0604020202020204" charset="-34"/>
                <a:ea typeface="Kanit Light" pitchFamily="34" charset="-122"/>
                <a:cs typeface="Kanit Light" panose="020B0604020202020204" charset="-34"/>
              </a:rPr>
              <a:t>Hücreler</a:t>
            </a:r>
            <a:r>
              <a:rPr lang="en-US" sz="2000" dirty="0">
                <a:solidFill>
                  <a:srgbClr val="2C3249"/>
                </a:solidFill>
                <a:latin typeface="Kanit Light" panose="020B0604020202020204" charset="-34"/>
                <a:ea typeface="Kanit Light" pitchFamily="34" charset="-122"/>
                <a:cs typeface="Kanit Light" panose="020B0604020202020204" charset="-34"/>
              </a:rPr>
              <a:t> (Cells)</a:t>
            </a:r>
            <a:endParaRPr lang="en-US" sz="2000" dirty="0">
              <a:latin typeface="Kanit Light" panose="020B0604020202020204" charset="-34"/>
            </a:endParaRPr>
          </a:p>
        </p:txBody>
      </p:sp>
      <p:sp>
        <p:nvSpPr>
          <p:cNvPr id="7" name="Text 3"/>
          <p:cNvSpPr/>
          <p:nvPr/>
        </p:nvSpPr>
        <p:spPr>
          <a:xfrm>
            <a:off x="1846183" y="3093958"/>
            <a:ext cx="6651665" cy="886182"/>
          </a:xfrm>
          <a:prstGeom prst="rect">
            <a:avLst/>
          </a:prstGeom>
          <a:noFill/>
          <a:ln/>
        </p:spPr>
        <p:txBody>
          <a:bodyPr wrap="square" lIns="0" tIns="0" rIns="0" bIns="0" rtlCol="0" anchor="t"/>
          <a:lstStyle/>
          <a:p>
            <a:pPr marL="0" indent="0" algn="l">
              <a:lnSpc>
                <a:spcPts val="2300"/>
              </a:lnSpc>
              <a:buNone/>
            </a:pPr>
            <a:r>
              <a:rPr lang="en-US" sz="1600" dirty="0" err="1">
                <a:solidFill>
                  <a:srgbClr val="2C3249"/>
                </a:solidFill>
                <a:latin typeface="Kanit Light" panose="020B0604020202020204" charset="-34"/>
                <a:ea typeface="Martel Sans" pitchFamily="34" charset="-122"/>
                <a:cs typeface="Kanit Light" panose="020B0604020202020204" charset="-34"/>
              </a:rPr>
              <a:t>Colab'da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kod</a:t>
            </a:r>
            <a:r>
              <a:rPr lang="en-US" sz="1600" dirty="0">
                <a:solidFill>
                  <a:srgbClr val="2C3249"/>
                </a:solidFill>
                <a:latin typeface="Kanit Light" panose="020B0604020202020204" charset="-34"/>
                <a:ea typeface="Martel Sans" pitchFamily="34" charset="-122"/>
                <a:cs typeface="Kanit Light" panose="020B0604020202020204" charset="-34"/>
              </a:rPr>
              <a:t> veya </a:t>
            </a:r>
            <a:r>
              <a:rPr lang="en-US" sz="1600" dirty="0" err="1">
                <a:solidFill>
                  <a:srgbClr val="2C3249"/>
                </a:solidFill>
                <a:latin typeface="Kanit Light" panose="020B0604020202020204" charset="-34"/>
                <a:ea typeface="Martel Sans" pitchFamily="34" charset="-122"/>
                <a:cs typeface="Kanit Light" panose="020B0604020202020204" charset="-34"/>
              </a:rPr>
              <a:t>metin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yazabileceğiniz</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bölümlerdir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Kod</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hücreleri</a:t>
            </a:r>
            <a:r>
              <a:rPr lang="en-US" sz="1600" dirty="0">
                <a:solidFill>
                  <a:srgbClr val="2C3249"/>
                </a:solidFill>
                <a:latin typeface="Kanit Light" panose="020B0604020202020204" charset="-34"/>
                <a:ea typeface="Martel Sans" pitchFamily="34" charset="-122"/>
                <a:cs typeface="Kanit Light" panose="020B0604020202020204" charset="-34"/>
              </a:rPr>
              <a:t> Python </a:t>
            </a:r>
            <a:r>
              <a:rPr lang="en-US" sz="1600" dirty="0" err="1">
                <a:solidFill>
                  <a:srgbClr val="2C3249"/>
                </a:solidFill>
                <a:latin typeface="Kanit Light" panose="020B0604020202020204" charset="-34"/>
                <a:ea typeface="Martel Sans" pitchFamily="34" charset="-122"/>
                <a:cs typeface="Kanit Light" panose="020B0604020202020204" charset="-34"/>
              </a:rPr>
              <a:t>kodlarınızı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yazıp</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çalıştırabilirsiniz</a:t>
            </a:r>
            <a:r>
              <a:rPr lang="en-US" sz="1600" dirty="0">
                <a:solidFill>
                  <a:srgbClr val="2C3249"/>
                </a:solidFill>
                <a:latin typeface="Kanit Light" panose="020B0604020202020204" charset="-34"/>
                <a:ea typeface="Martel Sans" pitchFamily="34" charset="-122"/>
                <a:cs typeface="Kanit Light" panose="020B0604020202020204" charset="-34"/>
              </a:rPr>
              <a:t>. Metin </a:t>
            </a:r>
            <a:r>
              <a:rPr lang="en-US" sz="1600" dirty="0" err="1">
                <a:solidFill>
                  <a:srgbClr val="2C3249"/>
                </a:solidFill>
                <a:latin typeface="Kanit Light" panose="020B0604020202020204" charset="-34"/>
                <a:ea typeface="Martel Sans" pitchFamily="34" charset="-122"/>
                <a:cs typeface="Kanit Light" panose="020B0604020202020204" charset="-34"/>
              </a:rPr>
              <a:t>hücreleri</a:t>
            </a:r>
            <a:r>
              <a:rPr lang="en-US" sz="1600" dirty="0">
                <a:solidFill>
                  <a:srgbClr val="2C3249"/>
                </a:solidFill>
                <a:latin typeface="Kanit Light" panose="020B0604020202020204" charset="-34"/>
                <a:ea typeface="Martel Sans" pitchFamily="34" charset="-122"/>
                <a:cs typeface="Kanit Light" panose="020B0604020202020204" charset="-34"/>
              </a:rPr>
              <a:t> ile </a:t>
            </a:r>
            <a:r>
              <a:rPr lang="en-US" sz="1600" dirty="0" err="1">
                <a:solidFill>
                  <a:srgbClr val="2C3249"/>
                </a:solidFill>
                <a:latin typeface="Kanit Light" panose="020B0604020202020204" charset="-34"/>
                <a:ea typeface="Martel Sans" pitchFamily="34" charset="-122"/>
                <a:cs typeface="Kanit Light" panose="020B0604020202020204" charset="-34"/>
              </a:rPr>
              <a:t>notlar</a:t>
            </a:r>
            <a:r>
              <a:rPr lang="en-US" sz="1600" dirty="0">
                <a:solidFill>
                  <a:srgbClr val="2C3249"/>
                </a:solidFill>
                <a:latin typeface="Kanit Light" panose="020B0604020202020204" charset="-34"/>
                <a:ea typeface="Martel Sans" pitchFamily="34" charset="-122"/>
                <a:cs typeface="Kanit Light" panose="020B0604020202020204" charset="-34"/>
              </a:rPr>
              <a:t> ve </a:t>
            </a:r>
            <a:r>
              <a:rPr lang="en-US" sz="1600" dirty="0" err="1">
                <a:solidFill>
                  <a:srgbClr val="2C3249"/>
                </a:solidFill>
                <a:latin typeface="Kanit Light" panose="020B0604020202020204" charset="-34"/>
                <a:ea typeface="Martel Sans" pitchFamily="34" charset="-122"/>
                <a:cs typeface="Kanit Light" panose="020B0604020202020204" charset="-34"/>
              </a:rPr>
              <a:t>açıklamalar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yazabilirsiniz</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pic>
        <p:nvPicPr>
          <p:cNvPr id="8" name="Image 2" descr="preencoded.png"/>
          <p:cNvPicPr>
            <a:picLocks noChangeAspect="1"/>
          </p:cNvPicPr>
          <p:nvPr/>
        </p:nvPicPr>
        <p:blipFill>
          <a:blip r:embed="rId5"/>
          <a:stretch>
            <a:fillRect/>
          </a:stretch>
        </p:blipFill>
        <p:spPr>
          <a:xfrm>
            <a:off x="646152" y="4164687"/>
            <a:ext cx="923092" cy="1358979"/>
          </a:xfrm>
          <a:prstGeom prst="rect">
            <a:avLst/>
          </a:prstGeom>
        </p:spPr>
      </p:pic>
      <p:sp>
        <p:nvSpPr>
          <p:cNvPr id="9" name="Text 4"/>
          <p:cNvSpPr/>
          <p:nvPr/>
        </p:nvSpPr>
        <p:spPr>
          <a:xfrm>
            <a:off x="1846183" y="4349234"/>
            <a:ext cx="2307788" cy="288369"/>
          </a:xfrm>
          <a:prstGeom prst="rect">
            <a:avLst/>
          </a:prstGeom>
          <a:noFill/>
          <a:ln/>
        </p:spPr>
        <p:txBody>
          <a:bodyPr wrap="none" lIns="0" tIns="0" rIns="0" bIns="0" rtlCol="0" anchor="t"/>
          <a:lstStyle/>
          <a:p>
            <a:pPr marL="0" indent="0" algn="l">
              <a:lnSpc>
                <a:spcPts val="2250"/>
              </a:lnSpc>
              <a:buNone/>
            </a:pPr>
            <a:r>
              <a:rPr lang="en-US" sz="2000">
                <a:solidFill>
                  <a:srgbClr val="2C3249"/>
                </a:solidFill>
                <a:latin typeface="Kanit Light" panose="020B0604020202020204" charset="-34"/>
                <a:ea typeface="Kanit Light" pitchFamily="34" charset="-122"/>
                <a:cs typeface="Kanit Light" panose="020B0604020202020204" charset="-34"/>
              </a:rPr>
              <a:t>Kod Çalıştırma</a:t>
            </a:r>
            <a:endParaRPr lang="en-US" sz="2000">
              <a:latin typeface="Kanit Light" panose="020B0604020202020204" charset="-34"/>
            </a:endParaRPr>
          </a:p>
        </p:txBody>
      </p:sp>
      <p:sp>
        <p:nvSpPr>
          <p:cNvPr id="10" name="Text 5"/>
          <p:cNvSpPr/>
          <p:nvPr/>
        </p:nvSpPr>
        <p:spPr>
          <a:xfrm>
            <a:off x="1846183" y="4748332"/>
            <a:ext cx="6651665" cy="590788"/>
          </a:xfrm>
          <a:prstGeom prst="rect">
            <a:avLst/>
          </a:prstGeom>
          <a:noFill/>
          <a:ln/>
        </p:spPr>
        <p:txBody>
          <a:bodyPr wrap="square" lIns="0" tIns="0" rIns="0" bIns="0" rtlCol="0" anchor="t"/>
          <a:lstStyle/>
          <a:p>
            <a:pPr marL="0" indent="0" algn="l">
              <a:lnSpc>
                <a:spcPts val="2300"/>
              </a:lnSpc>
              <a:buNone/>
            </a:pPr>
            <a:r>
              <a:rPr lang="en-US" sz="1600" dirty="0">
                <a:solidFill>
                  <a:srgbClr val="2C3249"/>
                </a:solidFill>
                <a:latin typeface="Kanit Light" panose="020B0604020202020204" charset="-34"/>
                <a:ea typeface="Martel Sans" pitchFamily="34" charset="-122"/>
                <a:cs typeface="Kanit Light" panose="020B0604020202020204" charset="-34"/>
              </a:rPr>
              <a:t>Bir </a:t>
            </a:r>
            <a:r>
              <a:rPr lang="en-US" sz="1600" dirty="0" err="1">
                <a:solidFill>
                  <a:srgbClr val="2C3249"/>
                </a:solidFill>
                <a:latin typeface="Kanit Light" panose="020B0604020202020204" charset="-34"/>
                <a:ea typeface="Martel Sans" pitchFamily="34" charset="-122"/>
                <a:cs typeface="Kanit Light" panose="020B0604020202020204" charset="-34"/>
              </a:rPr>
              <a:t>hücredeki</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kodu</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çalıştırmak</a:t>
            </a:r>
            <a:r>
              <a:rPr lang="en-US" sz="1600" dirty="0">
                <a:solidFill>
                  <a:srgbClr val="2C3249"/>
                </a:solidFill>
                <a:latin typeface="Kanit Light" panose="020B0604020202020204" charset="-34"/>
                <a:ea typeface="Martel Sans" pitchFamily="34" charset="-122"/>
                <a:cs typeface="Kanit Light" panose="020B0604020202020204" charset="-34"/>
              </a:rPr>
              <a:t> için </a:t>
            </a:r>
            <a:r>
              <a:rPr lang="en-US" sz="1600" dirty="0" err="1">
                <a:solidFill>
                  <a:srgbClr val="2C3249"/>
                </a:solidFill>
                <a:latin typeface="Kanit Light" panose="020B0604020202020204" charset="-34"/>
                <a:ea typeface="Martel Sans" pitchFamily="34" charset="-122"/>
                <a:cs typeface="Kanit Light" panose="020B0604020202020204" charset="-34"/>
              </a:rPr>
              <a:t>hücrenin</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yanındaki</a:t>
            </a:r>
            <a:r>
              <a:rPr lang="en-US" sz="1600" dirty="0">
                <a:solidFill>
                  <a:srgbClr val="2C3249"/>
                </a:solidFill>
                <a:latin typeface="Kanit Light" panose="020B0604020202020204" charset="-34"/>
                <a:ea typeface="Martel Sans" pitchFamily="34" charset="-122"/>
                <a:cs typeface="Kanit Light" panose="020B0604020202020204" charset="-34"/>
              </a:rPr>
              <a:t> "Play" </a:t>
            </a:r>
            <a:r>
              <a:rPr lang="en-US" sz="1600" dirty="0" err="1">
                <a:solidFill>
                  <a:srgbClr val="2C3249"/>
                </a:solidFill>
                <a:latin typeface="Kanit Light" panose="020B0604020202020204" charset="-34"/>
                <a:ea typeface="Martel Sans" pitchFamily="34" charset="-122"/>
                <a:cs typeface="Kanit Light" panose="020B0604020202020204" charset="-34"/>
              </a:rPr>
              <a:t>butonuna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tıklayın</a:t>
            </a:r>
            <a:r>
              <a:rPr lang="en-US" sz="1600" dirty="0">
                <a:solidFill>
                  <a:srgbClr val="2C3249"/>
                </a:solidFill>
                <a:latin typeface="Kanit Light" panose="020B0604020202020204" charset="-34"/>
                <a:ea typeface="Martel Sans" pitchFamily="34" charset="-122"/>
                <a:cs typeface="Kanit Light" panose="020B0604020202020204" charset="-34"/>
              </a:rPr>
              <a:t> veya "Shift + Enter" </a:t>
            </a:r>
            <a:r>
              <a:rPr lang="en-US" sz="1600" dirty="0" err="1">
                <a:solidFill>
                  <a:srgbClr val="2C3249"/>
                </a:solidFill>
                <a:latin typeface="Kanit Light" panose="020B0604020202020204" charset="-34"/>
                <a:ea typeface="Martel Sans" pitchFamily="34" charset="-122"/>
                <a:cs typeface="Kanit Light" panose="020B0604020202020204" charset="-34"/>
              </a:rPr>
              <a:t>tuş</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kombinasyonunu</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kullanın</a:t>
            </a:r>
            <a:r>
              <a:rPr lang="en-US" sz="1600" dirty="0">
                <a:solidFill>
                  <a:srgbClr val="2C3249"/>
                </a:solidFill>
                <a:latin typeface="Kanit Light" panose="020B0604020202020204" charset="-34"/>
                <a:ea typeface="Martel Sans" pitchFamily="34" charset="-122"/>
                <a:cs typeface="Kanit Light" panose="020B0604020202020204" charset="-34"/>
              </a:rPr>
              <a:t>.</a:t>
            </a:r>
            <a:endParaRPr lang="en-US" sz="1600" dirty="0">
              <a:latin typeface="Kanit Light" panose="020B0604020202020204" charset="-34"/>
            </a:endParaRPr>
          </a:p>
        </p:txBody>
      </p:sp>
      <p:pic>
        <p:nvPicPr>
          <p:cNvPr id="11" name="Image 3" descr="preencoded.png"/>
          <p:cNvPicPr>
            <a:picLocks noChangeAspect="1"/>
          </p:cNvPicPr>
          <p:nvPr/>
        </p:nvPicPr>
        <p:blipFill>
          <a:blip r:embed="rId6"/>
          <a:stretch>
            <a:fillRect/>
          </a:stretch>
        </p:blipFill>
        <p:spPr>
          <a:xfrm>
            <a:off x="646152" y="5523667"/>
            <a:ext cx="923092" cy="2143363"/>
          </a:xfrm>
          <a:prstGeom prst="rect">
            <a:avLst/>
          </a:prstGeom>
        </p:spPr>
      </p:pic>
      <p:sp>
        <p:nvSpPr>
          <p:cNvPr id="12" name="Text 6"/>
          <p:cNvSpPr/>
          <p:nvPr/>
        </p:nvSpPr>
        <p:spPr>
          <a:xfrm>
            <a:off x="1846183" y="5708213"/>
            <a:ext cx="2743319" cy="288369"/>
          </a:xfrm>
          <a:prstGeom prst="rect">
            <a:avLst/>
          </a:prstGeom>
          <a:noFill/>
          <a:ln/>
        </p:spPr>
        <p:txBody>
          <a:bodyPr wrap="none" lIns="0" tIns="0" rIns="0" bIns="0" rtlCol="0" anchor="t"/>
          <a:lstStyle/>
          <a:p>
            <a:pPr marL="0" indent="0" algn="l">
              <a:lnSpc>
                <a:spcPts val="2250"/>
              </a:lnSpc>
              <a:buNone/>
            </a:pPr>
            <a:r>
              <a:rPr lang="en-US" sz="2000">
                <a:solidFill>
                  <a:srgbClr val="2C3249"/>
                </a:solidFill>
                <a:latin typeface="Kanit Light" panose="020B0604020202020204" charset="-34"/>
                <a:ea typeface="Kanit Light" pitchFamily="34" charset="-122"/>
                <a:cs typeface="Kanit Light" panose="020B0604020202020204" charset="-34"/>
              </a:rPr>
              <a:t>Google Colab'ın Avantajları</a:t>
            </a:r>
            <a:endParaRPr lang="en-US" sz="2000">
              <a:latin typeface="Kanit Light" panose="020B0604020202020204" charset="-34"/>
            </a:endParaRPr>
          </a:p>
        </p:txBody>
      </p:sp>
      <p:sp>
        <p:nvSpPr>
          <p:cNvPr id="13" name="Text 7"/>
          <p:cNvSpPr/>
          <p:nvPr/>
        </p:nvSpPr>
        <p:spPr>
          <a:xfrm>
            <a:off x="1846183" y="6107311"/>
            <a:ext cx="6651665" cy="295394"/>
          </a:xfrm>
          <a:prstGeom prst="rect">
            <a:avLst/>
          </a:prstGeom>
          <a:noFill/>
          <a:ln/>
        </p:spPr>
        <p:txBody>
          <a:bodyPr wrap="none" lIns="0" tIns="0" rIns="0" bIns="0" rtlCol="0" anchor="t"/>
          <a:lstStyle/>
          <a:p>
            <a:pPr marL="342900" indent="-342900">
              <a:lnSpc>
                <a:spcPts val="2300"/>
              </a:lnSpc>
              <a:buSzPct val="100000"/>
              <a:buChar char="•"/>
            </a:pPr>
            <a:r>
              <a:rPr lang="en-US" sz="1600" dirty="0" err="1">
                <a:solidFill>
                  <a:srgbClr val="2C3249"/>
                </a:solidFill>
                <a:latin typeface="Kanit Light" panose="020B0604020202020204" charset="-34"/>
                <a:ea typeface="Martel Sans" pitchFamily="34" charset="-122"/>
                <a:cs typeface="Kanit Light" panose="020B0604020202020204" charset="-34"/>
              </a:rPr>
              <a:t>Bilgisayarınıza</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hiçbir</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şey</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kurmanıza</a:t>
            </a:r>
            <a:r>
              <a:rPr lang="en-US" sz="1600" dirty="0">
                <a:solidFill>
                  <a:srgbClr val="2C3249"/>
                </a:solidFill>
                <a:latin typeface="Kanit Light" panose="020B0604020202020204" charset="-34"/>
                <a:ea typeface="Martel Sans" pitchFamily="34" charset="-122"/>
                <a:cs typeface="Kanit Light" panose="020B0604020202020204" charset="-34"/>
              </a:rPr>
              <a:t> gerek yok</a:t>
            </a:r>
            <a:endParaRPr lang="en-US" sz="1600" dirty="0">
              <a:latin typeface="Kanit Light" panose="020B0604020202020204" charset="-34"/>
            </a:endParaRPr>
          </a:p>
        </p:txBody>
      </p:sp>
      <p:sp>
        <p:nvSpPr>
          <p:cNvPr id="14" name="Text 8"/>
          <p:cNvSpPr/>
          <p:nvPr/>
        </p:nvSpPr>
        <p:spPr>
          <a:xfrm>
            <a:off x="1846183" y="6467237"/>
            <a:ext cx="6651665" cy="295394"/>
          </a:xfrm>
          <a:prstGeom prst="rect">
            <a:avLst/>
          </a:prstGeom>
          <a:noFill/>
          <a:ln/>
        </p:spPr>
        <p:txBody>
          <a:bodyPr wrap="none" lIns="0" tIns="0" rIns="0" bIns="0" rtlCol="0" anchor="t"/>
          <a:lstStyle/>
          <a:p>
            <a:pPr marL="342900" indent="-342900">
              <a:lnSpc>
                <a:spcPts val="2300"/>
              </a:lnSpc>
              <a:buSzPct val="100000"/>
              <a:buChar char="•"/>
            </a:pPr>
            <a:r>
              <a:rPr lang="en-US" sz="1600" dirty="0">
                <a:solidFill>
                  <a:srgbClr val="2C3249"/>
                </a:solidFill>
                <a:latin typeface="Kanit Light" panose="020B0604020202020204" charset="-34"/>
                <a:ea typeface="Martel Sans" pitchFamily="34" charset="-122"/>
                <a:cs typeface="Kanit Light" panose="020B0604020202020204" charset="-34"/>
              </a:rPr>
              <a:t>Google Drive ile tam </a:t>
            </a:r>
            <a:r>
              <a:rPr lang="en-US" sz="1600" dirty="0" err="1">
                <a:solidFill>
                  <a:srgbClr val="2C3249"/>
                </a:solidFill>
                <a:latin typeface="Kanit Light" panose="020B0604020202020204" charset="-34"/>
                <a:ea typeface="Martel Sans" pitchFamily="34" charset="-122"/>
                <a:cs typeface="Kanit Light" panose="020B0604020202020204" charset="-34"/>
              </a:rPr>
              <a:t>entegrasyon</a:t>
            </a:r>
            <a:endParaRPr lang="en-US" sz="1600" dirty="0">
              <a:latin typeface="Kanit Light" panose="020B0604020202020204" charset="-34"/>
            </a:endParaRPr>
          </a:p>
        </p:txBody>
      </p:sp>
      <p:sp>
        <p:nvSpPr>
          <p:cNvPr id="15" name="Text 9"/>
          <p:cNvSpPr/>
          <p:nvPr/>
        </p:nvSpPr>
        <p:spPr>
          <a:xfrm>
            <a:off x="1846183" y="6827163"/>
            <a:ext cx="6651665" cy="295394"/>
          </a:xfrm>
          <a:prstGeom prst="rect">
            <a:avLst/>
          </a:prstGeom>
          <a:noFill/>
          <a:ln/>
        </p:spPr>
        <p:txBody>
          <a:bodyPr wrap="none" lIns="0" tIns="0" rIns="0" bIns="0" rtlCol="0" anchor="t"/>
          <a:lstStyle/>
          <a:p>
            <a:pPr marL="342900" indent="-342900">
              <a:lnSpc>
                <a:spcPts val="2300"/>
              </a:lnSpc>
              <a:buSzPct val="100000"/>
              <a:buChar char="•"/>
            </a:pPr>
            <a:r>
              <a:rPr lang="en-US" sz="1600" dirty="0" err="1">
                <a:solidFill>
                  <a:srgbClr val="2C3249"/>
                </a:solidFill>
                <a:latin typeface="Kanit Light" panose="020B0604020202020204" charset="-34"/>
                <a:ea typeface="Martel Sans" pitchFamily="34" charset="-122"/>
                <a:cs typeface="Kanit Light" panose="020B0604020202020204" charset="-34"/>
              </a:rPr>
              <a:t>Ücretsiz</a:t>
            </a:r>
            <a:r>
              <a:rPr lang="en-US" sz="1600" dirty="0">
                <a:solidFill>
                  <a:srgbClr val="2C3249"/>
                </a:solidFill>
                <a:latin typeface="Kanit Light" panose="020B0604020202020204" charset="-34"/>
                <a:ea typeface="Martel Sans" pitchFamily="34" charset="-122"/>
                <a:cs typeface="Kanit Light" panose="020B0604020202020204" charset="-34"/>
              </a:rPr>
              <a:t> GPU ve TPU </a:t>
            </a:r>
            <a:r>
              <a:rPr lang="en-US" sz="1600" dirty="0" err="1">
                <a:solidFill>
                  <a:srgbClr val="2C3249"/>
                </a:solidFill>
                <a:latin typeface="Kanit Light" panose="020B0604020202020204" charset="-34"/>
                <a:ea typeface="Martel Sans" pitchFamily="34" charset="-122"/>
                <a:cs typeface="Kanit Light" panose="020B0604020202020204" charset="-34"/>
              </a:rPr>
              <a:t>desteği</a:t>
            </a:r>
            <a:endParaRPr lang="en-US" sz="1600" dirty="0">
              <a:latin typeface="Kanit Light" panose="020B0604020202020204" charset="-34"/>
            </a:endParaRPr>
          </a:p>
        </p:txBody>
      </p:sp>
      <p:sp>
        <p:nvSpPr>
          <p:cNvPr id="16" name="Text 10"/>
          <p:cNvSpPr/>
          <p:nvPr/>
        </p:nvSpPr>
        <p:spPr>
          <a:xfrm>
            <a:off x="1846183" y="7187089"/>
            <a:ext cx="6651665" cy="295394"/>
          </a:xfrm>
          <a:prstGeom prst="rect">
            <a:avLst/>
          </a:prstGeom>
          <a:noFill/>
          <a:ln/>
        </p:spPr>
        <p:txBody>
          <a:bodyPr wrap="none" lIns="0" tIns="0" rIns="0" bIns="0" rtlCol="0" anchor="t"/>
          <a:lstStyle/>
          <a:p>
            <a:pPr marL="342900" indent="-342900">
              <a:lnSpc>
                <a:spcPts val="2300"/>
              </a:lnSpc>
              <a:buSzPct val="100000"/>
              <a:buChar char="•"/>
            </a:pPr>
            <a:r>
              <a:rPr lang="en-US" sz="1600" dirty="0" err="1">
                <a:solidFill>
                  <a:srgbClr val="2C3249"/>
                </a:solidFill>
                <a:latin typeface="Kanit Light" panose="020B0604020202020204" charset="-34"/>
                <a:ea typeface="Martel Sans" pitchFamily="34" charset="-122"/>
                <a:cs typeface="Kanit Light" panose="020B0604020202020204" charset="-34"/>
              </a:rPr>
              <a:t>Notları</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paylaşabilme</a:t>
            </a:r>
            <a:r>
              <a:rPr lang="en-US" sz="1600" dirty="0">
                <a:solidFill>
                  <a:srgbClr val="2C3249"/>
                </a:solidFill>
                <a:latin typeface="Kanit Light" panose="020B0604020202020204" charset="-34"/>
                <a:ea typeface="Martel Sans" pitchFamily="34" charset="-122"/>
                <a:cs typeface="Kanit Light" panose="020B0604020202020204" charset="-34"/>
              </a:rPr>
              <a:t> ve </a:t>
            </a:r>
            <a:r>
              <a:rPr lang="en-US" sz="1600" dirty="0" err="1">
                <a:solidFill>
                  <a:srgbClr val="2C3249"/>
                </a:solidFill>
                <a:latin typeface="Kanit Light" panose="020B0604020202020204" charset="-34"/>
                <a:ea typeface="Martel Sans" pitchFamily="34" charset="-122"/>
                <a:cs typeface="Kanit Light" panose="020B0604020202020204" charset="-34"/>
              </a:rPr>
              <a:t>birlikte</a:t>
            </a:r>
            <a:r>
              <a:rPr lang="en-US" sz="1600" dirty="0">
                <a:solidFill>
                  <a:srgbClr val="2C3249"/>
                </a:solidFill>
                <a:latin typeface="Kanit Light" panose="020B0604020202020204" charset="-34"/>
                <a:ea typeface="Martel Sans" pitchFamily="34" charset="-122"/>
                <a:cs typeface="Kanit Light" panose="020B0604020202020204" charset="-34"/>
              </a:rPr>
              <a:t> </a:t>
            </a:r>
            <a:r>
              <a:rPr lang="en-US" sz="1600" dirty="0" err="1">
                <a:solidFill>
                  <a:srgbClr val="2C3249"/>
                </a:solidFill>
                <a:latin typeface="Kanit Light" panose="020B0604020202020204" charset="-34"/>
                <a:ea typeface="Martel Sans" pitchFamily="34" charset="-122"/>
                <a:cs typeface="Kanit Light" panose="020B0604020202020204" charset="-34"/>
              </a:rPr>
              <a:t>çalışabilme</a:t>
            </a:r>
            <a:endParaRPr lang="en-US" sz="1600" dirty="0">
              <a:latin typeface="Kanit Light" panose="020B0604020202020204" charset="-34"/>
            </a:endParaRPr>
          </a:p>
        </p:txBody>
      </p:sp>
      <p:sp>
        <p:nvSpPr>
          <p:cNvPr id="21" name="Text 0">
            <a:extLst>
              <a:ext uri="{FF2B5EF4-FFF2-40B4-BE49-F238E27FC236}">
                <a16:creationId xmlns:a16="http://schemas.microsoft.com/office/drawing/2014/main" id="{76C8653F-47FE-5A17-D280-254165734136}"/>
              </a:ext>
            </a:extLst>
          </p:cNvPr>
          <p:cNvSpPr/>
          <p:nvPr/>
        </p:nvSpPr>
        <p:spPr>
          <a:xfrm>
            <a:off x="628531" y="408252"/>
            <a:ext cx="7869317" cy="614482"/>
          </a:xfrm>
          <a:prstGeom prst="rect">
            <a:avLst/>
          </a:prstGeom>
          <a:noFill/>
          <a:ln/>
        </p:spPr>
        <p:txBody>
          <a:bodyPr wrap="none" lIns="0" tIns="0" rIns="0" bIns="0" rtlCol="0" anchor="t"/>
          <a:lstStyle/>
          <a:p>
            <a:pPr marL="0" indent="0">
              <a:lnSpc>
                <a:spcPts val="4800"/>
              </a:lnSpc>
              <a:buNone/>
            </a:pPr>
            <a:r>
              <a:rPr lang="en-US" sz="4000">
                <a:solidFill>
                  <a:srgbClr val="272D45"/>
                </a:solidFill>
                <a:latin typeface="Kanit Light" panose="020B0604020202020204" charset="-34"/>
                <a:ea typeface="Kanit Light" pitchFamily="34" charset="-122"/>
                <a:cs typeface="Kanit Light" panose="020B0604020202020204" charset="-34"/>
              </a:rPr>
              <a:t>Modelin Uygulamaya Geçirilmesi</a:t>
            </a:r>
            <a:endParaRPr lang="en-US" sz="4000">
              <a:latin typeface="Kanit Light" panose="020B0604020202020204" charset="-34"/>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22101" y="1036097"/>
            <a:ext cx="5971461" cy="618768"/>
          </a:xfrm>
          <a:prstGeom prst="rect">
            <a:avLst/>
          </a:prstGeom>
          <a:noFill/>
          <a:ln/>
        </p:spPr>
        <p:txBody>
          <a:bodyPr wrap="none" lIns="0" tIns="0" rIns="0" bIns="0" rtlCol="0" anchor="t"/>
          <a:lstStyle/>
          <a:p>
            <a:pPr marL="0" indent="0">
              <a:lnSpc>
                <a:spcPts val="4850"/>
              </a:lnSpc>
              <a:buNone/>
            </a:pPr>
            <a:r>
              <a:rPr lang="en-US" sz="3200" dirty="0">
                <a:solidFill>
                  <a:srgbClr val="272D45"/>
                </a:solidFill>
                <a:latin typeface="Kanit Light" panose="020B0604020202020204" charset="-34"/>
                <a:ea typeface="Kanit Light" pitchFamily="34" charset="-122"/>
                <a:cs typeface="Kanit Light" panose="020B0604020202020204" charset="-34"/>
              </a:rPr>
              <a:t>Google </a:t>
            </a:r>
            <a:r>
              <a:rPr lang="en-US" sz="3200" dirty="0" err="1">
                <a:solidFill>
                  <a:srgbClr val="272D45"/>
                </a:solidFill>
                <a:latin typeface="Kanit Light" panose="020B0604020202020204" charset="-34"/>
                <a:ea typeface="Kanit Light" pitchFamily="34" charset="-122"/>
                <a:cs typeface="Kanit Light" panose="020B0604020202020204" charset="-34"/>
              </a:rPr>
              <a:t>Colab'a</a:t>
            </a:r>
            <a:r>
              <a:rPr lang="en-US" sz="3200" dirty="0">
                <a:solidFill>
                  <a:srgbClr val="272D45"/>
                </a:solidFill>
                <a:latin typeface="Kanit Light" panose="020B0604020202020204" charset="-34"/>
                <a:ea typeface="Kanit Light" pitchFamily="34" charset="-122"/>
                <a:cs typeface="Kanit Light" panose="020B0604020202020204" charset="-34"/>
              </a:rPr>
              <a:t> Nasıl </a:t>
            </a:r>
            <a:r>
              <a:rPr lang="en-US" sz="3200" dirty="0" err="1">
                <a:solidFill>
                  <a:srgbClr val="272D45"/>
                </a:solidFill>
                <a:latin typeface="Kanit Light" panose="020B0604020202020204" charset="-34"/>
                <a:ea typeface="Kanit Light" pitchFamily="34" charset="-122"/>
                <a:cs typeface="Kanit Light" panose="020B0604020202020204" charset="-34"/>
              </a:rPr>
              <a:t>Girilir</a:t>
            </a:r>
            <a:r>
              <a:rPr lang="en-US" sz="3200" dirty="0">
                <a:solidFill>
                  <a:srgbClr val="272D45"/>
                </a:solidFill>
                <a:latin typeface="Kanit Light" panose="020B0604020202020204" charset="-34"/>
                <a:ea typeface="Kanit Light" pitchFamily="34" charset="-122"/>
                <a:cs typeface="Kanit Light" panose="020B0604020202020204" charset="-34"/>
              </a:rPr>
              <a:t>?</a:t>
            </a:r>
            <a:endParaRPr lang="en-US" sz="3200" dirty="0">
              <a:latin typeface="Kanit Light" panose="020B0604020202020204" charset="-34"/>
            </a:endParaRPr>
          </a:p>
        </p:txBody>
      </p:sp>
      <p:sp>
        <p:nvSpPr>
          <p:cNvPr id="3" name="Shape 1"/>
          <p:cNvSpPr/>
          <p:nvPr/>
        </p:nvSpPr>
        <p:spPr>
          <a:xfrm>
            <a:off x="693063" y="2153364"/>
            <a:ext cx="4003358" cy="198001"/>
          </a:xfrm>
          <a:prstGeom prst="roundRect">
            <a:avLst>
              <a:gd name="adj" fmla="val 42008"/>
            </a:avLst>
          </a:prstGeom>
          <a:solidFill>
            <a:srgbClr val="DFECE9"/>
          </a:solidFill>
          <a:ln w="7620">
            <a:solidFill>
              <a:srgbClr val="C5D2CF"/>
            </a:solidFill>
            <a:prstDash val="solid"/>
          </a:ln>
        </p:spPr>
        <p:txBody>
          <a:bodyPr/>
          <a:lstStyle/>
          <a:p>
            <a:endParaRPr lang="tr-TR">
              <a:latin typeface="Kanit Light" panose="020B0604020202020204" charset="-34"/>
            </a:endParaRPr>
          </a:p>
        </p:txBody>
      </p:sp>
      <p:sp>
        <p:nvSpPr>
          <p:cNvPr id="4" name="Text 2"/>
          <p:cNvSpPr/>
          <p:nvPr/>
        </p:nvSpPr>
        <p:spPr>
          <a:xfrm>
            <a:off x="693063" y="2648307"/>
            <a:ext cx="2475428" cy="309324"/>
          </a:xfrm>
          <a:prstGeom prst="rect">
            <a:avLst/>
          </a:prstGeom>
          <a:noFill/>
          <a:ln/>
        </p:spPr>
        <p:txBody>
          <a:bodyPr wrap="none" lIns="0" tIns="0" rIns="0" bIns="0" rtlCol="0" anchor="t"/>
          <a:lstStyle/>
          <a:p>
            <a:pPr marL="0" indent="0" algn="l">
              <a:lnSpc>
                <a:spcPts val="2400"/>
              </a:lnSpc>
              <a:buNone/>
            </a:pPr>
            <a:r>
              <a:rPr lang="en-US" sz="1900">
                <a:solidFill>
                  <a:srgbClr val="2C3249"/>
                </a:solidFill>
                <a:latin typeface="Kanit Light" panose="020B0604020202020204" charset="-34"/>
                <a:ea typeface="Kanit Light" pitchFamily="34" charset="-122"/>
                <a:cs typeface="Kanit Light" panose="020B0604020202020204" charset="-34"/>
              </a:rPr>
              <a:t>Google Hesabı Açma</a:t>
            </a:r>
            <a:endParaRPr lang="en-US" sz="1900">
              <a:latin typeface="Kanit Light" panose="020B0604020202020204" charset="-34"/>
            </a:endParaRPr>
          </a:p>
        </p:txBody>
      </p:sp>
      <p:sp>
        <p:nvSpPr>
          <p:cNvPr id="5" name="Text 3"/>
          <p:cNvSpPr/>
          <p:nvPr/>
        </p:nvSpPr>
        <p:spPr>
          <a:xfrm>
            <a:off x="693063" y="3076337"/>
            <a:ext cx="4003358" cy="316706"/>
          </a:xfrm>
          <a:prstGeom prst="rect">
            <a:avLst/>
          </a:prstGeom>
          <a:noFill/>
          <a:ln/>
        </p:spPr>
        <p:txBody>
          <a:bodyPr wrap="none" lIns="0" tIns="0" rIns="0" bIns="0" rtlCol="0" anchor="t"/>
          <a:lstStyle/>
          <a:p>
            <a:pPr marL="0" indent="0" algn="l">
              <a:lnSpc>
                <a:spcPts val="2450"/>
              </a:lnSpc>
              <a:buNone/>
            </a:pPr>
            <a:r>
              <a:rPr lang="en-US" sz="1550">
                <a:solidFill>
                  <a:srgbClr val="2C3249"/>
                </a:solidFill>
                <a:latin typeface="Kanit Light" panose="020B0604020202020204" charset="-34"/>
                <a:ea typeface="Martel Sans" pitchFamily="34" charset="-122"/>
                <a:cs typeface="Kanit Light" panose="020B0604020202020204" charset="-34"/>
              </a:rPr>
              <a:t>Öncelikle yeditepe google hesabınızı açın.</a:t>
            </a:r>
            <a:endParaRPr lang="en-US" sz="1550">
              <a:latin typeface="Kanit Light" panose="020B0604020202020204" charset="-34"/>
            </a:endParaRPr>
          </a:p>
        </p:txBody>
      </p:sp>
      <p:sp>
        <p:nvSpPr>
          <p:cNvPr id="6" name="Shape 4"/>
          <p:cNvSpPr/>
          <p:nvPr/>
        </p:nvSpPr>
        <p:spPr>
          <a:xfrm>
            <a:off x="4993362" y="1856303"/>
            <a:ext cx="4003358" cy="198001"/>
          </a:xfrm>
          <a:prstGeom prst="roundRect">
            <a:avLst>
              <a:gd name="adj" fmla="val 42008"/>
            </a:avLst>
          </a:prstGeom>
          <a:solidFill>
            <a:srgbClr val="DFECE9"/>
          </a:solidFill>
          <a:ln w="7620">
            <a:solidFill>
              <a:srgbClr val="C5D2CF"/>
            </a:solidFill>
            <a:prstDash val="solid"/>
          </a:ln>
        </p:spPr>
        <p:txBody>
          <a:bodyPr/>
          <a:lstStyle/>
          <a:p>
            <a:endParaRPr lang="tr-TR">
              <a:latin typeface="Kanit Light" panose="020B0604020202020204" charset="-34"/>
            </a:endParaRPr>
          </a:p>
        </p:txBody>
      </p:sp>
      <p:sp>
        <p:nvSpPr>
          <p:cNvPr id="7" name="Text 5"/>
          <p:cNvSpPr/>
          <p:nvPr/>
        </p:nvSpPr>
        <p:spPr>
          <a:xfrm>
            <a:off x="4993362" y="2351246"/>
            <a:ext cx="2475428" cy="309324"/>
          </a:xfrm>
          <a:prstGeom prst="rect">
            <a:avLst/>
          </a:prstGeom>
          <a:noFill/>
          <a:ln/>
        </p:spPr>
        <p:txBody>
          <a:bodyPr wrap="none" lIns="0" tIns="0" rIns="0" bIns="0" rtlCol="0" anchor="t"/>
          <a:lstStyle/>
          <a:p>
            <a:pPr marL="0" indent="0" algn="l">
              <a:lnSpc>
                <a:spcPts val="2400"/>
              </a:lnSpc>
              <a:buNone/>
            </a:pPr>
            <a:r>
              <a:rPr lang="en-US" sz="1900">
                <a:solidFill>
                  <a:srgbClr val="2C3249"/>
                </a:solidFill>
                <a:latin typeface="Kanit Light" panose="020B0604020202020204" charset="-34"/>
                <a:ea typeface="Kanit Light" pitchFamily="34" charset="-122"/>
                <a:cs typeface="Kanit Light" panose="020B0604020202020204" charset="-34"/>
              </a:rPr>
              <a:t>Google Drive'a Giriş</a:t>
            </a:r>
            <a:endParaRPr lang="en-US" sz="1900">
              <a:latin typeface="Kanit Light" panose="020B0604020202020204" charset="-34"/>
            </a:endParaRPr>
          </a:p>
        </p:txBody>
      </p:sp>
      <p:sp>
        <p:nvSpPr>
          <p:cNvPr id="8" name="Text 6"/>
          <p:cNvSpPr/>
          <p:nvPr/>
        </p:nvSpPr>
        <p:spPr>
          <a:xfrm>
            <a:off x="4993362" y="2779276"/>
            <a:ext cx="4003358" cy="633413"/>
          </a:xfrm>
          <a:prstGeom prst="rect">
            <a:avLst/>
          </a:prstGeom>
          <a:noFill/>
          <a:ln/>
        </p:spPr>
        <p:txBody>
          <a:bodyPr wrap="square" lIns="0" tIns="0" rIns="0" bIns="0" rtlCol="0" anchor="t"/>
          <a:lstStyle/>
          <a:p>
            <a:pPr marL="0" indent="0" algn="l">
              <a:lnSpc>
                <a:spcPts val="2450"/>
              </a:lnSpc>
              <a:buNone/>
            </a:pPr>
            <a:r>
              <a:rPr lang="en-US" sz="1550">
                <a:solidFill>
                  <a:srgbClr val="2C3249"/>
                </a:solidFill>
                <a:latin typeface="Kanit Light" panose="020B0604020202020204" charset="-34"/>
                <a:ea typeface="Martel Sans" pitchFamily="34" charset="-122"/>
                <a:cs typeface="Kanit Light" panose="020B0604020202020204" charset="-34"/>
              </a:rPr>
              <a:t>Google Drive'a giriş yapın (drive.google.com)</a:t>
            </a:r>
            <a:endParaRPr lang="en-US" sz="1550">
              <a:latin typeface="Kanit Light" panose="020B0604020202020204" charset="-34"/>
            </a:endParaRPr>
          </a:p>
        </p:txBody>
      </p:sp>
      <p:sp>
        <p:nvSpPr>
          <p:cNvPr id="9" name="Shape 7"/>
          <p:cNvSpPr/>
          <p:nvPr/>
        </p:nvSpPr>
        <p:spPr>
          <a:xfrm>
            <a:off x="9293662" y="1559362"/>
            <a:ext cx="4003358" cy="198001"/>
          </a:xfrm>
          <a:prstGeom prst="roundRect">
            <a:avLst>
              <a:gd name="adj" fmla="val 42008"/>
            </a:avLst>
          </a:prstGeom>
          <a:solidFill>
            <a:srgbClr val="DFECE9"/>
          </a:solidFill>
          <a:ln w="7620">
            <a:solidFill>
              <a:srgbClr val="C5D2CF"/>
            </a:solidFill>
            <a:prstDash val="solid"/>
          </a:ln>
        </p:spPr>
        <p:txBody>
          <a:bodyPr/>
          <a:lstStyle/>
          <a:p>
            <a:endParaRPr lang="tr-TR">
              <a:latin typeface="Kanit Light" panose="020B0604020202020204" charset="-34"/>
            </a:endParaRPr>
          </a:p>
        </p:txBody>
      </p:sp>
      <p:sp>
        <p:nvSpPr>
          <p:cNvPr id="10" name="Text 8"/>
          <p:cNvSpPr/>
          <p:nvPr/>
        </p:nvSpPr>
        <p:spPr>
          <a:xfrm>
            <a:off x="9293662" y="2054304"/>
            <a:ext cx="2475428" cy="309324"/>
          </a:xfrm>
          <a:prstGeom prst="rect">
            <a:avLst/>
          </a:prstGeom>
          <a:noFill/>
          <a:ln/>
        </p:spPr>
        <p:txBody>
          <a:bodyPr wrap="none" lIns="0" tIns="0" rIns="0" bIns="0" rtlCol="0" anchor="t"/>
          <a:lstStyle/>
          <a:p>
            <a:pPr marL="0" indent="0" algn="l">
              <a:lnSpc>
                <a:spcPts val="2400"/>
              </a:lnSpc>
              <a:buNone/>
            </a:pPr>
            <a:r>
              <a:rPr lang="en-US" sz="1900">
                <a:solidFill>
                  <a:srgbClr val="2C3249"/>
                </a:solidFill>
                <a:latin typeface="Kanit Light" panose="020B0604020202020204" charset="-34"/>
                <a:ea typeface="Kanit Light" pitchFamily="34" charset="-122"/>
                <a:cs typeface="Kanit Light" panose="020B0604020202020204" charset="-34"/>
              </a:rPr>
              <a:t>Colab'a Erişim</a:t>
            </a:r>
            <a:endParaRPr lang="en-US" sz="1900">
              <a:latin typeface="Kanit Light" panose="020B0604020202020204" charset="-34"/>
            </a:endParaRPr>
          </a:p>
        </p:txBody>
      </p:sp>
      <p:sp>
        <p:nvSpPr>
          <p:cNvPr id="11" name="Text 9"/>
          <p:cNvSpPr/>
          <p:nvPr/>
        </p:nvSpPr>
        <p:spPr>
          <a:xfrm>
            <a:off x="9293662" y="2482334"/>
            <a:ext cx="4003358" cy="633413"/>
          </a:xfrm>
          <a:prstGeom prst="rect">
            <a:avLst/>
          </a:prstGeom>
          <a:noFill/>
          <a:ln/>
        </p:spPr>
        <p:txBody>
          <a:bodyPr wrap="square" lIns="0" tIns="0" rIns="0" bIns="0" rtlCol="0" anchor="t"/>
          <a:lstStyle/>
          <a:p>
            <a:pPr marL="0" indent="0" algn="l">
              <a:lnSpc>
                <a:spcPts val="2450"/>
              </a:lnSpc>
              <a:buNone/>
            </a:pPr>
            <a:r>
              <a:rPr lang="en-US" sz="1550">
                <a:solidFill>
                  <a:srgbClr val="2C3249"/>
                </a:solidFill>
                <a:latin typeface="Kanit Light" panose="020B0604020202020204" charset="-34"/>
                <a:ea typeface="Martel Sans" pitchFamily="34" charset="-122"/>
                <a:cs typeface="Kanit Light" panose="020B0604020202020204" charset="-34"/>
              </a:rPr>
              <a:t>Colab'a giriş yapın (https://colab.research.google.com/)</a:t>
            </a:r>
            <a:endParaRPr lang="en-US" sz="1550">
              <a:latin typeface="Kanit Light" panose="020B0604020202020204" charset="-34"/>
            </a:endParaRPr>
          </a:p>
        </p:txBody>
      </p:sp>
      <p:sp>
        <p:nvSpPr>
          <p:cNvPr id="12" name="Text 10"/>
          <p:cNvSpPr/>
          <p:nvPr/>
        </p:nvSpPr>
        <p:spPr>
          <a:xfrm>
            <a:off x="693063" y="3926264"/>
            <a:ext cx="5519499" cy="495062"/>
          </a:xfrm>
          <a:prstGeom prst="rect">
            <a:avLst/>
          </a:prstGeom>
          <a:noFill/>
          <a:ln/>
        </p:spPr>
        <p:txBody>
          <a:bodyPr wrap="none" lIns="0" tIns="0" rIns="0" bIns="0" rtlCol="0" anchor="t"/>
          <a:lstStyle/>
          <a:p>
            <a:pPr marL="0" indent="0">
              <a:lnSpc>
                <a:spcPts val="3850"/>
              </a:lnSpc>
              <a:buNone/>
            </a:pPr>
            <a:r>
              <a:rPr lang="en-US" sz="3100" dirty="0">
                <a:solidFill>
                  <a:srgbClr val="272D45"/>
                </a:solidFill>
                <a:latin typeface="Kanit Light" panose="020B0604020202020204" charset="-34"/>
                <a:ea typeface="Kanit Light" pitchFamily="34" charset="-122"/>
                <a:cs typeface="Kanit Light" panose="020B0604020202020204" charset="-34"/>
              </a:rPr>
              <a:t>Dosya </a:t>
            </a:r>
            <a:r>
              <a:rPr lang="en-US" sz="3100" dirty="0" err="1">
                <a:solidFill>
                  <a:srgbClr val="272D45"/>
                </a:solidFill>
                <a:latin typeface="Kanit Light" panose="020B0604020202020204" charset="-34"/>
                <a:ea typeface="Kanit Light" pitchFamily="34" charset="-122"/>
                <a:cs typeface="Kanit Light" panose="020B0604020202020204" charset="-34"/>
              </a:rPr>
              <a:t>Yapısı</a:t>
            </a:r>
            <a:r>
              <a:rPr lang="en-US" sz="3100" dirty="0">
                <a:solidFill>
                  <a:srgbClr val="272D45"/>
                </a:solidFill>
                <a:latin typeface="Kanit Light" panose="020B0604020202020204" charset="-34"/>
                <a:ea typeface="Kanit Light" pitchFamily="34" charset="-122"/>
                <a:cs typeface="Kanit Light" panose="020B0604020202020204" charset="-34"/>
              </a:rPr>
              <a:t> ve </a:t>
            </a:r>
            <a:r>
              <a:rPr lang="en-US" sz="3100" dirty="0" err="1">
                <a:solidFill>
                  <a:srgbClr val="272D45"/>
                </a:solidFill>
                <a:latin typeface="Kanit Light" panose="020B0604020202020204" charset="-34"/>
                <a:ea typeface="Kanit Light" pitchFamily="34" charset="-122"/>
                <a:cs typeface="Kanit Light" panose="020B0604020202020204" charset="-34"/>
              </a:rPr>
              <a:t>Çalışma</a:t>
            </a:r>
            <a:r>
              <a:rPr lang="en-US" sz="3100" dirty="0">
                <a:solidFill>
                  <a:srgbClr val="272D45"/>
                </a:solidFill>
                <a:latin typeface="Kanit Light" panose="020B0604020202020204" charset="-34"/>
                <a:ea typeface="Kanit Light" pitchFamily="34" charset="-122"/>
                <a:cs typeface="Kanit Light" panose="020B0604020202020204" charset="-34"/>
              </a:rPr>
              <a:t> </a:t>
            </a:r>
            <a:r>
              <a:rPr lang="en-US" sz="3100" dirty="0" err="1">
                <a:solidFill>
                  <a:srgbClr val="272D45"/>
                </a:solidFill>
                <a:latin typeface="Kanit Light" panose="020B0604020202020204" charset="-34"/>
                <a:ea typeface="Kanit Light" pitchFamily="34" charset="-122"/>
                <a:cs typeface="Kanit Light" panose="020B0604020202020204" charset="-34"/>
              </a:rPr>
              <a:t>Sistemi</a:t>
            </a:r>
            <a:endParaRPr lang="en-US" sz="3100" dirty="0">
              <a:latin typeface="Kanit Light" panose="020B0604020202020204" charset="-34"/>
            </a:endParaRPr>
          </a:p>
        </p:txBody>
      </p:sp>
      <p:sp>
        <p:nvSpPr>
          <p:cNvPr id="13" name="Text 11"/>
          <p:cNvSpPr/>
          <p:nvPr/>
        </p:nvSpPr>
        <p:spPr>
          <a:xfrm>
            <a:off x="693063" y="4501634"/>
            <a:ext cx="12603956" cy="316706"/>
          </a:xfrm>
          <a:prstGeom prst="rect">
            <a:avLst/>
          </a:prstGeom>
          <a:noFill/>
          <a:ln/>
        </p:spPr>
        <p:txBody>
          <a:bodyPr wrap="none" lIns="0" tIns="0" rIns="0" bIns="0" rtlCol="0" anchor="t"/>
          <a:lstStyle/>
          <a:p>
            <a:pPr marL="0" indent="0">
              <a:lnSpc>
                <a:spcPts val="2450"/>
              </a:lnSpc>
              <a:buNone/>
            </a:pPr>
            <a:r>
              <a:rPr lang="en-US" sz="1600" b="1" dirty="0" err="1">
                <a:solidFill>
                  <a:srgbClr val="2C3249"/>
                </a:solidFill>
                <a:latin typeface="Kanit Light" panose="020B0604020202020204" charset="-34"/>
                <a:ea typeface="Martel Sans" pitchFamily="34" charset="-122"/>
                <a:cs typeface="Kanit Light" panose="020B0604020202020204" charset="-34"/>
              </a:rPr>
              <a:t>Derslerimiz</a:t>
            </a:r>
            <a:r>
              <a:rPr lang="en-US" sz="1600" b="1" dirty="0">
                <a:solidFill>
                  <a:srgbClr val="2C3249"/>
                </a:solidFill>
                <a:latin typeface="Kanit Light" panose="020B0604020202020204" charset="-34"/>
                <a:ea typeface="Martel Sans" pitchFamily="34" charset="-122"/>
                <a:cs typeface="Kanit Light" panose="020B0604020202020204" charset="-34"/>
              </a:rPr>
              <a:t> için:</a:t>
            </a:r>
            <a:endParaRPr lang="en-US" sz="1600" b="1" dirty="0">
              <a:latin typeface="Kanit Light" panose="020B0604020202020204" charset="-34"/>
            </a:endParaRPr>
          </a:p>
        </p:txBody>
      </p:sp>
      <p:sp>
        <p:nvSpPr>
          <p:cNvPr id="14" name="Shape 12"/>
          <p:cNvSpPr/>
          <p:nvPr/>
        </p:nvSpPr>
        <p:spPr>
          <a:xfrm>
            <a:off x="693063" y="5041106"/>
            <a:ext cx="4069318" cy="2106097"/>
          </a:xfrm>
          <a:prstGeom prst="roundRect">
            <a:avLst>
              <a:gd name="adj" fmla="val 3949"/>
            </a:avLst>
          </a:prstGeom>
          <a:solidFill>
            <a:srgbClr val="DFECE9"/>
          </a:solidFill>
          <a:ln w="7620">
            <a:solidFill>
              <a:srgbClr val="C5D2CF"/>
            </a:solidFill>
            <a:prstDash val="solid"/>
          </a:ln>
        </p:spPr>
        <p:txBody>
          <a:bodyPr/>
          <a:lstStyle/>
          <a:p>
            <a:endParaRPr lang="tr-TR">
              <a:latin typeface="Kanit Light" panose="020B0604020202020204" charset="-34"/>
            </a:endParaRPr>
          </a:p>
        </p:txBody>
      </p:sp>
      <p:sp>
        <p:nvSpPr>
          <p:cNvPr id="15" name="Text 13"/>
          <p:cNvSpPr/>
          <p:nvPr/>
        </p:nvSpPr>
        <p:spPr>
          <a:xfrm>
            <a:off x="898684" y="5246727"/>
            <a:ext cx="2475428" cy="309324"/>
          </a:xfrm>
          <a:prstGeom prst="rect">
            <a:avLst/>
          </a:prstGeom>
          <a:noFill/>
          <a:ln/>
        </p:spPr>
        <p:txBody>
          <a:bodyPr wrap="none" lIns="0" tIns="0" rIns="0" bIns="0" rtlCol="0" anchor="t"/>
          <a:lstStyle/>
          <a:p>
            <a:pPr marL="0" indent="0">
              <a:lnSpc>
                <a:spcPts val="2400"/>
              </a:lnSpc>
              <a:buNone/>
            </a:pPr>
            <a:r>
              <a:rPr lang="en-US" sz="1900" dirty="0">
                <a:solidFill>
                  <a:srgbClr val="2C3249"/>
                </a:solidFill>
                <a:latin typeface="Kanit Light" panose="020B0604020202020204" charset="-34"/>
                <a:ea typeface="Kanit Light" pitchFamily="34" charset="-122"/>
                <a:cs typeface="Kanit Light" panose="020B0604020202020204" charset="-34"/>
              </a:rPr>
              <a:t>Otomatik </a:t>
            </a:r>
            <a:r>
              <a:rPr lang="en-US" sz="1900" dirty="0" err="1">
                <a:solidFill>
                  <a:srgbClr val="2C3249"/>
                </a:solidFill>
                <a:latin typeface="Kanit Light" panose="020B0604020202020204" charset="-34"/>
                <a:ea typeface="Kanit Light" pitchFamily="34" charset="-122"/>
                <a:cs typeface="Kanit Light" panose="020B0604020202020204" charset="-34"/>
              </a:rPr>
              <a:t>Klasör</a:t>
            </a:r>
            <a:endParaRPr lang="en-US" sz="1900" dirty="0">
              <a:latin typeface="Kanit Light" panose="020B0604020202020204" charset="-34"/>
            </a:endParaRPr>
          </a:p>
        </p:txBody>
      </p:sp>
      <p:sp>
        <p:nvSpPr>
          <p:cNvPr id="16" name="Text 14"/>
          <p:cNvSpPr/>
          <p:nvPr/>
        </p:nvSpPr>
        <p:spPr>
          <a:xfrm>
            <a:off x="898684" y="5674757"/>
            <a:ext cx="3658076" cy="950119"/>
          </a:xfrm>
          <a:prstGeom prst="rect">
            <a:avLst/>
          </a:prstGeom>
          <a:noFill/>
          <a:ln/>
        </p:spPr>
        <p:txBody>
          <a:bodyPr wrap="square" lIns="0" tIns="0" rIns="0" bIns="0" rtlCol="0" anchor="t"/>
          <a:lstStyle/>
          <a:p>
            <a:pPr marL="0" indent="0">
              <a:lnSpc>
                <a:spcPts val="2450"/>
              </a:lnSpc>
              <a:buNone/>
            </a:pPr>
            <a:r>
              <a:rPr lang="en-US" sz="1550" dirty="0">
                <a:solidFill>
                  <a:srgbClr val="2C3249"/>
                </a:solidFill>
                <a:latin typeface="Kanit Light" panose="020B0604020202020204" charset="-34"/>
                <a:ea typeface="Martel Sans" pitchFamily="34" charset="-122"/>
                <a:cs typeface="Kanit Light" panose="020B0604020202020204" charset="-34"/>
              </a:rPr>
              <a:t>Google </a:t>
            </a:r>
            <a:r>
              <a:rPr lang="en-US" sz="1550" dirty="0" err="1">
                <a:solidFill>
                  <a:srgbClr val="2C3249"/>
                </a:solidFill>
                <a:latin typeface="Kanit Light" panose="020B0604020202020204" charset="-34"/>
                <a:ea typeface="Martel Sans" pitchFamily="34" charset="-122"/>
                <a:cs typeface="Kanit Light" panose="020B0604020202020204" charset="-34"/>
              </a:rPr>
              <a:t>Drive'ınızda</a:t>
            </a:r>
            <a:r>
              <a:rPr lang="en-US" sz="1550" dirty="0">
                <a:solidFill>
                  <a:srgbClr val="2C3249"/>
                </a:solidFill>
                <a:latin typeface="Kanit Light" panose="020B0604020202020204" charset="-34"/>
                <a:ea typeface="Martel Sans" pitchFamily="34" charset="-122"/>
                <a:cs typeface="Kanit Light" panose="020B0604020202020204" charset="-34"/>
              </a:rPr>
              <a:t> otomatik olarak "</a:t>
            </a:r>
            <a:r>
              <a:rPr lang="en-US" sz="1550" dirty="0" err="1">
                <a:solidFill>
                  <a:srgbClr val="2C3249"/>
                </a:solidFill>
                <a:latin typeface="Kanit Light" panose="020B0604020202020204" charset="-34"/>
                <a:ea typeface="Martel Sans" pitchFamily="34" charset="-122"/>
                <a:cs typeface="Kanit Light" panose="020B0604020202020204" charset="-34"/>
              </a:rPr>
              <a:t>Colab</a:t>
            </a:r>
            <a:r>
              <a:rPr lang="en-US" sz="1550" dirty="0">
                <a:solidFill>
                  <a:srgbClr val="2C3249"/>
                </a:solidFill>
                <a:latin typeface="Kanit Light" panose="020B0604020202020204" charset="-34"/>
                <a:ea typeface="Martel Sans" pitchFamily="34" charset="-122"/>
                <a:cs typeface="Kanit Light" panose="020B0604020202020204" charset="-34"/>
              </a:rPr>
              <a:t> Notebooks" </a:t>
            </a:r>
            <a:r>
              <a:rPr lang="en-US" sz="1550" dirty="0" err="1">
                <a:solidFill>
                  <a:srgbClr val="2C3249"/>
                </a:solidFill>
                <a:latin typeface="Kanit Light" panose="020B0604020202020204" charset="-34"/>
                <a:ea typeface="Martel Sans" pitchFamily="34" charset="-122"/>
                <a:cs typeface="Kanit Light" panose="020B0604020202020204" charset="-34"/>
              </a:rPr>
              <a:t>adlı</a:t>
            </a:r>
            <a:r>
              <a:rPr lang="en-US" sz="1550" dirty="0">
                <a:solidFill>
                  <a:srgbClr val="2C3249"/>
                </a:solidFill>
                <a:latin typeface="Kanit Light" panose="020B0604020202020204" charset="-34"/>
                <a:ea typeface="Martel Sans" pitchFamily="34" charset="-122"/>
                <a:cs typeface="Kanit Light" panose="020B0604020202020204" charset="-34"/>
              </a:rPr>
              <a:t> bir </a:t>
            </a:r>
            <a:r>
              <a:rPr lang="en-US" sz="1550" dirty="0" err="1">
                <a:solidFill>
                  <a:srgbClr val="2C3249"/>
                </a:solidFill>
                <a:latin typeface="Kanit Light" panose="020B0604020202020204" charset="-34"/>
                <a:ea typeface="Martel Sans" pitchFamily="34" charset="-122"/>
                <a:cs typeface="Kanit Light" panose="020B0604020202020204" charset="-34"/>
              </a:rPr>
              <a:t>klasör</a:t>
            </a:r>
            <a:r>
              <a:rPr lang="en-US" sz="1550" dirty="0">
                <a:solidFill>
                  <a:srgbClr val="2C3249"/>
                </a:solidFill>
                <a:latin typeface="Kanit Light" panose="020B0604020202020204" charset="-34"/>
                <a:ea typeface="Martel Sans" pitchFamily="34" charset="-122"/>
                <a:cs typeface="Kanit Light" panose="020B0604020202020204" charset="-34"/>
              </a:rPr>
              <a:t> </a:t>
            </a:r>
            <a:r>
              <a:rPr lang="en-US" sz="1550" dirty="0" err="1">
                <a:solidFill>
                  <a:srgbClr val="2C3249"/>
                </a:solidFill>
                <a:latin typeface="Kanit Light" panose="020B0604020202020204" charset="-34"/>
                <a:ea typeface="Martel Sans" pitchFamily="34" charset="-122"/>
                <a:cs typeface="Kanit Light" panose="020B0604020202020204" charset="-34"/>
              </a:rPr>
              <a:t>oluşacak</a:t>
            </a:r>
            <a:endParaRPr lang="en-US" sz="1550" dirty="0">
              <a:latin typeface="Kanit Light" panose="020B0604020202020204" charset="-34"/>
            </a:endParaRPr>
          </a:p>
        </p:txBody>
      </p:sp>
      <p:sp>
        <p:nvSpPr>
          <p:cNvPr id="17" name="Shape 15"/>
          <p:cNvSpPr/>
          <p:nvPr/>
        </p:nvSpPr>
        <p:spPr>
          <a:xfrm>
            <a:off x="4960382" y="5041106"/>
            <a:ext cx="4069318" cy="2106097"/>
          </a:xfrm>
          <a:prstGeom prst="roundRect">
            <a:avLst>
              <a:gd name="adj" fmla="val 3949"/>
            </a:avLst>
          </a:prstGeom>
          <a:solidFill>
            <a:srgbClr val="DFECE9"/>
          </a:solidFill>
          <a:ln w="7620">
            <a:solidFill>
              <a:srgbClr val="C5D2CF"/>
            </a:solidFill>
            <a:prstDash val="solid"/>
          </a:ln>
        </p:spPr>
        <p:txBody>
          <a:bodyPr/>
          <a:lstStyle/>
          <a:p>
            <a:endParaRPr lang="tr-TR">
              <a:latin typeface="Kanit Light" panose="020B0604020202020204" charset="-34"/>
            </a:endParaRPr>
          </a:p>
        </p:txBody>
      </p:sp>
      <p:sp>
        <p:nvSpPr>
          <p:cNvPr id="18" name="Text 16"/>
          <p:cNvSpPr/>
          <p:nvPr/>
        </p:nvSpPr>
        <p:spPr>
          <a:xfrm>
            <a:off x="5166003" y="5246727"/>
            <a:ext cx="2475428" cy="309324"/>
          </a:xfrm>
          <a:prstGeom prst="rect">
            <a:avLst/>
          </a:prstGeom>
          <a:noFill/>
          <a:ln/>
        </p:spPr>
        <p:txBody>
          <a:bodyPr wrap="none" lIns="0" tIns="0" rIns="0" bIns="0" rtlCol="0" anchor="t"/>
          <a:lstStyle/>
          <a:p>
            <a:pPr marL="0" indent="0">
              <a:lnSpc>
                <a:spcPts val="2400"/>
              </a:lnSpc>
              <a:buNone/>
            </a:pPr>
            <a:r>
              <a:rPr lang="en-US" sz="1900">
                <a:solidFill>
                  <a:srgbClr val="2C3249"/>
                </a:solidFill>
                <a:latin typeface="Kanit Light" panose="020B0604020202020204" charset="-34"/>
                <a:ea typeface="Kanit Light" pitchFamily="34" charset="-122"/>
                <a:cs typeface="Kanit Light" panose="020B0604020202020204" charset="-34"/>
              </a:rPr>
              <a:t>Dosya Yükleme</a:t>
            </a:r>
            <a:endParaRPr lang="en-US" sz="1900">
              <a:latin typeface="Kanit Light" panose="020B0604020202020204" charset="-34"/>
            </a:endParaRPr>
          </a:p>
        </p:txBody>
      </p:sp>
      <p:sp>
        <p:nvSpPr>
          <p:cNvPr id="19" name="Text 17"/>
          <p:cNvSpPr/>
          <p:nvPr/>
        </p:nvSpPr>
        <p:spPr>
          <a:xfrm>
            <a:off x="5166003" y="5674757"/>
            <a:ext cx="3658076" cy="950119"/>
          </a:xfrm>
          <a:prstGeom prst="rect">
            <a:avLst/>
          </a:prstGeom>
          <a:noFill/>
          <a:ln/>
        </p:spPr>
        <p:txBody>
          <a:bodyPr wrap="square" lIns="0" tIns="0" rIns="0" bIns="0" rtlCol="0" anchor="t"/>
          <a:lstStyle/>
          <a:p>
            <a:pPr marL="0" indent="0">
              <a:lnSpc>
                <a:spcPts val="2450"/>
              </a:lnSpc>
              <a:buNone/>
            </a:pPr>
            <a:r>
              <a:rPr lang="en-US" sz="1550">
                <a:solidFill>
                  <a:srgbClr val="2C3249"/>
                </a:solidFill>
                <a:latin typeface="Kanit Light" panose="020B0604020202020204" charset="-34"/>
                <a:ea typeface="Martel Sans" pitchFamily="34" charset="-122"/>
                <a:cs typeface="Kanit Light" panose="020B0604020202020204" charset="-34"/>
              </a:rPr>
              <a:t>Sizinle Yulearn platformunda paylaşılan .ipynb uzantılı dosyaları indirip "Colab Notebooks" a yükleyin.</a:t>
            </a:r>
            <a:endParaRPr lang="en-US" sz="1550">
              <a:latin typeface="Kanit Light" panose="020B0604020202020204" charset="-34"/>
            </a:endParaRPr>
          </a:p>
        </p:txBody>
      </p:sp>
      <p:sp>
        <p:nvSpPr>
          <p:cNvPr id="20" name="Shape 18"/>
          <p:cNvSpPr/>
          <p:nvPr/>
        </p:nvSpPr>
        <p:spPr>
          <a:xfrm>
            <a:off x="9227701" y="5041106"/>
            <a:ext cx="4069318" cy="2106097"/>
          </a:xfrm>
          <a:prstGeom prst="roundRect">
            <a:avLst>
              <a:gd name="adj" fmla="val 3949"/>
            </a:avLst>
          </a:prstGeom>
          <a:solidFill>
            <a:srgbClr val="DFECE9"/>
          </a:solidFill>
          <a:ln w="7620">
            <a:solidFill>
              <a:srgbClr val="C5D2CF"/>
            </a:solidFill>
            <a:prstDash val="solid"/>
          </a:ln>
        </p:spPr>
        <p:txBody>
          <a:bodyPr/>
          <a:lstStyle/>
          <a:p>
            <a:endParaRPr lang="tr-TR">
              <a:latin typeface="Kanit Light" panose="020B0604020202020204" charset="-34"/>
            </a:endParaRPr>
          </a:p>
        </p:txBody>
      </p:sp>
      <p:sp>
        <p:nvSpPr>
          <p:cNvPr id="21" name="Text 19"/>
          <p:cNvSpPr/>
          <p:nvPr/>
        </p:nvSpPr>
        <p:spPr>
          <a:xfrm>
            <a:off x="9433322" y="5246727"/>
            <a:ext cx="2475428" cy="309324"/>
          </a:xfrm>
          <a:prstGeom prst="rect">
            <a:avLst/>
          </a:prstGeom>
          <a:noFill/>
          <a:ln/>
        </p:spPr>
        <p:txBody>
          <a:bodyPr wrap="none" lIns="0" tIns="0" rIns="0" bIns="0" rtlCol="0" anchor="t"/>
          <a:lstStyle/>
          <a:p>
            <a:pPr marL="0" indent="0">
              <a:lnSpc>
                <a:spcPts val="2400"/>
              </a:lnSpc>
              <a:buNone/>
            </a:pPr>
            <a:r>
              <a:rPr lang="en-US" sz="1900">
                <a:solidFill>
                  <a:srgbClr val="2C3249"/>
                </a:solidFill>
                <a:latin typeface="Kanit Light" panose="020B0604020202020204" charset="-34"/>
                <a:ea typeface="Kanit Light" pitchFamily="34" charset="-122"/>
                <a:cs typeface="Kanit Light" panose="020B0604020202020204" charset="-34"/>
              </a:rPr>
              <a:t>CSV Dosyaları</a:t>
            </a:r>
            <a:endParaRPr lang="en-US" sz="1900">
              <a:latin typeface="Kanit Light" panose="020B0604020202020204" charset="-34"/>
            </a:endParaRPr>
          </a:p>
        </p:txBody>
      </p:sp>
      <p:sp>
        <p:nvSpPr>
          <p:cNvPr id="22" name="Text 20"/>
          <p:cNvSpPr/>
          <p:nvPr/>
        </p:nvSpPr>
        <p:spPr>
          <a:xfrm>
            <a:off x="9433322" y="5674757"/>
            <a:ext cx="3658076" cy="1266825"/>
          </a:xfrm>
          <a:prstGeom prst="rect">
            <a:avLst/>
          </a:prstGeom>
          <a:noFill/>
          <a:ln/>
        </p:spPr>
        <p:txBody>
          <a:bodyPr wrap="square" lIns="0" tIns="0" rIns="0" bIns="0" rtlCol="0" anchor="t"/>
          <a:lstStyle/>
          <a:p>
            <a:pPr marL="0" indent="0">
              <a:lnSpc>
                <a:spcPts val="2450"/>
              </a:lnSpc>
              <a:buNone/>
            </a:pPr>
            <a:r>
              <a:rPr lang="en-US" sz="1550">
                <a:solidFill>
                  <a:srgbClr val="2C3249"/>
                </a:solidFill>
                <a:latin typeface="Kanit Light" panose="020B0604020202020204" charset="-34"/>
                <a:ea typeface="Martel Sans" pitchFamily="34" charset="-122"/>
                <a:cs typeface="Kanit Light" panose="020B0604020202020204" charset="-34"/>
              </a:rPr>
              <a:t>Sizinle Yulearn platformunda paylaşılan, CSV dosyalarını "Drive Home" da barındırın.(https://drive.google.com/drive/home)</a:t>
            </a:r>
            <a:endParaRPr lang="en-US" sz="1550">
              <a:latin typeface="Kanit Light" panose="020B0604020202020204" charset="-34"/>
            </a:endParaRPr>
          </a:p>
        </p:txBody>
      </p:sp>
      <p:sp>
        <p:nvSpPr>
          <p:cNvPr id="23" name="Text 21"/>
          <p:cNvSpPr/>
          <p:nvPr/>
        </p:nvSpPr>
        <p:spPr>
          <a:xfrm>
            <a:off x="693063" y="7369969"/>
            <a:ext cx="12603956" cy="316706"/>
          </a:xfrm>
          <a:prstGeom prst="rect">
            <a:avLst/>
          </a:prstGeom>
          <a:noFill/>
          <a:ln/>
        </p:spPr>
        <p:txBody>
          <a:bodyPr wrap="none" lIns="0" tIns="0" rIns="0" bIns="0" rtlCol="0" anchor="t"/>
          <a:lstStyle/>
          <a:p>
            <a:pPr marL="0" indent="0">
              <a:lnSpc>
                <a:spcPts val="2450"/>
              </a:lnSpc>
              <a:buNone/>
            </a:pPr>
            <a:r>
              <a:rPr lang="en-US" sz="2400" b="1" i="1" dirty="0" err="1">
                <a:solidFill>
                  <a:schemeClr val="accent5">
                    <a:lumMod val="75000"/>
                  </a:schemeClr>
                </a:solidFill>
                <a:latin typeface="Kanit Light" panose="020B0604020202020204" charset="-34"/>
                <a:ea typeface="Martel Sans" pitchFamily="34" charset="-122"/>
                <a:cs typeface="Kanit Light" panose="020B0604020202020204" charset="-34"/>
              </a:rPr>
              <a:t>Çalıştır</a:t>
            </a:r>
            <a:r>
              <a:rPr lang="en-US" sz="2400" b="1" i="1" dirty="0">
                <a:solidFill>
                  <a:schemeClr val="accent5">
                    <a:lumMod val="75000"/>
                  </a:schemeClr>
                </a:solidFill>
                <a:latin typeface="Kanit Light" panose="020B0604020202020204" charset="-34"/>
                <a:ea typeface="Martel Sans" pitchFamily="34" charset="-122"/>
                <a:cs typeface="Kanit Light" panose="020B0604020202020204" charset="-34"/>
              </a:rPr>
              <a:t>: </a:t>
            </a:r>
            <a:r>
              <a:rPr lang="en-US" sz="1600" b="1" dirty="0">
                <a:latin typeface="Kanit Light" panose="020B0604020202020204" charset="-34"/>
                <a:ea typeface="Martel Sans" pitchFamily="34" charset="-122"/>
                <a:cs typeface="Kanit Light" panose="020B0604020202020204" charset="-34"/>
              </a:rPr>
              <a:t>Drive </a:t>
            </a:r>
            <a:r>
              <a:rPr lang="en-US" sz="1600" b="1" dirty="0" err="1">
                <a:latin typeface="Kanit Light" panose="020B0604020202020204" charset="-34"/>
                <a:ea typeface="Martel Sans" pitchFamily="34" charset="-122"/>
                <a:cs typeface="Kanit Light" panose="020B0604020202020204" charset="-34"/>
              </a:rPr>
              <a:t>alanına</a:t>
            </a:r>
            <a:r>
              <a:rPr lang="en-US" sz="1600" b="1" dirty="0">
                <a:latin typeface="Kanit Light" panose="020B0604020202020204" charset="-34"/>
                <a:ea typeface="Martel Sans" pitchFamily="34" charset="-122"/>
                <a:cs typeface="Kanit Light" panose="020B0604020202020204" charset="-34"/>
              </a:rPr>
              <a:t> </a:t>
            </a:r>
            <a:r>
              <a:rPr lang="en-US" sz="1600" b="1" dirty="0" err="1">
                <a:latin typeface="Kanit Light" panose="020B0604020202020204" charset="-34"/>
                <a:ea typeface="Martel Sans" pitchFamily="34" charset="-122"/>
                <a:cs typeface="Kanit Light" panose="020B0604020202020204" charset="-34"/>
              </a:rPr>
              <a:t>yüklediğiniz</a:t>
            </a:r>
            <a:r>
              <a:rPr lang="en-US" sz="1600" b="1" dirty="0">
                <a:latin typeface="Kanit Light" panose="020B0604020202020204" charset="-34"/>
                <a:ea typeface="Martel Sans" pitchFamily="34" charset="-122"/>
                <a:cs typeface="Kanit Light" panose="020B0604020202020204" charset="-34"/>
              </a:rPr>
              <a:t> </a:t>
            </a:r>
            <a:r>
              <a:rPr lang="en-US" sz="2400" b="1" dirty="0">
                <a:solidFill>
                  <a:schemeClr val="accent5">
                    <a:lumMod val="75000"/>
                  </a:schemeClr>
                </a:solidFill>
                <a:latin typeface="Kanit Light" panose="020B0604020202020204" charset="-34"/>
                <a:ea typeface="Martel Sans" pitchFamily="34" charset="-122"/>
                <a:cs typeface="Kanit Light" panose="020B0604020202020204" charset="-34"/>
              </a:rPr>
              <a:t>.</a:t>
            </a:r>
            <a:r>
              <a:rPr lang="en-US" sz="2400" b="1" dirty="0" err="1">
                <a:solidFill>
                  <a:schemeClr val="accent5">
                    <a:lumMod val="75000"/>
                  </a:schemeClr>
                </a:solidFill>
                <a:latin typeface="Kanit Light" panose="020B0604020202020204" charset="-34"/>
                <a:ea typeface="Martel Sans" pitchFamily="34" charset="-122"/>
                <a:cs typeface="Kanit Light" panose="020B0604020202020204" charset="-34"/>
              </a:rPr>
              <a:t>ipynb</a:t>
            </a:r>
            <a:r>
              <a:rPr lang="en-US" sz="2400" b="1" dirty="0">
                <a:solidFill>
                  <a:schemeClr val="accent5">
                    <a:lumMod val="75000"/>
                  </a:schemeClr>
                </a:solidFill>
                <a:latin typeface="Kanit Light" panose="020B0604020202020204" charset="-34"/>
                <a:ea typeface="Martel Sans" pitchFamily="34" charset="-122"/>
                <a:cs typeface="Kanit Light" panose="020B0604020202020204" charset="-34"/>
              </a:rPr>
              <a:t> </a:t>
            </a:r>
            <a:r>
              <a:rPr lang="en-US" sz="1600" b="1" dirty="0" err="1">
                <a:latin typeface="Kanit Light" panose="020B0604020202020204" charset="-34"/>
                <a:ea typeface="Martel Sans" pitchFamily="34" charset="-122"/>
                <a:cs typeface="Kanit Light" panose="020B0604020202020204" charset="-34"/>
              </a:rPr>
              <a:t>uzantılı</a:t>
            </a:r>
            <a:r>
              <a:rPr lang="en-US" sz="1600" b="1" dirty="0">
                <a:latin typeface="Kanit Light" panose="020B0604020202020204" charset="-34"/>
                <a:ea typeface="Martel Sans" pitchFamily="34" charset="-122"/>
                <a:cs typeface="Kanit Light" panose="020B0604020202020204" charset="-34"/>
              </a:rPr>
              <a:t> </a:t>
            </a:r>
            <a:r>
              <a:rPr lang="en-US" sz="1600" b="1" dirty="0" err="1">
                <a:latin typeface="Kanit Light" panose="020B0604020202020204" charset="-34"/>
                <a:ea typeface="Martel Sans" pitchFamily="34" charset="-122"/>
                <a:cs typeface="Kanit Light" panose="020B0604020202020204" charset="-34"/>
              </a:rPr>
              <a:t>dosyaların</a:t>
            </a:r>
            <a:r>
              <a:rPr lang="en-US" sz="1600" b="1" dirty="0">
                <a:latin typeface="Kanit Light" panose="020B0604020202020204" charset="-34"/>
                <a:ea typeface="Martel Sans" pitchFamily="34" charset="-122"/>
                <a:cs typeface="Kanit Light" panose="020B0604020202020204" charset="-34"/>
              </a:rPr>
              <a:t> </a:t>
            </a:r>
            <a:r>
              <a:rPr lang="en-US" sz="1600" b="1" dirty="0" err="1">
                <a:latin typeface="Kanit Light" panose="020B0604020202020204" charset="-34"/>
                <a:ea typeface="Martel Sans" pitchFamily="34" charset="-122"/>
                <a:cs typeface="Kanit Light" panose="020B0604020202020204" charset="-34"/>
              </a:rPr>
              <a:t>üzerine</a:t>
            </a:r>
            <a:r>
              <a:rPr lang="en-US" sz="1600" b="1" dirty="0">
                <a:latin typeface="Kanit Light" panose="020B0604020202020204" charset="-34"/>
                <a:ea typeface="Martel Sans" pitchFamily="34" charset="-122"/>
                <a:cs typeface="Kanit Light" panose="020B0604020202020204" charset="-34"/>
              </a:rPr>
              <a:t> </a:t>
            </a:r>
            <a:r>
              <a:rPr lang="en-US" sz="1600" b="1" dirty="0" err="1">
                <a:latin typeface="Kanit Light" panose="020B0604020202020204" charset="-34"/>
                <a:ea typeface="Martel Sans" pitchFamily="34" charset="-122"/>
                <a:cs typeface="Kanit Light" panose="020B0604020202020204" charset="-34"/>
              </a:rPr>
              <a:t>çift</a:t>
            </a:r>
            <a:r>
              <a:rPr lang="en-US" sz="1600" b="1" dirty="0">
                <a:latin typeface="Kanit Light" panose="020B0604020202020204" charset="-34"/>
                <a:ea typeface="Martel Sans" pitchFamily="34" charset="-122"/>
                <a:cs typeface="Kanit Light" panose="020B0604020202020204" charset="-34"/>
              </a:rPr>
              <a:t> </a:t>
            </a:r>
            <a:r>
              <a:rPr lang="en-US" sz="1600" b="1" dirty="0" err="1">
                <a:latin typeface="Kanit Light" panose="020B0604020202020204" charset="-34"/>
                <a:ea typeface="Martel Sans" pitchFamily="34" charset="-122"/>
                <a:cs typeface="Kanit Light" panose="020B0604020202020204" charset="-34"/>
              </a:rPr>
              <a:t>tıkladığınız</a:t>
            </a:r>
            <a:r>
              <a:rPr lang="en-US" sz="1600" b="1" dirty="0">
                <a:latin typeface="Kanit Light" panose="020B0604020202020204" charset="-34"/>
                <a:ea typeface="Martel Sans" pitchFamily="34" charset="-122"/>
                <a:cs typeface="Kanit Light" panose="020B0604020202020204" charset="-34"/>
              </a:rPr>
              <a:t>, </a:t>
            </a:r>
            <a:r>
              <a:rPr lang="en-US" sz="1600" b="1" dirty="0" err="1">
                <a:latin typeface="Kanit Light" panose="020B0604020202020204" charset="-34"/>
                <a:ea typeface="Martel Sans" pitchFamily="34" charset="-122"/>
                <a:cs typeface="Kanit Light" panose="020B0604020202020204" charset="-34"/>
              </a:rPr>
              <a:t>Colab</a:t>
            </a:r>
            <a:r>
              <a:rPr lang="en-US" sz="1600" b="1" dirty="0">
                <a:latin typeface="Kanit Light" panose="020B0604020202020204" charset="-34"/>
                <a:ea typeface="Martel Sans" pitchFamily="34" charset="-122"/>
                <a:cs typeface="Kanit Light" panose="020B0604020202020204" charset="-34"/>
              </a:rPr>
              <a:t> otomatik olarak </a:t>
            </a:r>
            <a:r>
              <a:rPr lang="en-US" sz="1600" b="1" dirty="0" err="1">
                <a:latin typeface="Kanit Light" panose="020B0604020202020204" charset="-34"/>
                <a:ea typeface="Martel Sans" pitchFamily="34" charset="-122"/>
                <a:cs typeface="Kanit Light" panose="020B0604020202020204" charset="-34"/>
              </a:rPr>
              <a:t>açılacak</a:t>
            </a:r>
            <a:endParaRPr lang="en-US" b="1" dirty="0">
              <a:latin typeface="Kanit Light" panose="020B0604020202020204" charset="-34"/>
            </a:endParaRPr>
          </a:p>
        </p:txBody>
      </p:sp>
      <p:pic>
        <p:nvPicPr>
          <p:cNvPr id="24" name="Image 0" descr="preencoded.png"/>
          <p:cNvPicPr>
            <a:picLocks noChangeAspect="1"/>
          </p:cNvPicPr>
          <p:nvPr/>
        </p:nvPicPr>
        <p:blipFill>
          <a:blip r:embed="rId3"/>
          <a:stretch>
            <a:fillRect/>
          </a:stretch>
        </p:blipFill>
        <p:spPr>
          <a:xfrm>
            <a:off x="13525500" y="228600"/>
            <a:ext cx="876300" cy="540306"/>
          </a:xfrm>
          <a:prstGeom prst="rect">
            <a:avLst/>
          </a:prstGeom>
        </p:spPr>
      </p:pic>
      <p:sp>
        <p:nvSpPr>
          <p:cNvPr id="25" name="Text 0">
            <a:extLst>
              <a:ext uri="{FF2B5EF4-FFF2-40B4-BE49-F238E27FC236}">
                <a16:creationId xmlns:a16="http://schemas.microsoft.com/office/drawing/2014/main" id="{B988591B-E2A0-43BB-94E7-DBABE30FB349}"/>
              </a:ext>
            </a:extLst>
          </p:cNvPr>
          <p:cNvSpPr/>
          <p:nvPr/>
        </p:nvSpPr>
        <p:spPr>
          <a:xfrm>
            <a:off x="622101" y="444192"/>
            <a:ext cx="7869317" cy="614482"/>
          </a:xfrm>
          <a:prstGeom prst="rect">
            <a:avLst/>
          </a:prstGeom>
          <a:noFill/>
          <a:ln/>
        </p:spPr>
        <p:txBody>
          <a:bodyPr wrap="none" lIns="0" tIns="0" rIns="0" bIns="0" rtlCol="0" anchor="t"/>
          <a:lstStyle/>
          <a:p>
            <a:pPr marL="0" indent="0">
              <a:lnSpc>
                <a:spcPts val="4800"/>
              </a:lnSpc>
              <a:buNone/>
            </a:pPr>
            <a:r>
              <a:rPr lang="en-US" sz="4000">
                <a:solidFill>
                  <a:srgbClr val="272D45"/>
                </a:solidFill>
                <a:latin typeface="Kanit Light" panose="020B0604020202020204" charset="-34"/>
                <a:ea typeface="Kanit Light" pitchFamily="34" charset="-122"/>
                <a:cs typeface="Kanit Light" panose="020B0604020202020204" charset="-34"/>
              </a:rPr>
              <a:t>Modelin Uygulamaya Geçirilmesi</a:t>
            </a:r>
            <a:endParaRPr lang="en-US" sz="4000">
              <a:latin typeface="Kanit Light" panose="020B0604020202020204" charset="-34"/>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2329C-33DA-E2A5-ECE4-A8A1905AD109}"/>
            </a:ext>
          </a:extLst>
        </p:cNvPr>
        <p:cNvGrpSpPr/>
        <p:nvPr/>
      </p:nvGrpSpPr>
      <p:grpSpPr>
        <a:xfrm>
          <a:off x="0" y="0"/>
          <a:ext cx="0" cy="0"/>
          <a:chOff x="0" y="0"/>
          <a:chExt cx="0" cy="0"/>
        </a:xfrm>
      </p:grpSpPr>
      <p:sp>
        <p:nvSpPr>
          <p:cNvPr id="16" name="Text 0">
            <a:extLst>
              <a:ext uri="{FF2B5EF4-FFF2-40B4-BE49-F238E27FC236}">
                <a16:creationId xmlns:a16="http://schemas.microsoft.com/office/drawing/2014/main" id="{59BAA805-6074-1A09-0CD3-D92FB6118036}"/>
              </a:ext>
            </a:extLst>
          </p:cNvPr>
          <p:cNvSpPr/>
          <p:nvPr/>
        </p:nvSpPr>
        <p:spPr>
          <a:xfrm>
            <a:off x="410307" y="3235569"/>
            <a:ext cx="13313988" cy="1805354"/>
          </a:xfrm>
          <a:prstGeom prst="rect">
            <a:avLst/>
          </a:prstGeom>
          <a:noFill/>
          <a:ln/>
        </p:spPr>
        <p:txBody>
          <a:bodyPr wrap="none" lIns="0" tIns="0" rIns="0" bIns="0" rtlCol="0" anchor="t"/>
          <a:lstStyle/>
          <a:p>
            <a:pPr indent="0" algn="ctr">
              <a:buNone/>
            </a:pPr>
            <a:r>
              <a:rPr lang="tr-TR" sz="4400">
                <a:solidFill>
                  <a:srgbClr val="004483"/>
                </a:solidFill>
                <a:latin typeface="Kanit Light" panose="020B0604020202020204" charset="-34"/>
                <a:cs typeface="Kanit Light" panose="020B0604020202020204" charset="-34"/>
              </a:rPr>
              <a:t>Veri Görselleştirme</a:t>
            </a:r>
            <a:endParaRPr lang="en-US" sz="4400">
              <a:solidFill>
                <a:srgbClr val="004483"/>
              </a:solidFill>
              <a:latin typeface="Kanit Light" panose="020B0604020202020204" charset="-34"/>
              <a:cs typeface="Kanit Light" panose="020B0604020202020204" charset="-34"/>
            </a:endParaRPr>
          </a:p>
        </p:txBody>
      </p:sp>
      <p:sp>
        <p:nvSpPr>
          <p:cNvPr id="17" name="Text 1">
            <a:extLst>
              <a:ext uri="{FF2B5EF4-FFF2-40B4-BE49-F238E27FC236}">
                <a16:creationId xmlns:a16="http://schemas.microsoft.com/office/drawing/2014/main" id="{BAA39B9C-6833-DF91-466E-AF99FDF8A473}"/>
              </a:ext>
            </a:extLst>
          </p:cNvPr>
          <p:cNvSpPr/>
          <p:nvPr/>
        </p:nvSpPr>
        <p:spPr>
          <a:xfrm>
            <a:off x="793790" y="2167057"/>
            <a:ext cx="3402330" cy="425291"/>
          </a:xfrm>
          <a:prstGeom prst="rect">
            <a:avLst/>
          </a:prstGeom>
          <a:noFill/>
          <a:ln/>
        </p:spPr>
        <p:txBody>
          <a:bodyPr wrap="none" lIns="0" tIns="0" rIns="0" bIns="0" rtlCol="0" anchor="t"/>
          <a:lstStyle/>
          <a:p>
            <a:pPr marL="0" indent="0">
              <a:lnSpc>
                <a:spcPts val="3300"/>
              </a:lnSpc>
              <a:buNone/>
            </a:pPr>
            <a:endParaRPr lang="en-US" sz="2650">
              <a:latin typeface="Kanit Light" panose="020B0604020202020204" charset="-34"/>
            </a:endParaRPr>
          </a:p>
        </p:txBody>
      </p:sp>
      <p:sp>
        <p:nvSpPr>
          <p:cNvPr id="20" name="Text 4">
            <a:extLst>
              <a:ext uri="{FF2B5EF4-FFF2-40B4-BE49-F238E27FC236}">
                <a16:creationId xmlns:a16="http://schemas.microsoft.com/office/drawing/2014/main" id="{F3370C2D-4B45-1AB6-B60A-DF4119920014}"/>
              </a:ext>
            </a:extLst>
          </p:cNvPr>
          <p:cNvSpPr/>
          <p:nvPr/>
        </p:nvSpPr>
        <p:spPr>
          <a:xfrm>
            <a:off x="793790" y="6431042"/>
            <a:ext cx="3402330" cy="425291"/>
          </a:xfrm>
          <a:prstGeom prst="rect">
            <a:avLst/>
          </a:prstGeom>
          <a:noFill/>
          <a:ln/>
        </p:spPr>
        <p:txBody>
          <a:bodyPr wrap="none" lIns="0" tIns="0" rIns="0" bIns="0" rtlCol="0" anchor="t"/>
          <a:lstStyle/>
          <a:p>
            <a:pPr marL="0" indent="0">
              <a:lnSpc>
                <a:spcPts val="3300"/>
              </a:lnSpc>
              <a:buNone/>
            </a:pPr>
            <a:endParaRPr lang="en-US" sz="2650">
              <a:latin typeface="Kanit Light" panose="020B0604020202020204" charset="-34"/>
            </a:endParaRPr>
          </a:p>
        </p:txBody>
      </p:sp>
      <p:pic>
        <p:nvPicPr>
          <p:cNvPr id="1026" name="Picture 2" descr="Yeditepe Üniversitesi | AXSIS - Akademik ve Açık Erişim Bilgi Sistemi">
            <a:extLst>
              <a:ext uri="{FF2B5EF4-FFF2-40B4-BE49-F238E27FC236}">
                <a16:creationId xmlns:a16="http://schemas.microsoft.com/office/drawing/2014/main" id="{38AFDA13-9447-BBAA-88AB-44B073F8F2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6222" y="156410"/>
            <a:ext cx="2081120" cy="1285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5635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96FDD-DCD2-BD6E-F291-BCF502EDDE2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34B9C7A-9C46-8E55-2194-352F1ACD47CC}"/>
              </a:ext>
            </a:extLst>
          </p:cNvPr>
          <p:cNvSpPr/>
          <p:nvPr/>
        </p:nvSpPr>
        <p:spPr>
          <a:xfrm>
            <a:off x="530863" y="247959"/>
            <a:ext cx="8008046"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1.1. Python ile Veri Görselleştirme</a:t>
            </a:r>
          </a:p>
        </p:txBody>
      </p:sp>
      <p:pic>
        <p:nvPicPr>
          <p:cNvPr id="6" name="Image 0" descr="preencoded.png">
            <a:extLst>
              <a:ext uri="{FF2B5EF4-FFF2-40B4-BE49-F238E27FC236}">
                <a16:creationId xmlns:a16="http://schemas.microsoft.com/office/drawing/2014/main" id="{43089E40-0B9A-682B-6AEA-632A4513F23E}"/>
              </a:ext>
            </a:extLst>
          </p:cNvPr>
          <p:cNvPicPr>
            <a:picLocks noChangeAspect="1"/>
          </p:cNvPicPr>
          <p:nvPr/>
        </p:nvPicPr>
        <p:blipFill>
          <a:blip r:embed="rId3"/>
          <a:stretch>
            <a:fillRect/>
          </a:stretch>
        </p:blipFill>
        <p:spPr>
          <a:xfrm>
            <a:off x="13525500" y="228600"/>
            <a:ext cx="876300" cy="540306"/>
          </a:xfrm>
          <a:prstGeom prst="rect">
            <a:avLst/>
          </a:prstGeom>
        </p:spPr>
      </p:pic>
      <p:sp>
        <p:nvSpPr>
          <p:cNvPr id="8" name="Metin kutusu 7">
            <a:extLst>
              <a:ext uri="{FF2B5EF4-FFF2-40B4-BE49-F238E27FC236}">
                <a16:creationId xmlns:a16="http://schemas.microsoft.com/office/drawing/2014/main" id="{909464E5-78F3-C65B-9B23-C7E6B8D07199}"/>
              </a:ext>
            </a:extLst>
          </p:cNvPr>
          <p:cNvSpPr txBox="1"/>
          <p:nvPr/>
        </p:nvSpPr>
        <p:spPr>
          <a:xfrm>
            <a:off x="430028" y="1027675"/>
            <a:ext cx="13277590" cy="2030236"/>
          </a:xfrm>
          <a:prstGeom prst="rect">
            <a:avLst/>
          </a:prstGeom>
          <a:noFill/>
        </p:spPr>
        <p:txBody>
          <a:bodyPr wrap="square">
            <a:spAutoFit/>
          </a:bodyPr>
          <a:lstStyle/>
          <a:p>
            <a:pPr algn="just">
              <a:lnSpc>
                <a:spcPct val="107000"/>
              </a:lnSpc>
              <a:spcAft>
                <a:spcPts val="800"/>
              </a:spcAft>
            </a:pPr>
            <a:r>
              <a:rPr lang="tr-TR" sz="1600" kern="100" dirty="0">
                <a:effectLst/>
                <a:latin typeface="Kanit Light" panose="020B0604020202020204" charset="-34"/>
                <a:ea typeface="Aptos" panose="020B0004020202020204" pitchFamily="34" charset="0"/>
                <a:cs typeface="Times New Roman" panose="02020603050405020304" pitchFamily="18" charset="0"/>
              </a:rPr>
              <a:t>Bazen "tek bir resim binlerce sözcüğe bedeldir" denilir. Bir düşünce ya da fikri sayfalarca metinle açıklamak yerine tek bir görselle ifade etmek metinden çok daha fazla şey anlatabilmektedir. Veri bilimi çalışmalarında analizlere başlamadan önce veriyi anlama, analizler sırasında elde edilen sonuçları yorumlama ve analizler sonrasında karar vericiler için rapor hazırlama aşamalarında </a:t>
            </a:r>
            <a:r>
              <a:rPr lang="tr-TR" sz="1600" b="1" kern="100" dirty="0">
                <a:effectLst/>
                <a:latin typeface="Kanit Light" panose="020B0604020202020204" charset="-34"/>
                <a:ea typeface="Aptos" panose="020B0004020202020204" pitchFamily="34" charset="0"/>
                <a:cs typeface="Times New Roman" panose="02020603050405020304" pitchFamily="18" charset="0"/>
              </a:rPr>
              <a:t>veri görselleştirmenin </a:t>
            </a:r>
            <a:r>
              <a:rPr lang="tr-TR" sz="1600" kern="100" dirty="0">
                <a:effectLst/>
                <a:latin typeface="Kanit Light" panose="020B0604020202020204" charset="-34"/>
                <a:ea typeface="Aptos" panose="020B0004020202020204" pitchFamily="34" charset="0"/>
                <a:cs typeface="Times New Roman" panose="02020603050405020304" pitchFamily="18" charset="0"/>
              </a:rPr>
              <a:t>(data </a:t>
            </a:r>
            <a:r>
              <a:rPr lang="tr-TR" sz="1600" kern="100" dirty="0" err="1">
                <a:effectLst/>
                <a:latin typeface="Kanit Light" panose="020B0604020202020204" charset="-34"/>
                <a:ea typeface="Aptos" panose="020B0004020202020204" pitchFamily="34" charset="0"/>
                <a:cs typeface="Times New Roman" panose="02020603050405020304" pitchFamily="18" charset="0"/>
              </a:rPr>
              <a:t>visualization</a:t>
            </a:r>
            <a:r>
              <a:rPr lang="tr-TR" sz="1600" kern="100" dirty="0">
                <a:effectLst/>
                <a:latin typeface="Kanit Light" panose="020B0604020202020204" charset="-34"/>
                <a:ea typeface="Aptos" panose="020B0004020202020204" pitchFamily="34" charset="0"/>
                <a:cs typeface="Times New Roman" panose="02020603050405020304" pitchFamily="18" charset="0"/>
              </a:rPr>
              <a:t>) sağladığı avantajlardan yararlanılmaktadır.</a:t>
            </a:r>
          </a:p>
          <a:p>
            <a:pPr algn="just">
              <a:lnSpc>
                <a:spcPct val="107000"/>
              </a:lnSpc>
              <a:spcAft>
                <a:spcPts val="800"/>
              </a:spcAft>
            </a:pPr>
            <a:r>
              <a:rPr lang="tr-TR" sz="1600" b="0" i="0" dirty="0">
                <a:solidFill>
                  <a:srgbClr val="1F1F1F"/>
                </a:solidFill>
                <a:effectLst/>
                <a:latin typeface="Kanit Light" panose="020B0604020202020204" charset="-34"/>
              </a:rPr>
              <a:t>Python kullanarak veri görselleştirme tekniklerini uygulamalı olarak öğreneceğiz. Özellikle sigorta veri seti (</a:t>
            </a:r>
            <a:r>
              <a:rPr lang="tr-TR" sz="1600" b="0" i="0" dirty="0" err="1">
                <a:solidFill>
                  <a:srgbClr val="1F1F1F"/>
                </a:solidFill>
                <a:effectLst/>
                <a:latin typeface="Kanit Light" panose="020B0604020202020204" charset="-34"/>
              </a:rPr>
              <a:t>insurance.csv</a:t>
            </a:r>
            <a:r>
              <a:rPr lang="tr-TR" sz="1600" b="0" i="0" dirty="0">
                <a:solidFill>
                  <a:srgbClr val="1F1F1F"/>
                </a:solidFill>
                <a:effectLst/>
                <a:latin typeface="Kanit Light" panose="020B0604020202020204" charset="-34"/>
              </a:rPr>
              <a:t>) üzerinden veri setinin yüklenmesi, sütun isimlerinin Türkçeleştirilmesi, veri tiplerinin düzenlenmesi ve çeşitli grafiklerin (çizgi, bar, scatter, histogram, box, pasta, scatter </a:t>
            </a:r>
            <a:r>
              <a:rPr lang="tr-TR" sz="1600" b="0" i="0" dirty="0" err="1">
                <a:solidFill>
                  <a:srgbClr val="1F1F1F"/>
                </a:solidFill>
                <a:effectLst/>
                <a:latin typeface="Kanit Light" panose="020B0604020202020204" charset="-34"/>
              </a:rPr>
              <a:t>matrix</a:t>
            </a:r>
            <a:r>
              <a:rPr lang="tr-TR" sz="1600" b="0" i="0" dirty="0">
                <a:solidFill>
                  <a:srgbClr val="1F1F1F"/>
                </a:solidFill>
                <a:effectLst/>
                <a:latin typeface="Kanit Light" panose="020B0604020202020204" charset="-34"/>
              </a:rPr>
              <a:t>) oluşturulması adımlarını inceleyeceğiz.</a:t>
            </a:r>
            <a:endParaRPr lang="tr-TR" sz="1600" kern="100" dirty="0">
              <a:effectLst/>
              <a:latin typeface="Kanit Light" panose="020B0604020202020204" charset="-34"/>
              <a:ea typeface="Aptos" panose="020B0004020202020204" pitchFamily="34" charset="0"/>
              <a:cs typeface="Times New Roman" panose="02020603050405020304" pitchFamily="18" charset="0"/>
            </a:endParaRPr>
          </a:p>
        </p:txBody>
      </p:sp>
      <p:pic>
        <p:nvPicPr>
          <p:cNvPr id="4" name="Resim 3">
            <a:extLst>
              <a:ext uri="{FF2B5EF4-FFF2-40B4-BE49-F238E27FC236}">
                <a16:creationId xmlns:a16="http://schemas.microsoft.com/office/drawing/2014/main" id="{02C7C187-A6D8-A7E5-103C-A0C60F0851CB}"/>
              </a:ext>
            </a:extLst>
          </p:cNvPr>
          <p:cNvPicPr>
            <a:picLocks noChangeAspect="1"/>
          </p:cNvPicPr>
          <p:nvPr/>
        </p:nvPicPr>
        <p:blipFill>
          <a:blip r:embed="rId4"/>
          <a:srcRect r="11952"/>
          <a:stretch/>
        </p:blipFill>
        <p:spPr>
          <a:xfrm>
            <a:off x="430028" y="3087962"/>
            <a:ext cx="6205728" cy="4893679"/>
          </a:xfrm>
          <a:prstGeom prst="rect">
            <a:avLst/>
          </a:prstGeom>
        </p:spPr>
      </p:pic>
      <p:pic>
        <p:nvPicPr>
          <p:cNvPr id="7" name="Resim 6">
            <a:extLst>
              <a:ext uri="{FF2B5EF4-FFF2-40B4-BE49-F238E27FC236}">
                <a16:creationId xmlns:a16="http://schemas.microsoft.com/office/drawing/2014/main" id="{C4B9D092-B36E-8D27-AA6A-22465B8E2CDC}"/>
              </a:ext>
            </a:extLst>
          </p:cNvPr>
          <p:cNvPicPr>
            <a:picLocks noChangeAspect="1"/>
          </p:cNvPicPr>
          <p:nvPr/>
        </p:nvPicPr>
        <p:blipFill>
          <a:blip r:embed="rId5"/>
          <a:stretch>
            <a:fillRect/>
          </a:stretch>
        </p:blipFill>
        <p:spPr>
          <a:xfrm>
            <a:off x="6724460" y="3066102"/>
            <a:ext cx="7677340" cy="3751514"/>
          </a:xfrm>
          <a:prstGeom prst="rect">
            <a:avLst/>
          </a:prstGeom>
        </p:spPr>
      </p:pic>
    </p:spTree>
    <p:extLst>
      <p:ext uri="{BB962C8B-B14F-4D97-AF65-F5344CB8AC3E}">
        <p14:creationId xmlns:p14="http://schemas.microsoft.com/office/powerpoint/2010/main" val="27782096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BBC2C-B06B-76C3-C86C-A519E20B78C7}"/>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5DD3D78E-DA2E-06ED-6C68-EDE863171E3B}"/>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0" name="Text 0">
            <a:extLst>
              <a:ext uri="{FF2B5EF4-FFF2-40B4-BE49-F238E27FC236}">
                <a16:creationId xmlns:a16="http://schemas.microsoft.com/office/drawing/2014/main" id="{61F92916-F35B-972B-898E-954EB1F7269E}"/>
              </a:ext>
            </a:extLst>
          </p:cNvPr>
          <p:cNvSpPr/>
          <p:nvPr/>
        </p:nvSpPr>
        <p:spPr>
          <a:xfrm>
            <a:off x="530863" y="247959"/>
            <a:ext cx="8008046"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1.2. Sigorta Veri Setinin Yüklenmesi ve Temel İşlemler</a:t>
            </a:r>
          </a:p>
        </p:txBody>
      </p:sp>
      <p:pic>
        <p:nvPicPr>
          <p:cNvPr id="2" name="Image 0" descr="preencoded.png">
            <a:extLst>
              <a:ext uri="{FF2B5EF4-FFF2-40B4-BE49-F238E27FC236}">
                <a16:creationId xmlns:a16="http://schemas.microsoft.com/office/drawing/2014/main" id="{0761515E-0FD6-FDF1-3BE7-DC85220446DE}"/>
              </a:ext>
            </a:extLst>
          </p:cNvPr>
          <p:cNvPicPr>
            <a:picLocks noChangeAspect="1"/>
          </p:cNvPicPr>
          <p:nvPr/>
        </p:nvPicPr>
        <p:blipFill>
          <a:blip r:embed="rId4"/>
          <a:stretch>
            <a:fillRect/>
          </a:stretch>
        </p:blipFill>
        <p:spPr>
          <a:xfrm>
            <a:off x="9619487" y="2214719"/>
            <a:ext cx="4861518" cy="1260736"/>
          </a:xfrm>
          <a:prstGeom prst="rect">
            <a:avLst/>
          </a:prstGeom>
          <a:ln>
            <a:noFill/>
          </a:ln>
          <a:effectLst>
            <a:outerShdw blurRad="292100" dist="139700" dir="2700000" algn="tl" rotWithShape="0">
              <a:srgbClr val="333333">
                <a:alpha val="65000"/>
              </a:srgbClr>
            </a:outerShdw>
          </a:effectLst>
        </p:spPr>
      </p:pic>
      <p:sp>
        <p:nvSpPr>
          <p:cNvPr id="7" name="Metin kutusu 4">
            <a:extLst>
              <a:ext uri="{FF2B5EF4-FFF2-40B4-BE49-F238E27FC236}">
                <a16:creationId xmlns:a16="http://schemas.microsoft.com/office/drawing/2014/main" id="{9C9EBC58-8FEF-3C14-AFBC-F5ADCD60274C}"/>
              </a:ext>
            </a:extLst>
          </p:cNvPr>
          <p:cNvSpPr txBox="1"/>
          <p:nvPr/>
        </p:nvSpPr>
        <p:spPr>
          <a:xfrm>
            <a:off x="530863" y="1048450"/>
            <a:ext cx="13367723" cy="971292"/>
          </a:xfrm>
          <a:prstGeom prst="rect">
            <a:avLst/>
          </a:prstGeom>
          <a:noFill/>
        </p:spPr>
        <p:txBody>
          <a:bodyPr wrap="square">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07000"/>
              </a:lnSpc>
              <a:spcAft>
                <a:spcPts val="800"/>
              </a:spcAft>
            </a:pPr>
            <a:r>
              <a:rPr lang="tr-TR" sz="1800" kern="100" dirty="0">
                <a:effectLst/>
                <a:latin typeface="Kanit Light" panose="020B0604020202020204" charset="-34"/>
                <a:ea typeface="Aptos" panose="020B0004020202020204" pitchFamily="34" charset="0"/>
                <a:cs typeface="Times New Roman" panose="02020603050405020304" pitchFamily="18" charset="0"/>
              </a:rPr>
              <a:t>Bu bölümde ele alınan uygulamada bir sağlık sigortası şirketine ait müşteri verisi (</a:t>
            </a:r>
            <a:r>
              <a:rPr lang="tr-TR" sz="1800" kern="100" dirty="0" err="1">
                <a:effectLst/>
                <a:latin typeface="Kanit Light" panose="020B0604020202020204" charset="-34"/>
                <a:ea typeface="Aptos" panose="020B0004020202020204" pitchFamily="34" charset="0"/>
                <a:cs typeface="Times New Roman" panose="02020603050405020304" pitchFamily="18" charset="0"/>
              </a:rPr>
              <a:t>insurance.csv</a:t>
            </a:r>
            <a:r>
              <a:rPr lang="tr-TR" sz="1800" kern="100" dirty="0">
                <a:effectLst/>
                <a:latin typeface="Kanit Light" panose="020B0604020202020204" charset="-34"/>
                <a:ea typeface="Aptos" panose="020B0004020202020204" pitchFamily="34" charset="0"/>
                <a:cs typeface="Times New Roman" panose="02020603050405020304" pitchFamily="18" charset="0"/>
              </a:rPr>
              <a:t>) kullanılmıştır (</a:t>
            </a:r>
            <a:r>
              <a:rPr lang="tr-TR" sz="1800" kern="100" dirty="0" err="1">
                <a:effectLst/>
                <a:latin typeface="Kanit Light" panose="020B0604020202020204" charset="-34"/>
                <a:ea typeface="Aptos" panose="020B0004020202020204" pitchFamily="34" charset="0"/>
                <a:cs typeface="Times New Roman" panose="02020603050405020304" pitchFamily="18" charset="0"/>
              </a:rPr>
              <a:t>kaggle</a:t>
            </a:r>
            <a:r>
              <a:rPr lang="tr-TR" sz="1800" kern="100" dirty="0">
                <a:effectLst/>
                <a:latin typeface="Kanit Light" panose="020B0604020202020204" charset="-34"/>
                <a:ea typeface="Aptos" panose="020B0004020202020204" pitchFamily="34" charset="0"/>
                <a:cs typeface="Times New Roman" panose="02020603050405020304" pitchFamily="18" charset="0"/>
              </a:rPr>
              <a:t>, 2018): </a:t>
            </a:r>
            <a:r>
              <a:rPr lang="tr-TR" sz="1800" u="sng" kern="100" dirty="0">
                <a:solidFill>
                  <a:srgbClr val="467886"/>
                </a:solidFill>
                <a:effectLst/>
                <a:latin typeface="Kanit Light" panose="020B0604020202020204" charset="-34"/>
                <a:ea typeface="Aptos" panose="020B0004020202020204" pitchFamily="34" charset="0"/>
                <a:cs typeface="Times New Roman" panose="02020603050405020304" pitchFamily="18" charset="0"/>
                <a:hlinkClick r:id="rId5"/>
              </a:rPr>
              <a:t>https://www.kaggle.com/bmarco/health-insurance-data?select=insurance.csv</a:t>
            </a:r>
            <a:r>
              <a:rPr lang="tr-TR" sz="1800" kern="100" dirty="0">
                <a:effectLst/>
                <a:latin typeface="Kanit Light" panose="020B0604020202020204" charset="-34"/>
                <a:ea typeface="Aptos" panose="020B0004020202020204" pitchFamily="34" charset="0"/>
                <a:cs typeface="Times New Roman" panose="02020603050405020304" pitchFamily="18" charset="0"/>
              </a:rPr>
              <a:t>. Veri setinde toplamda 1338 adet örnek (</a:t>
            </a:r>
            <a:r>
              <a:rPr lang="tr-TR" sz="1800" kern="100" dirty="0" err="1">
                <a:effectLst/>
                <a:latin typeface="Kanit Light" panose="020B0604020202020204" charset="-34"/>
                <a:ea typeface="Aptos" panose="020B0004020202020204" pitchFamily="34" charset="0"/>
                <a:cs typeface="Times New Roman" panose="02020603050405020304" pitchFamily="18" charset="0"/>
              </a:rPr>
              <a:t>observation</a:t>
            </a:r>
            <a:r>
              <a:rPr lang="tr-TR" sz="1800" kern="100" dirty="0">
                <a:effectLst/>
                <a:latin typeface="Kanit Light" panose="020B0604020202020204" charset="-34"/>
                <a:ea typeface="Aptos" panose="020B0004020202020204" pitchFamily="34" charset="0"/>
                <a:cs typeface="Times New Roman" panose="02020603050405020304" pitchFamily="18" charset="0"/>
              </a:rPr>
              <a:t>/</a:t>
            </a:r>
            <a:r>
              <a:rPr lang="tr-TR" sz="1800" kern="100" dirty="0" err="1">
                <a:effectLst/>
                <a:latin typeface="Kanit Light" panose="020B0604020202020204" charset="-34"/>
                <a:ea typeface="Aptos" panose="020B0004020202020204" pitchFamily="34" charset="0"/>
                <a:cs typeface="Times New Roman" panose="02020603050405020304" pitchFamily="18" charset="0"/>
              </a:rPr>
              <a:t>sample</a:t>
            </a:r>
            <a:r>
              <a:rPr lang="tr-TR" sz="1800" kern="100" dirty="0">
                <a:effectLst/>
                <a:latin typeface="Kanit Light" panose="020B0604020202020204" charset="-34"/>
                <a:ea typeface="Aptos" panose="020B0004020202020204" pitchFamily="34" charset="0"/>
                <a:cs typeface="Times New Roman" panose="02020603050405020304" pitchFamily="18" charset="0"/>
              </a:rPr>
              <a:t>), 7 adet nitelik (</a:t>
            </a:r>
            <a:r>
              <a:rPr lang="tr-TR" sz="1800" kern="100" dirty="0" err="1">
                <a:effectLst/>
                <a:latin typeface="Kanit Light" panose="020B0604020202020204" charset="-34"/>
                <a:ea typeface="Aptos" panose="020B0004020202020204" pitchFamily="34" charset="0"/>
                <a:cs typeface="Times New Roman" panose="02020603050405020304" pitchFamily="18" charset="0"/>
              </a:rPr>
              <a:t>attribute</a:t>
            </a:r>
            <a:r>
              <a:rPr lang="tr-TR" sz="1800" kern="100" dirty="0">
                <a:effectLst/>
                <a:latin typeface="Kanit Light" panose="020B0604020202020204" charset="-34"/>
                <a:ea typeface="Aptos" panose="020B0004020202020204" pitchFamily="34" charset="0"/>
                <a:cs typeface="Times New Roman" panose="02020603050405020304" pitchFamily="18" charset="0"/>
              </a:rPr>
              <a:t>) bulunmaktadır. Veri seti bir </a:t>
            </a:r>
            <a:r>
              <a:rPr lang="tr-TR" sz="1800" i="1" kern="100" dirty="0">
                <a:effectLst/>
                <a:latin typeface="Kanit Light" panose="020B0604020202020204" charset="-34"/>
                <a:ea typeface="Aptos" panose="020B0004020202020204" pitchFamily="34" charset="0"/>
                <a:cs typeface="Times New Roman" panose="02020603050405020304" pitchFamily="18" charset="0"/>
              </a:rPr>
              <a:t>Pandas</a:t>
            </a:r>
            <a:r>
              <a:rPr lang="tr-TR" sz="1800" kern="100" dirty="0">
                <a:effectLst/>
                <a:latin typeface="Kanit Light" panose="020B0604020202020204" charset="-34"/>
                <a:ea typeface="Aptos" panose="020B0004020202020204" pitchFamily="34" charset="0"/>
                <a:cs typeface="Times New Roman" panose="02020603050405020304" pitchFamily="18" charset="0"/>
              </a:rPr>
              <a:t> </a:t>
            </a:r>
            <a:r>
              <a:rPr lang="tr-TR" sz="1800" b="1" kern="100" dirty="0" err="1">
                <a:effectLst/>
                <a:latin typeface="Kanit Light" panose="020B0604020202020204" charset="-34"/>
                <a:ea typeface="Aptos" panose="020B0004020202020204" pitchFamily="34" charset="0"/>
                <a:cs typeface="Times New Roman" panose="02020603050405020304" pitchFamily="18" charset="0"/>
              </a:rPr>
              <a:t>DataFrame</a:t>
            </a:r>
            <a:r>
              <a:rPr lang="tr-TR" sz="1800" kern="100" dirty="0">
                <a:effectLst/>
                <a:latin typeface="Kanit Light" panose="020B0604020202020204" charset="-34"/>
                <a:ea typeface="Aptos" panose="020B0004020202020204" pitchFamily="34" charset="0"/>
                <a:cs typeface="Times New Roman" panose="02020603050405020304" pitchFamily="18" charset="0"/>
              </a:rPr>
              <a:t> olarak saklanmıştır.</a:t>
            </a:r>
          </a:p>
        </p:txBody>
      </p:sp>
      <p:graphicFrame>
        <p:nvGraphicFramePr>
          <p:cNvPr id="16" name="Tablo 15">
            <a:extLst>
              <a:ext uri="{FF2B5EF4-FFF2-40B4-BE49-F238E27FC236}">
                <a16:creationId xmlns:a16="http://schemas.microsoft.com/office/drawing/2014/main" id="{838BC6A6-BDB7-83F0-9B4D-B398B11C14F1}"/>
              </a:ext>
            </a:extLst>
          </p:cNvPr>
          <p:cNvGraphicFramePr>
            <a:graphicFrameLocks noGrp="1"/>
          </p:cNvGraphicFramePr>
          <p:nvPr>
            <p:extLst>
              <p:ext uri="{D42A27DB-BD31-4B8C-83A1-F6EECF244321}">
                <p14:modId xmlns:p14="http://schemas.microsoft.com/office/powerpoint/2010/main" val="1117912453"/>
              </p:ext>
            </p:extLst>
          </p:nvPr>
        </p:nvGraphicFramePr>
        <p:xfrm>
          <a:off x="635551" y="2214719"/>
          <a:ext cx="8983936" cy="2407920"/>
        </p:xfrm>
        <a:graphic>
          <a:graphicData uri="http://schemas.openxmlformats.org/drawingml/2006/table">
            <a:tbl>
              <a:tblPr>
                <a:tableStyleId>{5940675A-B579-460E-94D1-54222C63F5DA}</a:tableStyleId>
              </a:tblPr>
              <a:tblGrid>
                <a:gridCol w="1796787">
                  <a:extLst>
                    <a:ext uri="{9D8B030D-6E8A-4147-A177-3AD203B41FA5}">
                      <a16:colId xmlns:a16="http://schemas.microsoft.com/office/drawing/2014/main" val="335823504"/>
                    </a:ext>
                  </a:extLst>
                </a:gridCol>
                <a:gridCol w="1777203">
                  <a:extLst>
                    <a:ext uri="{9D8B030D-6E8A-4147-A177-3AD203B41FA5}">
                      <a16:colId xmlns:a16="http://schemas.microsoft.com/office/drawing/2014/main" val="3047612502"/>
                    </a:ext>
                  </a:extLst>
                </a:gridCol>
                <a:gridCol w="1816372">
                  <a:extLst>
                    <a:ext uri="{9D8B030D-6E8A-4147-A177-3AD203B41FA5}">
                      <a16:colId xmlns:a16="http://schemas.microsoft.com/office/drawing/2014/main" val="2117767363"/>
                    </a:ext>
                  </a:extLst>
                </a:gridCol>
                <a:gridCol w="1796787">
                  <a:extLst>
                    <a:ext uri="{9D8B030D-6E8A-4147-A177-3AD203B41FA5}">
                      <a16:colId xmlns:a16="http://schemas.microsoft.com/office/drawing/2014/main" val="4206626705"/>
                    </a:ext>
                  </a:extLst>
                </a:gridCol>
                <a:gridCol w="1796787">
                  <a:extLst>
                    <a:ext uri="{9D8B030D-6E8A-4147-A177-3AD203B41FA5}">
                      <a16:colId xmlns:a16="http://schemas.microsoft.com/office/drawing/2014/main" val="3060188326"/>
                    </a:ext>
                  </a:extLst>
                </a:gridCol>
              </a:tblGrid>
              <a:tr h="0">
                <a:tc>
                  <a:txBody>
                    <a:bodyPr/>
                    <a:lstStyle/>
                    <a:p>
                      <a:r>
                        <a:rPr lang="tr-TR" sz="1400" b="1">
                          <a:latin typeface="Kanit Light" panose="020B0604020202020204" charset="-34"/>
                        </a:rPr>
                        <a:t>Nitelik (Column)</a:t>
                      </a:r>
                      <a:endParaRPr lang="tr-TR" sz="1400">
                        <a:latin typeface="Kanit Light" panose="020B0604020202020204" charset="-34"/>
                      </a:endParaRPr>
                    </a:p>
                  </a:txBody>
                  <a:tcPr anchor="ctr"/>
                </a:tc>
                <a:tc>
                  <a:txBody>
                    <a:bodyPr/>
                    <a:lstStyle/>
                    <a:p>
                      <a:r>
                        <a:rPr lang="tr-TR" sz="1400" b="1">
                          <a:latin typeface="Kanit Light" panose="020B0604020202020204" charset="-34"/>
                        </a:rPr>
                        <a:t>Türkçesi</a:t>
                      </a:r>
                      <a:endParaRPr lang="tr-TR" sz="1400">
                        <a:latin typeface="Kanit Light" panose="020B0604020202020204" charset="-34"/>
                      </a:endParaRPr>
                    </a:p>
                  </a:txBody>
                  <a:tcPr anchor="ctr"/>
                </a:tc>
                <a:tc>
                  <a:txBody>
                    <a:bodyPr/>
                    <a:lstStyle/>
                    <a:p>
                      <a:r>
                        <a:rPr lang="tr-TR" sz="1400" b="1">
                          <a:latin typeface="Kanit Light" panose="020B0604020202020204" charset="-34"/>
                        </a:rPr>
                        <a:t>Kısaltma</a:t>
                      </a:r>
                      <a:endParaRPr lang="tr-TR" sz="1400">
                        <a:latin typeface="Kanit Light" panose="020B0604020202020204" charset="-34"/>
                      </a:endParaRPr>
                    </a:p>
                  </a:txBody>
                  <a:tcPr anchor="ctr"/>
                </a:tc>
                <a:tc>
                  <a:txBody>
                    <a:bodyPr/>
                    <a:lstStyle/>
                    <a:p>
                      <a:r>
                        <a:rPr lang="tr-TR" sz="1400" b="1">
                          <a:latin typeface="Kanit Light" panose="020B0604020202020204" charset="-34"/>
                        </a:rPr>
                        <a:t>Veri Tipi</a:t>
                      </a:r>
                      <a:endParaRPr lang="tr-TR" sz="1400">
                        <a:latin typeface="Kanit Light" panose="020B0604020202020204" charset="-34"/>
                      </a:endParaRPr>
                    </a:p>
                  </a:txBody>
                  <a:tcPr anchor="ctr"/>
                </a:tc>
                <a:tc>
                  <a:txBody>
                    <a:bodyPr/>
                    <a:lstStyle/>
                    <a:p>
                      <a:r>
                        <a:rPr lang="tr-TR" sz="1400" b="1">
                          <a:latin typeface="Kanit Light" panose="020B0604020202020204" charset="-34"/>
                        </a:rPr>
                        <a:t>Gerçek Veri Tipi</a:t>
                      </a:r>
                      <a:endParaRPr lang="tr-TR" sz="1400">
                        <a:latin typeface="Kanit Light" panose="020B0604020202020204" charset="-34"/>
                      </a:endParaRPr>
                    </a:p>
                  </a:txBody>
                  <a:tcPr anchor="ctr"/>
                </a:tc>
                <a:extLst>
                  <a:ext uri="{0D108BD9-81ED-4DB2-BD59-A6C34878D82A}">
                    <a16:rowId xmlns:a16="http://schemas.microsoft.com/office/drawing/2014/main" val="2724662053"/>
                  </a:ext>
                </a:extLst>
              </a:tr>
              <a:tr h="0">
                <a:tc>
                  <a:txBody>
                    <a:bodyPr/>
                    <a:lstStyle/>
                    <a:p>
                      <a:r>
                        <a:rPr lang="tr-TR" sz="1200" b="1">
                          <a:latin typeface="Kanit Light" panose="020B0604020202020204" charset="-34"/>
                        </a:rPr>
                        <a:t>age</a:t>
                      </a:r>
                      <a:endParaRPr lang="tr-TR" sz="1200">
                        <a:latin typeface="Kanit Light" panose="020B0604020202020204" charset="-34"/>
                      </a:endParaRPr>
                    </a:p>
                  </a:txBody>
                  <a:tcPr anchor="ctr"/>
                </a:tc>
                <a:tc>
                  <a:txBody>
                    <a:bodyPr/>
                    <a:lstStyle/>
                    <a:p>
                      <a:r>
                        <a:rPr lang="tr-TR" sz="1200">
                          <a:latin typeface="Kanit Light" panose="020B0604020202020204" charset="-34"/>
                        </a:rPr>
                        <a:t>Yaş</a:t>
                      </a:r>
                    </a:p>
                  </a:txBody>
                  <a:tcPr anchor="ctr"/>
                </a:tc>
                <a:tc>
                  <a:txBody>
                    <a:bodyPr/>
                    <a:lstStyle/>
                    <a:p>
                      <a:r>
                        <a:rPr lang="tr-TR" sz="1200">
                          <a:latin typeface="Kanit Light" panose="020B0604020202020204" charset="-34"/>
                        </a:rPr>
                        <a:t>yas</a:t>
                      </a:r>
                    </a:p>
                  </a:txBody>
                  <a:tcPr anchor="ctr"/>
                </a:tc>
                <a:tc>
                  <a:txBody>
                    <a:bodyPr/>
                    <a:lstStyle/>
                    <a:p>
                      <a:r>
                        <a:rPr lang="tr-TR" sz="1200">
                          <a:latin typeface="Kanit Light" panose="020B0604020202020204" charset="-34"/>
                        </a:rPr>
                        <a:t>Sürekli</a:t>
                      </a:r>
                    </a:p>
                  </a:txBody>
                  <a:tcPr anchor="ctr"/>
                </a:tc>
                <a:tc>
                  <a:txBody>
                    <a:bodyPr/>
                    <a:lstStyle/>
                    <a:p>
                      <a:r>
                        <a:rPr lang="tr-TR" sz="1200" b="1">
                          <a:latin typeface="Kanit Light" panose="020B0604020202020204" charset="-34"/>
                        </a:rPr>
                        <a:t>int64</a:t>
                      </a:r>
                      <a:r>
                        <a:rPr lang="tr-TR" sz="1200">
                          <a:latin typeface="Kanit Light" panose="020B0604020202020204" charset="-34"/>
                        </a:rPr>
                        <a:t> </a:t>
                      </a:r>
                    </a:p>
                  </a:txBody>
                  <a:tcPr anchor="ctr"/>
                </a:tc>
                <a:extLst>
                  <a:ext uri="{0D108BD9-81ED-4DB2-BD59-A6C34878D82A}">
                    <a16:rowId xmlns:a16="http://schemas.microsoft.com/office/drawing/2014/main" val="1645706583"/>
                  </a:ext>
                </a:extLst>
              </a:tr>
              <a:tr h="0">
                <a:tc>
                  <a:txBody>
                    <a:bodyPr/>
                    <a:lstStyle/>
                    <a:p>
                      <a:r>
                        <a:rPr lang="tr-TR" sz="1200" b="1">
                          <a:latin typeface="Kanit Light" panose="020B0604020202020204" charset="-34"/>
                        </a:rPr>
                        <a:t>sex</a:t>
                      </a:r>
                      <a:endParaRPr lang="tr-TR" sz="1200">
                        <a:latin typeface="Kanit Light" panose="020B0604020202020204" charset="-34"/>
                      </a:endParaRPr>
                    </a:p>
                  </a:txBody>
                  <a:tcPr anchor="ctr"/>
                </a:tc>
                <a:tc>
                  <a:txBody>
                    <a:bodyPr/>
                    <a:lstStyle/>
                    <a:p>
                      <a:r>
                        <a:rPr lang="tr-TR" sz="1200">
                          <a:latin typeface="Kanit Light" panose="020B0604020202020204" charset="-34"/>
                        </a:rPr>
                        <a:t>Cinsiyet</a:t>
                      </a:r>
                    </a:p>
                  </a:txBody>
                  <a:tcPr anchor="ctr"/>
                </a:tc>
                <a:tc>
                  <a:txBody>
                    <a:bodyPr/>
                    <a:lstStyle/>
                    <a:p>
                      <a:r>
                        <a:rPr lang="tr-TR" sz="1200">
                          <a:latin typeface="Kanit Light" panose="020B0604020202020204" charset="-34"/>
                        </a:rPr>
                        <a:t>cinsiyet</a:t>
                      </a:r>
                    </a:p>
                  </a:txBody>
                  <a:tcPr anchor="ctr"/>
                </a:tc>
                <a:tc>
                  <a:txBody>
                    <a:bodyPr/>
                    <a:lstStyle/>
                    <a:p>
                      <a:r>
                        <a:rPr lang="tr-TR" sz="1200">
                          <a:latin typeface="Kanit Light" panose="020B0604020202020204" charset="-34"/>
                        </a:rPr>
                        <a:t>Kategorik</a:t>
                      </a:r>
                    </a:p>
                  </a:txBody>
                  <a:tcPr anchor="ctr"/>
                </a:tc>
                <a:tc>
                  <a:txBody>
                    <a:bodyPr/>
                    <a:lstStyle/>
                    <a:p>
                      <a:r>
                        <a:rPr lang="tr-TR" sz="1200" b="1">
                          <a:latin typeface="Kanit Light" panose="020B0604020202020204" charset="-34"/>
                        </a:rPr>
                        <a:t>object</a:t>
                      </a:r>
                      <a:r>
                        <a:rPr lang="tr-TR" sz="1200">
                          <a:latin typeface="Kanit Light" panose="020B0604020202020204" charset="-34"/>
                        </a:rPr>
                        <a:t> </a:t>
                      </a:r>
                    </a:p>
                  </a:txBody>
                  <a:tcPr anchor="ctr"/>
                </a:tc>
                <a:extLst>
                  <a:ext uri="{0D108BD9-81ED-4DB2-BD59-A6C34878D82A}">
                    <a16:rowId xmlns:a16="http://schemas.microsoft.com/office/drawing/2014/main" val="2580701001"/>
                  </a:ext>
                </a:extLst>
              </a:tr>
              <a:tr h="0">
                <a:tc>
                  <a:txBody>
                    <a:bodyPr/>
                    <a:lstStyle/>
                    <a:p>
                      <a:r>
                        <a:rPr lang="tr-TR" sz="1200" b="1">
                          <a:latin typeface="Kanit Light" panose="020B0604020202020204" charset="-34"/>
                        </a:rPr>
                        <a:t>bmi</a:t>
                      </a:r>
                      <a:endParaRPr lang="tr-TR" sz="1200">
                        <a:latin typeface="Kanit Light" panose="020B0604020202020204" charset="-34"/>
                      </a:endParaRPr>
                    </a:p>
                  </a:txBody>
                  <a:tcPr anchor="ctr"/>
                </a:tc>
                <a:tc>
                  <a:txBody>
                    <a:bodyPr/>
                    <a:lstStyle/>
                    <a:p>
                      <a:r>
                        <a:rPr lang="tr-TR" sz="1200">
                          <a:latin typeface="Kanit Light" panose="020B0604020202020204" charset="-34"/>
                        </a:rPr>
                        <a:t>Vücut Kitle İndeksi</a:t>
                      </a:r>
                    </a:p>
                  </a:txBody>
                  <a:tcPr anchor="ctr"/>
                </a:tc>
                <a:tc>
                  <a:txBody>
                    <a:bodyPr/>
                    <a:lstStyle/>
                    <a:p>
                      <a:r>
                        <a:rPr lang="tr-TR" sz="1200">
                          <a:latin typeface="Kanit Light" panose="020B0604020202020204" charset="-34"/>
                        </a:rPr>
                        <a:t>vki</a:t>
                      </a:r>
                    </a:p>
                  </a:txBody>
                  <a:tcPr anchor="ctr"/>
                </a:tc>
                <a:tc>
                  <a:txBody>
                    <a:bodyPr/>
                    <a:lstStyle/>
                    <a:p>
                      <a:r>
                        <a:rPr lang="tr-TR" sz="1200">
                          <a:latin typeface="Kanit Light" panose="020B0604020202020204" charset="-34"/>
                        </a:rPr>
                        <a:t>Sürekli</a:t>
                      </a:r>
                    </a:p>
                  </a:txBody>
                  <a:tcPr anchor="ctr"/>
                </a:tc>
                <a:tc>
                  <a:txBody>
                    <a:bodyPr/>
                    <a:lstStyle/>
                    <a:p>
                      <a:r>
                        <a:rPr lang="tr-TR" sz="1200" b="1">
                          <a:latin typeface="Kanit Light" panose="020B0604020202020204" charset="-34"/>
                        </a:rPr>
                        <a:t>float64</a:t>
                      </a:r>
                      <a:r>
                        <a:rPr lang="tr-TR" sz="1200">
                          <a:latin typeface="Kanit Light" panose="020B0604020202020204" charset="-34"/>
                        </a:rPr>
                        <a:t> </a:t>
                      </a:r>
                    </a:p>
                  </a:txBody>
                  <a:tcPr anchor="ctr"/>
                </a:tc>
                <a:extLst>
                  <a:ext uri="{0D108BD9-81ED-4DB2-BD59-A6C34878D82A}">
                    <a16:rowId xmlns:a16="http://schemas.microsoft.com/office/drawing/2014/main" val="3622366046"/>
                  </a:ext>
                </a:extLst>
              </a:tr>
              <a:tr h="0">
                <a:tc>
                  <a:txBody>
                    <a:bodyPr/>
                    <a:lstStyle/>
                    <a:p>
                      <a:r>
                        <a:rPr lang="tr-TR" sz="1200" b="1">
                          <a:latin typeface="Kanit Light" panose="020B0604020202020204" charset="-34"/>
                        </a:rPr>
                        <a:t>children</a:t>
                      </a:r>
                      <a:endParaRPr lang="tr-TR" sz="1200">
                        <a:latin typeface="Kanit Light" panose="020B0604020202020204" charset="-34"/>
                      </a:endParaRPr>
                    </a:p>
                  </a:txBody>
                  <a:tcPr anchor="ctr"/>
                </a:tc>
                <a:tc>
                  <a:txBody>
                    <a:bodyPr/>
                    <a:lstStyle/>
                    <a:p>
                      <a:r>
                        <a:rPr lang="tr-TR" sz="1200">
                          <a:latin typeface="Kanit Light" panose="020B0604020202020204" charset="-34"/>
                        </a:rPr>
                        <a:t>Çocuk Sayısı</a:t>
                      </a:r>
                    </a:p>
                  </a:txBody>
                  <a:tcPr anchor="ctr"/>
                </a:tc>
                <a:tc>
                  <a:txBody>
                    <a:bodyPr/>
                    <a:lstStyle/>
                    <a:p>
                      <a:r>
                        <a:rPr lang="tr-TR" sz="1200">
                          <a:latin typeface="Kanit Light" panose="020B0604020202020204" charset="-34"/>
                        </a:rPr>
                        <a:t>cocukSayisi</a:t>
                      </a:r>
                    </a:p>
                  </a:txBody>
                  <a:tcPr anchor="ctr"/>
                </a:tc>
                <a:tc>
                  <a:txBody>
                    <a:bodyPr/>
                    <a:lstStyle/>
                    <a:p>
                      <a:r>
                        <a:rPr lang="tr-TR" sz="1200">
                          <a:latin typeface="Kanit Light" panose="020B0604020202020204" charset="-34"/>
                        </a:rPr>
                        <a:t>Ayrık</a:t>
                      </a:r>
                    </a:p>
                  </a:txBody>
                  <a:tcPr anchor="ctr"/>
                </a:tc>
                <a:tc>
                  <a:txBody>
                    <a:bodyPr/>
                    <a:lstStyle/>
                    <a:p>
                      <a:r>
                        <a:rPr lang="tr-TR" sz="1200" b="1">
                          <a:latin typeface="Kanit Light" panose="020B0604020202020204" charset="-34"/>
                        </a:rPr>
                        <a:t>int64</a:t>
                      </a:r>
                      <a:r>
                        <a:rPr lang="tr-TR" sz="1200">
                          <a:latin typeface="Kanit Light" panose="020B0604020202020204" charset="-34"/>
                        </a:rPr>
                        <a:t> </a:t>
                      </a:r>
                    </a:p>
                  </a:txBody>
                  <a:tcPr anchor="ctr"/>
                </a:tc>
                <a:extLst>
                  <a:ext uri="{0D108BD9-81ED-4DB2-BD59-A6C34878D82A}">
                    <a16:rowId xmlns:a16="http://schemas.microsoft.com/office/drawing/2014/main" val="2921651678"/>
                  </a:ext>
                </a:extLst>
              </a:tr>
              <a:tr h="0">
                <a:tc>
                  <a:txBody>
                    <a:bodyPr/>
                    <a:lstStyle/>
                    <a:p>
                      <a:r>
                        <a:rPr lang="tr-TR" sz="1200" b="1">
                          <a:latin typeface="Kanit Light" panose="020B0604020202020204" charset="-34"/>
                        </a:rPr>
                        <a:t>smoker</a:t>
                      </a:r>
                      <a:endParaRPr lang="tr-TR" sz="1200">
                        <a:latin typeface="Kanit Light" panose="020B0604020202020204" charset="-34"/>
                      </a:endParaRPr>
                    </a:p>
                  </a:txBody>
                  <a:tcPr anchor="ctr"/>
                </a:tc>
                <a:tc>
                  <a:txBody>
                    <a:bodyPr/>
                    <a:lstStyle/>
                    <a:p>
                      <a:r>
                        <a:rPr lang="tr-TR" sz="1200">
                          <a:latin typeface="Kanit Light" panose="020B0604020202020204" charset="-34"/>
                        </a:rPr>
                        <a:t>Sigara İçme Durumu</a:t>
                      </a:r>
                    </a:p>
                  </a:txBody>
                  <a:tcPr anchor="ctr"/>
                </a:tc>
                <a:tc>
                  <a:txBody>
                    <a:bodyPr/>
                    <a:lstStyle/>
                    <a:p>
                      <a:r>
                        <a:rPr lang="tr-TR" sz="1200">
                          <a:latin typeface="Kanit Light" panose="020B0604020202020204" charset="-34"/>
                        </a:rPr>
                        <a:t>sigaraDurum</a:t>
                      </a:r>
                    </a:p>
                  </a:txBody>
                  <a:tcPr anchor="ctr"/>
                </a:tc>
                <a:tc>
                  <a:txBody>
                    <a:bodyPr/>
                    <a:lstStyle/>
                    <a:p>
                      <a:r>
                        <a:rPr lang="tr-TR" sz="1200">
                          <a:latin typeface="Kanit Light" panose="020B0604020202020204" charset="-34"/>
                        </a:rPr>
                        <a:t>Kategorik</a:t>
                      </a:r>
                    </a:p>
                  </a:txBody>
                  <a:tcPr anchor="ctr"/>
                </a:tc>
                <a:tc>
                  <a:txBody>
                    <a:bodyPr/>
                    <a:lstStyle/>
                    <a:p>
                      <a:r>
                        <a:rPr lang="tr-TR" sz="1200" b="1">
                          <a:latin typeface="Kanit Light" panose="020B0604020202020204" charset="-34"/>
                        </a:rPr>
                        <a:t>object</a:t>
                      </a:r>
                      <a:r>
                        <a:rPr lang="tr-TR" sz="1200">
                          <a:latin typeface="Kanit Light" panose="020B0604020202020204" charset="-34"/>
                        </a:rPr>
                        <a:t> </a:t>
                      </a:r>
                    </a:p>
                  </a:txBody>
                  <a:tcPr anchor="ctr"/>
                </a:tc>
                <a:extLst>
                  <a:ext uri="{0D108BD9-81ED-4DB2-BD59-A6C34878D82A}">
                    <a16:rowId xmlns:a16="http://schemas.microsoft.com/office/drawing/2014/main" val="1354123739"/>
                  </a:ext>
                </a:extLst>
              </a:tr>
              <a:tr h="0">
                <a:tc>
                  <a:txBody>
                    <a:bodyPr/>
                    <a:lstStyle/>
                    <a:p>
                      <a:r>
                        <a:rPr lang="tr-TR" sz="1200" b="1">
                          <a:latin typeface="Kanit Light" panose="020B0604020202020204" charset="-34"/>
                        </a:rPr>
                        <a:t>region</a:t>
                      </a:r>
                      <a:endParaRPr lang="tr-TR" sz="1200">
                        <a:latin typeface="Kanit Light" panose="020B0604020202020204" charset="-34"/>
                      </a:endParaRPr>
                    </a:p>
                  </a:txBody>
                  <a:tcPr anchor="ctr"/>
                </a:tc>
                <a:tc>
                  <a:txBody>
                    <a:bodyPr/>
                    <a:lstStyle/>
                    <a:p>
                      <a:r>
                        <a:rPr lang="tr-TR" sz="1200">
                          <a:latin typeface="Kanit Light" panose="020B0604020202020204" charset="-34"/>
                        </a:rPr>
                        <a:t>Bölge</a:t>
                      </a:r>
                    </a:p>
                  </a:txBody>
                  <a:tcPr anchor="ctr"/>
                </a:tc>
                <a:tc>
                  <a:txBody>
                    <a:bodyPr/>
                    <a:lstStyle/>
                    <a:p>
                      <a:r>
                        <a:rPr lang="tr-TR" sz="1200">
                          <a:latin typeface="Kanit Light" panose="020B0604020202020204" charset="-34"/>
                        </a:rPr>
                        <a:t>bolge</a:t>
                      </a:r>
                    </a:p>
                  </a:txBody>
                  <a:tcPr anchor="ctr"/>
                </a:tc>
                <a:tc>
                  <a:txBody>
                    <a:bodyPr/>
                    <a:lstStyle/>
                    <a:p>
                      <a:r>
                        <a:rPr lang="tr-TR" sz="1200">
                          <a:latin typeface="Kanit Light" panose="020B0604020202020204" charset="-34"/>
                        </a:rPr>
                        <a:t>Kategorik</a:t>
                      </a:r>
                    </a:p>
                  </a:txBody>
                  <a:tcPr anchor="ctr"/>
                </a:tc>
                <a:tc>
                  <a:txBody>
                    <a:bodyPr/>
                    <a:lstStyle/>
                    <a:p>
                      <a:r>
                        <a:rPr lang="tr-TR" sz="1200" b="1">
                          <a:latin typeface="Kanit Light" panose="020B0604020202020204" charset="-34"/>
                        </a:rPr>
                        <a:t>object</a:t>
                      </a:r>
                      <a:r>
                        <a:rPr lang="tr-TR" sz="1200">
                          <a:latin typeface="Kanit Light" panose="020B0604020202020204" charset="-34"/>
                        </a:rPr>
                        <a:t> </a:t>
                      </a:r>
                    </a:p>
                  </a:txBody>
                  <a:tcPr anchor="ctr"/>
                </a:tc>
                <a:extLst>
                  <a:ext uri="{0D108BD9-81ED-4DB2-BD59-A6C34878D82A}">
                    <a16:rowId xmlns:a16="http://schemas.microsoft.com/office/drawing/2014/main" val="2110571888"/>
                  </a:ext>
                </a:extLst>
              </a:tr>
              <a:tr h="0">
                <a:tc>
                  <a:txBody>
                    <a:bodyPr/>
                    <a:lstStyle/>
                    <a:p>
                      <a:r>
                        <a:rPr lang="tr-TR" sz="1200" b="1">
                          <a:latin typeface="Kanit Light" panose="020B0604020202020204" charset="-34"/>
                        </a:rPr>
                        <a:t>charges</a:t>
                      </a:r>
                      <a:endParaRPr lang="tr-TR" sz="1200">
                        <a:latin typeface="Kanit Light" panose="020B0604020202020204" charset="-34"/>
                      </a:endParaRPr>
                    </a:p>
                  </a:txBody>
                  <a:tcPr anchor="ctr"/>
                </a:tc>
                <a:tc>
                  <a:txBody>
                    <a:bodyPr/>
                    <a:lstStyle/>
                    <a:p>
                      <a:r>
                        <a:rPr lang="tr-TR" sz="1200">
                          <a:latin typeface="Kanit Light" panose="020B0604020202020204" charset="-34"/>
                        </a:rPr>
                        <a:t>Sigortaya Yapılan Ödeme</a:t>
                      </a:r>
                    </a:p>
                  </a:txBody>
                  <a:tcPr anchor="ctr"/>
                </a:tc>
                <a:tc>
                  <a:txBody>
                    <a:bodyPr/>
                    <a:lstStyle/>
                    <a:p>
                      <a:r>
                        <a:rPr lang="tr-TR" sz="1200">
                          <a:latin typeface="Kanit Light" panose="020B0604020202020204" charset="-34"/>
                        </a:rPr>
                        <a:t>odemeMiktari</a:t>
                      </a:r>
                    </a:p>
                  </a:txBody>
                  <a:tcPr anchor="ctr"/>
                </a:tc>
                <a:tc>
                  <a:txBody>
                    <a:bodyPr/>
                    <a:lstStyle/>
                    <a:p>
                      <a:r>
                        <a:rPr lang="tr-TR" sz="1200">
                          <a:latin typeface="Kanit Light" panose="020B0604020202020204" charset="-34"/>
                        </a:rPr>
                        <a:t>Sürekli</a:t>
                      </a:r>
                    </a:p>
                  </a:txBody>
                  <a:tcPr anchor="ctr"/>
                </a:tc>
                <a:tc>
                  <a:txBody>
                    <a:bodyPr/>
                    <a:lstStyle/>
                    <a:p>
                      <a:r>
                        <a:rPr lang="tr-TR" sz="1200" b="1">
                          <a:latin typeface="Kanit Light" panose="020B0604020202020204" charset="-34"/>
                        </a:rPr>
                        <a:t>float64</a:t>
                      </a:r>
                      <a:r>
                        <a:rPr lang="tr-TR" sz="1200">
                          <a:latin typeface="Kanit Light" panose="020B0604020202020204" charset="-34"/>
                        </a:rPr>
                        <a:t> </a:t>
                      </a:r>
                    </a:p>
                  </a:txBody>
                  <a:tcPr anchor="ctr"/>
                </a:tc>
                <a:extLst>
                  <a:ext uri="{0D108BD9-81ED-4DB2-BD59-A6C34878D82A}">
                    <a16:rowId xmlns:a16="http://schemas.microsoft.com/office/drawing/2014/main" val="1506836630"/>
                  </a:ext>
                </a:extLst>
              </a:tr>
            </a:tbl>
          </a:graphicData>
        </a:graphic>
      </p:graphicFrame>
      <p:sp>
        <p:nvSpPr>
          <p:cNvPr id="17" name="Rectangle 1">
            <a:extLst>
              <a:ext uri="{FF2B5EF4-FFF2-40B4-BE49-F238E27FC236}">
                <a16:creationId xmlns:a16="http://schemas.microsoft.com/office/drawing/2014/main" id="{01B247C2-96EC-F416-67B7-E692538255BF}"/>
              </a:ext>
            </a:extLst>
          </p:cNvPr>
          <p:cNvSpPr>
            <a:spLocks noChangeArrowheads="1"/>
          </p:cNvSpPr>
          <p:nvPr/>
        </p:nvSpPr>
        <p:spPr bwMode="auto">
          <a:xfrm>
            <a:off x="374294" y="4879414"/>
            <a:ext cx="769004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lang="tr-TR" altLang="tr-TR" b="1" kern="100">
                <a:latin typeface="Kanit Light" panose="020B0604020202020204" charset="-34"/>
                <a:cs typeface="Times New Roman" panose="02020603050405020304" pitchFamily="18" charset="0"/>
              </a:rPr>
              <a:t>Veri Tipleri</a:t>
            </a:r>
          </a:p>
          <a:p>
            <a:pPr lvl="1" eaLnBrk="0" fontAlgn="base" hangingPunct="0">
              <a:lnSpc>
                <a:spcPct val="150000"/>
              </a:lnSpc>
              <a:spcBef>
                <a:spcPct val="0"/>
              </a:spcBef>
              <a:spcAft>
                <a:spcPct val="0"/>
              </a:spcAft>
              <a:buFontTx/>
              <a:buChar char="•"/>
            </a:pPr>
            <a:r>
              <a:rPr lang="tr-TR" altLang="tr-TR" kern="100">
                <a:latin typeface="Kanit Light" panose="020B0604020202020204" charset="-34"/>
                <a:cs typeface="Times New Roman" panose="02020603050405020304" pitchFamily="18" charset="0"/>
              </a:rPr>
              <a:t>Sürekli değişkenler (int64 veya float64) </a:t>
            </a:r>
          </a:p>
          <a:p>
            <a:pPr lvl="1" eaLnBrk="0" fontAlgn="base" hangingPunct="0">
              <a:lnSpc>
                <a:spcPct val="150000"/>
              </a:lnSpc>
              <a:spcBef>
                <a:spcPct val="0"/>
              </a:spcBef>
              <a:spcAft>
                <a:spcPct val="0"/>
              </a:spcAft>
              <a:buFontTx/>
              <a:buChar char="•"/>
            </a:pPr>
            <a:r>
              <a:rPr lang="tr-TR" altLang="tr-TR" kern="100">
                <a:latin typeface="Kanit Light" panose="020B0604020202020204" charset="-34"/>
                <a:cs typeface="Times New Roman" panose="02020603050405020304" pitchFamily="18" charset="0"/>
              </a:rPr>
              <a:t>Kategorik değişkenler (object) </a:t>
            </a:r>
          </a:p>
          <a:p>
            <a:pPr lvl="1" eaLnBrk="0" fontAlgn="base" hangingPunct="0">
              <a:lnSpc>
                <a:spcPct val="150000"/>
              </a:lnSpc>
              <a:spcBef>
                <a:spcPct val="0"/>
              </a:spcBef>
              <a:spcAft>
                <a:spcPct val="0"/>
              </a:spcAft>
              <a:buFontTx/>
              <a:buChar char="•"/>
            </a:pPr>
            <a:r>
              <a:rPr lang="tr-TR" altLang="tr-TR" kern="100">
                <a:latin typeface="Kanit Light" panose="020B0604020202020204" charset="-34"/>
                <a:cs typeface="Times New Roman" panose="02020603050405020304" pitchFamily="18" charset="0"/>
              </a:rPr>
              <a:t>Ayrık değişkenler (Discrete) → int64 olabilir.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a:ln>
                <a:noFill/>
              </a:ln>
              <a:solidFill>
                <a:schemeClr val="tx1"/>
              </a:solidFill>
              <a:effectLst/>
              <a:latin typeface="Kanit Light" panose="020B0604020202020204" charset="-34"/>
            </a:endParaRPr>
          </a:p>
        </p:txBody>
      </p:sp>
      <p:sp>
        <p:nvSpPr>
          <p:cNvPr id="20" name="Metin kutusu 19">
            <a:extLst>
              <a:ext uri="{FF2B5EF4-FFF2-40B4-BE49-F238E27FC236}">
                <a16:creationId xmlns:a16="http://schemas.microsoft.com/office/drawing/2014/main" id="{A902276A-1329-6E37-DB15-CED71F645400}"/>
              </a:ext>
            </a:extLst>
          </p:cNvPr>
          <p:cNvSpPr txBox="1"/>
          <p:nvPr/>
        </p:nvSpPr>
        <p:spPr>
          <a:xfrm>
            <a:off x="5546817" y="4605267"/>
            <a:ext cx="9377498" cy="3791872"/>
          </a:xfrm>
          <a:prstGeom prst="rect">
            <a:avLst/>
          </a:prstGeom>
          <a:noFill/>
        </p:spPr>
        <p:txBody>
          <a:bodyPr wrap="square">
            <a:spAutoFit/>
          </a:bodyPr>
          <a:lstStyle/>
          <a:p>
            <a:pPr eaLnBrk="0" fontAlgn="base" hangingPunct="0">
              <a:lnSpc>
                <a:spcPct val="150000"/>
              </a:lnSpc>
              <a:spcBef>
                <a:spcPct val="0"/>
              </a:spcBef>
              <a:spcAft>
                <a:spcPct val="0"/>
              </a:spcAft>
            </a:pPr>
            <a:r>
              <a:rPr lang="tr-TR" altLang="tr-TR" b="1" kern="100">
                <a:latin typeface="Kanit Light" panose="020B0604020202020204" charset="-34"/>
                <a:cs typeface="Times New Roman" panose="02020603050405020304" pitchFamily="18" charset="0"/>
              </a:rPr>
              <a:t>Veri Türleri</a:t>
            </a:r>
          </a:p>
          <a:p>
            <a:pPr lvl="1" eaLnBrk="0" fontAlgn="base" hangingPunct="0">
              <a:lnSpc>
                <a:spcPct val="150000"/>
              </a:lnSpc>
              <a:spcBef>
                <a:spcPct val="0"/>
              </a:spcBef>
              <a:spcAft>
                <a:spcPct val="0"/>
              </a:spcAft>
              <a:buFontTx/>
              <a:buChar char="•"/>
            </a:pPr>
            <a:r>
              <a:rPr lang="tr-TR" altLang="tr-TR" kern="100">
                <a:latin typeface="Kanit Light" panose="020B0604020202020204" charset="-34"/>
                <a:cs typeface="Times New Roman" panose="02020603050405020304" pitchFamily="18" charset="0"/>
              </a:rPr>
              <a:t>age (int64) 	         → Yaş sürekli bir değişkendir (Tam sayı olarak saklanabilir). </a:t>
            </a:r>
          </a:p>
          <a:p>
            <a:pPr lvl="1" eaLnBrk="0" fontAlgn="base" hangingPunct="0">
              <a:lnSpc>
                <a:spcPct val="150000"/>
              </a:lnSpc>
              <a:spcBef>
                <a:spcPct val="0"/>
              </a:spcBef>
              <a:spcAft>
                <a:spcPct val="0"/>
              </a:spcAft>
              <a:buFontTx/>
              <a:buChar char="•"/>
            </a:pPr>
            <a:r>
              <a:rPr lang="tr-TR" altLang="tr-TR" kern="100">
                <a:latin typeface="Kanit Light" panose="020B0604020202020204" charset="-34"/>
                <a:cs typeface="Times New Roman" panose="02020603050405020304" pitchFamily="18" charset="0"/>
              </a:rPr>
              <a:t>sex (object) 	         → Cinsiyet kategorik bir değişkendir (Kadın/Erkek gibi değerler içerir).  </a:t>
            </a:r>
          </a:p>
          <a:p>
            <a:pPr lvl="1" eaLnBrk="0" fontAlgn="base" hangingPunct="0">
              <a:lnSpc>
                <a:spcPct val="150000"/>
              </a:lnSpc>
              <a:spcBef>
                <a:spcPct val="0"/>
              </a:spcBef>
              <a:spcAft>
                <a:spcPct val="0"/>
              </a:spcAft>
              <a:buFontTx/>
              <a:buChar char="•"/>
            </a:pPr>
            <a:r>
              <a:rPr lang="tr-TR" altLang="tr-TR" kern="100">
                <a:latin typeface="Kanit Light" panose="020B0604020202020204" charset="-34"/>
                <a:cs typeface="Times New Roman" panose="02020603050405020304" pitchFamily="18" charset="0"/>
              </a:rPr>
              <a:t>bmi (float64)	         → Vücut Kitle İndeksi sürekli bir değişkendir. </a:t>
            </a:r>
          </a:p>
          <a:p>
            <a:pPr lvl="1" eaLnBrk="0" fontAlgn="base" hangingPunct="0">
              <a:lnSpc>
                <a:spcPct val="150000"/>
              </a:lnSpc>
              <a:spcBef>
                <a:spcPct val="0"/>
              </a:spcBef>
              <a:spcAft>
                <a:spcPct val="0"/>
              </a:spcAft>
              <a:buFontTx/>
              <a:buChar char="•"/>
            </a:pPr>
            <a:r>
              <a:rPr lang="tr-TR" altLang="tr-TR" kern="100">
                <a:latin typeface="Kanit Light" panose="020B0604020202020204" charset="-34"/>
                <a:cs typeface="Times New Roman" panose="02020603050405020304" pitchFamily="18" charset="0"/>
              </a:rPr>
              <a:t>children (int64)    → Çocuk sayısı ayrık (discrete) bir değişkendir (tam sayı olur).  </a:t>
            </a:r>
          </a:p>
          <a:p>
            <a:pPr lvl="1" eaLnBrk="0" fontAlgn="base" hangingPunct="0">
              <a:lnSpc>
                <a:spcPct val="150000"/>
              </a:lnSpc>
              <a:spcBef>
                <a:spcPct val="0"/>
              </a:spcBef>
              <a:spcAft>
                <a:spcPct val="0"/>
              </a:spcAft>
              <a:buFontTx/>
              <a:buChar char="•"/>
            </a:pPr>
            <a:r>
              <a:rPr lang="tr-TR" altLang="tr-TR" kern="100">
                <a:latin typeface="Kanit Light" panose="020B0604020202020204" charset="-34"/>
                <a:cs typeface="Times New Roman" panose="02020603050405020304" pitchFamily="18" charset="0"/>
              </a:rPr>
              <a:t>smoker (object)   → Sigara içme durumu "yes/no" şeklinde kategorik veridir.  </a:t>
            </a:r>
          </a:p>
          <a:p>
            <a:pPr lvl="1" eaLnBrk="0" fontAlgn="base" hangingPunct="0">
              <a:lnSpc>
                <a:spcPct val="150000"/>
              </a:lnSpc>
              <a:spcBef>
                <a:spcPct val="0"/>
              </a:spcBef>
              <a:spcAft>
                <a:spcPct val="0"/>
              </a:spcAft>
              <a:buFontTx/>
              <a:buChar char="•"/>
            </a:pPr>
            <a:r>
              <a:rPr lang="tr-TR" altLang="tr-TR" kern="100">
                <a:latin typeface="Kanit Light" panose="020B0604020202020204" charset="-34"/>
                <a:cs typeface="Times New Roman" panose="02020603050405020304" pitchFamily="18" charset="0"/>
              </a:rPr>
              <a:t>region (object)      → Bölge kategorik bir değişkendir (örn: southeast, northwest).  </a:t>
            </a:r>
          </a:p>
          <a:p>
            <a:pPr lvl="1" eaLnBrk="0" fontAlgn="base" hangingPunct="0">
              <a:lnSpc>
                <a:spcPct val="150000"/>
              </a:lnSpc>
              <a:spcBef>
                <a:spcPct val="0"/>
              </a:spcBef>
              <a:spcAft>
                <a:spcPct val="0"/>
              </a:spcAft>
              <a:buFontTx/>
              <a:buChar char="•"/>
            </a:pPr>
            <a:r>
              <a:rPr lang="tr-TR" altLang="tr-TR" kern="100">
                <a:latin typeface="Kanit Light" panose="020B0604020202020204" charset="-34"/>
                <a:cs typeface="Times New Roman" panose="02020603050405020304" pitchFamily="18" charset="0"/>
              </a:rPr>
              <a:t>charges (float64) → Sigorta ödemeleri sürekli değişkendir. </a:t>
            </a:r>
          </a:p>
        </p:txBody>
      </p:sp>
    </p:spTree>
    <p:extLst>
      <p:ext uri="{BB962C8B-B14F-4D97-AF65-F5344CB8AC3E}">
        <p14:creationId xmlns:p14="http://schemas.microsoft.com/office/powerpoint/2010/main" val="7517074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07CF6-172E-1676-82F7-290797ED6770}"/>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508DAC6D-03F4-554F-3E99-D555B879D591}"/>
              </a:ext>
            </a:extLst>
          </p:cNvPr>
          <p:cNvPicPr>
            <a:picLocks noChangeAspect="1"/>
          </p:cNvPicPr>
          <p:nvPr/>
        </p:nvPicPr>
        <p:blipFill>
          <a:blip r:embed="rId3"/>
          <a:stretch>
            <a:fillRect/>
          </a:stretch>
        </p:blipFill>
        <p:spPr>
          <a:xfrm>
            <a:off x="13525500" y="228600"/>
            <a:ext cx="876300" cy="540306"/>
          </a:xfrm>
          <a:prstGeom prst="rect">
            <a:avLst/>
          </a:prstGeom>
        </p:spPr>
      </p:pic>
      <p:pic>
        <p:nvPicPr>
          <p:cNvPr id="3" name="Image 0" descr="preencoded.png">
            <a:extLst>
              <a:ext uri="{FF2B5EF4-FFF2-40B4-BE49-F238E27FC236}">
                <a16:creationId xmlns:a16="http://schemas.microsoft.com/office/drawing/2014/main" id="{D4DC3DB8-A3ED-F362-0587-DB0C6AF77B58}"/>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Text 0">
            <a:extLst>
              <a:ext uri="{FF2B5EF4-FFF2-40B4-BE49-F238E27FC236}">
                <a16:creationId xmlns:a16="http://schemas.microsoft.com/office/drawing/2014/main" id="{9F4C3356-2ED8-89E2-8AFC-D24E22B7D490}"/>
              </a:ext>
            </a:extLst>
          </p:cNvPr>
          <p:cNvSpPr/>
          <p:nvPr/>
        </p:nvSpPr>
        <p:spPr>
          <a:xfrm>
            <a:off x="530863" y="247959"/>
            <a:ext cx="8008046" cy="771525"/>
          </a:xfrm>
          <a:prstGeom prst="rect">
            <a:avLst/>
          </a:prstGeom>
          <a:noFill/>
          <a:ln/>
        </p:spPr>
        <p:txBody>
          <a:bodyPr wrap="none" lIns="0" tIns="0" rIns="0" bIns="0" rtlCol="0" anchor="t"/>
          <a:lstStyle/>
          <a:p>
            <a:pPr>
              <a:lnSpc>
                <a:spcPts val="5800"/>
              </a:lnSpc>
              <a:spcAft>
                <a:spcPts val="800"/>
              </a:spcAft>
            </a:pPr>
            <a:r>
              <a:rPr lang="tr-TR" sz="3600">
                <a:solidFill>
                  <a:srgbClr val="272D45"/>
                </a:solidFill>
                <a:latin typeface="Kanit Light" panose="020B0604020202020204" charset="-34"/>
                <a:cs typeface="Kanit Light" panose="020B0604020202020204" charset="-34"/>
              </a:rPr>
              <a:t>1.2 Sigorta Veri Setinin Yüklenmesi ve Temel İşlemler</a:t>
            </a:r>
          </a:p>
        </p:txBody>
      </p:sp>
      <p:sp>
        <p:nvSpPr>
          <p:cNvPr id="9" name="Rectangle 1">
            <a:extLst>
              <a:ext uri="{FF2B5EF4-FFF2-40B4-BE49-F238E27FC236}">
                <a16:creationId xmlns:a16="http://schemas.microsoft.com/office/drawing/2014/main" id="{738EA122-778F-803B-F779-E71564CCE4A0}"/>
              </a:ext>
            </a:extLst>
          </p:cNvPr>
          <p:cNvSpPr>
            <a:spLocks noChangeArrowheads="1"/>
          </p:cNvSpPr>
          <p:nvPr/>
        </p:nvSpPr>
        <p:spPr bwMode="auto">
          <a:xfrm>
            <a:off x="670234" y="1113557"/>
            <a:ext cx="10958449" cy="19761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000" b="0" i="0" u="none" strike="noStrike" cap="none" normalizeH="0" baseline="0">
                <a:ln>
                  <a:noFill/>
                </a:ln>
                <a:solidFill>
                  <a:srgbClr val="1F1F1F"/>
                </a:solidFill>
                <a:effectLst/>
                <a:latin typeface="Kanit Light" panose="020B0604020202020204" charset="-34"/>
              </a:rPr>
              <a:t>Google Drive’da bulunan insurance.csv dosyası okunacaktır.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000" b="0" i="0" u="none" strike="noStrike" cap="none" normalizeH="0" baseline="0">
                <a:ln>
                  <a:noFill/>
                </a:ln>
                <a:solidFill>
                  <a:srgbClr val="1F1F1F"/>
                </a:solidFill>
                <a:effectLst/>
                <a:latin typeface="Kanit Light" panose="020B0604020202020204" charset="-34"/>
              </a:rPr>
              <a:t>Veri setinin sütun isimleri İngilizce’den Türkçe’ye çevrilecek (ör. age → yas, sex → cinsiyet, vb.).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000" b="0" i="0" u="none" strike="noStrike" cap="none" normalizeH="0" baseline="0">
                <a:ln>
                  <a:noFill/>
                </a:ln>
                <a:solidFill>
                  <a:srgbClr val="1F1F1F"/>
                </a:solidFill>
                <a:effectLst/>
                <a:latin typeface="Kanit Light" panose="020B0604020202020204" charset="-34"/>
              </a:rPr>
              <a:t>Kategorik sütunların veri tipi category olarak ayarlanacak.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000" b="0" i="0" u="none" strike="noStrike" cap="none" normalizeH="0" baseline="0">
                <a:ln>
                  <a:noFill/>
                </a:ln>
                <a:solidFill>
                  <a:srgbClr val="1F1F1F"/>
                </a:solidFill>
                <a:effectLst/>
                <a:latin typeface="Kanit Light" panose="020B0604020202020204" charset="-34"/>
              </a:rPr>
              <a:t>Kategorik değerler güncellenecek (örneğin, "male" → "erkek").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000" b="0" i="0" u="none" strike="noStrike" cap="none" normalizeH="0" baseline="0">
                <a:ln>
                  <a:noFill/>
                </a:ln>
                <a:solidFill>
                  <a:srgbClr val="1F1F1F"/>
                </a:solidFill>
                <a:effectLst/>
                <a:latin typeface="Kanit Light" panose="020B0604020202020204" charset="-34"/>
              </a:rPr>
              <a:t>Son olarak, veri setinin özet istatistikleri alınarak veri yapısı kontrol edilecektir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a:ln>
                <a:noFill/>
              </a:ln>
              <a:solidFill>
                <a:schemeClr val="tx1"/>
              </a:solidFill>
              <a:effectLst/>
              <a:latin typeface="Kanit Light" panose="020B0604020202020204" charset="-34"/>
            </a:endParaRPr>
          </a:p>
        </p:txBody>
      </p:sp>
      <p:sp>
        <p:nvSpPr>
          <p:cNvPr id="4" name="Metin kutusu 3">
            <a:extLst>
              <a:ext uri="{FF2B5EF4-FFF2-40B4-BE49-F238E27FC236}">
                <a16:creationId xmlns:a16="http://schemas.microsoft.com/office/drawing/2014/main" id="{90C2F4B3-A81C-3B84-19E3-FED0078533C1}"/>
              </a:ext>
            </a:extLst>
          </p:cNvPr>
          <p:cNvSpPr txBox="1"/>
          <p:nvPr/>
        </p:nvSpPr>
        <p:spPr>
          <a:xfrm>
            <a:off x="670234" y="3089689"/>
            <a:ext cx="7315200" cy="461665"/>
          </a:xfrm>
          <a:prstGeom prst="rect">
            <a:avLst/>
          </a:prstGeom>
          <a:noFill/>
        </p:spPr>
        <p:txBody>
          <a:bodyPr wrap="square">
            <a:spAutoFit/>
          </a:bodyPr>
          <a:lstStyle/>
          <a:p>
            <a:pPr algn="l"/>
            <a:r>
              <a:rPr lang="tr-TR" sz="2400" b="1" i="0">
                <a:solidFill>
                  <a:srgbClr val="1F1F1F"/>
                </a:solidFill>
                <a:effectLst/>
                <a:latin typeface="Kanit Light" panose="020B0604020202020204" charset="-34"/>
              </a:rPr>
              <a:t>1.2.1 Veri Setini Okuma</a:t>
            </a:r>
            <a:endParaRPr lang="tr-TR" sz="2400" b="0" i="0">
              <a:solidFill>
                <a:srgbClr val="1F1F1F"/>
              </a:solidFill>
              <a:effectLst/>
              <a:latin typeface="Kanit Light" panose="020B0604020202020204" charset="-34"/>
            </a:endParaRPr>
          </a:p>
        </p:txBody>
      </p:sp>
      <p:pic>
        <p:nvPicPr>
          <p:cNvPr id="8" name="Resim 7">
            <a:extLst>
              <a:ext uri="{FF2B5EF4-FFF2-40B4-BE49-F238E27FC236}">
                <a16:creationId xmlns:a16="http://schemas.microsoft.com/office/drawing/2014/main" id="{F3EDABB3-1B0E-8EBA-FF6D-78E1978FBA2D}"/>
              </a:ext>
            </a:extLst>
          </p:cNvPr>
          <p:cNvPicPr>
            <a:picLocks noChangeAspect="1"/>
          </p:cNvPicPr>
          <p:nvPr/>
        </p:nvPicPr>
        <p:blipFill>
          <a:blip r:embed="rId4"/>
          <a:stretch>
            <a:fillRect/>
          </a:stretch>
        </p:blipFill>
        <p:spPr>
          <a:xfrm>
            <a:off x="378549" y="3551354"/>
            <a:ext cx="8160360" cy="2978331"/>
          </a:xfrm>
          <a:prstGeom prst="rect">
            <a:avLst/>
          </a:prstGeom>
        </p:spPr>
      </p:pic>
      <p:pic>
        <p:nvPicPr>
          <p:cNvPr id="13" name="Resim 12">
            <a:extLst>
              <a:ext uri="{FF2B5EF4-FFF2-40B4-BE49-F238E27FC236}">
                <a16:creationId xmlns:a16="http://schemas.microsoft.com/office/drawing/2014/main" id="{452AB9A6-0E2E-9031-6796-9442D206B935}"/>
              </a:ext>
            </a:extLst>
          </p:cNvPr>
          <p:cNvPicPr>
            <a:picLocks noChangeAspect="1"/>
          </p:cNvPicPr>
          <p:nvPr/>
        </p:nvPicPr>
        <p:blipFill>
          <a:blip r:embed="rId5"/>
          <a:stretch>
            <a:fillRect/>
          </a:stretch>
        </p:blipFill>
        <p:spPr>
          <a:xfrm>
            <a:off x="8170598" y="2849447"/>
            <a:ext cx="3678555" cy="2314737"/>
          </a:xfrm>
          <a:prstGeom prst="rect">
            <a:avLst/>
          </a:prstGeom>
          <a:ln>
            <a:noFill/>
          </a:ln>
          <a:effectLst>
            <a:outerShdw blurRad="292100" dist="139700" dir="2700000" algn="tl" rotWithShape="0">
              <a:srgbClr val="333333">
                <a:alpha val="65000"/>
              </a:srgbClr>
            </a:outerShdw>
          </a:effectLst>
        </p:spPr>
      </p:pic>
      <p:pic>
        <p:nvPicPr>
          <p:cNvPr id="15" name="Resim 14">
            <a:extLst>
              <a:ext uri="{FF2B5EF4-FFF2-40B4-BE49-F238E27FC236}">
                <a16:creationId xmlns:a16="http://schemas.microsoft.com/office/drawing/2014/main" id="{371E5953-375A-A542-716F-FF29F3E2965F}"/>
              </a:ext>
            </a:extLst>
          </p:cNvPr>
          <p:cNvPicPr>
            <a:picLocks noChangeAspect="1"/>
          </p:cNvPicPr>
          <p:nvPr/>
        </p:nvPicPr>
        <p:blipFill>
          <a:blip r:embed="rId6"/>
          <a:stretch>
            <a:fillRect/>
          </a:stretch>
        </p:blipFill>
        <p:spPr>
          <a:xfrm>
            <a:off x="7073091" y="5340675"/>
            <a:ext cx="7102603" cy="26253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2509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8542" y="729734"/>
            <a:ext cx="10897433" cy="641509"/>
          </a:xfrm>
          <a:prstGeom prst="rect">
            <a:avLst/>
          </a:prstGeom>
          <a:noFill/>
          <a:ln/>
        </p:spPr>
        <p:txBody>
          <a:bodyPr wrap="none" lIns="0" tIns="0" rIns="0" bIns="0" rtlCol="0" anchor="t"/>
          <a:lstStyle/>
          <a:p>
            <a:pPr marL="0" indent="0">
              <a:lnSpc>
                <a:spcPts val="5050"/>
              </a:lnSpc>
              <a:buNone/>
            </a:pPr>
            <a:r>
              <a:rPr lang="en-US" sz="4000" dirty="0">
                <a:solidFill>
                  <a:srgbClr val="272D45"/>
                </a:solidFill>
                <a:latin typeface="Kanit Light" pitchFamily="34" charset="0"/>
                <a:ea typeface="Kanit Light" pitchFamily="34" charset="-122"/>
                <a:cs typeface="Kanit Light" pitchFamily="34" charset="-120"/>
              </a:rPr>
              <a:t>Makine Öğrenmesi Dersi Hedeflenen Kazanımları</a:t>
            </a:r>
            <a:endParaRPr lang="en-US" sz="4000" dirty="0">
              <a:latin typeface="Kanit Light" panose="020B0604020202020204" charset="-34"/>
            </a:endParaRPr>
          </a:p>
        </p:txBody>
      </p:sp>
      <p:sp>
        <p:nvSpPr>
          <p:cNvPr id="3" name="Text 1"/>
          <p:cNvSpPr/>
          <p:nvPr/>
        </p:nvSpPr>
        <p:spPr>
          <a:xfrm>
            <a:off x="718542" y="1781770"/>
            <a:ext cx="12578477" cy="656749"/>
          </a:xfrm>
          <a:prstGeom prst="rect">
            <a:avLst/>
          </a:prstGeom>
          <a:noFill/>
          <a:ln/>
        </p:spPr>
        <p:txBody>
          <a:bodyPr wrap="square" lIns="0" tIns="0" rIns="0" bIns="0" rtlCol="0" anchor="t"/>
          <a:lstStyle/>
          <a:p>
            <a:pPr marL="0" indent="0">
              <a:lnSpc>
                <a:spcPts val="2550"/>
              </a:lnSpc>
              <a:buNone/>
            </a:pPr>
            <a:r>
              <a:rPr lang="en-US" sz="1600" dirty="0">
                <a:solidFill>
                  <a:srgbClr val="2C3249"/>
                </a:solidFill>
                <a:latin typeface="Kanit Light" panose="020B0604020202020204" charset="-34"/>
                <a:ea typeface="Martel Sans" pitchFamily="34" charset="-122"/>
                <a:cs typeface="Kanit Light" panose="020B0604020202020204" charset="-34"/>
              </a:rPr>
              <a:t>Makine öğrenmesi ile veri odaklı düşünme becerinizi geliştirebilir, problem çözme yeteneğinizi güçlendirebilir ve veri bilimi dünyasına sağlam bir adım atabilirsiniz! </a:t>
            </a:r>
            <a:endParaRPr lang="en-US" sz="1600" dirty="0">
              <a:latin typeface="Kanit Light" panose="020B0604020202020204" charset="-34"/>
            </a:endParaRPr>
          </a:p>
        </p:txBody>
      </p:sp>
      <p:sp>
        <p:nvSpPr>
          <p:cNvPr id="4" name="Shape 2"/>
          <p:cNvSpPr/>
          <p:nvPr/>
        </p:nvSpPr>
        <p:spPr>
          <a:xfrm>
            <a:off x="718542" y="2900243"/>
            <a:ext cx="461843" cy="461843"/>
          </a:xfrm>
          <a:prstGeom prst="roundRect">
            <a:avLst>
              <a:gd name="adj" fmla="val 18671"/>
            </a:avLst>
          </a:prstGeom>
          <a:solidFill>
            <a:srgbClr val="DFECE9"/>
          </a:solidFill>
          <a:ln w="7620">
            <a:solidFill>
              <a:srgbClr val="C5D2CF"/>
            </a:solidFill>
            <a:prstDash val="solid"/>
          </a:ln>
        </p:spPr>
        <p:txBody>
          <a:bodyPr/>
          <a:lstStyle/>
          <a:p>
            <a:endParaRPr lang="tr-TR" dirty="0">
              <a:latin typeface="Kanit Light" panose="020B0604020202020204" charset="-34"/>
            </a:endParaRPr>
          </a:p>
        </p:txBody>
      </p:sp>
      <p:sp>
        <p:nvSpPr>
          <p:cNvPr id="5" name="Text 3"/>
          <p:cNvSpPr/>
          <p:nvPr/>
        </p:nvSpPr>
        <p:spPr>
          <a:xfrm>
            <a:off x="902613" y="2977158"/>
            <a:ext cx="93702" cy="308015"/>
          </a:xfrm>
          <a:prstGeom prst="rect">
            <a:avLst/>
          </a:prstGeom>
          <a:noFill/>
          <a:ln/>
        </p:spPr>
        <p:txBody>
          <a:bodyPr wrap="none" lIns="0" tIns="0" rIns="0" bIns="0" rtlCol="0" anchor="t"/>
          <a:lstStyle/>
          <a:p>
            <a:pPr marL="0" indent="0" algn="ctr">
              <a:lnSpc>
                <a:spcPts val="2400"/>
              </a:lnSpc>
              <a:buNone/>
            </a:pPr>
            <a:r>
              <a:rPr lang="en-US" sz="2400" dirty="0">
                <a:solidFill>
                  <a:srgbClr val="2C3249"/>
                </a:solidFill>
                <a:latin typeface="Kanit Light" pitchFamily="34" charset="0"/>
                <a:ea typeface="Kanit Light" pitchFamily="34" charset="-122"/>
                <a:cs typeface="Kanit Light" pitchFamily="34" charset="-120"/>
              </a:rPr>
              <a:t>1</a:t>
            </a:r>
            <a:endParaRPr lang="en-US" sz="2400" dirty="0">
              <a:latin typeface="Kanit Light" panose="020B0604020202020204" charset="-34"/>
            </a:endParaRPr>
          </a:p>
        </p:txBody>
      </p:sp>
      <p:sp>
        <p:nvSpPr>
          <p:cNvPr id="6" name="Text 4"/>
          <p:cNvSpPr/>
          <p:nvPr/>
        </p:nvSpPr>
        <p:spPr>
          <a:xfrm>
            <a:off x="1385649" y="2900243"/>
            <a:ext cx="3388876" cy="641271"/>
          </a:xfrm>
          <a:prstGeom prst="rect">
            <a:avLst/>
          </a:prstGeom>
          <a:noFill/>
          <a:ln/>
        </p:spPr>
        <p:txBody>
          <a:bodyPr wrap="square" lIns="0" tIns="0" rIns="0" bIns="0" rtlCol="0" anchor="t"/>
          <a:lstStyle/>
          <a:p>
            <a:pPr marL="0" indent="0">
              <a:lnSpc>
                <a:spcPts val="2500"/>
              </a:lnSpc>
              <a:buNone/>
            </a:pPr>
            <a:r>
              <a:rPr lang="en-US" sz="2000" dirty="0">
                <a:solidFill>
                  <a:srgbClr val="2C3249"/>
                </a:solidFill>
                <a:latin typeface="Kanit Light" pitchFamily="34" charset="0"/>
                <a:ea typeface="Kanit Light" pitchFamily="34" charset="-122"/>
                <a:cs typeface="Kanit Light" pitchFamily="34" charset="-120"/>
              </a:rPr>
              <a:t>Veriyi Anlama, İşleme ve Görselleştirme</a:t>
            </a:r>
            <a:endParaRPr lang="en-US" sz="2000" dirty="0">
              <a:latin typeface="Kanit Light" panose="020B0604020202020204" charset="-34"/>
            </a:endParaRPr>
          </a:p>
        </p:txBody>
      </p:sp>
      <p:sp>
        <p:nvSpPr>
          <p:cNvPr id="7" name="Text 5"/>
          <p:cNvSpPr/>
          <p:nvPr/>
        </p:nvSpPr>
        <p:spPr>
          <a:xfrm>
            <a:off x="1385649" y="3664625"/>
            <a:ext cx="3388876" cy="1641872"/>
          </a:xfrm>
          <a:prstGeom prst="rect">
            <a:avLst/>
          </a:prstGeom>
          <a:noFill/>
          <a:ln/>
        </p:spPr>
        <p:txBody>
          <a:bodyPr wrap="square" lIns="0" tIns="0" rIns="0" bIns="0" rtlCol="0" anchor="t"/>
          <a:lstStyle/>
          <a:p>
            <a:pPr marL="0" indent="0">
              <a:lnSpc>
                <a:spcPts val="2550"/>
              </a:lnSpc>
              <a:buNone/>
            </a:pPr>
            <a:r>
              <a:rPr lang="en-US" sz="1600" dirty="0">
                <a:solidFill>
                  <a:srgbClr val="2C3249"/>
                </a:solidFill>
                <a:latin typeface="Kanit Light" panose="020B0604020202020204" charset="-34"/>
                <a:ea typeface="Martel Sans" pitchFamily="34" charset="-122"/>
                <a:cs typeface="Kanit Light" panose="020B0604020202020204" charset="-34"/>
              </a:rPr>
              <a:t>Büyük ve karmaşık veri setlerini temizleyip düzenleme, eksik veya hatalı verileri tespit etme ve analiz süreçlerini geliştirme konusunda yetkinlik kazanabilirsiniz. </a:t>
            </a:r>
            <a:endParaRPr lang="en-US" sz="1600" dirty="0">
              <a:latin typeface="Kanit Light" panose="020B0604020202020204" charset="-34"/>
            </a:endParaRPr>
          </a:p>
        </p:txBody>
      </p:sp>
      <p:sp>
        <p:nvSpPr>
          <p:cNvPr id="8" name="Shape 6"/>
          <p:cNvSpPr/>
          <p:nvPr/>
        </p:nvSpPr>
        <p:spPr>
          <a:xfrm>
            <a:off x="4979789" y="2900243"/>
            <a:ext cx="461843" cy="461843"/>
          </a:xfrm>
          <a:prstGeom prst="roundRect">
            <a:avLst>
              <a:gd name="adj" fmla="val 18671"/>
            </a:avLst>
          </a:prstGeom>
          <a:solidFill>
            <a:srgbClr val="DFECE9"/>
          </a:solidFill>
          <a:ln w="7620">
            <a:solidFill>
              <a:srgbClr val="C5D2CF"/>
            </a:solidFill>
            <a:prstDash val="solid"/>
          </a:ln>
        </p:spPr>
        <p:txBody>
          <a:bodyPr/>
          <a:lstStyle/>
          <a:p>
            <a:endParaRPr lang="tr-TR" dirty="0">
              <a:latin typeface="Kanit Light" panose="020B0604020202020204" charset="-34"/>
            </a:endParaRPr>
          </a:p>
        </p:txBody>
      </p:sp>
      <p:sp>
        <p:nvSpPr>
          <p:cNvPr id="9" name="Text 7"/>
          <p:cNvSpPr/>
          <p:nvPr/>
        </p:nvSpPr>
        <p:spPr>
          <a:xfrm>
            <a:off x="5132784" y="2977158"/>
            <a:ext cx="155853" cy="308015"/>
          </a:xfrm>
          <a:prstGeom prst="rect">
            <a:avLst/>
          </a:prstGeom>
          <a:noFill/>
          <a:ln/>
        </p:spPr>
        <p:txBody>
          <a:bodyPr wrap="none" lIns="0" tIns="0" rIns="0" bIns="0" rtlCol="0" anchor="t"/>
          <a:lstStyle/>
          <a:p>
            <a:pPr marL="0" indent="0" algn="ctr">
              <a:lnSpc>
                <a:spcPts val="2400"/>
              </a:lnSpc>
              <a:buNone/>
            </a:pPr>
            <a:r>
              <a:rPr lang="en-US" sz="2400" dirty="0">
                <a:solidFill>
                  <a:srgbClr val="2C3249"/>
                </a:solidFill>
                <a:latin typeface="Kanit Light" pitchFamily="34" charset="0"/>
                <a:ea typeface="Kanit Light" pitchFamily="34" charset="-122"/>
                <a:cs typeface="Kanit Light" pitchFamily="34" charset="-120"/>
              </a:rPr>
              <a:t>2</a:t>
            </a:r>
            <a:endParaRPr lang="en-US" sz="2400" dirty="0">
              <a:latin typeface="Kanit Light" panose="020B0604020202020204" charset="-34"/>
            </a:endParaRPr>
          </a:p>
        </p:txBody>
      </p:sp>
      <p:sp>
        <p:nvSpPr>
          <p:cNvPr id="10" name="Text 8"/>
          <p:cNvSpPr/>
          <p:nvPr/>
        </p:nvSpPr>
        <p:spPr>
          <a:xfrm>
            <a:off x="5646896" y="2900243"/>
            <a:ext cx="3388876" cy="641271"/>
          </a:xfrm>
          <a:prstGeom prst="rect">
            <a:avLst/>
          </a:prstGeom>
          <a:noFill/>
          <a:ln/>
        </p:spPr>
        <p:txBody>
          <a:bodyPr wrap="square" lIns="0" tIns="0" rIns="0" bIns="0" rtlCol="0" anchor="t"/>
          <a:lstStyle/>
          <a:p>
            <a:pPr marL="0" indent="0">
              <a:lnSpc>
                <a:spcPts val="2500"/>
              </a:lnSpc>
              <a:buNone/>
            </a:pPr>
            <a:r>
              <a:rPr lang="en-US" sz="2000" dirty="0">
                <a:solidFill>
                  <a:srgbClr val="2C3249"/>
                </a:solidFill>
                <a:latin typeface="Kanit Light" pitchFamily="34" charset="0"/>
                <a:ea typeface="Kanit Light" pitchFamily="34" charset="-122"/>
                <a:cs typeface="Kanit Light" pitchFamily="34" charset="-120"/>
              </a:rPr>
              <a:t>Makine Öğrenmesi Algoritmalarını Uygulama</a:t>
            </a:r>
            <a:endParaRPr lang="en-US" sz="2000" dirty="0">
              <a:latin typeface="Kanit Light" panose="020B0604020202020204" charset="-34"/>
            </a:endParaRPr>
          </a:p>
        </p:txBody>
      </p:sp>
      <p:sp>
        <p:nvSpPr>
          <p:cNvPr id="11" name="Text 9"/>
          <p:cNvSpPr/>
          <p:nvPr/>
        </p:nvSpPr>
        <p:spPr>
          <a:xfrm>
            <a:off x="5646896" y="3664625"/>
            <a:ext cx="3388876" cy="1641872"/>
          </a:xfrm>
          <a:prstGeom prst="rect">
            <a:avLst/>
          </a:prstGeom>
          <a:noFill/>
          <a:ln/>
        </p:spPr>
        <p:txBody>
          <a:bodyPr wrap="square" lIns="0" tIns="0" rIns="0" bIns="0" rtlCol="0" anchor="t"/>
          <a:lstStyle/>
          <a:p>
            <a:pPr marL="0" indent="0">
              <a:lnSpc>
                <a:spcPts val="2550"/>
              </a:lnSpc>
              <a:buNone/>
            </a:pPr>
            <a:r>
              <a:rPr lang="en-US" sz="1600" dirty="0">
                <a:solidFill>
                  <a:srgbClr val="2C3249"/>
                </a:solidFill>
                <a:latin typeface="Kanit Light" panose="020B0604020202020204" charset="-34"/>
                <a:ea typeface="Martel Sans" pitchFamily="34" charset="-122"/>
                <a:cs typeface="Kanit Light" panose="020B0604020202020204" charset="-34"/>
              </a:rPr>
              <a:t>Sınıflandırma, tahmin ve kümeleme algoritmalarını kullanarak, farklı problemlere çözüm üretme becerisi geliştirebilirsiniz.</a:t>
            </a:r>
            <a:endParaRPr lang="en-US" sz="1600" dirty="0">
              <a:latin typeface="Kanit Light" panose="020B0604020202020204" charset="-34"/>
            </a:endParaRPr>
          </a:p>
        </p:txBody>
      </p:sp>
      <p:sp>
        <p:nvSpPr>
          <p:cNvPr id="12" name="Shape 10"/>
          <p:cNvSpPr/>
          <p:nvPr/>
        </p:nvSpPr>
        <p:spPr>
          <a:xfrm>
            <a:off x="9241036" y="2900243"/>
            <a:ext cx="461843" cy="461843"/>
          </a:xfrm>
          <a:prstGeom prst="roundRect">
            <a:avLst>
              <a:gd name="adj" fmla="val 18671"/>
            </a:avLst>
          </a:prstGeom>
          <a:solidFill>
            <a:srgbClr val="DFECE9"/>
          </a:solidFill>
          <a:ln w="7620">
            <a:solidFill>
              <a:srgbClr val="C5D2CF"/>
            </a:solidFill>
            <a:prstDash val="solid"/>
          </a:ln>
        </p:spPr>
        <p:txBody>
          <a:bodyPr/>
          <a:lstStyle/>
          <a:p>
            <a:endParaRPr lang="tr-TR" dirty="0">
              <a:latin typeface="Kanit Light" panose="020B0604020202020204" charset="-34"/>
            </a:endParaRPr>
          </a:p>
        </p:txBody>
      </p:sp>
      <p:sp>
        <p:nvSpPr>
          <p:cNvPr id="13" name="Text 11"/>
          <p:cNvSpPr/>
          <p:nvPr/>
        </p:nvSpPr>
        <p:spPr>
          <a:xfrm>
            <a:off x="9392722" y="2977158"/>
            <a:ext cx="158353" cy="308015"/>
          </a:xfrm>
          <a:prstGeom prst="rect">
            <a:avLst/>
          </a:prstGeom>
          <a:noFill/>
          <a:ln/>
        </p:spPr>
        <p:txBody>
          <a:bodyPr wrap="none" lIns="0" tIns="0" rIns="0" bIns="0" rtlCol="0" anchor="t"/>
          <a:lstStyle/>
          <a:p>
            <a:pPr marL="0" indent="0" algn="ctr">
              <a:lnSpc>
                <a:spcPts val="2400"/>
              </a:lnSpc>
              <a:buNone/>
            </a:pPr>
            <a:r>
              <a:rPr lang="en-US" sz="2400" dirty="0">
                <a:solidFill>
                  <a:srgbClr val="2C3249"/>
                </a:solidFill>
                <a:latin typeface="Kanit Light" pitchFamily="34" charset="0"/>
                <a:ea typeface="Kanit Light" pitchFamily="34" charset="-122"/>
                <a:cs typeface="Kanit Light" pitchFamily="34" charset="-120"/>
              </a:rPr>
              <a:t>3</a:t>
            </a:r>
            <a:endParaRPr lang="en-US" sz="2400" dirty="0">
              <a:latin typeface="Kanit Light" panose="020B0604020202020204" charset="-34"/>
            </a:endParaRPr>
          </a:p>
        </p:txBody>
      </p:sp>
      <p:sp>
        <p:nvSpPr>
          <p:cNvPr id="14" name="Text 12"/>
          <p:cNvSpPr/>
          <p:nvPr/>
        </p:nvSpPr>
        <p:spPr>
          <a:xfrm>
            <a:off x="9908143" y="2900243"/>
            <a:ext cx="3106103" cy="320635"/>
          </a:xfrm>
          <a:prstGeom prst="rect">
            <a:avLst/>
          </a:prstGeom>
          <a:noFill/>
          <a:ln/>
        </p:spPr>
        <p:txBody>
          <a:bodyPr wrap="none" lIns="0" tIns="0" rIns="0" bIns="0" rtlCol="0" anchor="t"/>
          <a:lstStyle/>
          <a:p>
            <a:pPr marL="0" indent="0">
              <a:lnSpc>
                <a:spcPts val="2500"/>
              </a:lnSpc>
              <a:buNone/>
            </a:pPr>
            <a:r>
              <a:rPr lang="en-US" sz="2000" dirty="0">
                <a:solidFill>
                  <a:srgbClr val="2C3249"/>
                </a:solidFill>
                <a:latin typeface="Kanit Light" pitchFamily="34" charset="0"/>
                <a:ea typeface="Kanit Light" pitchFamily="34" charset="-122"/>
                <a:cs typeface="Kanit Light" pitchFamily="34" charset="-120"/>
              </a:rPr>
              <a:t>Python ile Model Geliştirme</a:t>
            </a:r>
            <a:endParaRPr lang="en-US" sz="2000" dirty="0">
              <a:latin typeface="Kanit Light" panose="020B0604020202020204" charset="-34"/>
            </a:endParaRPr>
          </a:p>
        </p:txBody>
      </p:sp>
      <p:sp>
        <p:nvSpPr>
          <p:cNvPr id="15" name="Text 13"/>
          <p:cNvSpPr/>
          <p:nvPr/>
        </p:nvSpPr>
        <p:spPr>
          <a:xfrm>
            <a:off x="9908143" y="3343989"/>
            <a:ext cx="3388876" cy="1641872"/>
          </a:xfrm>
          <a:prstGeom prst="rect">
            <a:avLst/>
          </a:prstGeom>
          <a:noFill/>
          <a:ln/>
        </p:spPr>
        <p:txBody>
          <a:bodyPr wrap="square" lIns="0" tIns="0" rIns="0" bIns="0" rtlCol="0" anchor="t"/>
          <a:lstStyle/>
          <a:p>
            <a:pPr marL="0" indent="0">
              <a:lnSpc>
                <a:spcPts val="2550"/>
              </a:lnSpc>
              <a:buNone/>
            </a:pPr>
            <a:r>
              <a:rPr lang="en-US" sz="1600" dirty="0">
                <a:solidFill>
                  <a:srgbClr val="2C3249"/>
                </a:solidFill>
                <a:latin typeface="Kanit Light" panose="020B0604020202020204" charset="-34"/>
                <a:ea typeface="Martel Sans" pitchFamily="34" charset="-122"/>
                <a:cs typeface="Kanit Light" panose="020B0604020202020204" charset="-34"/>
              </a:rPr>
              <a:t>Tahmin modelleri, sınıflandırıcılar ve veri kümeleme algoritmaları oluşturup test ederek, farklı veri bilimi projelerinde deneyim kazanabilirsiniz.</a:t>
            </a:r>
            <a:endParaRPr lang="en-US" sz="1600" dirty="0">
              <a:latin typeface="Kanit Light" panose="020B0604020202020204" charset="-34"/>
            </a:endParaRPr>
          </a:p>
        </p:txBody>
      </p:sp>
      <p:sp>
        <p:nvSpPr>
          <p:cNvPr id="16" name="Shape 14"/>
          <p:cNvSpPr/>
          <p:nvPr/>
        </p:nvSpPr>
        <p:spPr>
          <a:xfrm>
            <a:off x="718542" y="5742623"/>
            <a:ext cx="461843" cy="461843"/>
          </a:xfrm>
          <a:prstGeom prst="roundRect">
            <a:avLst>
              <a:gd name="adj" fmla="val 18671"/>
            </a:avLst>
          </a:prstGeom>
          <a:solidFill>
            <a:srgbClr val="DFECE9"/>
          </a:solidFill>
          <a:ln w="7620">
            <a:solidFill>
              <a:srgbClr val="C5D2CF"/>
            </a:solidFill>
            <a:prstDash val="solid"/>
          </a:ln>
        </p:spPr>
        <p:txBody>
          <a:bodyPr/>
          <a:lstStyle/>
          <a:p>
            <a:endParaRPr lang="tr-TR" dirty="0">
              <a:latin typeface="Kanit Light" panose="020B0604020202020204" charset="-34"/>
            </a:endParaRPr>
          </a:p>
        </p:txBody>
      </p:sp>
      <p:sp>
        <p:nvSpPr>
          <p:cNvPr id="17" name="Text 15"/>
          <p:cNvSpPr/>
          <p:nvPr/>
        </p:nvSpPr>
        <p:spPr>
          <a:xfrm>
            <a:off x="866061" y="5819537"/>
            <a:ext cx="166688" cy="308015"/>
          </a:xfrm>
          <a:prstGeom prst="rect">
            <a:avLst/>
          </a:prstGeom>
          <a:noFill/>
          <a:ln/>
        </p:spPr>
        <p:txBody>
          <a:bodyPr wrap="none" lIns="0" tIns="0" rIns="0" bIns="0" rtlCol="0" anchor="t"/>
          <a:lstStyle/>
          <a:p>
            <a:pPr marL="0" indent="0" algn="ctr">
              <a:lnSpc>
                <a:spcPts val="2400"/>
              </a:lnSpc>
              <a:buNone/>
            </a:pPr>
            <a:r>
              <a:rPr lang="en-US" sz="2400" dirty="0">
                <a:solidFill>
                  <a:srgbClr val="2C3249"/>
                </a:solidFill>
                <a:latin typeface="Kanit Light" pitchFamily="34" charset="0"/>
                <a:ea typeface="Kanit Light" pitchFamily="34" charset="-122"/>
                <a:cs typeface="Kanit Light" pitchFamily="34" charset="-120"/>
              </a:rPr>
              <a:t>4</a:t>
            </a:r>
            <a:endParaRPr lang="en-US" sz="2400" dirty="0">
              <a:latin typeface="Kanit Light" panose="020B0604020202020204" charset="-34"/>
            </a:endParaRPr>
          </a:p>
        </p:txBody>
      </p:sp>
      <p:sp>
        <p:nvSpPr>
          <p:cNvPr id="18" name="Text 16"/>
          <p:cNvSpPr/>
          <p:nvPr/>
        </p:nvSpPr>
        <p:spPr>
          <a:xfrm>
            <a:off x="1385649" y="5742623"/>
            <a:ext cx="4943356" cy="320635"/>
          </a:xfrm>
          <a:prstGeom prst="rect">
            <a:avLst/>
          </a:prstGeom>
          <a:noFill/>
          <a:ln/>
        </p:spPr>
        <p:txBody>
          <a:bodyPr wrap="none" lIns="0" tIns="0" rIns="0" bIns="0" rtlCol="0" anchor="t"/>
          <a:lstStyle/>
          <a:p>
            <a:pPr marL="0" indent="0">
              <a:lnSpc>
                <a:spcPts val="2500"/>
              </a:lnSpc>
              <a:buNone/>
            </a:pPr>
            <a:r>
              <a:rPr lang="en-US" sz="2000" dirty="0">
                <a:solidFill>
                  <a:srgbClr val="2C3249"/>
                </a:solidFill>
                <a:latin typeface="Kanit Light" pitchFamily="34" charset="0"/>
                <a:ea typeface="Kanit Light" pitchFamily="34" charset="-122"/>
                <a:cs typeface="Kanit Light" pitchFamily="34" charset="-120"/>
              </a:rPr>
              <a:t>Gerçek Dünya Problemlerine Çözüm Üretme</a:t>
            </a:r>
            <a:endParaRPr lang="en-US" sz="2000" dirty="0">
              <a:latin typeface="Kanit Light" panose="020B0604020202020204" charset="-34"/>
            </a:endParaRPr>
          </a:p>
        </p:txBody>
      </p:sp>
      <p:sp>
        <p:nvSpPr>
          <p:cNvPr id="19" name="Text 17"/>
          <p:cNvSpPr/>
          <p:nvPr/>
        </p:nvSpPr>
        <p:spPr>
          <a:xfrm>
            <a:off x="1385649" y="6186368"/>
            <a:ext cx="5519499" cy="656749"/>
          </a:xfrm>
          <a:prstGeom prst="rect">
            <a:avLst/>
          </a:prstGeom>
          <a:noFill/>
          <a:ln/>
        </p:spPr>
        <p:txBody>
          <a:bodyPr wrap="square" lIns="0" tIns="0" rIns="0" bIns="0" rtlCol="0" anchor="t"/>
          <a:lstStyle/>
          <a:p>
            <a:pPr marL="0" indent="0">
              <a:lnSpc>
                <a:spcPts val="2550"/>
              </a:lnSpc>
              <a:buNone/>
            </a:pPr>
            <a:r>
              <a:rPr lang="en-US" sz="1600" dirty="0">
                <a:solidFill>
                  <a:srgbClr val="2C3249"/>
                </a:solidFill>
                <a:latin typeface="Kanit Light" panose="020B0604020202020204" charset="-34"/>
                <a:ea typeface="Martel Sans" pitchFamily="34" charset="-122"/>
                <a:cs typeface="Kanit Light" panose="020B0604020202020204" charset="-34"/>
              </a:rPr>
              <a:t>Finans, sağlık, e-ticaret, üretim gibi farklı sektörlerde veri odaklı çözümler geliştirme pratiği edinebilirsiniz.</a:t>
            </a:r>
            <a:endParaRPr lang="en-US" sz="1600" dirty="0">
              <a:latin typeface="Kanit Light" panose="020B0604020202020204" charset="-34"/>
            </a:endParaRPr>
          </a:p>
        </p:txBody>
      </p:sp>
      <p:sp>
        <p:nvSpPr>
          <p:cNvPr id="20" name="Shape 18"/>
          <p:cNvSpPr/>
          <p:nvPr/>
        </p:nvSpPr>
        <p:spPr>
          <a:xfrm>
            <a:off x="7110412" y="5742623"/>
            <a:ext cx="461843" cy="461843"/>
          </a:xfrm>
          <a:prstGeom prst="roundRect">
            <a:avLst>
              <a:gd name="adj" fmla="val 18671"/>
            </a:avLst>
          </a:prstGeom>
          <a:solidFill>
            <a:srgbClr val="DFECE9"/>
          </a:solidFill>
          <a:ln w="7620">
            <a:solidFill>
              <a:srgbClr val="C5D2CF"/>
            </a:solidFill>
            <a:prstDash val="solid"/>
          </a:ln>
        </p:spPr>
        <p:txBody>
          <a:bodyPr/>
          <a:lstStyle/>
          <a:p>
            <a:endParaRPr lang="tr-TR" dirty="0">
              <a:latin typeface="Kanit Light" panose="020B0604020202020204" charset="-34"/>
            </a:endParaRPr>
          </a:p>
        </p:txBody>
      </p:sp>
      <p:sp>
        <p:nvSpPr>
          <p:cNvPr id="21" name="Text 19"/>
          <p:cNvSpPr/>
          <p:nvPr/>
        </p:nvSpPr>
        <p:spPr>
          <a:xfrm>
            <a:off x="7262455" y="5819537"/>
            <a:ext cx="157758" cy="308015"/>
          </a:xfrm>
          <a:prstGeom prst="rect">
            <a:avLst/>
          </a:prstGeom>
          <a:noFill/>
          <a:ln/>
        </p:spPr>
        <p:txBody>
          <a:bodyPr wrap="none" lIns="0" tIns="0" rIns="0" bIns="0" rtlCol="0" anchor="t"/>
          <a:lstStyle/>
          <a:p>
            <a:pPr marL="0" indent="0" algn="ctr">
              <a:lnSpc>
                <a:spcPts val="2400"/>
              </a:lnSpc>
              <a:buNone/>
            </a:pPr>
            <a:r>
              <a:rPr lang="en-US" sz="2400" dirty="0">
                <a:solidFill>
                  <a:srgbClr val="2C3249"/>
                </a:solidFill>
                <a:latin typeface="Kanit Light" pitchFamily="34" charset="0"/>
                <a:ea typeface="Kanit Light" pitchFamily="34" charset="-122"/>
                <a:cs typeface="Kanit Light" pitchFamily="34" charset="-120"/>
              </a:rPr>
              <a:t>5</a:t>
            </a:r>
            <a:endParaRPr lang="en-US" sz="2400" dirty="0">
              <a:latin typeface="Kanit Light" panose="020B0604020202020204" charset="-34"/>
            </a:endParaRPr>
          </a:p>
        </p:txBody>
      </p:sp>
      <p:sp>
        <p:nvSpPr>
          <p:cNvPr id="22" name="Text 20"/>
          <p:cNvSpPr/>
          <p:nvPr/>
        </p:nvSpPr>
        <p:spPr>
          <a:xfrm>
            <a:off x="7777520" y="5742623"/>
            <a:ext cx="2840355" cy="320635"/>
          </a:xfrm>
          <a:prstGeom prst="rect">
            <a:avLst/>
          </a:prstGeom>
          <a:noFill/>
          <a:ln/>
        </p:spPr>
        <p:txBody>
          <a:bodyPr wrap="none" lIns="0" tIns="0" rIns="0" bIns="0" rtlCol="0" anchor="t"/>
          <a:lstStyle/>
          <a:p>
            <a:pPr marL="0" indent="0">
              <a:lnSpc>
                <a:spcPts val="2500"/>
              </a:lnSpc>
              <a:buNone/>
            </a:pPr>
            <a:r>
              <a:rPr lang="en-US" sz="2000" dirty="0">
                <a:solidFill>
                  <a:srgbClr val="2C3249"/>
                </a:solidFill>
                <a:latin typeface="Kanit Light" pitchFamily="34" charset="0"/>
                <a:ea typeface="Kanit Light" pitchFamily="34" charset="-122"/>
                <a:cs typeface="Kanit Light" pitchFamily="34" charset="-120"/>
              </a:rPr>
              <a:t>Sektörel Kariyer Fırsatları</a:t>
            </a:r>
            <a:endParaRPr lang="en-US" sz="2000" dirty="0">
              <a:latin typeface="Kanit Light" panose="020B0604020202020204" charset="-34"/>
            </a:endParaRPr>
          </a:p>
        </p:txBody>
      </p:sp>
      <p:sp>
        <p:nvSpPr>
          <p:cNvPr id="23" name="Text 21"/>
          <p:cNvSpPr/>
          <p:nvPr/>
        </p:nvSpPr>
        <p:spPr>
          <a:xfrm>
            <a:off x="7777520" y="6186368"/>
            <a:ext cx="5519499" cy="1313498"/>
          </a:xfrm>
          <a:prstGeom prst="rect">
            <a:avLst/>
          </a:prstGeom>
          <a:noFill/>
          <a:ln/>
        </p:spPr>
        <p:txBody>
          <a:bodyPr wrap="square" lIns="0" tIns="0" rIns="0" bIns="0" rtlCol="0" anchor="t"/>
          <a:lstStyle/>
          <a:p>
            <a:pPr marL="0" indent="0">
              <a:lnSpc>
                <a:spcPts val="2550"/>
              </a:lnSpc>
              <a:buNone/>
            </a:pPr>
            <a:r>
              <a:rPr lang="en-US" sz="1600" dirty="0">
                <a:solidFill>
                  <a:srgbClr val="2C3249"/>
                </a:solidFill>
                <a:latin typeface="Kanit Light" panose="020B0604020202020204" charset="-34"/>
                <a:ea typeface="Martel Sans" pitchFamily="34" charset="-122"/>
                <a:cs typeface="Kanit Light" panose="020B0604020202020204" charset="-34"/>
              </a:rPr>
              <a:t>Bankacılık, telekom, sağlık, otomotiv gibi alanlarda makine öğrenmesi tekniklerinin nasıl kullanıldığını öğrenerek, bu sektörlerde kariyer olanaklarını keşfedebilirsiniz.</a:t>
            </a:r>
            <a:endParaRPr lang="en-US" sz="1600" dirty="0">
              <a:latin typeface="Kanit Light" panose="020B0604020202020204" charset="-34"/>
            </a:endParaRPr>
          </a:p>
        </p:txBody>
      </p:sp>
      <p:pic>
        <p:nvPicPr>
          <p:cNvPr id="24" name="Image 0" descr="preencoded.png"/>
          <p:cNvPicPr>
            <a:picLocks noChangeAspect="1"/>
          </p:cNvPicPr>
          <p:nvPr/>
        </p:nvPicPr>
        <p:blipFill>
          <a:blip r:embed="rId3"/>
          <a:stretch>
            <a:fillRect/>
          </a:stretch>
        </p:blipFill>
        <p:spPr>
          <a:xfrm>
            <a:off x="13525500" y="228600"/>
            <a:ext cx="876300" cy="540306"/>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8C83E-50F5-6EBF-70BE-9DA9FCCA3C35}"/>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012AF329-A1F9-C88E-7514-EB2233C3319B}"/>
              </a:ext>
            </a:extLst>
          </p:cNvPr>
          <p:cNvPicPr>
            <a:picLocks noChangeAspect="1"/>
          </p:cNvPicPr>
          <p:nvPr/>
        </p:nvPicPr>
        <p:blipFill>
          <a:blip r:embed="rId3"/>
          <a:stretch>
            <a:fillRect/>
          </a:stretch>
        </p:blipFill>
        <p:spPr>
          <a:xfrm>
            <a:off x="13525500" y="228600"/>
            <a:ext cx="876300" cy="540306"/>
          </a:xfrm>
          <a:prstGeom prst="rect">
            <a:avLst/>
          </a:prstGeom>
        </p:spPr>
      </p:pic>
      <p:pic>
        <p:nvPicPr>
          <p:cNvPr id="3" name="Image 0" descr="preencoded.png">
            <a:extLst>
              <a:ext uri="{FF2B5EF4-FFF2-40B4-BE49-F238E27FC236}">
                <a16:creationId xmlns:a16="http://schemas.microsoft.com/office/drawing/2014/main" id="{86AA22CA-3791-DDC2-53A2-C621F85B872D}"/>
              </a:ext>
            </a:extLst>
          </p:cNvPr>
          <p:cNvPicPr>
            <a:picLocks noChangeAspect="1"/>
          </p:cNvPicPr>
          <p:nvPr/>
        </p:nvPicPr>
        <p:blipFill>
          <a:blip r:embed="rId3"/>
          <a:stretch>
            <a:fillRect/>
          </a:stretch>
        </p:blipFill>
        <p:spPr>
          <a:xfrm>
            <a:off x="13525500" y="228600"/>
            <a:ext cx="876300" cy="540306"/>
          </a:xfrm>
          <a:prstGeom prst="rect">
            <a:avLst/>
          </a:prstGeom>
        </p:spPr>
      </p:pic>
      <p:pic>
        <p:nvPicPr>
          <p:cNvPr id="4" name="Resim 3">
            <a:extLst>
              <a:ext uri="{FF2B5EF4-FFF2-40B4-BE49-F238E27FC236}">
                <a16:creationId xmlns:a16="http://schemas.microsoft.com/office/drawing/2014/main" id="{75ECD1AC-55D8-28D9-0668-24835DEF54C3}"/>
              </a:ext>
            </a:extLst>
          </p:cNvPr>
          <p:cNvPicPr>
            <a:picLocks noChangeAspect="1"/>
          </p:cNvPicPr>
          <p:nvPr/>
        </p:nvPicPr>
        <p:blipFill>
          <a:blip r:embed="rId4"/>
          <a:stretch>
            <a:fillRect/>
          </a:stretch>
        </p:blipFill>
        <p:spPr>
          <a:xfrm>
            <a:off x="444138" y="1336403"/>
            <a:ext cx="8492045" cy="4172129"/>
          </a:xfrm>
          <a:prstGeom prst="rect">
            <a:avLst/>
          </a:prstGeom>
        </p:spPr>
      </p:pic>
      <p:sp>
        <p:nvSpPr>
          <p:cNvPr id="8" name="Metin kutusu 7">
            <a:extLst>
              <a:ext uri="{FF2B5EF4-FFF2-40B4-BE49-F238E27FC236}">
                <a16:creationId xmlns:a16="http://schemas.microsoft.com/office/drawing/2014/main" id="{AD2768AA-1747-AFB7-F30F-9A810A4E2264}"/>
              </a:ext>
            </a:extLst>
          </p:cNvPr>
          <p:cNvSpPr txBox="1"/>
          <p:nvPr/>
        </p:nvSpPr>
        <p:spPr>
          <a:xfrm>
            <a:off x="404949" y="386464"/>
            <a:ext cx="9692640" cy="646331"/>
          </a:xfrm>
          <a:prstGeom prst="rect">
            <a:avLst/>
          </a:prstGeom>
          <a:noFill/>
        </p:spPr>
        <p:txBody>
          <a:bodyPr wrap="square">
            <a:spAutoFit/>
          </a:bodyPr>
          <a:lstStyle/>
          <a:p>
            <a:pPr algn="l"/>
            <a:r>
              <a:rPr lang="tr-TR" sz="3600">
                <a:solidFill>
                  <a:srgbClr val="272D45"/>
                </a:solidFill>
                <a:latin typeface="Kanit Light" panose="020B0604020202020204" charset="-34"/>
                <a:cs typeface="Kanit Light" panose="020B0604020202020204" charset="-34"/>
              </a:rPr>
              <a:t>1.2.2 Sütun İsimlerini Türkçeleştirme</a:t>
            </a:r>
          </a:p>
        </p:txBody>
      </p:sp>
      <p:pic>
        <p:nvPicPr>
          <p:cNvPr id="13" name="Resim 12">
            <a:extLst>
              <a:ext uri="{FF2B5EF4-FFF2-40B4-BE49-F238E27FC236}">
                <a16:creationId xmlns:a16="http://schemas.microsoft.com/office/drawing/2014/main" id="{D61BEC2B-03DD-3B6B-924C-83327A08126C}"/>
              </a:ext>
            </a:extLst>
          </p:cNvPr>
          <p:cNvPicPr>
            <a:picLocks noChangeAspect="1"/>
          </p:cNvPicPr>
          <p:nvPr/>
        </p:nvPicPr>
        <p:blipFill>
          <a:blip r:embed="rId5"/>
          <a:stretch>
            <a:fillRect/>
          </a:stretch>
        </p:blipFill>
        <p:spPr>
          <a:xfrm>
            <a:off x="5133703" y="3904527"/>
            <a:ext cx="9091748" cy="29815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4508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EC70C-41B9-418F-81D2-45994B4D5264}"/>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2883107A-7068-1FEB-B7D7-C7064F174A96}"/>
              </a:ext>
            </a:extLst>
          </p:cNvPr>
          <p:cNvPicPr>
            <a:picLocks noChangeAspect="1"/>
          </p:cNvPicPr>
          <p:nvPr/>
        </p:nvPicPr>
        <p:blipFill>
          <a:blip r:embed="rId3"/>
          <a:stretch>
            <a:fillRect/>
          </a:stretch>
        </p:blipFill>
        <p:spPr>
          <a:xfrm>
            <a:off x="13525500" y="228600"/>
            <a:ext cx="876300" cy="540306"/>
          </a:xfrm>
          <a:prstGeom prst="rect">
            <a:avLst/>
          </a:prstGeom>
        </p:spPr>
      </p:pic>
      <p:pic>
        <p:nvPicPr>
          <p:cNvPr id="3" name="Image 0" descr="preencoded.png">
            <a:extLst>
              <a:ext uri="{FF2B5EF4-FFF2-40B4-BE49-F238E27FC236}">
                <a16:creationId xmlns:a16="http://schemas.microsoft.com/office/drawing/2014/main" id="{F43012AA-8B5B-B1D6-970E-6A63AF1B2F57}"/>
              </a:ext>
            </a:extLst>
          </p:cNvPr>
          <p:cNvPicPr>
            <a:picLocks noChangeAspect="1"/>
          </p:cNvPicPr>
          <p:nvPr/>
        </p:nvPicPr>
        <p:blipFill>
          <a:blip r:embed="rId3"/>
          <a:stretch>
            <a:fillRect/>
          </a:stretch>
        </p:blipFill>
        <p:spPr>
          <a:xfrm>
            <a:off x="13525500" y="228600"/>
            <a:ext cx="876300" cy="540306"/>
          </a:xfrm>
          <a:prstGeom prst="rect">
            <a:avLst/>
          </a:prstGeom>
        </p:spPr>
      </p:pic>
      <p:pic>
        <p:nvPicPr>
          <p:cNvPr id="5" name="Resim 4">
            <a:extLst>
              <a:ext uri="{FF2B5EF4-FFF2-40B4-BE49-F238E27FC236}">
                <a16:creationId xmlns:a16="http://schemas.microsoft.com/office/drawing/2014/main" id="{FC1B871B-1C30-19DA-109F-EF589957569D}"/>
              </a:ext>
            </a:extLst>
          </p:cNvPr>
          <p:cNvPicPr>
            <a:picLocks noChangeAspect="1"/>
          </p:cNvPicPr>
          <p:nvPr/>
        </p:nvPicPr>
        <p:blipFill>
          <a:blip r:embed="rId4"/>
          <a:stretch>
            <a:fillRect/>
          </a:stretch>
        </p:blipFill>
        <p:spPr>
          <a:xfrm>
            <a:off x="648428" y="1477258"/>
            <a:ext cx="11843936" cy="4427153"/>
          </a:xfrm>
          <a:prstGeom prst="rect">
            <a:avLst/>
          </a:prstGeom>
        </p:spPr>
      </p:pic>
      <p:sp>
        <p:nvSpPr>
          <p:cNvPr id="13" name="Metin kutusu 12">
            <a:extLst>
              <a:ext uri="{FF2B5EF4-FFF2-40B4-BE49-F238E27FC236}">
                <a16:creationId xmlns:a16="http://schemas.microsoft.com/office/drawing/2014/main" id="{6A414B04-DCCD-AFCC-4512-426D2353F86A}"/>
              </a:ext>
            </a:extLst>
          </p:cNvPr>
          <p:cNvSpPr txBox="1"/>
          <p:nvPr/>
        </p:nvSpPr>
        <p:spPr>
          <a:xfrm>
            <a:off x="228600" y="445740"/>
            <a:ext cx="14404157" cy="646331"/>
          </a:xfrm>
          <a:prstGeom prst="rect">
            <a:avLst/>
          </a:prstGeom>
          <a:noFill/>
        </p:spPr>
        <p:txBody>
          <a:bodyPr wrap="square">
            <a:spAutoFit/>
          </a:bodyPr>
          <a:lstStyle/>
          <a:p>
            <a:r>
              <a:rPr lang="tr-TR" sz="3600">
                <a:solidFill>
                  <a:srgbClr val="272D45"/>
                </a:solidFill>
                <a:latin typeface="Kanit Light" panose="020B0604020202020204" charset="-34"/>
                <a:cs typeface="Kanit Light" panose="020B0604020202020204" charset="-34"/>
              </a:rPr>
              <a:t>1.2.3</a:t>
            </a:r>
            <a:r>
              <a:rPr lang="tr-TR" sz="2800">
                <a:solidFill>
                  <a:srgbClr val="272D45"/>
                </a:solidFill>
                <a:latin typeface="Kanit Light" panose="020B0604020202020204" charset="-34"/>
                <a:cs typeface="Kanit Light" panose="020B0604020202020204" charset="-34"/>
              </a:rPr>
              <a:t> object </a:t>
            </a:r>
            <a:r>
              <a:rPr lang="tr-TR" sz="3600">
                <a:solidFill>
                  <a:srgbClr val="272D45"/>
                </a:solidFill>
                <a:latin typeface="Kanit Light" panose="020B0604020202020204" charset="-34"/>
                <a:cs typeface="Kanit Light" panose="020B0604020202020204" charset="-34"/>
              </a:rPr>
              <a:t>Kategorik Sütunları --&gt;</a:t>
            </a:r>
            <a:r>
              <a:rPr lang="tr-TR" sz="2800">
                <a:solidFill>
                  <a:srgbClr val="272D45"/>
                </a:solidFill>
                <a:latin typeface="Kanit Light" panose="020B0604020202020204" charset="-34"/>
                <a:cs typeface="Kanit Light" panose="020B0604020202020204" charset="-34"/>
              </a:rPr>
              <a:t> category </a:t>
            </a:r>
            <a:r>
              <a:rPr lang="tr-TR" sz="3600">
                <a:solidFill>
                  <a:srgbClr val="272D45"/>
                </a:solidFill>
                <a:latin typeface="Kanit Light" panose="020B0604020202020204" charset="-34"/>
                <a:cs typeface="Kanit Light" panose="020B0604020202020204" charset="-34"/>
              </a:rPr>
              <a:t>Veri Tipine Dönüştürme</a:t>
            </a:r>
          </a:p>
        </p:txBody>
      </p:sp>
    </p:spTree>
    <p:extLst>
      <p:ext uri="{BB962C8B-B14F-4D97-AF65-F5344CB8AC3E}">
        <p14:creationId xmlns:p14="http://schemas.microsoft.com/office/powerpoint/2010/main" val="33797683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6B89A-B517-FC91-C6DB-8474A9F59ADC}"/>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DCD2737E-4DD6-C2CE-7515-153A6CA73B0F}"/>
              </a:ext>
            </a:extLst>
          </p:cNvPr>
          <p:cNvPicPr>
            <a:picLocks noChangeAspect="1"/>
          </p:cNvPicPr>
          <p:nvPr/>
        </p:nvPicPr>
        <p:blipFill>
          <a:blip r:embed="rId3"/>
          <a:stretch>
            <a:fillRect/>
          </a:stretch>
        </p:blipFill>
        <p:spPr>
          <a:xfrm>
            <a:off x="13525500" y="228600"/>
            <a:ext cx="876300" cy="540306"/>
          </a:xfrm>
          <a:prstGeom prst="rect">
            <a:avLst/>
          </a:prstGeom>
        </p:spPr>
      </p:pic>
      <p:pic>
        <p:nvPicPr>
          <p:cNvPr id="3" name="Image 0" descr="preencoded.png">
            <a:extLst>
              <a:ext uri="{FF2B5EF4-FFF2-40B4-BE49-F238E27FC236}">
                <a16:creationId xmlns:a16="http://schemas.microsoft.com/office/drawing/2014/main" id="{6A5AA8C6-E0F3-B245-FC5A-0247513B1726}"/>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3" name="Metin kutusu 12">
            <a:extLst>
              <a:ext uri="{FF2B5EF4-FFF2-40B4-BE49-F238E27FC236}">
                <a16:creationId xmlns:a16="http://schemas.microsoft.com/office/drawing/2014/main" id="{B803F87C-2FC1-4148-D529-4A16C496AB9D}"/>
              </a:ext>
            </a:extLst>
          </p:cNvPr>
          <p:cNvSpPr txBox="1"/>
          <p:nvPr/>
        </p:nvSpPr>
        <p:spPr>
          <a:xfrm>
            <a:off x="228600" y="445740"/>
            <a:ext cx="14404157" cy="646331"/>
          </a:xfrm>
          <a:prstGeom prst="rect">
            <a:avLst/>
          </a:prstGeom>
          <a:noFill/>
        </p:spPr>
        <p:txBody>
          <a:bodyPr wrap="square">
            <a:spAutoFit/>
          </a:bodyPr>
          <a:lstStyle/>
          <a:p>
            <a:r>
              <a:rPr lang="tr-TR" sz="3600">
                <a:solidFill>
                  <a:srgbClr val="272D45"/>
                </a:solidFill>
                <a:latin typeface="Kanit Light" panose="020B0604020202020204" charset="-34"/>
                <a:cs typeface="Kanit Light" panose="020B0604020202020204" charset="-34"/>
              </a:rPr>
              <a:t>1.2.3</a:t>
            </a:r>
            <a:r>
              <a:rPr lang="tr-TR" sz="2800">
                <a:solidFill>
                  <a:srgbClr val="272D45"/>
                </a:solidFill>
                <a:latin typeface="Kanit Light" panose="020B0604020202020204" charset="-34"/>
                <a:cs typeface="Kanit Light" panose="020B0604020202020204" charset="-34"/>
              </a:rPr>
              <a:t> object </a:t>
            </a:r>
            <a:r>
              <a:rPr lang="tr-TR" sz="3600">
                <a:solidFill>
                  <a:srgbClr val="272D45"/>
                </a:solidFill>
                <a:latin typeface="Kanit Light" panose="020B0604020202020204" charset="-34"/>
                <a:cs typeface="Kanit Light" panose="020B0604020202020204" charset="-34"/>
              </a:rPr>
              <a:t>Kategorik Sütunları --&gt;</a:t>
            </a:r>
            <a:r>
              <a:rPr lang="tr-TR" sz="2800">
                <a:solidFill>
                  <a:srgbClr val="272D45"/>
                </a:solidFill>
                <a:latin typeface="Kanit Light" panose="020B0604020202020204" charset="-34"/>
                <a:cs typeface="Kanit Light" panose="020B0604020202020204" charset="-34"/>
              </a:rPr>
              <a:t> category </a:t>
            </a:r>
            <a:r>
              <a:rPr lang="tr-TR" sz="3600">
                <a:solidFill>
                  <a:srgbClr val="272D45"/>
                </a:solidFill>
                <a:latin typeface="Kanit Light" panose="020B0604020202020204" charset="-34"/>
                <a:cs typeface="Kanit Light" panose="020B0604020202020204" charset="-34"/>
              </a:rPr>
              <a:t>Veri Tipine Dönüştürme</a:t>
            </a:r>
          </a:p>
        </p:txBody>
      </p:sp>
      <p:pic>
        <p:nvPicPr>
          <p:cNvPr id="4" name="Resim 3">
            <a:extLst>
              <a:ext uri="{FF2B5EF4-FFF2-40B4-BE49-F238E27FC236}">
                <a16:creationId xmlns:a16="http://schemas.microsoft.com/office/drawing/2014/main" id="{C9045F22-58F0-234A-66DA-8A5B20C2E291}"/>
              </a:ext>
            </a:extLst>
          </p:cNvPr>
          <p:cNvPicPr>
            <a:picLocks noChangeAspect="1"/>
          </p:cNvPicPr>
          <p:nvPr/>
        </p:nvPicPr>
        <p:blipFill>
          <a:blip r:embed="rId4"/>
          <a:stretch>
            <a:fillRect/>
          </a:stretch>
        </p:blipFill>
        <p:spPr>
          <a:xfrm>
            <a:off x="489857" y="1309211"/>
            <a:ext cx="9019903" cy="1546269"/>
          </a:xfrm>
          <a:prstGeom prst="rect">
            <a:avLst/>
          </a:prstGeom>
        </p:spPr>
      </p:pic>
      <p:pic>
        <p:nvPicPr>
          <p:cNvPr id="8" name="Resim 7">
            <a:extLst>
              <a:ext uri="{FF2B5EF4-FFF2-40B4-BE49-F238E27FC236}">
                <a16:creationId xmlns:a16="http://schemas.microsoft.com/office/drawing/2014/main" id="{9E7B6D7E-F22D-8766-469A-FB778026EC14}"/>
              </a:ext>
            </a:extLst>
          </p:cNvPr>
          <p:cNvPicPr>
            <a:picLocks noChangeAspect="1"/>
          </p:cNvPicPr>
          <p:nvPr/>
        </p:nvPicPr>
        <p:blipFill>
          <a:blip r:embed="rId5"/>
          <a:srcRect r="28996"/>
          <a:stretch/>
        </p:blipFill>
        <p:spPr>
          <a:xfrm>
            <a:off x="9226912" y="1560446"/>
            <a:ext cx="3052174" cy="2322354"/>
          </a:xfrm>
          <a:prstGeom prst="rect">
            <a:avLst/>
          </a:prstGeom>
          <a:ln>
            <a:noFill/>
          </a:ln>
          <a:effectLst>
            <a:outerShdw blurRad="292100" dist="139700" dir="2700000" algn="tl" rotWithShape="0">
              <a:srgbClr val="333333">
                <a:alpha val="65000"/>
              </a:srgbClr>
            </a:outerShdw>
          </a:effectLst>
        </p:spPr>
      </p:pic>
      <p:pic>
        <p:nvPicPr>
          <p:cNvPr id="10" name="Resim 9">
            <a:extLst>
              <a:ext uri="{FF2B5EF4-FFF2-40B4-BE49-F238E27FC236}">
                <a16:creationId xmlns:a16="http://schemas.microsoft.com/office/drawing/2014/main" id="{C0230444-8404-D11A-256A-99A63F9496DE}"/>
              </a:ext>
            </a:extLst>
          </p:cNvPr>
          <p:cNvPicPr>
            <a:picLocks noChangeAspect="1"/>
          </p:cNvPicPr>
          <p:nvPr/>
        </p:nvPicPr>
        <p:blipFill>
          <a:blip r:embed="rId6"/>
          <a:stretch>
            <a:fillRect/>
          </a:stretch>
        </p:blipFill>
        <p:spPr>
          <a:xfrm>
            <a:off x="489857" y="4346801"/>
            <a:ext cx="9535442" cy="2905330"/>
          </a:xfrm>
          <a:prstGeom prst="rect">
            <a:avLst/>
          </a:prstGeom>
        </p:spPr>
      </p:pic>
      <p:pic>
        <p:nvPicPr>
          <p:cNvPr id="12" name="Resim 11">
            <a:extLst>
              <a:ext uri="{FF2B5EF4-FFF2-40B4-BE49-F238E27FC236}">
                <a16:creationId xmlns:a16="http://schemas.microsoft.com/office/drawing/2014/main" id="{517BEA0E-916D-ECEE-D4FF-D75C47B0BE85}"/>
              </a:ext>
            </a:extLst>
          </p:cNvPr>
          <p:cNvPicPr>
            <a:picLocks noChangeAspect="1"/>
          </p:cNvPicPr>
          <p:nvPr/>
        </p:nvPicPr>
        <p:blipFill>
          <a:blip r:embed="rId7"/>
          <a:stretch>
            <a:fillRect/>
          </a:stretch>
        </p:blipFill>
        <p:spPr>
          <a:xfrm>
            <a:off x="9226912" y="5059084"/>
            <a:ext cx="4071611" cy="29419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425094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E4428-702C-1F54-0DFA-46668B8C8A6C}"/>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FC67C158-B557-3444-B453-E2D97210C2B6}"/>
              </a:ext>
            </a:extLst>
          </p:cNvPr>
          <p:cNvPicPr>
            <a:picLocks noChangeAspect="1"/>
          </p:cNvPicPr>
          <p:nvPr/>
        </p:nvPicPr>
        <p:blipFill>
          <a:blip r:embed="rId3"/>
          <a:stretch>
            <a:fillRect/>
          </a:stretch>
        </p:blipFill>
        <p:spPr>
          <a:xfrm>
            <a:off x="13525500" y="228600"/>
            <a:ext cx="876300" cy="540306"/>
          </a:xfrm>
          <a:prstGeom prst="rect">
            <a:avLst/>
          </a:prstGeom>
        </p:spPr>
      </p:pic>
      <p:pic>
        <p:nvPicPr>
          <p:cNvPr id="3" name="Image 0" descr="preencoded.png">
            <a:extLst>
              <a:ext uri="{FF2B5EF4-FFF2-40B4-BE49-F238E27FC236}">
                <a16:creationId xmlns:a16="http://schemas.microsoft.com/office/drawing/2014/main" id="{AD720F33-59DD-3AA7-BA94-55BB716C5E76}"/>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Metin kutusu 4">
            <a:extLst>
              <a:ext uri="{FF2B5EF4-FFF2-40B4-BE49-F238E27FC236}">
                <a16:creationId xmlns:a16="http://schemas.microsoft.com/office/drawing/2014/main" id="{2B2A8F67-1BE9-1D8B-B512-CEFC0413AA07}"/>
              </a:ext>
            </a:extLst>
          </p:cNvPr>
          <p:cNvSpPr txBox="1"/>
          <p:nvPr/>
        </p:nvSpPr>
        <p:spPr>
          <a:xfrm>
            <a:off x="585216" y="296002"/>
            <a:ext cx="11423904" cy="523220"/>
          </a:xfrm>
          <a:prstGeom prst="rect">
            <a:avLst/>
          </a:prstGeom>
          <a:noFill/>
        </p:spPr>
        <p:txBody>
          <a:bodyPr wrap="square">
            <a:spAutoFit/>
          </a:bodyPr>
          <a:lstStyle/>
          <a:p>
            <a:pPr algn="l"/>
            <a:r>
              <a:rPr lang="tr-TR" sz="2800" b="0" i="0">
                <a:solidFill>
                  <a:srgbClr val="1F1F1F"/>
                </a:solidFill>
                <a:effectLst/>
                <a:latin typeface="Kanit Light" panose="020B0604020202020204" charset="-34"/>
              </a:rPr>
              <a:t>1.2.4 Kategorik Değerleri Güncelleme (İngilizce → Türkçe)</a:t>
            </a:r>
          </a:p>
        </p:txBody>
      </p:sp>
      <p:sp>
        <p:nvSpPr>
          <p:cNvPr id="17" name="Ok: Aşağı 16">
            <a:extLst>
              <a:ext uri="{FF2B5EF4-FFF2-40B4-BE49-F238E27FC236}">
                <a16:creationId xmlns:a16="http://schemas.microsoft.com/office/drawing/2014/main" id="{41CF676C-1C24-FF04-0D62-E8B01BC253FC}"/>
              </a:ext>
            </a:extLst>
          </p:cNvPr>
          <p:cNvSpPr/>
          <p:nvPr/>
        </p:nvSpPr>
        <p:spPr>
          <a:xfrm rot="16200000">
            <a:off x="7031246" y="5393101"/>
            <a:ext cx="487680" cy="615696"/>
          </a:xfrm>
          <a:prstGeom prst="downArrow">
            <a:avLst>
              <a:gd name="adj1" fmla="val 30000"/>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latin typeface="Kanit Light" panose="020B0604020202020204" charset="-34"/>
            </a:endParaRPr>
          </a:p>
        </p:txBody>
      </p:sp>
      <p:pic>
        <p:nvPicPr>
          <p:cNvPr id="4" name="Resim 3">
            <a:extLst>
              <a:ext uri="{FF2B5EF4-FFF2-40B4-BE49-F238E27FC236}">
                <a16:creationId xmlns:a16="http://schemas.microsoft.com/office/drawing/2014/main" id="{450107FB-2980-6769-4318-373EA6CAE5A6}"/>
              </a:ext>
            </a:extLst>
          </p:cNvPr>
          <p:cNvPicPr>
            <a:picLocks noChangeAspect="1"/>
          </p:cNvPicPr>
          <p:nvPr/>
        </p:nvPicPr>
        <p:blipFill>
          <a:blip r:embed="rId4"/>
          <a:stretch>
            <a:fillRect/>
          </a:stretch>
        </p:blipFill>
        <p:spPr>
          <a:xfrm>
            <a:off x="952208" y="1729109"/>
            <a:ext cx="10132559" cy="2485154"/>
          </a:xfrm>
          <a:prstGeom prst="rect">
            <a:avLst/>
          </a:prstGeom>
        </p:spPr>
      </p:pic>
      <p:sp>
        <p:nvSpPr>
          <p:cNvPr id="7" name="Rectangle 1">
            <a:extLst>
              <a:ext uri="{FF2B5EF4-FFF2-40B4-BE49-F238E27FC236}">
                <a16:creationId xmlns:a16="http://schemas.microsoft.com/office/drawing/2014/main" id="{4C0C7BA7-8D21-7E7F-E9B7-E5C51BB1BC7D}"/>
              </a:ext>
            </a:extLst>
          </p:cNvPr>
          <p:cNvSpPr>
            <a:spLocks noChangeArrowheads="1"/>
          </p:cNvSpPr>
          <p:nvPr/>
        </p:nvSpPr>
        <p:spPr bwMode="auto">
          <a:xfrm>
            <a:off x="585216" y="1074801"/>
            <a:ext cx="12573292" cy="4680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000" b="0" i="0" u="none" strike="noStrike" cap="none" normalizeH="0" baseline="0">
                <a:ln>
                  <a:noFill/>
                </a:ln>
                <a:solidFill>
                  <a:srgbClr val="1F1F1F"/>
                </a:solidFill>
                <a:effectLst/>
                <a:latin typeface="Kanit Light" panose="020B0604020202020204" charset="-34"/>
              </a:rPr>
              <a:t>replace([...], [...]): Belirli değerleri yenileriyle eşleştirip dönüştürür.</a:t>
            </a:r>
          </a:p>
        </p:txBody>
      </p:sp>
      <p:pic>
        <p:nvPicPr>
          <p:cNvPr id="9" name="Resim 8">
            <a:extLst>
              <a:ext uri="{FF2B5EF4-FFF2-40B4-BE49-F238E27FC236}">
                <a16:creationId xmlns:a16="http://schemas.microsoft.com/office/drawing/2014/main" id="{4A05D6D7-1BE3-C3A7-74A7-4033C35181D7}"/>
              </a:ext>
            </a:extLst>
          </p:cNvPr>
          <p:cNvPicPr>
            <a:picLocks noChangeAspect="1"/>
          </p:cNvPicPr>
          <p:nvPr/>
        </p:nvPicPr>
        <p:blipFill>
          <a:blip r:embed="rId5"/>
          <a:srcRect b="14005"/>
          <a:stretch/>
        </p:blipFill>
        <p:spPr>
          <a:xfrm>
            <a:off x="7663163" y="4634558"/>
            <a:ext cx="6731764" cy="2132782"/>
          </a:xfrm>
          <a:prstGeom prst="rect">
            <a:avLst/>
          </a:prstGeom>
          <a:ln>
            <a:noFill/>
          </a:ln>
          <a:effectLst>
            <a:outerShdw blurRad="292100" dist="139700" dir="2700000" algn="tl" rotWithShape="0">
              <a:srgbClr val="333333">
                <a:alpha val="65000"/>
              </a:srgbClr>
            </a:outerShdw>
          </a:effectLst>
        </p:spPr>
      </p:pic>
      <p:pic>
        <p:nvPicPr>
          <p:cNvPr id="12" name="Resim 11">
            <a:extLst>
              <a:ext uri="{FF2B5EF4-FFF2-40B4-BE49-F238E27FC236}">
                <a16:creationId xmlns:a16="http://schemas.microsoft.com/office/drawing/2014/main" id="{2641D407-DB1B-F1C1-F960-6C00DEBF7265}"/>
              </a:ext>
            </a:extLst>
          </p:cNvPr>
          <p:cNvPicPr>
            <a:picLocks noChangeAspect="1"/>
          </p:cNvPicPr>
          <p:nvPr/>
        </p:nvPicPr>
        <p:blipFill>
          <a:blip r:embed="rId6"/>
          <a:stretch>
            <a:fillRect/>
          </a:stretch>
        </p:blipFill>
        <p:spPr>
          <a:xfrm>
            <a:off x="337830" y="4634557"/>
            <a:ext cx="6477993" cy="21327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61638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D41A8-CEE7-677B-D90F-D39E6B78A910}"/>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A2AC6A86-90A4-9D73-26BE-85AEAAF4C7AA}"/>
              </a:ext>
            </a:extLst>
          </p:cNvPr>
          <p:cNvPicPr>
            <a:picLocks noChangeAspect="1"/>
          </p:cNvPicPr>
          <p:nvPr/>
        </p:nvPicPr>
        <p:blipFill>
          <a:blip r:embed="rId3"/>
          <a:stretch>
            <a:fillRect/>
          </a:stretch>
        </p:blipFill>
        <p:spPr>
          <a:xfrm>
            <a:off x="13525500" y="228600"/>
            <a:ext cx="876300" cy="540306"/>
          </a:xfrm>
          <a:prstGeom prst="rect">
            <a:avLst/>
          </a:prstGeom>
        </p:spPr>
      </p:pic>
      <p:pic>
        <p:nvPicPr>
          <p:cNvPr id="3" name="Image 0" descr="preencoded.png">
            <a:extLst>
              <a:ext uri="{FF2B5EF4-FFF2-40B4-BE49-F238E27FC236}">
                <a16:creationId xmlns:a16="http://schemas.microsoft.com/office/drawing/2014/main" id="{D3585A59-D8C0-273B-B643-567A0F818FD7}"/>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Metin kutusu 4">
            <a:extLst>
              <a:ext uri="{FF2B5EF4-FFF2-40B4-BE49-F238E27FC236}">
                <a16:creationId xmlns:a16="http://schemas.microsoft.com/office/drawing/2014/main" id="{D166CEF2-DAEC-13DD-4301-A7DCB5C432AA}"/>
              </a:ext>
            </a:extLst>
          </p:cNvPr>
          <p:cNvSpPr txBox="1"/>
          <p:nvPr/>
        </p:nvSpPr>
        <p:spPr>
          <a:xfrm>
            <a:off x="585216" y="296002"/>
            <a:ext cx="11423904" cy="523220"/>
          </a:xfrm>
          <a:prstGeom prst="rect">
            <a:avLst/>
          </a:prstGeom>
          <a:noFill/>
        </p:spPr>
        <p:txBody>
          <a:bodyPr wrap="square">
            <a:spAutoFit/>
          </a:bodyPr>
          <a:lstStyle/>
          <a:p>
            <a:pPr algn="l"/>
            <a:r>
              <a:rPr lang="tr-TR" sz="2800" b="0" i="0">
                <a:solidFill>
                  <a:srgbClr val="1F1F1F"/>
                </a:solidFill>
                <a:effectLst/>
                <a:latin typeface="Kanit Light" panose="020B0604020202020204" charset="-34"/>
              </a:rPr>
              <a:t>1.3 Veri Setinin Özet İstatistikleri</a:t>
            </a:r>
          </a:p>
        </p:txBody>
      </p:sp>
      <p:pic>
        <p:nvPicPr>
          <p:cNvPr id="4" name="Resim 3">
            <a:extLst>
              <a:ext uri="{FF2B5EF4-FFF2-40B4-BE49-F238E27FC236}">
                <a16:creationId xmlns:a16="http://schemas.microsoft.com/office/drawing/2014/main" id="{C506AFE1-648A-0E9B-C9D0-EB00FB6FE10C}"/>
              </a:ext>
            </a:extLst>
          </p:cNvPr>
          <p:cNvPicPr>
            <a:picLocks noChangeAspect="1"/>
          </p:cNvPicPr>
          <p:nvPr/>
        </p:nvPicPr>
        <p:blipFill>
          <a:blip r:embed="rId4"/>
          <a:stretch>
            <a:fillRect/>
          </a:stretch>
        </p:blipFill>
        <p:spPr>
          <a:xfrm>
            <a:off x="1078039" y="951738"/>
            <a:ext cx="8963025" cy="2400300"/>
          </a:xfrm>
          <a:prstGeom prst="rect">
            <a:avLst/>
          </a:prstGeom>
        </p:spPr>
      </p:pic>
      <p:pic>
        <p:nvPicPr>
          <p:cNvPr id="11" name="Resim 10">
            <a:extLst>
              <a:ext uri="{FF2B5EF4-FFF2-40B4-BE49-F238E27FC236}">
                <a16:creationId xmlns:a16="http://schemas.microsoft.com/office/drawing/2014/main" id="{05352754-BF5B-E08E-81D9-FA7EA5310B5C}"/>
              </a:ext>
            </a:extLst>
          </p:cNvPr>
          <p:cNvPicPr>
            <a:picLocks noChangeAspect="1"/>
          </p:cNvPicPr>
          <p:nvPr/>
        </p:nvPicPr>
        <p:blipFill>
          <a:blip r:embed="rId5"/>
          <a:stretch>
            <a:fillRect/>
          </a:stretch>
        </p:blipFill>
        <p:spPr>
          <a:xfrm>
            <a:off x="483489" y="3682556"/>
            <a:ext cx="5934075" cy="2219325"/>
          </a:xfrm>
          <a:prstGeom prst="rect">
            <a:avLst/>
          </a:prstGeom>
          <a:ln>
            <a:noFill/>
          </a:ln>
          <a:effectLst>
            <a:outerShdw blurRad="292100" dist="139700" dir="2700000" algn="tl" rotWithShape="0">
              <a:srgbClr val="333333">
                <a:alpha val="65000"/>
              </a:srgbClr>
            </a:outerShdw>
          </a:effectLst>
        </p:spPr>
      </p:pic>
      <p:pic>
        <p:nvPicPr>
          <p:cNvPr id="13" name="Resim 12">
            <a:extLst>
              <a:ext uri="{FF2B5EF4-FFF2-40B4-BE49-F238E27FC236}">
                <a16:creationId xmlns:a16="http://schemas.microsoft.com/office/drawing/2014/main" id="{54419B75-9E57-00B6-89C8-395B2C6CE090}"/>
              </a:ext>
            </a:extLst>
          </p:cNvPr>
          <p:cNvPicPr>
            <a:picLocks noChangeAspect="1"/>
          </p:cNvPicPr>
          <p:nvPr/>
        </p:nvPicPr>
        <p:blipFill>
          <a:blip r:embed="rId6"/>
          <a:stretch>
            <a:fillRect/>
          </a:stretch>
        </p:blipFill>
        <p:spPr>
          <a:xfrm>
            <a:off x="6659880" y="3682556"/>
            <a:ext cx="7620000" cy="2819400"/>
          </a:xfrm>
          <a:prstGeom prst="rect">
            <a:avLst/>
          </a:prstGeom>
          <a:ln>
            <a:noFill/>
          </a:ln>
          <a:effectLst>
            <a:outerShdw blurRad="292100" dist="139700" dir="2700000" algn="tl" rotWithShape="0">
              <a:srgbClr val="333333">
                <a:alpha val="65000"/>
              </a:srgbClr>
            </a:outerShdw>
          </a:effectLst>
        </p:spPr>
      </p:pic>
      <p:pic>
        <p:nvPicPr>
          <p:cNvPr id="18" name="Resim 17">
            <a:extLst>
              <a:ext uri="{FF2B5EF4-FFF2-40B4-BE49-F238E27FC236}">
                <a16:creationId xmlns:a16="http://schemas.microsoft.com/office/drawing/2014/main" id="{4B3C6EF1-3CF5-2C25-7F17-EADDA4E60933}"/>
              </a:ext>
            </a:extLst>
          </p:cNvPr>
          <p:cNvPicPr>
            <a:picLocks noChangeAspect="1"/>
          </p:cNvPicPr>
          <p:nvPr/>
        </p:nvPicPr>
        <p:blipFill>
          <a:blip r:embed="rId7"/>
          <a:stretch>
            <a:fillRect/>
          </a:stretch>
        </p:blipFill>
        <p:spPr>
          <a:xfrm>
            <a:off x="10728388" y="557612"/>
            <a:ext cx="2219325" cy="26860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44054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441C3-7E20-CAEC-FB9D-00866203D2A9}"/>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D7FE79B0-0E6C-02A9-AF6C-402F8FE040BB}"/>
              </a:ext>
            </a:extLst>
          </p:cNvPr>
          <p:cNvPicPr>
            <a:picLocks noChangeAspect="1"/>
          </p:cNvPicPr>
          <p:nvPr/>
        </p:nvPicPr>
        <p:blipFill>
          <a:blip r:embed="rId3"/>
          <a:stretch>
            <a:fillRect/>
          </a:stretch>
        </p:blipFill>
        <p:spPr>
          <a:xfrm>
            <a:off x="13525500" y="228600"/>
            <a:ext cx="876300" cy="540306"/>
          </a:xfrm>
          <a:prstGeom prst="rect">
            <a:avLst/>
          </a:prstGeom>
        </p:spPr>
      </p:pic>
      <p:pic>
        <p:nvPicPr>
          <p:cNvPr id="3" name="Image 0" descr="preencoded.png">
            <a:extLst>
              <a:ext uri="{FF2B5EF4-FFF2-40B4-BE49-F238E27FC236}">
                <a16:creationId xmlns:a16="http://schemas.microsoft.com/office/drawing/2014/main" id="{E6CF9120-25FB-FA5E-0675-D3C5A14F1416}"/>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Metin kutusu 4">
            <a:extLst>
              <a:ext uri="{FF2B5EF4-FFF2-40B4-BE49-F238E27FC236}">
                <a16:creationId xmlns:a16="http://schemas.microsoft.com/office/drawing/2014/main" id="{052CCDFC-1E47-5EE1-78C6-489B2436D33C}"/>
              </a:ext>
            </a:extLst>
          </p:cNvPr>
          <p:cNvSpPr txBox="1"/>
          <p:nvPr/>
        </p:nvSpPr>
        <p:spPr>
          <a:xfrm>
            <a:off x="585216" y="296002"/>
            <a:ext cx="11423904" cy="523220"/>
          </a:xfrm>
          <a:prstGeom prst="rect">
            <a:avLst/>
          </a:prstGeom>
          <a:noFill/>
        </p:spPr>
        <p:txBody>
          <a:bodyPr wrap="square">
            <a:spAutoFit/>
          </a:bodyPr>
          <a:lstStyle/>
          <a:p>
            <a:r>
              <a:rPr lang="tr-TR" sz="2800" i="0">
                <a:solidFill>
                  <a:srgbClr val="1F1F1F"/>
                </a:solidFill>
                <a:effectLst/>
                <a:latin typeface="Kanit Light" panose="020B0604020202020204" charset="-34"/>
              </a:rPr>
              <a:t>1.3 Veri Setinin İstatistik Açıklamaları</a:t>
            </a:r>
          </a:p>
        </p:txBody>
      </p:sp>
      <p:pic>
        <p:nvPicPr>
          <p:cNvPr id="11" name="Resim 10">
            <a:extLst>
              <a:ext uri="{FF2B5EF4-FFF2-40B4-BE49-F238E27FC236}">
                <a16:creationId xmlns:a16="http://schemas.microsoft.com/office/drawing/2014/main" id="{59FAE4DF-5955-E7BE-507E-5A7059E5D037}"/>
              </a:ext>
            </a:extLst>
          </p:cNvPr>
          <p:cNvPicPr>
            <a:picLocks noChangeAspect="1"/>
          </p:cNvPicPr>
          <p:nvPr/>
        </p:nvPicPr>
        <p:blipFill>
          <a:blip r:embed="rId4"/>
          <a:srcRect r="28045"/>
          <a:stretch/>
        </p:blipFill>
        <p:spPr>
          <a:xfrm>
            <a:off x="680085" y="1552418"/>
            <a:ext cx="5440872" cy="2827972"/>
          </a:xfrm>
          <a:prstGeom prst="rect">
            <a:avLst/>
          </a:prstGeom>
          <a:ln>
            <a:noFill/>
          </a:ln>
          <a:effectLst>
            <a:outerShdw blurRad="292100" dist="139700" dir="2700000" algn="tl" rotWithShape="0">
              <a:srgbClr val="333333">
                <a:alpha val="65000"/>
              </a:srgbClr>
            </a:outerShdw>
          </a:effectLst>
        </p:spPr>
      </p:pic>
      <p:sp>
        <p:nvSpPr>
          <p:cNvPr id="7" name="Metin kutusu 6">
            <a:extLst>
              <a:ext uri="{FF2B5EF4-FFF2-40B4-BE49-F238E27FC236}">
                <a16:creationId xmlns:a16="http://schemas.microsoft.com/office/drawing/2014/main" id="{3B246C82-A02B-6836-3874-896D2B8F65B9}"/>
              </a:ext>
            </a:extLst>
          </p:cNvPr>
          <p:cNvSpPr txBox="1"/>
          <p:nvPr/>
        </p:nvSpPr>
        <p:spPr>
          <a:xfrm>
            <a:off x="6854571" y="1552418"/>
            <a:ext cx="7315200" cy="1754326"/>
          </a:xfrm>
          <a:prstGeom prst="rect">
            <a:avLst/>
          </a:prstGeom>
          <a:noFill/>
        </p:spPr>
        <p:txBody>
          <a:bodyPr wrap="square">
            <a:spAutoFit/>
          </a:bodyPr>
          <a:lstStyle/>
          <a:p>
            <a:pPr algn="l">
              <a:buNone/>
            </a:pPr>
            <a:r>
              <a:rPr lang="tr-TR" b="0" i="0">
                <a:solidFill>
                  <a:srgbClr val="1F1F1F"/>
                </a:solidFill>
                <a:effectLst/>
                <a:latin typeface="Kanit Light" panose="020B0604020202020204" charset="-34"/>
              </a:rPr>
              <a:t> </a:t>
            </a:r>
            <a:r>
              <a:rPr lang="tr-TR" b="1" i="0">
                <a:solidFill>
                  <a:srgbClr val="1F1F1F"/>
                </a:solidFill>
                <a:effectLst/>
                <a:latin typeface="Kanit Light" panose="020B0604020202020204" charset="-34"/>
              </a:rPr>
              <a:t>Yaş Dağılımı:</a:t>
            </a:r>
            <a:endParaRPr lang="tr-TR" b="0" i="0">
              <a:solidFill>
                <a:srgbClr val="1F1F1F"/>
              </a:solidFill>
              <a:effectLst/>
              <a:latin typeface="Kanit Light" panose="020B0604020202020204" charset="-34"/>
            </a:endParaRPr>
          </a:p>
          <a:p>
            <a:pPr lvl="1">
              <a:buFont typeface="Arial" panose="020B0604020202020204" pitchFamily="34" charset="0"/>
              <a:buChar char="•"/>
            </a:pPr>
            <a:r>
              <a:rPr lang="tr-TR" b="1" i="0">
                <a:solidFill>
                  <a:srgbClr val="1F1F1F"/>
                </a:solidFill>
                <a:effectLst/>
                <a:latin typeface="Kanit Light" panose="020B0604020202020204" charset="-34"/>
              </a:rPr>
              <a:t>En genç birey:</a:t>
            </a:r>
            <a:r>
              <a:rPr lang="tr-TR" b="0" i="0">
                <a:solidFill>
                  <a:srgbClr val="1F1F1F"/>
                </a:solidFill>
                <a:effectLst/>
                <a:latin typeface="Kanit Light" panose="020B0604020202020204" charset="-34"/>
              </a:rPr>
              <a:t> 18 yaş</a:t>
            </a:r>
          </a:p>
          <a:p>
            <a:pPr lvl="1">
              <a:buFont typeface="Arial" panose="020B0604020202020204" pitchFamily="34" charset="0"/>
              <a:buChar char="•"/>
            </a:pPr>
            <a:r>
              <a:rPr lang="tr-TR" b="1" i="0">
                <a:solidFill>
                  <a:srgbClr val="1F1F1F"/>
                </a:solidFill>
                <a:effectLst/>
                <a:latin typeface="Kanit Light" panose="020B0604020202020204" charset="-34"/>
              </a:rPr>
              <a:t>En yaşlı birey:</a:t>
            </a:r>
            <a:r>
              <a:rPr lang="tr-TR" b="0" i="0">
                <a:solidFill>
                  <a:srgbClr val="1F1F1F"/>
                </a:solidFill>
                <a:effectLst/>
                <a:latin typeface="Kanit Light" panose="020B0604020202020204" charset="-34"/>
              </a:rPr>
              <a:t> 64 yaş</a:t>
            </a:r>
          </a:p>
          <a:p>
            <a:pPr lvl="1">
              <a:buFont typeface="Arial" panose="020B0604020202020204" pitchFamily="34" charset="0"/>
              <a:buChar char="•"/>
            </a:pPr>
            <a:r>
              <a:rPr lang="tr-TR" b="1" i="0">
                <a:solidFill>
                  <a:srgbClr val="1F1F1F"/>
                </a:solidFill>
                <a:effectLst/>
                <a:latin typeface="Kanit Light" panose="020B0604020202020204" charset="-34"/>
              </a:rPr>
              <a:t>Ortalama yaş:</a:t>
            </a:r>
            <a:r>
              <a:rPr lang="tr-TR" b="0" i="0">
                <a:solidFill>
                  <a:srgbClr val="1F1F1F"/>
                </a:solidFill>
                <a:effectLst/>
                <a:latin typeface="Kanit Light" panose="020B0604020202020204" charset="-34"/>
              </a:rPr>
              <a:t> 39.2</a:t>
            </a:r>
          </a:p>
          <a:p>
            <a:pPr lvl="1">
              <a:buFont typeface="Arial" panose="020B0604020202020204" pitchFamily="34" charset="0"/>
              <a:buChar char="•"/>
            </a:pPr>
            <a:r>
              <a:rPr lang="tr-TR" b="1" i="0">
                <a:solidFill>
                  <a:srgbClr val="1F1F1F"/>
                </a:solidFill>
                <a:effectLst/>
                <a:latin typeface="Kanit Light" panose="020B0604020202020204" charset="-34"/>
              </a:rPr>
              <a:t>Yaş dağılımındaki standart sapma:</a:t>
            </a:r>
            <a:r>
              <a:rPr lang="tr-TR" b="0" i="0">
                <a:solidFill>
                  <a:srgbClr val="1F1F1F"/>
                </a:solidFill>
                <a:effectLst/>
                <a:latin typeface="Kanit Light" panose="020B0604020202020204" charset="-34"/>
              </a:rPr>
              <a:t> 14.05</a:t>
            </a:r>
            <a:br>
              <a:rPr lang="tr-TR" b="0" i="0">
                <a:solidFill>
                  <a:srgbClr val="1F1F1F"/>
                </a:solidFill>
                <a:effectLst/>
                <a:latin typeface="Kanit Light" panose="020B0604020202020204" charset="-34"/>
              </a:rPr>
            </a:br>
            <a:r>
              <a:rPr lang="tr-TR" b="0" i="0">
                <a:solidFill>
                  <a:srgbClr val="1F1F1F"/>
                </a:solidFill>
                <a:effectLst/>
                <a:latin typeface="Kanit Light" panose="020B0604020202020204" charset="-34"/>
              </a:rPr>
              <a:t>➝ </a:t>
            </a:r>
            <a:r>
              <a:rPr lang="tr-TR" b="1" i="0">
                <a:solidFill>
                  <a:srgbClr val="1F1F1F"/>
                </a:solidFill>
                <a:effectLst/>
                <a:latin typeface="Kanit Light" panose="020B0604020202020204" charset="-34"/>
              </a:rPr>
              <a:t>Bireylerin büyük çoğunluğu (~%68) 25 ile 53 yaş arasındadır.</a:t>
            </a:r>
            <a:endParaRPr lang="tr-TR" b="0" i="0">
              <a:solidFill>
                <a:srgbClr val="1F1F1F"/>
              </a:solidFill>
              <a:effectLst/>
              <a:latin typeface="Kanit Light" panose="020B0604020202020204" charset="-34"/>
            </a:endParaRPr>
          </a:p>
        </p:txBody>
      </p:sp>
      <p:sp>
        <p:nvSpPr>
          <p:cNvPr id="9" name="Metin kutusu 8">
            <a:extLst>
              <a:ext uri="{FF2B5EF4-FFF2-40B4-BE49-F238E27FC236}">
                <a16:creationId xmlns:a16="http://schemas.microsoft.com/office/drawing/2014/main" id="{AF2B8BAB-5756-C3A0-C6FF-E2713079C007}"/>
              </a:ext>
            </a:extLst>
          </p:cNvPr>
          <p:cNvSpPr txBox="1"/>
          <p:nvPr/>
        </p:nvSpPr>
        <p:spPr>
          <a:xfrm>
            <a:off x="6854571" y="3620781"/>
            <a:ext cx="8375904" cy="1754326"/>
          </a:xfrm>
          <a:prstGeom prst="rect">
            <a:avLst/>
          </a:prstGeom>
          <a:noFill/>
        </p:spPr>
        <p:txBody>
          <a:bodyPr wrap="square">
            <a:spAutoFit/>
          </a:bodyPr>
          <a:lstStyle/>
          <a:p>
            <a:pPr algn="l">
              <a:buNone/>
            </a:pPr>
            <a:r>
              <a:rPr lang="tr-TR" b="1" i="0">
                <a:solidFill>
                  <a:srgbClr val="1F1F1F"/>
                </a:solidFill>
                <a:effectLst/>
                <a:latin typeface="Kanit Light" panose="020B0604020202020204" charset="-34"/>
              </a:rPr>
              <a:t>Vücut Kitle İndeksi (VKİ):</a:t>
            </a:r>
            <a:endParaRPr lang="tr-TR" b="0" i="0">
              <a:solidFill>
                <a:srgbClr val="1F1F1F"/>
              </a:solidFill>
              <a:effectLst/>
              <a:latin typeface="Kanit Light" panose="020B0604020202020204" charset="-34"/>
            </a:endParaRPr>
          </a:p>
          <a:p>
            <a:pPr lvl="1">
              <a:buFont typeface="Arial" panose="020B0604020202020204" pitchFamily="34" charset="0"/>
              <a:buChar char="•"/>
            </a:pPr>
            <a:r>
              <a:rPr lang="tr-TR" b="1" i="0">
                <a:solidFill>
                  <a:srgbClr val="1F1F1F"/>
                </a:solidFill>
                <a:effectLst/>
                <a:latin typeface="Kanit Light" panose="020B0604020202020204" charset="-34"/>
              </a:rPr>
              <a:t>En düşük VKİ:</a:t>
            </a:r>
            <a:r>
              <a:rPr lang="tr-TR" b="0" i="0">
                <a:solidFill>
                  <a:srgbClr val="1F1F1F"/>
                </a:solidFill>
                <a:effectLst/>
                <a:latin typeface="Kanit Light" panose="020B0604020202020204" charset="-34"/>
              </a:rPr>
              <a:t> 15.96</a:t>
            </a:r>
          </a:p>
          <a:p>
            <a:pPr lvl="1">
              <a:buFont typeface="Arial" panose="020B0604020202020204" pitchFamily="34" charset="0"/>
              <a:buChar char="•"/>
            </a:pPr>
            <a:r>
              <a:rPr lang="tr-TR" b="1" i="0">
                <a:solidFill>
                  <a:srgbClr val="1F1F1F"/>
                </a:solidFill>
                <a:effectLst/>
                <a:latin typeface="Kanit Light" panose="020B0604020202020204" charset="-34"/>
              </a:rPr>
              <a:t>En yüksek VKİ:</a:t>
            </a:r>
            <a:r>
              <a:rPr lang="tr-TR" b="0" i="0">
                <a:solidFill>
                  <a:srgbClr val="1F1F1F"/>
                </a:solidFill>
                <a:effectLst/>
                <a:latin typeface="Kanit Light" panose="020B0604020202020204" charset="-34"/>
              </a:rPr>
              <a:t> 53.13</a:t>
            </a:r>
          </a:p>
          <a:p>
            <a:pPr lvl="1">
              <a:buFont typeface="Arial" panose="020B0604020202020204" pitchFamily="34" charset="0"/>
              <a:buChar char="•"/>
            </a:pPr>
            <a:r>
              <a:rPr lang="tr-TR" b="1" i="0">
                <a:solidFill>
                  <a:srgbClr val="1F1F1F"/>
                </a:solidFill>
                <a:effectLst/>
                <a:latin typeface="Kanit Light" panose="020B0604020202020204" charset="-34"/>
              </a:rPr>
              <a:t>Ortalama VKİ:</a:t>
            </a:r>
            <a:r>
              <a:rPr lang="tr-TR" b="0" i="0">
                <a:solidFill>
                  <a:srgbClr val="1F1F1F"/>
                </a:solidFill>
                <a:effectLst/>
                <a:latin typeface="Kanit Light" panose="020B0604020202020204" charset="-34"/>
              </a:rPr>
              <a:t> 30.66</a:t>
            </a:r>
          </a:p>
          <a:p>
            <a:pPr lvl="1">
              <a:buFont typeface="Arial" panose="020B0604020202020204" pitchFamily="34" charset="0"/>
              <a:buChar char="•"/>
            </a:pPr>
            <a:r>
              <a:rPr lang="tr-TR" b="1" i="0">
                <a:solidFill>
                  <a:srgbClr val="1F1F1F"/>
                </a:solidFill>
                <a:effectLst/>
                <a:latin typeface="Kanit Light" panose="020B0604020202020204" charset="-34"/>
              </a:rPr>
              <a:t>VKİ'nin standart sapması:</a:t>
            </a:r>
            <a:r>
              <a:rPr lang="tr-TR" b="0" i="0">
                <a:solidFill>
                  <a:srgbClr val="1F1F1F"/>
                </a:solidFill>
                <a:effectLst/>
                <a:latin typeface="Kanit Light" panose="020B0604020202020204" charset="-34"/>
              </a:rPr>
              <a:t> 6.09</a:t>
            </a:r>
            <a:br>
              <a:rPr lang="tr-TR" b="0" i="0">
                <a:solidFill>
                  <a:srgbClr val="1F1F1F"/>
                </a:solidFill>
                <a:effectLst/>
                <a:latin typeface="Kanit Light" panose="020B0604020202020204" charset="-34"/>
              </a:rPr>
            </a:br>
            <a:r>
              <a:rPr lang="tr-TR" b="0" i="0">
                <a:solidFill>
                  <a:srgbClr val="1F1F1F"/>
                </a:solidFill>
                <a:effectLst/>
                <a:latin typeface="Kanit Light" panose="020B0604020202020204" charset="-34"/>
              </a:rPr>
              <a:t>➝ </a:t>
            </a:r>
            <a:r>
              <a:rPr lang="tr-TR" b="1" i="0">
                <a:solidFill>
                  <a:srgbClr val="1F1F1F"/>
                </a:solidFill>
                <a:effectLst/>
                <a:latin typeface="Kanit Light" panose="020B0604020202020204" charset="-34"/>
              </a:rPr>
              <a:t>Bireylerin büyük çoğunluğu (~%68) 24.57 ile 36.75 VKİ aralığındadır.</a:t>
            </a:r>
            <a:endParaRPr lang="tr-TR" b="0" i="0">
              <a:solidFill>
                <a:srgbClr val="1F1F1F"/>
              </a:solidFill>
              <a:effectLst/>
              <a:latin typeface="Kanit Light" panose="020B0604020202020204" charset="-34"/>
            </a:endParaRPr>
          </a:p>
        </p:txBody>
      </p:sp>
      <p:sp>
        <p:nvSpPr>
          <p:cNvPr id="12" name="Metin kutusu 11">
            <a:extLst>
              <a:ext uri="{FF2B5EF4-FFF2-40B4-BE49-F238E27FC236}">
                <a16:creationId xmlns:a16="http://schemas.microsoft.com/office/drawing/2014/main" id="{EBEE4294-7C8D-B95C-167A-FEEACB6B10BF}"/>
              </a:ext>
            </a:extLst>
          </p:cNvPr>
          <p:cNvSpPr txBox="1"/>
          <p:nvPr/>
        </p:nvSpPr>
        <p:spPr>
          <a:xfrm>
            <a:off x="6854571" y="5689144"/>
            <a:ext cx="7315200" cy="1477328"/>
          </a:xfrm>
          <a:prstGeom prst="rect">
            <a:avLst/>
          </a:prstGeom>
          <a:noFill/>
        </p:spPr>
        <p:txBody>
          <a:bodyPr wrap="square">
            <a:spAutoFit/>
          </a:bodyPr>
          <a:lstStyle/>
          <a:p>
            <a:pPr algn="l">
              <a:buNone/>
            </a:pPr>
            <a:r>
              <a:rPr lang="tr-TR" b="1" i="0">
                <a:solidFill>
                  <a:srgbClr val="1F1F1F"/>
                </a:solidFill>
                <a:effectLst/>
                <a:latin typeface="Kanit Light" panose="020B0604020202020204" charset="-34"/>
              </a:rPr>
              <a:t>Çocuk Sahibi Olma Durumu:</a:t>
            </a:r>
            <a:endParaRPr lang="tr-TR" b="0" i="0">
              <a:solidFill>
                <a:srgbClr val="1F1F1F"/>
              </a:solidFill>
              <a:effectLst/>
              <a:latin typeface="Kanit Light" panose="020B0604020202020204" charset="-34"/>
            </a:endParaRPr>
          </a:p>
          <a:p>
            <a:pPr lvl="1">
              <a:buFont typeface="Arial" panose="020B0604020202020204" pitchFamily="34" charset="0"/>
              <a:buChar char="•"/>
            </a:pPr>
            <a:r>
              <a:rPr lang="tr-TR" b="1" i="0">
                <a:solidFill>
                  <a:srgbClr val="1F1F1F"/>
                </a:solidFill>
                <a:effectLst/>
                <a:latin typeface="Kanit Light" panose="020B0604020202020204" charset="-34"/>
              </a:rPr>
              <a:t>Maksimum çocuk sayısı:</a:t>
            </a:r>
            <a:r>
              <a:rPr lang="tr-TR" b="0" i="0">
                <a:solidFill>
                  <a:srgbClr val="1F1F1F"/>
                </a:solidFill>
                <a:effectLst/>
                <a:latin typeface="Kanit Light" panose="020B0604020202020204" charset="-34"/>
              </a:rPr>
              <a:t> 5</a:t>
            </a:r>
          </a:p>
          <a:p>
            <a:pPr lvl="1">
              <a:buFont typeface="Arial" panose="020B0604020202020204" pitchFamily="34" charset="0"/>
              <a:buChar char="•"/>
            </a:pPr>
            <a:r>
              <a:rPr lang="tr-TR" b="1" i="0">
                <a:solidFill>
                  <a:srgbClr val="1F1F1F"/>
                </a:solidFill>
                <a:effectLst/>
                <a:latin typeface="Kanit Light" panose="020B0604020202020204" charset="-34"/>
              </a:rPr>
              <a:t>Ortalama çocuk sayısı:</a:t>
            </a:r>
            <a:r>
              <a:rPr lang="tr-TR" b="0" i="0">
                <a:solidFill>
                  <a:srgbClr val="1F1F1F"/>
                </a:solidFill>
                <a:effectLst/>
                <a:latin typeface="Kanit Light" panose="020B0604020202020204" charset="-34"/>
              </a:rPr>
              <a:t> 1.09</a:t>
            </a:r>
          </a:p>
          <a:p>
            <a:pPr lvl="1">
              <a:buFont typeface="Arial" panose="020B0604020202020204" pitchFamily="34" charset="0"/>
              <a:buChar char="•"/>
            </a:pPr>
            <a:r>
              <a:rPr lang="tr-TR" b="1" i="0">
                <a:solidFill>
                  <a:srgbClr val="1F1F1F"/>
                </a:solidFill>
                <a:effectLst/>
                <a:latin typeface="Kanit Light" panose="020B0604020202020204" charset="-34"/>
              </a:rPr>
              <a:t>Çocuk sahibi olmayan bireylerin yüzdesi:</a:t>
            </a:r>
            <a:r>
              <a:rPr lang="tr-TR" b="0" i="0">
                <a:solidFill>
                  <a:srgbClr val="1F1F1F"/>
                </a:solidFill>
                <a:effectLst/>
                <a:latin typeface="Kanit Light" panose="020B0604020202020204" charset="-34"/>
              </a:rPr>
              <a:t> %50’den fazla</a:t>
            </a:r>
            <a:br>
              <a:rPr lang="tr-TR" b="0" i="0">
                <a:solidFill>
                  <a:srgbClr val="1F1F1F"/>
                </a:solidFill>
                <a:effectLst/>
                <a:latin typeface="Kanit Light" panose="020B0604020202020204" charset="-34"/>
              </a:rPr>
            </a:br>
            <a:r>
              <a:rPr lang="tr-TR" b="0" i="0">
                <a:solidFill>
                  <a:srgbClr val="1F1F1F"/>
                </a:solidFill>
                <a:effectLst/>
                <a:latin typeface="Kanit Light" panose="020B0604020202020204" charset="-34"/>
              </a:rPr>
              <a:t>➝ </a:t>
            </a:r>
            <a:r>
              <a:rPr lang="tr-TR" b="1" i="0">
                <a:solidFill>
                  <a:srgbClr val="1F1F1F"/>
                </a:solidFill>
                <a:effectLst/>
                <a:latin typeface="Kanit Light" panose="020B0604020202020204" charset="-34"/>
              </a:rPr>
              <a:t>Bireylerin çoğu ya çocuksuz ya da en fazla 1-2 çocuğa sahiptir.</a:t>
            </a:r>
            <a:endParaRPr lang="tr-TR" b="0" i="0">
              <a:solidFill>
                <a:srgbClr val="1F1F1F"/>
              </a:solidFill>
              <a:effectLst/>
              <a:latin typeface="Kanit Light" panose="020B0604020202020204" charset="-34"/>
            </a:endParaRPr>
          </a:p>
        </p:txBody>
      </p:sp>
    </p:spTree>
    <p:extLst>
      <p:ext uri="{BB962C8B-B14F-4D97-AF65-F5344CB8AC3E}">
        <p14:creationId xmlns:p14="http://schemas.microsoft.com/office/powerpoint/2010/main" val="17062487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AB97E-EBB0-076B-81DB-25D693F0F778}"/>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5E3E2869-8427-F023-D2E2-608768368460}"/>
              </a:ext>
            </a:extLst>
          </p:cNvPr>
          <p:cNvPicPr>
            <a:picLocks noChangeAspect="1"/>
          </p:cNvPicPr>
          <p:nvPr/>
        </p:nvPicPr>
        <p:blipFill>
          <a:blip r:embed="rId3"/>
          <a:stretch>
            <a:fillRect/>
          </a:stretch>
        </p:blipFill>
        <p:spPr>
          <a:xfrm>
            <a:off x="13525500" y="228600"/>
            <a:ext cx="876300" cy="540306"/>
          </a:xfrm>
          <a:prstGeom prst="rect">
            <a:avLst/>
          </a:prstGeom>
        </p:spPr>
      </p:pic>
      <p:pic>
        <p:nvPicPr>
          <p:cNvPr id="3" name="Image 0" descr="preencoded.png">
            <a:extLst>
              <a:ext uri="{FF2B5EF4-FFF2-40B4-BE49-F238E27FC236}">
                <a16:creationId xmlns:a16="http://schemas.microsoft.com/office/drawing/2014/main" id="{EBDC1030-EB00-903B-DFD2-ABD1C6F7755D}"/>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0" name="Metin kutusu 9">
            <a:extLst>
              <a:ext uri="{FF2B5EF4-FFF2-40B4-BE49-F238E27FC236}">
                <a16:creationId xmlns:a16="http://schemas.microsoft.com/office/drawing/2014/main" id="{8B0491A5-46CE-39A0-09E3-C38067BCCCC6}"/>
              </a:ext>
            </a:extLst>
          </p:cNvPr>
          <p:cNvSpPr txBox="1"/>
          <p:nvPr/>
        </p:nvSpPr>
        <p:spPr>
          <a:xfrm>
            <a:off x="8350172" y="1099351"/>
            <a:ext cx="7315200" cy="1200329"/>
          </a:xfrm>
          <a:prstGeom prst="rect">
            <a:avLst/>
          </a:prstGeom>
          <a:noFill/>
        </p:spPr>
        <p:txBody>
          <a:bodyPr wrap="square">
            <a:spAutoFit/>
          </a:bodyPr>
          <a:lstStyle/>
          <a:p>
            <a:pPr algn="l">
              <a:buNone/>
            </a:pPr>
            <a:r>
              <a:rPr lang="tr-TR" b="1" i="0">
                <a:solidFill>
                  <a:srgbClr val="1F1F1F"/>
                </a:solidFill>
                <a:effectLst/>
                <a:latin typeface="Kanit Light" panose="020B0604020202020204" charset="-34"/>
              </a:rPr>
              <a:t>Sigara İçme Durumu:</a:t>
            </a:r>
            <a:endParaRPr lang="tr-TR" b="0" i="0">
              <a:solidFill>
                <a:srgbClr val="1F1F1F"/>
              </a:solidFill>
              <a:effectLst/>
              <a:latin typeface="Kanit Light" panose="020B0604020202020204" charset="-34"/>
            </a:endParaRPr>
          </a:p>
          <a:p>
            <a:pPr lvl="1">
              <a:buFont typeface="Arial" panose="020B0604020202020204" pitchFamily="34" charset="0"/>
              <a:buChar char="•"/>
            </a:pPr>
            <a:r>
              <a:rPr lang="tr-TR" b="1" i="0">
                <a:solidFill>
                  <a:srgbClr val="1F1F1F"/>
                </a:solidFill>
                <a:effectLst/>
                <a:latin typeface="Kanit Light" panose="020B0604020202020204" charset="-34"/>
              </a:rPr>
              <a:t>Sigara içmeyen birey sayısı:</a:t>
            </a:r>
            <a:r>
              <a:rPr lang="tr-TR" b="0" i="0">
                <a:solidFill>
                  <a:srgbClr val="1F1F1F"/>
                </a:solidFill>
                <a:effectLst/>
                <a:latin typeface="Kanit Light" panose="020B0604020202020204" charset="-34"/>
              </a:rPr>
              <a:t> 1064</a:t>
            </a:r>
          </a:p>
          <a:p>
            <a:pPr lvl="1">
              <a:buFont typeface="Arial" panose="020B0604020202020204" pitchFamily="34" charset="0"/>
              <a:buChar char="•"/>
            </a:pPr>
            <a:r>
              <a:rPr lang="tr-TR" b="1" i="0">
                <a:solidFill>
                  <a:srgbClr val="1F1F1F"/>
                </a:solidFill>
                <a:effectLst/>
                <a:latin typeface="Kanit Light" panose="020B0604020202020204" charset="-34"/>
              </a:rPr>
              <a:t>Sigara içen birey sayısı:</a:t>
            </a:r>
            <a:r>
              <a:rPr lang="tr-TR" b="0" i="0">
                <a:solidFill>
                  <a:srgbClr val="1F1F1F"/>
                </a:solidFill>
                <a:effectLst/>
                <a:latin typeface="Kanit Light" panose="020B0604020202020204" charset="-34"/>
              </a:rPr>
              <a:t> 274</a:t>
            </a:r>
            <a:br>
              <a:rPr lang="tr-TR" b="0" i="0">
                <a:solidFill>
                  <a:srgbClr val="1F1F1F"/>
                </a:solidFill>
                <a:effectLst/>
                <a:latin typeface="Kanit Light" panose="020B0604020202020204" charset="-34"/>
              </a:rPr>
            </a:br>
            <a:r>
              <a:rPr lang="tr-TR" b="0" i="0">
                <a:solidFill>
                  <a:srgbClr val="1F1F1F"/>
                </a:solidFill>
                <a:effectLst/>
                <a:latin typeface="Kanit Light" panose="020B0604020202020204" charset="-34"/>
              </a:rPr>
              <a:t>➝ </a:t>
            </a:r>
            <a:r>
              <a:rPr lang="tr-TR" b="1" i="0">
                <a:solidFill>
                  <a:srgbClr val="1F1F1F"/>
                </a:solidFill>
                <a:effectLst/>
                <a:latin typeface="Kanit Light" panose="020B0604020202020204" charset="-34"/>
              </a:rPr>
              <a:t>Bireylerin %79’u sigara içmiyor.</a:t>
            </a:r>
            <a:endParaRPr lang="tr-TR" b="0" i="0">
              <a:solidFill>
                <a:srgbClr val="1F1F1F"/>
              </a:solidFill>
              <a:effectLst/>
              <a:latin typeface="Kanit Light" panose="020B0604020202020204" charset="-34"/>
            </a:endParaRPr>
          </a:p>
        </p:txBody>
      </p:sp>
      <p:pic>
        <p:nvPicPr>
          <p:cNvPr id="13" name="Resim 12">
            <a:extLst>
              <a:ext uri="{FF2B5EF4-FFF2-40B4-BE49-F238E27FC236}">
                <a16:creationId xmlns:a16="http://schemas.microsoft.com/office/drawing/2014/main" id="{66565EBD-3408-0FBB-AF20-D96376F5746D}"/>
              </a:ext>
            </a:extLst>
          </p:cNvPr>
          <p:cNvPicPr>
            <a:picLocks noChangeAspect="1"/>
          </p:cNvPicPr>
          <p:nvPr/>
        </p:nvPicPr>
        <p:blipFill>
          <a:blip r:embed="rId4"/>
          <a:stretch>
            <a:fillRect/>
          </a:stretch>
        </p:blipFill>
        <p:spPr>
          <a:xfrm>
            <a:off x="585216" y="1099351"/>
            <a:ext cx="7764956" cy="2873034"/>
          </a:xfrm>
          <a:prstGeom prst="rect">
            <a:avLst/>
          </a:prstGeom>
          <a:ln>
            <a:noFill/>
          </a:ln>
          <a:effectLst>
            <a:outerShdw blurRad="292100" dist="139700" dir="2700000" algn="tl" rotWithShape="0">
              <a:srgbClr val="333333">
                <a:alpha val="65000"/>
              </a:srgbClr>
            </a:outerShdw>
          </a:effectLst>
        </p:spPr>
      </p:pic>
      <p:sp>
        <p:nvSpPr>
          <p:cNvPr id="15" name="Metin kutusu 14">
            <a:extLst>
              <a:ext uri="{FF2B5EF4-FFF2-40B4-BE49-F238E27FC236}">
                <a16:creationId xmlns:a16="http://schemas.microsoft.com/office/drawing/2014/main" id="{F62B43C8-05AA-29B7-BE08-D8D52B820269}"/>
              </a:ext>
            </a:extLst>
          </p:cNvPr>
          <p:cNvSpPr txBox="1"/>
          <p:nvPr/>
        </p:nvSpPr>
        <p:spPr>
          <a:xfrm>
            <a:off x="8390716" y="2458246"/>
            <a:ext cx="6239684" cy="2031325"/>
          </a:xfrm>
          <a:prstGeom prst="rect">
            <a:avLst/>
          </a:prstGeom>
          <a:noFill/>
        </p:spPr>
        <p:txBody>
          <a:bodyPr wrap="square">
            <a:spAutoFit/>
          </a:bodyPr>
          <a:lstStyle/>
          <a:p>
            <a:pPr algn="l">
              <a:buNone/>
            </a:pPr>
            <a:r>
              <a:rPr lang="tr-TR" b="1" i="0">
                <a:solidFill>
                  <a:srgbClr val="1F1F1F"/>
                </a:solidFill>
                <a:effectLst/>
                <a:latin typeface="Kanit Light" panose="020B0604020202020204" charset="-34"/>
              </a:rPr>
              <a:t>Bölgesel Dağılım:</a:t>
            </a:r>
            <a:endParaRPr lang="tr-TR" b="0" i="0">
              <a:solidFill>
                <a:srgbClr val="1F1F1F"/>
              </a:solidFill>
              <a:effectLst/>
              <a:latin typeface="Kanit Light" panose="020B0604020202020204" charset="-34"/>
            </a:endParaRPr>
          </a:p>
          <a:p>
            <a:pPr lvl="1">
              <a:buFont typeface="Arial" panose="020B0604020202020204" pitchFamily="34" charset="0"/>
              <a:buChar char="•"/>
            </a:pPr>
            <a:r>
              <a:rPr lang="tr-TR" b="1" i="0">
                <a:solidFill>
                  <a:srgbClr val="1F1F1F"/>
                </a:solidFill>
                <a:effectLst/>
                <a:latin typeface="Kanit Light" panose="020B0604020202020204" charset="-34"/>
              </a:rPr>
              <a:t>En fazla birey bulunan bölge:</a:t>
            </a:r>
            <a:r>
              <a:rPr lang="tr-TR" b="0" i="0">
                <a:solidFill>
                  <a:srgbClr val="1F1F1F"/>
                </a:solidFill>
                <a:effectLst/>
                <a:latin typeface="Kanit Light" panose="020B0604020202020204" charset="-34"/>
              </a:rPr>
              <a:t> Güneydoğu (</a:t>
            </a:r>
            <a:r>
              <a:rPr lang="tr-TR" b="0" i="1">
                <a:solidFill>
                  <a:srgbClr val="1F1F1F"/>
                </a:solidFill>
                <a:effectLst/>
                <a:latin typeface="Kanit Light" panose="020B0604020202020204" charset="-34"/>
              </a:rPr>
              <a:t>guneydogu</a:t>
            </a:r>
            <a:r>
              <a:rPr lang="tr-TR" b="0" i="0">
                <a:solidFill>
                  <a:srgbClr val="1F1F1F"/>
                </a:solidFill>
                <a:effectLst/>
                <a:latin typeface="Kanit Light" panose="020B0604020202020204" charset="-34"/>
              </a:rPr>
              <a:t>) → </a:t>
            </a:r>
            <a:r>
              <a:rPr lang="tr-TR" b="1" i="0">
                <a:solidFill>
                  <a:srgbClr val="1F1F1F"/>
                </a:solidFill>
                <a:effectLst/>
                <a:latin typeface="Kanit Light" panose="020B0604020202020204" charset="-34"/>
              </a:rPr>
              <a:t>364 kişi</a:t>
            </a:r>
            <a:endParaRPr lang="tr-TR" b="0" i="0">
              <a:solidFill>
                <a:srgbClr val="1F1F1F"/>
              </a:solidFill>
              <a:effectLst/>
              <a:latin typeface="Kanit Light" panose="020B0604020202020204" charset="-34"/>
            </a:endParaRPr>
          </a:p>
          <a:p>
            <a:pPr lvl="1">
              <a:buFont typeface="Arial" panose="020B0604020202020204" pitchFamily="34" charset="0"/>
              <a:buChar char="•"/>
            </a:pPr>
            <a:r>
              <a:rPr lang="tr-TR" b="1" i="0">
                <a:solidFill>
                  <a:srgbClr val="1F1F1F"/>
                </a:solidFill>
                <a:effectLst/>
                <a:latin typeface="Kanit Light" panose="020B0604020202020204" charset="-34"/>
              </a:rPr>
              <a:t>Diğer bölgeler:</a:t>
            </a:r>
            <a:r>
              <a:rPr lang="tr-TR" b="0" i="0">
                <a:solidFill>
                  <a:srgbClr val="1F1F1F"/>
                </a:solidFill>
                <a:effectLst/>
                <a:latin typeface="Kanit Light" panose="020B0604020202020204" charset="-34"/>
              </a:rPr>
              <a:t> Kuzeybatı (</a:t>
            </a:r>
            <a:r>
              <a:rPr lang="tr-TR" b="0" i="1">
                <a:solidFill>
                  <a:srgbClr val="1F1F1F"/>
                </a:solidFill>
                <a:effectLst/>
                <a:latin typeface="Kanit Light" panose="020B0604020202020204" charset="-34"/>
              </a:rPr>
              <a:t>kuzeybati</a:t>
            </a:r>
            <a:r>
              <a:rPr lang="tr-TR" b="0" i="0">
                <a:solidFill>
                  <a:srgbClr val="1F1F1F"/>
                </a:solidFill>
                <a:effectLst/>
                <a:latin typeface="Kanit Light" panose="020B0604020202020204" charset="-34"/>
              </a:rPr>
              <a:t>), Güneybatı (</a:t>
            </a:r>
            <a:r>
              <a:rPr lang="tr-TR" b="0" i="1">
                <a:solidFill>
                  <a:srgbClr val="1F1F1F"/>
                </a:solidFill>
                <a:effectLst/>
                <a:latin typeface="Kanit Light" panose="020B0604020202020204" charset="-34"/>
              </a:rPr>
              <a:t>guneybati</a:t>
            </a:r>
            <a:r>
              <a:rPr lang="tr-TR" b="0" i="0">
                <a:solidFill>
                  <a:srgbClr val="1F1F1F"/>
                </a:solidFill>
                <a:effectLst/>
                <a:latin typeface="Kanit Light" panose="020B0604020202020204" charset="-34"/>
              </a:rPr>
              <a:t>), Kuzeydoğu (</a:t>
            </a:r>
            <a:r>
              <a:rPr lang="tr-TR" b="0" i="1">
                <a:solidFill>
                  <a:srgbClr val="1F1F1F"/>
                </a:solidFill>
                <a:effectLst/>
                <a:latin typeface="Kanit Light" panose="020B0604020202020204" charset="-34"/>
              </a:rPr>
              <a:t>kuzeydogu</a:t>
            </a:r>
            <a:r>
              <a:rPr lang="tr-TR" b="0" i="0">
                <a:solidFill>
                  <a:srgbClr val="1F1F1F"/>
                </a:solidFill>
                <a:effectLst/>
                <a:latin typeface="Kanit Light" panose="020B0604020202020204" charset="-34"/>
              </a:rPr>
              <a:t>)</a:t>
            </a:r>
            <a:br>
              <a:rPr lang="tr-TR" b="0" i="0">
                <a:solidFill>
                  <a:srgbClr val="1F1F1F"/>
                </a:solidFill>
                <a:effectLst/>
                <a:latin typeface="Kanit Light" panose="020B0604020202020204" charset="-34"/>
              </a:rPr>
            </a:br>
            <a:r>
              <a:rPr lang="tr-TR" b="0" i="0">
                <a:solidFill>
                  <a:srgbClr val="1F1F1F"/>
                </a:solidFill>
                <a:effectLst/>
                <a:latin typeface="Kanit Light" panose="020B0604020202020204" charset="-34"/>
              </a:rPr>
              <a:t>➝ </a:t>
            </a:r>
            <a:r>
              <a:rPr lang="tr-TR" b="1" i="0">
                <a:solidFill>
                  <a:srgbClr val="1F1F1F"/>
                </a:solidFill>
                <a:effectLst/>
                <a:latin typeface="Kanit Light" panose="020B0604020202020204" charset="-34"/>
              </a:rPr>
              <a:t>Bireylerin en yoğun bulunduğu bölge Güneydoğu’dur.</a:t>
            </a:r>
            <a:endParaRPr lang="tr-TR" b="0" i="0">
              <a:solidFill>
                <a:srgbClr val="1F1F1F"/>
              </a:solidFill>
              <a:effectLst/>
              <a:latin typeface="Kanit Light" panose="020B0604020202020204" charset="-34"/>
            </a:endParaRPr>
          </a:p>
        </p:txBody>
      </p:sp>
      <p:sp>
        <p:nvSpPr>
          <p:cNvPr id="17" name="Rectangle 2">
            <a:extLst>
              <a:ext uri="{FF2B5EF4-FFF2-40B4-BE49-F238E27FC236}">
                <a16:creationId xmlns:a16="http://schemas.microsoft.com/office/drawing/2014/main" id="{CCD30C9D-CA5F-F22C-F133-0BB8CC61967E}"/>
              </a:ext>
            </a:extLst>
          </p:cNvPr>
          <p:cNvSpPr>
            <a:spLocks noChangeArrowheads="1"/>
          </p:cNvSpPr>
          <p:nvPr/>
        </p:nvSpPr>
        <p:spPr bwMode="auto">
          <a:xfrm>
            <a:off x="3715850" y="5157299"/>
            <a:ext cx="8899138" cy="15452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1" i="0" u="none" strike="noStrike" cap="none" normalizeH="0" baseline="0">
                <a:ln>
                  <a:noFill/>
                </a:ln>
                <a:solidFill>
                  <a:srgbClr val="1F1F1F"/>
                </a:solidFill>
                <a:effectLst/>
                <a:latin typeface="Kanit Light" panose="020B0604020202020204" charset="-34"/>
              </a:rPr>
              <a:t>Sağlık Sigortası Ödeme Miktarları:</a:t>
            </a:r>
            <a:endParaRPr kumimoji="0" lang="tr-TR" altLang="tr-TR" b="0" i="0" u="none" strike="noStrike" cap="none" normalizeH="0" baseline="0">
              <a:ln>
                <a:noFill/>
              </a:ln>
              <a:solidFill>
                <a:srgbClr val="1F1F1F"/>
              </a:solidFill>
              <a:effectLst/>
              <a:latin typeface="Kanit Light" panose="020B0604020202020204" charset="-34"/>
            </a:endParaRPr>
          </a:p>
          <a:p>
            <a:pPr lvl="1">
              <a:buFontTx/>
              <a:buChar char="•"/>
            </a:pPr>
            <a:r>
              <a:rPr kumimoji="0" lang="tr-TR" altLang="tr-TR" b="1" i="0" u="none" strike="noStrike" cap="none" normalizeH="0" baseline="0">
                <a:ln>
                  <a:noFill/>
                </a:ln>
                <a:solidFill>
                  <a:srgbClr val="1F1F1F"/>
                </a:solidFill>
                <a:effectLst/>
                <a:latin typeface="Kanit Light" panose="020B0604020202020204" charset="-34"/>
              </a:rPr>
              <a:t>En düşük ödeme:</a:t>
            </a:r>
            <a:r>
              <a:rPr kumimoji="0" lang="tr-TR" altLang="tr-TR" b="0" i="0" u="none" strike="noStrike" cap="none" normalizeH="0" baseline="0">
                <a:ln>
                  <a:noFill/>
                </a:ln>
                <a:solidFill>
                  <a:srgbClr val="1F1F1F"/>
                </a:solidFill>
                <a:effectLst/>
                <a:latin typeface="Kanit Light" panose="020B0604020202020204" charset="-34"/>
              </a:rPr>
              <a:t> </a:t>
            </a:r>
            <a:r>
              <a:rPr kumimoji="0" lang="tr-TR" altLang="tr-TR" b="1" i="0" u="none" strike="noStrike" cap="none" normalizeH="0" baseline="0">
                <a:ln>
                  <a:noFill/>
                </a:ln>
                <a:solidFill>
                  <a:srgbClr val="1F1F1F"/>
                </a:solidFill>
                <a:effectLst/>
                <a:latin typeface="Kanit Light" panose="020B0604020202020204" charset="-34"/>
              </a:rPr>
              <a:t>1,121.87</a:t>
            </a:r>
            <a:r>
              <a:rPr kumimoji="0" lang="tr-TR" altLang="tr-TR" b="0" i="0" u="none" strike="noStrike" cap="none" normalizeH="0" baseline="0">
                <a:ln>
                  <a:noFill/>
                </a:ln>
                <a:solidFill>
                  <a:srgbClr val="1F1F1F"/>
                </a:solidFill>
                <a:effectLst/>
                <a:latin typeface="Kanit Light" panose="020B0604020202020204" charset="-34"/>
              </a:rPr>
              <a:t>∗∗−∗∗Enyükseködeme:∗∗∗∗63,770.42</a:t>
            </a:r>
          </a:p>
          <a:p>
            <a:pPr lvl="1">
              <a:buFontTx/>
              <a:buChar char="•"/>
            </a:pPr>
            <a:r>
              <a:rPr kumimoji="0" lang="tr-TR" altLang="tr-TR" b="1" i="0" u="none" strike="noStrike" cap="none" normalizeH="0" baseline="0">
                <a:ln>
                  <a:noFill/>
                </a:ln>
                <a:solidFill>
                  <a:srgbClr val="1F1F1F"/>
                </a:solidFill>
                <a:effectLst/>
                <a:latin typeface="Kanit Light" panose="020B0604020202020204" charset="-34"/>
              </a:rPr>
              <a:t>Ortalama ödeme:</a:t>
            </a:r>
            <a:r>
              <a:rPr kumimoji="0" lang="tr-TR" altLang="tr-TR" b="0" i="0" u="none" strike="noStrike" cap="none" normalizeH="0" baseline="0">
                <a:ln>
                  <a:noFill/>
                </a:ln>
                <a:solidFill>
                  <a:srgbClr val="1F1F1F"/>
                </a:solidFill>
                <a:effectLst/>
                <a:latin typeface="Kanit Light" panose="020B0604020202020204" charset="-34"/>
              </a:rPr>
              <a:t> </a:t>
            </a:r>
            <a:r>
              <a:rPr kumimoji="0" lang="tr-TR" altLang="tr-TR" b="1" i="0" u="none" strike="noStrike" cap="none" normalizeH="0" baseline="0">
                <a:ln>
                  <a:noFill/>
                </a:ln>
                <a:solidFill>
                  <a:srgbClr val="1F1F1F"/>
                </a:solidFill>
                <a:effectLst/>
                <a:latin typeface="Kanit Light" panose="020B0604020202020204" charset="-34"/>
              </a:rPr>
              <a:t>13,270.42</a:t>
            </a:r>
            <a:r>
              <a:rPr kumimoji="0" lang="tr-TR" altLang="tr-TR" b="0" i="0" u="none" strike="noStrike" cap="none" normalizeH="0" baseline="0">
                <a:ln>
                  <a:noFill/>
                </a:ln>
                <a:solidFill>
                  <a:srgbClr val="1F1F1F"/>
                </a:solidFill>
                <a:effectLst/>
                <a:latin typeface="Kanit Light" panose="020B0604020202020204" charset="-34"/>
              </a:rPr>
              <a:t>∗∗−∗∗</a:t>
            </a:r>
            <a:r>
              <a:rPr kumimoji="0" lang="tr-TR" altLang="tr-TR" sz="1400" b="0" i="0" u="none" strike="noStrike" cap="none" normalizeH="0" baseline="0">
                <a:ln>
                  <a:noFill/>
                </a:ln>
                <a:solidFill>
                  <a:srgbClr val="1F1F1F"/>
                </a:solidFill>
                <a:effectLst/>
                <a:latin typeface="Kanit Light" panose="020B0604020202020204" charset="-34"/>
              </a:rPr>
              <a:t>Ödememiktarlarınınstandartsapması</a:t>
            </a:r>
            <a:r>
              <a:rPr kumimoji="0" lang="tr-TR" altLang="tr-TR" b="0" i="0" u="none" strike="noStrike" cap="none" normalizeH="0" baseline="0">
                <a:ln>
                  <a:noFill/>
                </a:ln>
                <a:solidFill>
                  <a:srgbClr val="1F1F1F"/>
                </a:solidFill>
                <a:effectLst/>
                <a:latin typeface="Kanit Light" panose="020B0604020202020204" charset="-34"/>
              </a:rPr>
              <a:t>:∗∗∗∗</a:t>
            </a:r>
            <a:r>
              <a:rPr kumimoji="0" lang="tr-TR" altLang="tr-TR" b="1" i="0" u="none" strike="noStrike" cap="none" normalizeH="0" baseline="0">
                <a:ln>
                  <a:noFill/>
                </a:ln>
                <a:solidFill>
                  <a:srgbClr val="1F1F1F"/>
                </a:solidFill>
                <a:effectLst/>
                <a:latin typeface="Kanit Light" panose="020B0604020202020204" charset="-34"/>
              </a:rPr>
              <a:t>.</a:t>
            </a:r>
            <a:r>
              <a:rPr lang="tr-TR" altLang="tr-TR">
                <a:solidFill>
                  <a:srgbClr val="1F1F1F"/>
                </a:solidFill>
                <a:latin typeface="Kanit Light" panose="020B0604020202020204" charset="-34"/>
              </a:rPr>
              <a:t> 12,110.01</a:t>
            </a:r>
            <a:br>
              <a:rPr lang="tr-TR" altLang="tr-TR">
                <a:solidFill>
                  <a:srgbClr val="1F1F1F"/>
                </a:solidFill>
                <a:latin typeface="Kanit Light" panose="020B0604020202020204" charset="-34"/>
              </a:rPr>
            </a:br>
            <a:r>
              <a:rPr lang="tr-TR" altLang="tr-TR">
                <a:solidFill>
                  <a:srgbClr val="1F1F1F"/>
                </a:solidFill>
                <a:latin typeface="Kanit Light" panose="020B0604020202020204" charset="-34"/>
              </a:rPr>
              <a:t>➝ </a:t>
            </a:r>
            <a:r>
              <a:rPr lang="tr-TR" altLang="tr-TR" b="1">
                <a:solidFill>
                  <a:srgbClr val="1F1F1F"/>
                </a:solidFill>
                <a:latin typeface="Kanit Light" panose="020B0604020202020204" charset="-34"/>
              </a:rPr>
              <a:t>Bireylerin büyük çoğunluğu (~%68) 1,160</a:t>
            </a:r>
            <a:r>
              <a:rPr lang="tr-TR" altLang="tr-TR">
                <a:solidFill>
                  <a:srgbClr val="1F1F1F"/>
                </a:solidFill>
                <a:latin typeface="Kanit Light" panose="020B0604020202020204" charset="-34"/>
              </a:rPr>
              <a:t>ile25,380</a:t>
            </a:r>
            <a:r>
              <a:rPr lang="tr-TR" altLang="tr-TR" b="1">
                <a:solidFill>
                  <a:srgbClr val="1F1F1F"/>
                </a:solidFill>
                <a:latin typeface="Kanit Light" panose="020B0604020202020204" charset="-34"/>
              </a:rPr>
              <a:t> arasında ödeme yapmaktadır</a:t>
            </a:r>
            <a:endParaRPr kumimoji="0" lang="tr-TR" altLang="tr-TR" b="0" i="0" u="none" strike="noStrike" cap="none" normalizeH="0" baseline="0">
              <a:ln>
                <a:noFill/>
              </a:ln>
              <a:solidFill>
                <a:srgbClr val="1F1F1F"/>
              </a:solidFill>
              <a:effectLst/>
              <a:latin typeface="Kanit Light" panose="020B0604020202020204" charset="-34"/>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a:ln>
                <a:noFill/>
              </a:ln>
              <a:solidFill>
                <a:schemeClr val="tx1"/>
              </a:solidFill>
              <a:effectLst/>
              <a:latin typeface="Kanit Light" panose="020B0604020202020204" charset="-34"/>
            </a:endParaRPr>
          </a:p>
        </p:txBody>
      </p:sp>
      <p:pic>
        <p:nvPicPr>
          <p:cNvPr id="19" name="Resim 18">
            <a:extLst>
              <a:ext uri="{FF2B5EF4-FFF2-40B4-BE49-F238E27FC236}">
                <a16:creationId xmlns:a16="http://schemas.microsoft.com/office/drawing/2014/main" id="{B51C7D46-0540-E79D-CD17-94F79C6B0202}"/>
              </a:ext>
            </a:extLst>
          </p:cNvPr>
          <p:cNvPicPr>
            <a:picLocks noChangeAspect="1"/>
          </p:cNvPicPr>
          <p:nvPr/>
        </p:nvPicPr>
        <p:blipFill>
          <a:blip r:embed="rId5"/>
          <a:stretch>
            <a:fillRect/>
          </a:stretch>
        </p:blipFill>
        <p:spPr>
          <a:xfrm>
            <a:off x="585216" y="4688662"/>
            <a:ext cx="2912174" cy="2965904"/>
          </a:xfrm>
          <a:prstGeom prst="rect">
            <a:avLst/>
          </a:prstGeom>
          <a:ln>
            <a:noFill/>
          </a:ln>
          <a:effectLst>
            <a:outerShdw blurRad="292100" dist="139700" dir="2700000" algn="tl" rotWithShape="0">
              <a:srgbClr val="333333">
                <a:alpha val="65000"/>
              </a:srgbClr>
            </a:outerShdw>
          </a:effectLst>
        </p:spPr>
      </p:pic>
      <p:sp>
        <p:nvSpPr>
          <p:cNvPr id="2" name="Metin kutusu 1">
            <a:extLst>
              <a:ext uri="{FF2B5EF4-FFF2-40B4-BE49-F238E27FC236}">
                <a16:creationId xmlns:a16="http://schemas.microsoft.com/office/drawing/2014/main" id="{99BB42DA-4EB8-46A2-2CE2-118BEA06246E}"/>
              </a:ext>
            </a:extLst>
          </p:cNvPr>
          <p:cNvSpPr txBox="1"/>
          <p:nvPr/>
        </p:nvSpPr>
        <p:spPr>
          <a:xfrm>
            <a:off x="585216" y="296002"/>
            <a:ext cx="11423904" cy="523220"/>
          </a:xfrm>
          <a:prstGeom prst="rect">
            <a:avLst/>
          </a:prstGeom>
          <a:noFill/>
        </p:spPr>
        <p:txBody>
          <a:bodyPr wrap="square">
            <a:spAutoFit/>
          </a:bodyPr>
          <a:lstStyle/>
          <a:p>
            <a:r>
              <a:rPr lang="tr-TR" sz="2800" i="0">
                <a:solidFill>
                  <a:srgbClr val="1F1F1F"/>
                </a:solidFill>
                <a:effectLst/>
                <a:latin typeface="Kanit Light" panose="020B0604020202020204" charset="-34"/>
              </a:rPr>
              <a:t>1.3 Veri Setinin İstatistik Açıklamaları</a:t>
            </a:r>
          </a:p>
        </p:txBody>
      </p:sp>
    </p:spTree>
    <p:extLst>
      <p:ext uri="{BB962C8B-B14F-4D97-AF65-F5344CB8AC3E}">
        <p14:creationId xmlns:p14="http://schemas.microsoft.com/office/powerpoint/2010/main" val="11786678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5BD62-A662-8D74-C834-A162E46EDB6E}"/>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55F91BB1-C5ED-1F30-EC7E-E7BC00A642AE}"/>
              </a:ext>
            </a:extLst>
          </p:cNvPr>
          <p:cNvPicPr>
            <a:picLocks noChangeAspect="1"/>
          </p:cNvPicPr>
          <p:nvPr/>
        </p:nvPicPr>
        <p:blipFill>
          <a:blip r:embed="rId3"/>
          <a:stretch>
            <a:fillRect/>
          </a:stretch>
        </p:blipFill>
        <p:spPr>
          <a:xfrm>
            <a:off x="13525500" y="228600"/>
            <a:ext cx="876300" cy="540306"/>
          </a:xfrm>
          <a:prstGeom prst="rect">
            <a:avLst/>
          </a:prstGeom>
        </p:spPr>
      </p:pic>
      <p:pic>
        <p:nvPicPr>
          <p:cNvPr id="3" name="Image 0" descr="preencoded.png">
            <a:extLst>
              <a:ext uri="{FF2B5EF4-FFF2-40B4-BE49-F238E27FC236}">
                <a16:creationId xmlns:a16="http://schemas.microsoft.com/office/drawing/2014/main" id="{39889858-E8A0-240E-38B2-98EB6B849142}"/>
              </a:ext>
            </a:extLst>
          </p:cNvPr>
          <p:cNvPicPr>
            <a:picLocks noChangeAspect="1"/>
          </p:cNvPicPr>
          <p:nvPr/>
        </p:nvPicPr>
        <p:blipFill>
          <a:blip r:embed="rId3"/>
          <a:stretch>
            <a:fillRect/>
          </a:stretch>
        </p:blipFill>
        <p:spPr>
          <a:xfrm>
            <a:off x="13525500" y="228600"/>
            <a:ext cx="876300" cy="540306"/>
          </a:xfrm>
          <a:prstGeom prst="rect">
            <a:avLst/>
          </a:prstGeom>
        </p:spPr>
      </p:pic>
      <p:sp>
        <p:nvSpPr>
          <p:cNvPr id="5" name="Metin kutusu 4">
            <a:extLst>
              <a:ext uri="{FF2B5EF4-FFF2-40B4-BE49-F238E27FC236}">
                <a16:creationId xmlns:a16="http://schemas.microsoft.com/office/drawing/2014/main" id="{538F3A71-B915-C5AB-9C09-E4CDA1BB7723}"/>
              </a:ext>
            </a:extLst>
          </p:cNvPr>
          <p:cNvSpPr txBox="1"/>
          <p:nvPr/>
        </p:nvSpPr>
        <p:spPr>
          <a:xfrm>
            <a:off x="585216" y="296002"/>
            <a:ext cx="11423904" cy="523220"/>
          </a:xfrm>
          <a:prstGeom prst="rect">
            <a:avLst/>
          </a:prstGeom>
          <a:noFill/>
        </p:spPr>
        <p:txBody>
          <a:bodyPr wrap="square">
            <a:spAutoFit/>
          </a:bodyPr>
          <a:lstStyle/>
          <a:p>
            <a:pPr algn="l"/>
            <a:r>
              <a:rPr lang="tr-TR" sz="2800" b="0" i="0">
                <a:solidFill>
                  <a:srgbClr val="1F1F1F"/>
                </a:solidFill>
                <a:effectLst/>
                <a:latin typeface="Kanit Light" panose="020B0604020202020204" charset="-34"/>
              </a:rPr>
              <a:t>1.4 Veri Görselleştirme (Insurance)</a:t>
            </a:r>
          </a:p>
        </p:txBody>
      </p:sp>
      <p:pic>
        <p:nvPicPr>
          <p:cNvPr id="14" name="Resim 13">
            <a:extLst>
              <a:ext uri="{FF2B5EF4-FFF2-40B4-BE49-F238E27FC236}">
                <a16:creationId xmlns:a16="http://schemas.microsoft.com/office/drawing/2014/main" id="{11B46A3C-E8EA-153C-C269-C8D5C505DE0F}"/>
              </a:ext>
            </a:extLst>
          </p:cNvPr>
          <p:cNvPicPr>
            <a:picLocks noChangeAspect="1"/>
          </p:cNvPicPr>
          <p:nvPr/>
        </p:nvPicPr>
        <p:blipFill>
          <a:blip r:embed="rId4"/>
          <a:stretch>
            <a:fillRect/>
          </a:stretch>
        </p:blipFill>
        <p:spPr>
          <a:xfrm>
            <a:off x="585216" y="3552655"/>
            <a:ext cx="7562850" cy="2219325"/>
          </a:xfrm>
          <a:prstGeom prst="rect">
            <a:avLst/>
          </a:prstGeom>
        </p:spPr>
      </p:pic>
      <p:pic>
        <p:nvPicPr>
          <p:cNvPr id="18" name="Resim 17">
            <a:extLst>
              <a:ext uri="{FF2B5EF4-FFF2-40B4-BE49-F238E27FC236}">
                <a16:creationId xmlns:a16="http://schemas.microsoft.com/office/drawing/2014/main" id="{0BDDB205-B8D0-7486-8634-D4DD58881367}"/>
              </a:ext>
            </a:extLst>
          </p:cNvPr>
          <p:cNvPicPr>
            <a:picLocks noChangeAspect="1"/>
          </p:cNvPicPr>
          <p:nvPr/>
        </p:nvPicPr>
        <p:blipFill>
          <a:blip r:embed="rId5"/>
          <a:stretch>
            <a:fillRect/>
          </a:stretch>
        </p:blipFill>
        <p:spPr>
          <a:xfrm>
            <a:off x="8229600" y="3552655"/>
            <a:ext cx="6090666" cy="4458040"/>
          </a:xfrm>
          <a:prstGeom prst="rect">
            <a:avLst/>
          </a:prstGeom>
          <a:ln>
            <a:noFill/>
          </a:ln>
          <a:effectLst>
            <a:outerShdw blurRad="292100" dist="139700" dir="2700000" algn="tl" rotWithShape="0">
              <a:srgbClr val="333333">
                <a:alpha val="65000"/>
              </a:srgbClr>
            </a:outerShdw>
          </a:effectLst>
        </p:spPr>
      </p:pic>
      <p:sp>
        <p:nvSpPr>
          <p:cNvPr id="4" name="Metin kutusu 3">
            <a:extLst>
              <a:ext uri="{FF2B5EF4-FFF2-40B4-BE49-F238E27FC236}">
                <a16:creationId xmlns:a16="http://schemas.microsoft.com/office/drawing/2014/main" id="{B2E251DE-CF7B-E2FE-6FF4-338C3E3BED96}"/>
              </a:ext>
            </a:extLst>
          </p:cNvPr>
          <p:cNvSpPr txBox="1"/>
          <p:nvPr/>
        </p:nvSpPr>
        <p:spPr>
          <a:xfrm>
            <a:off x="585216" y="1448807"/>
            <a:ext cx="13459968" cy="1564018"/>
          </a:xfrm>
          <a:prstGeom prst="rect">
            <a:avLst/>
          </a:prstGeom>
          <a:noFill/>
        </p:spPr>
        <p:txBody>
          <a:bodyPr wrap="square">
            <a:spAutoFit/>
          </a:bodyPr>
          <a:lstStyle/>
          <a:p>
            <a:pPr algn="just">
              <a:lnSpc>
                <a:spcPct val="107000"/>
              </a:lnSpc>
              <a:spcAft>
                <a:spcPts val="800"/>
              </a:spcAft>
            </a:pPr>
            <a:r>
              <a:rPr lang="tr-TR" sz="1800" kern="100" dirty="0">
                <a:effectLst/>
                <a:latin typeface="Kanit Light" panose="020B0604020202020204" charset="-34"/>
                <a:ea typeface="Aptos" panose="020B0004020202020204" pitchFamily="34" charset="0"/>
                <a:cs typeface="Times New Roman" panose="02020603050405020304" pitchFamily="18" charset="0"/>
              </a:rPr>
              <a:t>Veri görselleştirmede tercih edilen yardımcı en temel yöntemlerden biri </a:t>
            </a:r>
            <a:r>
              <a:rPr lang="tr-TR" sz="1800" b="1" kern="100" dirty="0">
                <a:effectLst/>
                <a:latin typeface="Kanit Light" panose="020B0604020202020204" charset="-34"/>
                <a:ea typeface="Aptos" panose="020B0004020202020204" pitchFamily="34" charset="0"/>
                <a:cs typeface="Times New Roman" panose="02020603050405020304" pitchFamily="18" charset="0"/>
              </a:rPr>
              <a:t>çizgi grafiğidir (</a:t>
            </a:r>
            <a:r>
              <a:rPr lang="tr-TR" sz="1800" b="1" kern="100" dirty="0" err="1">
                <a:effectLst/>
                <a:latin typeface="Kanit Light" panose="020B0604020202020204" charset="-34"/>
                <a:ea typeface="Aptos" panose="020B0004020202020204" pitchFamily="34" charset="0"/>
                <a:cs typeface="Times New Roman" panose="02020603050405020304" pitchFamily="18" charset="0"/>
              </a:rPr>
              <a:t>line</a:t>
            </a:r>
            <a:r>
              <a:rPr lang="tr-TR" sz="1800" b="1" kern="100" dirty="0">
                <a:effectLst/>
                <a:latin typeface="Kanit Light" panose="020B0604020202020204" charset="-34"/>
                <a:ea typeface="Aptos" panose="020B0004020202020204" pitchFamily="34" charset="0"/>
                <a:cs typeface="Times New Roman" panose="02020603050405020304" pitchFamily="18" charset="0"/>
              </a:rPr>
              <a:t> </a:t>
            </a:r>
            <a:r>
              <a:rPr lang="tr-TR" sz="1800" b="1" kern="100" dirty="0" err="1">
                <a:effectLst/>
                <a:latin typeface="Kanit Light" panose="020B0604020202020204" charset="-34"/>
                <a:ea typeface="Aptos" panose="020B0004020202020204" pitchFamily="34" charset="0"/>
                <a:cs typeface="Times New Roman" panose="02020603050405020304" pitchFamily="18" charset="0"/>
              </a:rPr>
              <a:t>chart</a:t>
            </a:r>
            <a:r>
              <a:rPr lang="tr-TR" sz="1800" kern="100" dirty="0">
                <a:effectLst/>
                <a:latin typeface="Kanit Light" panose="020B0604020202020204" charset="-34"/>
                <a:ea typeface="Aptos" panose="020B0004020202020204" pitchFamily="34" charset="0"/>
                <a:cs typeface="Times New Roman" panose="02020603050405020304" pitchFamily="18" charset="0"/>
              </a:rPr>
              <a:t>). </a:t>
            </a:r>
            <a:r>
              <a:rPr lang="tr-TR" sz="1800" kern="100" dirty="0" err="1">
                <a:effectLst/>
                <a:latin typeface="Kanit Light" panose="020B0604020202020204" charset="-34"/>
                <a:ea typeface="Aptos" panose="020B0004020202020204" pitchFamily="34" charset="0"/>
                <a:cs typeface="Times New Roman" panose="02020603050405020304" pitchFamily="18" charset="0"/>
              </a:rPr>
              <a:t>Ömeğin</a:t>
            </a:r>
            <a:r>
              <a:rPr lang="tr-TR" sz="1800" kern="100" dirty="0">
                <a:effectLst/>
                <a:latin typeface="Kanit Light" panose="020B0604020202020204" charset="-34"/>
                <a:ea typeface="Aptos" panose="020B0004020202020204" pitchFamily="34" charset="0"/>
                <a:cs typeface="Times New Roman" panose="02020603050405020304" pitchFamily="18" charset="0"/>
              </a:rPr>
              <a:t> ilk 20 müşterinin yaşlarının çizgi grafiği aşağıdaki kod bloğu ile elde edilmiştir. Matplotlib kütüphanesinin grafik çizmek için kullanılan en temel fonksiyonu </a:t>
            </a:r>
            <a:r>
              <a:rPr lang="tr-TR" sz="1800" b="1" kern="100" dirty="0">
                <a:effectLst/>
                <a:latin typeface="Kanit Light" panose="020B0604020202020204" charset="-34"/>
                <a:ea typeface="Aptos" panose="020B0004020202020204" pitchFamily="34" charset="0"/>
                <a:cs typeface="Times New Roman" panose="02020603050405020304" pitchFamily="18" charset="0"/>
              </a:rPr>
              <a:t>plot() </a:t>
            </a:r>
            <a:r>
              <a:rPr lang="tr-TR" sz="1800" kern="100" dirty="0">
                <a:effectLst/>
                <a:latin typeface="Kanit Light" panose="020B0604020202020204" charset="-34"/>
                <a:ea typeface="Aptos" panose="020B0004020202020204" pitchFamily="34" charset="0"/>
                <a:cs typeface="Times New Roman" panose="02020603050405020304" pitchFamily="18" charset="0"/>
              </a:rPr>
              <a:t>fonksiyonudur. </a:t>
            </a:r>
            <a:r>
              <a:rPr lang="tr-TR" sz="1800" b="1" kern="100" dirty="0">
                <a:effectLst/>
                <a:latin typeface="Kanit Light" panose="020B0604020202020204" charset="-34"/>
                <a:ea typeface="Aptos" panose="020B0004020202020204" pitchFamily="34" charset="0"/>
                <a:cs typeface="Times New Roman" panose="02020603050405020304" pitchFamily="18" charset="0"/>
              </a:rPr>
              <a:t>plot() </a:t>
            </a:r>
            <a:r>
              <a:rPr lang="tr-TR" sz="1800" kern="100" dirty="0">
                <a:effectLst/>
                <a:latin typeface="Kanit Light" panose="020B0604020202020204" charset="-34"/>
                <a:ea typeface="Aptos" panose="020B0004020202020204" pitchFamily="34" charset="0"/>
                <a:cs typeface="Times New Roman" panose="02020603050405020304" pitchFamily="18" charset="0"/>
              </a:rPr>
              <a:t>fonksiyonunun ilk parametresi grafiğin x-ekseninde, ikinci parametre ise y-ekseninde yer alacak değerleri almaktadır. x-ekseninde müşterilerin 1'den 20’ye kadar indeks numaralarını (ID) gösterebilmek için </a:t>
            </a:r>
            <a:r>
              <a:rPr lang="tr-TR" sz="1800" b="1" kern="100" dirty="0" err="1">
                <a:effectLst/>
                <a:latin typeface="Kanit Light" panose="020B0604020202020204" charset="-34"/>
                <a:ea typeface="Aptos" panose="020B0004020202020204" pitchFamily="34" charset="0"/>
                <a:cs typeface="Times New Roman" panose="02020603050405020304" pitchFamily="18" charset="0"/>
              </a:rPr>
              <a:t>range</a:t>
            </a:r>
            <a:r>
              <a:rPr lang="tr-TR" sz="1800" b="1" kern="100" dirty="0">
                <a:effectLst/>
                <a:latin typeface="Kanit Light" panose="020B0604020202020204" charset="-34"/>
                <a:ea typeface="Aptos" panose="020B0004020202020204" pitchFamily="34" charset="0"/>
                <a:cs typeface="Times New Roman" panose="02020603050405020304" pitchFamily="18" charset="0"/>
              </a:rPr>
              <a:t>() </a:t>
            </a:r>
            <a:r>
              <a:rPr lang="tr-TR" sz="1800" kern="100" dirty="0">
                <a:effectLst/>
                <a:latin typeface="Kanit Light" panose="020B0604020202020204" charset="-34"/>
                <a:ea typeface="Aptos" panose="020B0004020202020204" pitchFamily="34" charset="0"/>
                <a:cs typeface="Times New Roman" panose="02020603050405020304" pitchFamily="18" charset="0"/>
              </a:rPr>
              <a:t>ile bir dizi tanımlanarak </a:t>
            </a:r>
            <a:r>
              <a:rPr lang="tr-TR" sz="1800" b="1" kern="100" dirty="0">
                <a:effectLst/>
                <a:latin typeface="Kanit Light" panose="020B0604020202020204" charset="-34"/>
                <a:ea typeface="Aptos" panose="020B0004020202020204" pitchFamily="34" charset="0"/>
                <a:cs typeface="Times New Roman" panose="02020603050405020304" pitchFamily="18" charset="0"/>
              </a:rPr>
              <a:t>x </a:t>
            </a:r>
            <a:r>
              <a:rPr lang="tr-TR" sz="1800" kern="100" dirty="0">
                <a:effectLst/>
                <a:latin typeface="Kanit Light" panose="020B0604020202020204" charset="-34"/>
                <a:ea typeface="Aptos" panose="020B0004020202020204" pitchFamily="34" charset="0"/>
                <a:cs typeface="Times New Roman" panose="02020603050405020304" pitchFamily="18" charset="0"/>
              </a:rPr>
              <a:t>değişkenine atanmıştır. </a:t>
            </a:r>
            <a:r>
              <a:rPr lang="tr-TR" sz="1800" b="1" kern="100" dirty="0">
                <a:effectLst/>
                <a:latin typeface="Kanit Light" panose="020B0604020202020204" charset="-34"/>
                <a:ea typeface="Aptos" panose="020B0004020202020204" pitchFamily="34" charset="0"/>
                <a:cs typeface="Times New Roman" panose="02020603050405020304" pitchFamily="18" charset="0"/>
              </a:rPr>
              <a:t>y</a:t>
            </a:r>
            <a:r>
              <a:rPr lang="tr-TR" sz="1800" kern="100" dirty="0">
                <a:effectLst/>
                <a:latin typeface="Kanit Light" panose="020B0604020202020204" charset="-34"/>
                <a:ea typeface="Aptos" panose="020B0004020202020204" pitchFamily="34" charset="0"/>
                <a:cs typeface="Times New Roman" panose="02020603050405020304" pitchFamily="18" charset="0"/>
              </a:rPr>
              <a:t> değişkenine ise veri setinin yas niteliğine ait ilk 20 değeri atanmıştır. </a:t>
            </a:r>
          </a:p>
        </p:txBody>
      </p:sp>
      <p:sp>
        <p:nvSpPr>
          <p:cNvPr id="7" name="Metin kutusu 6">
            <a:extLst>
              <a:ext uri="{FF2B5EF4-FFF2-40B4-BE49-F238E27FC236}">
                <a16:creationId xmlns:a16="http://schemas.microsoft.com/office/drawing/2014/main" id="{17B87D4D-6A8A-4F5D-9B79-91BEF3925B54}"/>
              </a:ext>
            </a:extLst>
          </p:cNvPr>
          <p:cNvSpPr txBox="1"/>
          <p:nvPr/>
        </p:nvSpPr>
        <p:spPr>
          <a:xfrm>
            <a:off x="585216" y="862149"/>
            <a:ext cx="7315200" cy="523220"/>
          </a:xfrm>
          <a:prstGeom prst="rect">
            <a:avLst/>
          </a:prstGeom>
          <a:noFill/>
        </p:spPr>
        <p:txBody>
          <a:bodyPr wrap="square">
            <a:spAutoFit/>
          </a:bodyPr>
          <a:lstStyle/>
          <a:p>
            <a:pPr algn="l"/>
            <a:r>
              <a:rPr lang="da-DK" sz="2800">
                <a:solidFill>
                  <a:srgbClr val="1F1F1F"/>
                </a:solidFill>
                <a:latin typeface="Kanit Light" panose="020B0604020202020204" charset="-34"/>
              </a:rPr>
              <a:t>1.4.1 Çizgi Grafik (Line Plot)</a:t>
            </a:r>
          </a:p>
        </p:txBody>
      </p:sp>
      <p:sp>
        <p:nvSpPr>
          <p:cNvPr id="11" name="Metin kutusu 10">
            <a:extLst>
              <a:ext uri="{FF2B5EF4-FFF2-40B4-BE49-F238E27FC236}">
                <a16:creationId xmlns:a16="http://schemas.microsoft.com/office/drawing/2014/main" id="{B1382388-8AA0-4463-2BB7-661901EF2B26}"/>
              </a:ext>
            </a:extLst>
          </p:cNvPr>
          <p:cNvSpPr txBox="1"/>
          <p:nvPr/>
        </p:nvSpPr>
        <p:spPr>
          <a:xfrm>
            <a:off x="585216" y="3093226"/>
            <a:ext cx="10406270" cy="369332"/>
          </a:xfrm>
          <a:prstGeom prst="rect">
            <a:avLst/>
          </a:prstGeom>
          <a:noFill/>
        </p:spPr>
        <p:txBody>
          <a:bodyPr wrap="square">
            <a:spAutoFit/>
          </a:bodyPr>
          <a:lstStyle/>
          <a:p>
            <a:r>
              <a:rPr lang="tr-TR" b="1" i="0">
                <a:solidFill>
                  <a:srgbClr val="1F1F1F"/>
                </a:solidFill>
                <a:effectLst/>
                <a:latin typeface="Kanit Light" panose="020B0604020202020204" charset="-34"/>
              </a:rPr>
              <a:t>Örnek 1: İlk 20 müşterinin VKİ (Vücut Kitle İndeksi) değerlerini çizgi grafik ile görselleştirme.</a:t>
            </a:r>
            <a:endParaRPr lang="tr-TR" b="1">
              <a:latin typeface="Kanit Light" panose="020B0604020202020204" charset="-34"/>
            </a:endParaRPr>
          </a:p>
        </p:txBody>
      </p:sp>
    </p:spTree>
    <p:extLst>
      <p:ext uri="{BB962C8B-B14F-4D97-AF65-F5344CB8AC3E}">
        <p14:creationId xmlns:p14="http://schemas.microsoft.com/office/powerpoint/2010/main" val="29914702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B7DD7-809D-575C-013B-D2F07700C4CF}"/>
            </a:ext>
          </a:extLst>
        </p:cNvPr>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181DA56D-F305-0874-9153-425E61103152}"/>
              </a:ext>
            </a:extLst>
          </p:cNvPr>
          <p:cNvPicPr>
            <a:picLocks noChangeAspect="1"/>
          </p:cNvPicPr>
          <p:nvPr/>
        </p:nvPicPr>
        <p:blipFill>
          <a:blip r:embed="rId3"/>
          <a:stretch>
            <a:fillRect/>
          </a:stretch>
        </p:blipFill>
        <p:spPr>
          <a:xfrm>
            <a:off x="13525500" y="228600"/>
            <a:ext cx="876300" cy="540306"/>
          </a:xfrm>
          <a:prstGeom prst="rect">
            <a:avLst/>
          </a:prstGeom>
        </p:spPr>
      </p:pic>
      <p:pic>
        <p:nvPicPr>
          <p:cNvPr id="3" name="Image 0" descr="preencoded.png">
            <a:extLst>
              <a:ext uri="{FF2B5EF4-FFF2-40B4-BE49-F238E27FC236}">
                <a16:creationId xmlns:a16="http://schemas.microsoft.com/office/drawing/2014/main" id="{64FC8DC7-9D69-E084-DFDD-9D5ADE44403B}"/>
              </a:ext>
            </a:extLst>
          </p:cNvPr>
          <p:cNvPicPr>
            <a:picLocks noChangeAspect="1"/>
          </p:cNvPicPr>
          <p:nvPr/>
        </p:nvPicPr>
        <p:blipFill>
          <a:blip r:embed="rId3"/>
          <a:stretch>
            <a:fillRect/>
          </a:stretch>
        </p:blipFill>
        <p:spPr>
          <a:xfrm>
            <a:off x="13525500" y="228600"/>
            <a:ext cx="876300" cy="540306"/>
          </a:xfrm>
          <a:prstGeom prst="rect">
            <a:avLst/>
          </a:prstGeom>
        </p:spPr>
      </p:pic>
      <p:sp>
        <p:nvSpPr>
          <p:cNvPr id="11" name="Metin kutusu 10">
            <a:extLst>
              <a:ext uri="{FF2B5EF4-FFF2-40B4-BE49-F238E27FC236}">
                <a16:creationId xmlns:a16="http://schemas.microsoft.com/office/drawing/2014/main" id="{B6C5ED3C-6CB2-DBBB-484D-D22118F932AE}"/>
              </a:ext>
            </a:extLst>
          </p:cNvPr>
          <p:cNvSpPr txBox="1"/>
          <p:nvPr/>
        </p:nvSpPr>
        <p:spPr>
          <a:xfrm>
            <a:off x="585216" y="924109"/>
            <a:ext cx="10406270" cy="369332"/>
          </a:xfrm>
          <a:prstGeom prst="rect">
            <a:avLst/>
          </a:prstGeom>
          <a:noFill/>
        </p:spPr>
        <p:txBody>
          <a:bodyPr wrap="square">
            <a:spAutoFit/>
          </a:bodyPr>
          <a:lstStyle/>
          <a:p>
            <a:r>
              <a:rPr lang="tr-TR" b="1" i="0">
                <a:solidFill>
                  <a:srgbClr val="1F1F1F"/>
                </a:solidFill>
                <a:effectLst/>
                <a:latin typeface="Kanit Light" panose="020B0604020202020204" charset="-34"/>
              </a:rPr>
              <a:t>Örnek 2:</a:t>
            </a:r>
            <a:r>
              <a:rPr lang="tr-TR" b="0" i="0">
                <a:solidFill>
                  <a:srgbClr val="1F1F1F"/>
                </a:solidFill>
                <a:effectLst/>
                <a:latin typeface="Kanit Light" panose="020B0604020202020204" charset="-34"/>
              </a:rPr>
              <a:t> 40-60 Müşterilerin Yaş Dağılımı</a:t>
            </a:r>
            <a:endParaRPr lang="tr-TR" b="1">
              <a:latin typeface="Kanit Light" panose="020B0604020202020204" charset="-34"/>
            </a:endParaRPr>
          </a:p>
        </p:txBody>
      </p:sp>
      <p:sp>
        <p:nvSpPr>
          <p:cNvPr id="2" name="Metin kutusu 1">
            <a:extLst>
              <a:ext uri="{FF2B5EF4-FFF2-40B4-BE49-F238E27FC236}">
                <a16:creationId xmlns:a16="http://schemas.microsoft.com/office/drawing/2014/main" id="{C586758A-A151-429C-9EBB-DD825BABAD1B}"/>
              </a:ext>
            </a:extLst>
          </p:cNvPr>
          <p:cNvSpPr txBox="1"/>
          <p:nvPr/>
        </p:nvSpPr>
        <p:spPr>
          <a:xfrm>
            <a:off x="487680" y="272641"/>
            <a:ext cx="7315200" cy="523220"/>
          </a:xfrm>
          <a:prstGeom prst="rect">
            <a:avLst/>
          </a:prstGeom>
          <a:noFill/>
        </p:spPr>
        <p:txBody>
          <a:bodyPr wrap="square">
            <a:spAutoFit/>
          </a:bodyPr>
          <a:lstStyle/>
          <a:p>
            <a:pPr algn="l"/>
            <a:r>
              <a:rPr lang="da-DK" sz="2800">
                <a:solidFill>
                  <a:srgbClr val="1F1F1F"/>
                </a:solidFill>
                <a:latin typeface="Kanit Light" panose="020B0604020202020204" charset="-34"/>
              </a:rPr>
              <a:t>1.4.1 Çizgi Grafik (Line Plot)</a:t>
            </a:r>
          </a:p>
        </p:txBody>
      </p:sp>
      <p:pic>
        <p:nvPicPr>
          <p:cNvPr id="8" name="Resim 7">
            <a:extLst>
              <a:ext uri="{FF2B5EF4-FFF2-40B4-BE49-F238E27FC236}">
                <a16:creationId xmlns:a16="http://schemas.microsoft.com/office/drawing/2014/main" id="{1638FEFF-4345-1FB8-6136-C35C91E9F8D0}"/>
              </a:ext>
            </a:extLst>
          </p:cNvPr>
          <p:cNvPicPr>
            <a:picLocks noChangeAspect="1"/>
          </p:cNvPicPr>
          <p:nvPr/>
        </p:nvPicPr>
        <p:blipFill>
          <a:blip r:embed="rId4"/>
          <a:stretch>
            <a:fillRect/>
          </a:stretch>
        </p:blipFill>
        <p:spPr>
          <a:xfrm>
            <a:off x="666750" y="1298789"/>
            <a:ext cx="8534400" cy="2371725"/>
          </a:xfrm>
          <a:prstGeom prst="rect">
            <a:avLst/>
          </a:prstGeom>
        </p:spPr>
      </p:pic>
      <p:pic>
        <p:nvPicPr>
          <p:cNvPr id="12" name="Resim 11">
            <a:extLst>
              <a:ext uri="{FF2B5EF4-FFF2-40B4-BE49-F238E27FC236}">
                <a16:creationId xmlns:a16="http://schemas.microsoft.com/office/drawing/2014/main" id="{4C789300-6A8C-AF65-192D-CAC5649BECA9}"/>
              </a:ext>
            </a:extLst>
          </p:cNvPr>
          <p:cNvPicPr>
            <a:picLocks noChangeAspect="1"/>
          </p:cNvPicPr>
          <p:nvPr/>
        </p:nvPicPr>
        <p:blipFill>
          <a:blip r:embed="rId5"/>
          <a:stretch>
            <a:fillRect/>
          </a:stretch>
        </p:blipFill>
        <p:spPr>
          <a:xfrm>
            <a:off x="6028227" y="2001609"/>
            <a:ext cx="8136182" cy="59553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32480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7F27B-6B24-4C13-19CF-AD61C7787649}"/>
            </a:ext>
          </a:extLst>
        </p:cNvPr>
        <p:cNvGrpSpPr/>
        <p:nvPr/>
      </p:nvGrpSpPr>
      <p:grpSpPr>
        <a:xfrm>
          <a:off x="0" y="0"/>
          <a:ext cx="0" cy="0"/>
          <a:chOff x="0" y="0"/>
          <a:chExt cx="0" cy="0"/>
        </a:xfrm>
      </p:grpSpPr>
      <p:pic>
        <p:nvPicPr>
          <p:cNvPr id="9" name="Resim 8">
            <a:extLst>
              <a:ext uri="{FF2B5EF4-FFF2-40B4-BE49-F238E27FC236}">
                <a16:creationId xmlns:a16="http://schemas.microsoft.com/office/drawing/2014/main" id="{1EFB8E96-6797-5C37-D6F1-FAA081E5681B}"/>
              </a:ext>
            </a:extLst>
          </p:cNvPr>
          <p:cNvPicPr>
            <a:picLocks noChangeAspect="1"/>
          </p:cNvPicPr>
          <p:nvPr/>
        </p:nvPicPr>
        <p:blipFill>
          <a:blip r:embed="rId3"/>
          <a:stretch>
            <a:fillRect/>
          </a:stretch>
        </p:blipFill>
        <p:spPr>
          <a:xfrm>
            <a:off x="7802880" y="3643559"/>
            <a:ext cx="6266853" cy="4309917"/>
          </a:xfrm>
          <a:prstGeom prst="rect">
            <a:avLst/>
          </a:prstGeom>
          <a:ln>
            <a:noFill/>
          </a:ln>
          <a:effectLst>
            <a:outerShdw blurRad="292100" dist="139700" dir="2700000" algn="tl" rotWithShape="0">
              <a:srgbClr val="333333">
                <a:alpha val="65000"/>
              </a:srgbClr>
            </a:outerShdw>
          </a:effectLst>
        </p:spPr>
      </p:pic>
      <p:pic>
        <p:nvPicPr>
          <p:cNvPr id="6" name="Image 0" descr="preencoded.png">
            <a:extLst>
              <a:ext uri="{FF2B5EF4-FFF2-40B4-BE49-F238E27FC236}">
                <a16:creationId xmlns:a16="http://schemas.microsoft.com/office/drawing/2014/main" id="{479749F0-C096-A13F-11D2-750A7E3C5B3E}"/>
              </a:ext>
            </a:extLst>
          </p:cNvPr>
          <p:cNvPicPr>
            <a:picLocks noChangeAspect="1"/>
          </p:cNvPicPr>
          <p:nvPr/>
        </p:nvPicPr>
        <p:blipFill>
          <a:blip r:embed="rId4"/>
          <a:stretch>
            <a:fillRect/>
          </a:stretch>
        </p:blipFill>
        <p:spPr>
          <a:xfrm>
            <a:off x="13525500" y="228600"/>
            <a:ext cx="876300" cy="540306"/>
          </a:xfrm>
          <a:prstGeom prst="rect">
            <a:avLst/>
          </a:prstGeom>
        </p:spPr>
      </p:pic>
      <p:pic>
        <p:nvPicPr>
          <p:cNvPr id="3" name="Image 0" descr="preencoded.png">
            <a:extLst>
              <a:ext uri="{FF2B5EF4-FFF2-40B4-BE49-F238E27FC236}">
                <a16:creationId xmlns:a16="http://schemas.microsoft.com/office/drawing/2014/main" id="{FA8E1552-BADA-A0CE-315D-70B2A3782B43}"/>
              </a:ext>
            </a:extLst>
          </p:cNvPr>
          <p:cNvPicPr>
            <a:picLocks noChangeAspect="1"/>
          </p:cNvPicPr>
          <p:nvPr/>
        </p:nvPicPr>
        <p:blipFill>
          <a:blip r:embed="rId4"/>
          <a:stretch>
            <a:fillRect/>
          </a:stretch>
        </p:blipFill>
        <p:spPr>
          <a:xfrm>
            <a:off x="13525500" y="228600"/>
            <a:ext cx="876300" cy="540306"/>
          </a:xfrm>
          <a:prstGeom prst="rect">
            <a:avLst/>
          </a:prstGeom>
        </p:spPr>
      </p:pic>
      <p:sp>
        <p:nvSpPr>
          <p:cNvPr id="11" name="Metin kutusu 10">
            <a:extLst>
              <a:ext uri="{FF2B5EF4-FFF2-40B4-BE49-F238E27FC236}">
                <a16:creationId xmlns:a16="http://schemas.microsoft.com/office/drawing/2014/main" id="{1706867E-52D8-95C5-FFD2-38D3B72A01F0}"/>
              </a:ext>
            </a:extLst>
          </p:cNvPr>
          <p:cNvSpPr txBox="1"/>
          <p:nvPr/>
        </p:nvSpPr>
        <p:spPr>
          <a:xfrm>
            <a:off x="585216" y="924109"/>
            <a:ext cx="10406270" cy="369332"/>
          </a:xfrm>
          <a:prstGeom prst="rect">
            <a:avLst/>
          </a:prstGeom>
          <a:noFill/>
        </p:spPr>
        <p:txBody>
          <a:bodyPr wrap="square">
            <a:spAutoFit/>
          </a:bodyPr>
          <a:lstStyle/>
          <a:p>
            <a:r>
              <a:rPr lang="tr-TR" b="1" i="0">
                <a:solidFill>
                  <a:srgbClr val="1F1F1F"/>
                </a:solidFill>
                <a:effectLst/>
                <a:latin typeface="Kanit Light" panose="020B0604020202020204" charset="-34"/>
              </a:rPr>
              <a:t>Örnek 3:</a:t>
            </a:r>
            <a:r>
              <a:rPr lang="tr-TR" b="0" i="0">
                <a:solidFill>
                  <a:srgbClr val="1F1F1F"/>
                </a:solidFill>
                <a:effectLst/>
                <a:latin typeface="Kanit Light" panose="020B0604020202020204" charset="-34"/>
              </a:rPr>
              <a:t> İlk 20 ile 21-40 arasındaki müşterilerin VKİ değerlerinin karşılaştırılması.</a:t>
            </a:r>
            <a:endParaRPr lang="tr-TR" b="1">
              <a:latin typeface="Kanit Light" panose="020B0604020202020204" charset="-34"/>
            </a:endParaRPr>
          </a:p>
        </p:txBody>
      </p:sp>
      <p:pic>
        <p:nvPicPr>
          <p:cNvPr id="4" name="Resim 3">
            <a:extLst>
              <a:ext uri="{FF2B5EF4-FFF2-40B4-BE49-F238E27FC236}">
                <a16:creationId xmlns:a16="http://schemas.microsoft.com/office/drawing/2014/main" id="{7C369EE6-83B9-B7A9-1B1B-32321A6AE252}"/>
              </a:ext>
            </a:extLst>
          </p:cNvPr>
          <p:cNvPicPr>
            <a:picLocks noChangeAspect="1"/>
          </p:cNvPicPr>
          <p:nvPr/>
        </p:nvPicPr>
        <p:blipFill>
          <a:blip r:embed="rId5"/>
          <a:stretch>
            <a:fillRect/>
          </a:stretch>
        </p:blipFill>
        <p:spPr>
          <a:xfrm>
            <a:off x="585216" y="1293441"/>
            <a:ext cx="9572575" cy="2626242"/>
          </a:xfrm>
          <a:prstGeom prst="rect">
            <a:avLst/>
          </a:prstGeom>
        </p:spPr>
      </p:pic>
      <p:sp>
        <p:nvSpPr>
          <p:cNvPr id="2" name="Metin kutusu 1">
            <a:extLst>
              <a:ext uri="{FF2B5EF4-FFF2-40B4-BE49-F238E27FC236}">
                <a16:creationId xmlns:a16="http://schemas.microsoft.com/office/drawing/2014/main" id="{5D5C4752-CA4B-3533-F297-A9F20745F911}"/>
              </a:ext>
            </a:extLst>
          </p:cNvPr>
          <p:cNvSpPr txBox="1"/>
          <p:nvPr/>
        </p:nvSpPr>
        <p:spPr>
          <a:xfrm>
            <a:off x="487680" y="272641"/>
            <a:ext cx="7315200" cy="523220"/>
          </a:xfrm>
          <a:prstGeom prst="rect">
            <a:avLst/>
          </a:prstGeom>
          <a:noFill/>
        </p:spPr>
        <p:txBody>
          <a:bodyPr wrap="square">
            <a:spAutoFit/>
          </a:bodyPr>
          <a:lstStyle/>
          <a:p>
            <a:pPr algn="l"/>
            <a:r>
              <a:rPr lang="da-DK" sz="2800">
                <a:solidFill>
                  <a:srgbClr val="1F1F1F"/>
                </a:solidFill>
                <a:latin typeface="Kanit Light" panose="020B0604020202020204" charset="-34"/>
              </a:rPr>
              <a:t>1.4.1 Çizgi Grafik (Line Plot)</a:t>
            </a:r>
          </a:p>
        </p:txBody>
      </p:sp>
    </p:spTree>
    <p:extLst>
      <p:ext uri="{BB962C8B-B14F-4D97-AF65-F5344CB8AC3E}">
        <p14:creationId xmlns:p14="http://schemas.microsoft.com/office/powerpoint/2010/main" val="2759945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4500</TotalTime>
  <Words>33945</Words>
  <Application>Microsoft Macintosh PowerPoint</Application>
  <PresentationFormat>Özel</PresentationFormat>
  <Paragraphs>3539</Paragraphs>
  <Slides>239</Slides>
  <Notes>239</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239</vt:i4>
      </vt:variant>
    </vt:vector>
  </HeadingPairs>
  <TitlesOfParts>
    <vt:vector size="246" baseType="lpstr">
      <vt:lpstr>Aptos Narrow</vt:lpstr>
      <vt:lpstr>Arial</vt:lpstr>
      <vt:lpstr>Kanit Light</vt:lpstr>
      <vt:lpstr>Roboto</vt:lpstr>
      <vt:lpstr>Wingdings</vt:lpstr>
      <vt:lpstr>Courier New</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Züber Doğan</cp:lastModifiedBy>
  <cp:revision>1087</cp:revision>
  <dcterms:created xsi:type="dcterms:W3CDTF">2025-02-12T12:34:07Z</dcterms:created>
  <dcterms:modified xsi:type="dcterms:W3CDTF">2025-05-26T09:55:51Z</dcterms:modified>
</cp:coreProperties>
</file>